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Roboto Bold" charset="0"/>
      <p:regular r:id="rId17"/>
    </p:embeddedFont>
    <p:embeddedFont>
      <p:font typeface="Roboto" charset="0"/>
      <p:regular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132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990F-9574-4D84-B114-5260D05E3397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AE-C8FA-4B8A-B3BF-C9D7E2429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B83F-C62B-4F34-BE5E-06C20CD7543D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C008-75D5-46C9-A379-168A104D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20B0-8C97-456E-BA96-3FE5B347A3E3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0E54-AC94-4AFC-999C-F140509F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2DD7-DC12-4E8A-B430-9F1DCC34FFF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98A6-37F0-4169-8563-7EE768671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080A-23B8-4663-B3F7-1A64527C8E6B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DED6-E5B6-473C-AC13-6793F858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590F-BFD3-45BE-8F69-245A1633AEA6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7E7F-B4F2-4DC1-8A6C-727FDA2E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C4A4-0DE8-4D11-B920-E5B1E389EC65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D97E-093C-4C45-B63D-E1F981AF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7BC1-23A6-4562-8DB5-A3AD18519C88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D1D1-3B71-438C-A5BA-9ECC285A6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77B4-CD81-4794-8939-DC1B3C49070E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6581-42EC-46FD-A02A-5D00A330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2A31-8D19-4EE9-829B-08E1817CF00D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E146-47CC-4EFF-BDD0-CD5B31BE5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6E3A-B9A7-4D92-BE0D-200926BD6F32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4E65-93A8-46F7-9C33-60B69FCB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68816-6AF3-42C0-8D68-1921F316E64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44DC7-5C89-469D-B796-E55F9ABE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268575" y="104775"/>
            <a:ext cx="6226175" cy="6272213"/>
            <a:chOff x="0" y="0"/>
            <a:chExt cx="8302696" cy="83630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02752" cy="8363077"/>
            </a:xfrm>
            <a:custGeom>
              <a:avLst/>
              <a:gdLst/>
              <a:ahLst/>
              <a:cxnLst/>
              <a:rect l="l" t="t" r="r" b="b"/>
              <a:pathLst>
                <a:path w="8302752" h="8363077">
                  <a:moveTo>
                    <a:pt x="0" y="0"/>
                  </a:moveTo>
                  <a:lnTo>
                    <a:pt x="8302752" y="0"/>
                  </a:lnTo>
                  <a:lnTo>
                    <a:pt x="8302752" y="8363077"/>
                  </a:lnTo>
                  <a:lnTo>
                    <a:pt x="0" y="836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2"/>
              </a:stretch>
            </a:blipFill>
          </p:spPr>
        </p:sp>
      </p:grp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1993563" y="-3149600"/>
            <a:ext cx="6227762" cy="6272213"/>
            <a:chOff x="0" y="0"/>
            <a:chExt cx="8302696" cy="83630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02752" cy="8363077"/>
            </a:xfrm>
            <a:custGeom>
              <a:avLst/>
              <a:gdLst/>
              <a:ahLst/>
              <a:cxnLst/>
              <a:rect l="l" t="t" r="r" b="b"/>
              <a:pathLst>
                <a:path w="8302752" h="8363077">
                  <a:moveTo>
                    <a:pt x="0" y="0"/>
                  </a:moveTo>
                  <a:lnTo>
                    <a:pt x="8302752" y="0"/>
                  </a:lnTo>
                  <a:lnTo>
                    <a:pt x="8302752" y="8363077"/>
                  </a:lnTo>
                  <a:lnTo>
                    <a:pt x="0" y="836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247775" y="2432050"/>
            <a:ext cx="10898188" cy="3944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801">
                <a:solidFill>
                  <a:srgbClr val="7E93AB"/>
                </a:solidFill>
                <a:latin typeface="Roboto Bold"/>
                <a:cs typeface="+mn-cs"/>
              </a:rPr>
              <a:t>СТЕРЕОТИПИ УПЕРЕДЖЕННЯ ДИСКРИМІНАЦІЯ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2145963" y="-2997200"/>
            <a:ext cx="6227762" cy="6272213"/>
            <a:chOff x="0" y="0"/>
            <a:chExt cx="8302696" cy="83630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02752" cy="8363077"/>
            </a:xfrm>
            <a:custGeom>
              <a:avLst/>
              <a:gdLst/>
              <a:ahLst/>
              <a:cxnLst/>
              <a:rect l="l" t="t" r="r" b="b"/>
              <a:pathLst>
                <a:path w="8302752" h="8363077">
                  <a:moveTo>
                    <a:pt x="0" y="0"/>
                  </a:moveTo>
                  <a:lnTo>
                    <a:pt x="8302752" y="0"/>
                  </a:lnTo>
                  <a:lnTo>
                    <a:pt x="8302752" y="8363077"/>
                  </a:lnTo>
                  <a:lnTo>
                    <a:pt x="0" y="836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2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89506" cy="6536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89506" cy="65367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22533" name="Group 8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955925" y="876300"/>
            <a:ext cx="12376150" cy="1066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60">
                <a:solidFill>
                  <a:srgbClr val="393F4A"/>
                </a:solidFill>
                <a:latin typeface="Roboto Bold"/>
                <a:cs typeface="+mn-cs"/>
              </a:rPr>
              <a:t>Як боротися зі стереотипами</a:t>
            </a:r>
          </a:p>
        </p:txBody>
      </p:sp>
      <p:grpSp>
        <p:nvGrpSpPr>
          <p:cNvPr id="22535" name="Group 11"/>
          <p:cNvGrpSpPr>
            <a:grpSpLocks/>
          </p:cNvGrpSpPr>
          <p:nvPr/>
        </p:nvGrpSpPr>
        <p:grpSpPr bwMode="auto">
          <a:xfrm>
            <a:off x="5172075" y="5924550"/>
            <a:ext cx="8058150" cy="3333750"/>
            <a:chOff x="0" y="0"/>
            <a:chExt cx="10744200" cy="4445000"/>
          </a:xfrm>
        </p:grpSpPr>
        <p:sp>
          <p:nvSpPr>
            <p:cNvPr id="22546" name="Freeform 12"/>
            <p:cNvSpPr>
              <a:spLocks/>
            </p:cNvSpPr>
            <p:nvPr/>
          </p:nvSpPr>
          <p:spPr bwMode="auto">
            <a:xfrm>
              <a:off x="0" y="0"/>
              <a:ext cx="10744200" cy="4445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44200" y="0"/>
                </a:cxn>
                <a:cxn ang="0">
                  <a:pos x="10744200" y="4445000"/>
                </a:cxn>
                <a:cxn ang="0">
                  <a:pos x="0" y="4445000"/>
                </a:cxn>
              </a:cxnLst>
              <a:rect l="0" t="0" r="r" b="b"/>
              <a:pathLst>
                <a:path w="10744200" h="4445000">
                  <a:moveTo>
                    <a:pt x="0" y="0"/>
                  </a:moveTo>
                  <a:lnTo>
                    <a:pt x="10744200" y="0"/>
                  </a:lnTo>
                  <a:lnTo>
                    <a:pt x="10744200" y="4445000"/>
                  </a:lnTo>
                  <a:lnTo>
                    <a:pt x="0" y="4445000"/>
                  </a:lnTo>
                  <a:close/>
                </a:path>
              </a:pathLst>
            </a:custGeom>
            <a:solidFill>
              <a:srgbClr val="E3E6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13"/>
          <p:cNvGrpSpPr>
            <a:grpSpLocks/>
          </p:cNvGrpSpPr>
          <p:nvPr/>
        </p:nvGrpSpPr>
        <p:grpSpPr bwMode="auto">
          <a:xfrm>
            <a:off x="1028700" y="2484438"/>
            <a:ext cx="8058150" cy="3333750"/>
            <a:chOff x="0" y="0"/>
            <a:chExt cx="10744200" cy="4445000"/>
          </a:xfrm>
        </p:grpSpPr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0" y="0"/>
              <a:ext cx="10744200" cy="4445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44200" y="0"/>
                </a:cxn>
                <a:cxn ang="0">
                  <a:pos x="10744200" y="4445000"/>
                </a:cxn>
                <a:cxn ang="0">
                  <a:pos x="0" y="4445000"/>
                </a:cxn>
              </a:cxnLst>
              <a:rect l="0" t="0" r="r" b="b"/>
              <a:pathLst>
                <a:path w="10744200" h="4445000">
                  <a:moveTo>
                    <a:pt x="0" y="0"/>
                  </a:moveTo>
                  <a:lnTo>
                    <a:pt x="10744200" y="0"/>
                  </a:lnTo>
                  <a:lnTo>
                    <a:pt x="10744200" y="4445000"/>
                  </a:lnTo>
                  <a:lnTo>
                    <a:pt x="0" y="4445000"/>
                  </a:lnTo>
                  <a:close/>
                </a:path>
              </a:pathLst>
            </a:custGeom>
            <a:solidFill>
              <a:srgbClr val="E3E6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15"/>
          <p:cNvGrpSpPr>
            <a:grpSpLocks/>
          </p:cNvGrpSpPr>
          <p:nvPr/>
        </p:nvGrpSpPr>
        <p:grpSpPr bwMode="auto">
          <a:xfrm>
            <a:off x="9201150" y="2484438"/>
            <a:ext cx="8058150" cy="3333750"/>
            <a:chOff x="0" y="0"/>
            <a:chExt cx="10744200" cy="4445000"/>
          </a:xfrm>
        </p:grpSpPr>
        <p:sp>
          <p:nvSpPr>
            <p:cNvPr id="22544" name="Freeform 16"/>
            <p:cNvSpPr>
              <a:spLocks/>
            </p:cNvSpPr>
            <p:nvPr/>
          </p:nvSpPr>
          <p:spPr bwMode="auto">
            <a:xfrm>
              <a:off x="0" y="0"/>
              <a:ext cx="10744200" cy="4445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44200" y="0"/>
                </a:cxn>
                <a:cxn ang="0">
                  <a:pos x="10744200" y="4445000"/>
                </a:cxn>
                <a:cxn ang="0">
                  <a:pos x="0" y="4445000"/>
                </a:cxn>
              </a:cxnLst>
              <a:rect l="0" t="0" r="r" b="b"/>
              <a:pathLst>
                <a:path w="10744200" h="4445000">
                  <a:moveTo>
                    <a:pt x="0" y="0"/>
                  </a:moveTo>
                  <a:lnTo>
                    <a:pt x="10744200" y="0"/>
                  </a:lnTo>
                  <a:lnTo>
                    <a:pt x="10744200" y="4445000"/>
                  </a:lnTo>
                  <a:lnTo>
                    <a:pt x="0" y="4445000"/>
                  </a:lnTo>
                  <a:close/>
                </a:path>
              </a:pathLst>
            </a:custGeom>
            <a:solidFill>
              <a:srgbClr val="E3E6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713413" y="6111875"/>
            <a:ext cx="6861175" cy="871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42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86756A"/>
                </a:solidFill>
                <a:latin typeface="Roboto Bold"/>
                <a:cs typeface="+mn-cs"/>
              </a:rPr>
              <a:t>НЕ ТРАНСЛЮЙТЕ СВОЇ СТЕРЕОТИПИ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70563" y="7131050"/>
            <a:ext cx="6856412" cy="12874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7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spc="31">
                <a:solidFill>
                  <a:srgbClr val="7E93AB"/>
                </a:solidFill>
                <a:latin typeface="Roboto"/>
                <a:cs typeface="+mn-cs"/>
              </a:rPr>
              <a:t>Ваші стереотипи можуть зашкодити іншим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77975" y="2571750"/>
            <a:ext cx="6862763" cy="715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86756A"/>
                </a:solidFill>
                <a:latin typeface="Roboto Bold"/>
                <a:cs typeface="+mn-cs"/>
              </a:rPr>
              <a:t>ШУКАЙТЕ АЛЬТЕРНАТИВУ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27188" y="3908425"/>
            <a:ext cx="6856412" cy="1200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4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spc="28">
                <a:solidFill>
                  <a:srgbClr val="7E93AB"/>
                </a:solidFill>
                <a:latin typeface="Roboto"/>
                <a:cs typeface="+mn-cs"/>
              </a:rPr>
              <a:t>Пропонуйте дітям різні казки, різні ігри, різний одяг, різні розваги...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93288" y="2574925"/>
            <a:ext cx="6862762" cy="715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86756A"/>
                </a:solidFill>
                <a:latin typeface="Roboto Bold"/>
                <a:cs typeface="+mn-cs"/>
              </a:rPr>
              <a:t>КРИТИЧНО МИСЛІТЬ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99638" y="3943350"/>
            <a:ext cx="6856412" cy="1200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4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spc="28">
                <a:solidFill>
                  <a:srgbClr val="7E93AB"/>
                </a:solidFill>
                <a:latin typeface="Roboto"/>
                <a:cs typeface="+mn-cs"/>
              </a:rPr>
              <a:t>Сумнівайтесь, не беріть на віру слова авторитетів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89506" cy="6536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89506" cy="65367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68388" y="1482725"/>
            <a:ext cx="16190912" cy="727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spc="210">
                <a:solidFill>
                  <a:srgbClr val="86756A"/>
                </a:solidFill>
                <a:latin typeface="Roboto"/>
                <a:cs typeface="+mn-cs"/>
              </a:rPr>
              <a:t>ЛІТЕРАТУРА: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087688"/>
            <a:ext cx="16190913" cy="426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 spc="24">
                <a:solidFill>
                  <a:srgbClr val="7E93AB"/>
                </a:solidFill>
                <a:latin typeface="Roboto"/>
                <a:cs typeface="+mn-cs"/>
              </a:rPr>
              <a:t>1.    Конфліктно-чутлива журналістика : короткий словник-довідник термінів і понять / уклад. Н. В. Виговська, Ю. В. Любченко, К. Г. Сіріньок- Долгарьова. Запоріжжя : ЗНУ, 2019. 94 с.</a:t>
            </a: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 spc="24">
                <a:solidFill>
                  <a:srgbClr val="7E93AB"/>
                </a:solidFill>
                <a:latin typeface="Roboto"/>
                <a:cs typeface="+mn-cs"/>
              </a:rPr>
              <a:t>2.    Марценюк Т. Гендерна рівність і недискримінація: посібник для експертів і експерток аналітичних центрів.Київ. 2014. 65 c.</a:t>
            </a: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 spc="24">
                <a:solidFill>
                  <a:srgbClr val="7E93AB"/>
                </a:solidFill>
                <a:latin typeface="Roboto"/>
                <a:cs typeface="+mn-cs"/>
              </a:rPr>
              <a:t>3.Права людини та мас-медіа в Україні: Збірник конспектів лекцій [Тексти] / За ред. Виртосу І., Шендеровського К. Київ : Інститут журналістики КНУ ім. Тараса Шевченка. 2018. 260 c.</a:t>
            </a: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 spc="24">
                <a:solidFill>
                  <a:srgbClr val="7E93AB"/>
                </a:solidFill>
                <a:latin typeface="Roboto"/>
                <a:cs typeface="+mn-cs"/>
              </a:rPr>
              <a:t>4.Права людини та мас-медіа в Україні. Частина 2: Збірник конспектів лекцій [Тексти]. За ред. Виртосу І., Шендеровського К. Київ : Інститут журналістики КНУ імені Тараса Шевченка, 2020. 328 с.</a:t>
            </a:r>
          </a:p>
          <a:p>
            <a:pPr fontAlgn="auto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89506" cy="6536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89506" cy="65367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0" y="5661025"/>
            <a:ext cx="7366000" cy="4625975"/>
            <a:chOff x="0" y="0"/>
            <a:chExt cx="9821333" cy="6167967"/>
          </a:xfrm>
        </p:grpSpPr>
        <p:sp>
          <p:nvSpPr>
            <p:cNvPr id="14345" name="Freeform 7"/>
            <p:cNvSpPr>
              <a:spLocks/>
            </p:cNvSpPr>
            <p:nvPr/>
          </p:nvSpPr>
          <p:spPr bwMode="auto">
            <a:xfrm>
              <a:off x="0" y="0"/>
              <a:ext cx="9821291" cy="61680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21291" y="0"/>
                </a:cxn>
                <a:cxn ang="0">
                  <a:pos x="9821291" y="6168009"/>
                </a:cxn>
                <a:cxn ang="0">
                  <a:pos x="0" y="6168009"/>
                </a:cxn>
                <a:cxn ang="0">
                  <a:pos x="0" y="0"/>
                </a:cxn>
              </a:cxnLst>
              <a:rect l="0" t="0" r="r" b="b"/>
              <a:pathLst>
                <a:path w="9821291" h="6168009">
                  <a:moveTo>
                    <a:pt x="0" y="0"/>
                  </a:moveTo>
                  <a:lnTo>
                    <a:pt x="9821291" y="0"/>
                  </a:lnTo>
                  <a:lnTo>
                    <a:pt x="9821291" y="6168009"/>
                  </a:lnTo>
                  <a:lnTo>
                    <a:pt x="0" y="616800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8500" y="203200"/>
            <a:ext cx="16043275" cy="857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spc="165">
                <a:solidFill>
                  <a:srgbClr val="0C0C0C"/>
                </a:solidFill>
                <a:latin typeface="Roboto Bold"/>
                <a:cs typeface="+mn-cs"/>
              </a:rPr>
              <a:t>ЯК ВИНИКАЮТЬ СТЕРЕОТИПИ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2625" y="1354138"/>
            <a:ext cx="16576675" cy="1325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86756A"/>
                </a:solidFill>
                <a:latin typeface="Roboto"/>
                <a:cs typeface="+mn-cs"/>
              </a:rPr>
              <a:t>СТЕРЕОТИПИ ПЕРЕДАЮТЬСЯ НАМ ВІД ПОПЕРЕДНІХ ПОКОЛІНЬ, З НАРОДНОЇ ТВОРЧОСТІ, МАСОВОЇ КУЛЬТУРИ, НАШОГО ОТОЧЕННЯ.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2625" y="3116263"/>
            <a:ext cx="16576675" cy="1325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86756A"/>
                </a:solidFill>
                <a:latin typeface="Roboto Bold"/>
                <a:cs typeface="+mn-cs"/>
              </a:rPr>
              <a:t>СТЕРЕОТИПИ ВПЛИВАЮТЬ НА ПРИЙНЯТТЯ РІШЕНЬ, ОБМЕЖУЮТЬ НАШІ БАЖАННЯ, ДІЇ, СВОБОДУ!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56313" y="9963150"/>
            <a:ext cx="3087687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spc="150">
                <a:solidFill>
                  <a:srgbClr val="0C0C0C"/>
                </a:solidFill>
                <a:latin typeface="Roboto"/>
                <a:cs typeface="+mn-cs"/>
              </a:rPr>
              <a:t>https://tmcinfo.com.ua/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89506" cy="65367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15365" name="Group 8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89506" cy="65367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10023475" y="0"/>
            <a:ext cx="8264525" cy="5510213"/>
            <a:chOff x="0" y="0"/>
            <a:chExt cx="11019367" cy="7346951"/>
          </a:xfrm>
        </p:grpSpPr>
        <p:sp>
          <p:nvSpPr>
            <p:cNvPr id="15372" name="Freeform 11"/>
            <p:cNvSpPr>
              <a:spLocks/>
            </p:cNvSpPr>
            <p:nvPr/>
          </p:nvSpPr>
          <p:spPr bwMode="auto">
            <a:xfrm>
              <a:off x="0" y="0"/>
              <a:ext cx="11019409" cy="7346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19409" y="0"/>
                </a:cxn>
                <a:cxn ang="0">
                  <a:pos x="11019409" y="7346950"/>
                </a:cxn>
                <a:cxn ang="0">
                  <a:pos x="0" y="7346950"/>
                </a:cxn>
                <a:cxn ang="0">
                  <a:pos x="0" y="0"/>
                </a:cxn>
              </a:cxnLst>
              <a:rect l="0" t="0" r="r" b="b"/>
              <a:pathLst>
                <a:path w="11019409" h="7346950">
                  <a:moveTo>
                    <a:pt x="0" y="0"/>
                  </a:moveTo>
                  <a:lnTo>
                    <a:pt x="11019409" y="0"/>
                  </a:lnTo>
                  <a:lnTo>
                    <a:pt x="11019409" y="7346950"/>
                  </a:lnTo>
                  <a:lnTo>
                    <a:pt x="0" y="73469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42988" y="709613"/>
            <a:ext cx="8358187" cy="619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47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50" spc="118">
                <a:solidFill>
                  <a:srgbClr val="393F4A"/>
                </a:solidFill>
                <a:latin typeface="Roboto Bold"/>
                <a:cs typeface="+mn-cs"/>
              </a:rPr>
              <a:t>ЯК ВИНИКАЮТЬ СТЕРЕОТИПИ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0200" y="1889125"/>
            <a:ext cx="9070975" cy="1065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0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 spc="154">
                <a:solidFill>
                  <a:srgbClr val="F0EFEC"/>
                </a:solidFill>
                <a:latin typeface="Roboto"/>
                <a:cs typeface="+mn-cs"/>
              </a:rPr>
              <a:t>СТЕРЕОТИПИ - ЦЕ СКЛАДОВА МАСОВОЇ КУЛЬТУРИ.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0200" y="3357563"/>
            <a:ext cx="8580438" cy="1968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2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49" spc="33">
                <a:solidFill>
                  <a:srgbClr val="393F4A"/>
                </a:solidFill>
                <a:latin typeface="Roboto"/>
                <a:cs typeface="+mn-cs"/>
              </a:rPr>
              <a:t>Стереотипи формуються на основі </a:t>
            </a:r>
          </a:p>
          <a:p>
            <a:pPr fontAlgn="auto">
              <a:lnSpc>
                <a:spcPts val="502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49" spc="33">
                <a:solidFill>
                  <a:srgbClr val="393F4A"/>
                </a:solidFill>
                <a:latin typeface="Roboto"/>
                <a:cs typeface="+mn-cs"/>
              </a:rPr>
              <a:t>віку, статі, раси, релігії,  професії,  національності.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4100" y="5795963"/>
            <a:ext cx="7077075" cy="139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7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48" spc="33">
                <a:solidFill>
                  <a:srgbClr val="393F4A"/>
                </a:solidFill>
                <a:latin typeface="Roboto Bold"/>
                <a:cs typeface="+mn-cs"/>
              </a:rPr>
              <a:t>Стереотипи породжують дискримінацію!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652875" y="5146675"/>
            <a:ext cx="1635125" cy="363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78">
                <a:solidFill>
                  <a:srgbClr val="0C0C0C"/>
                </a:solidFill>
                <a:latin typeface="Roboto"/>
                <a:cs typeface="+mn-cs"/>
              </a:rPr>
              <a:t>ukr.media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89506" cy="6536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89506" cy="65367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0" y="5621338"/>
            <a:ext cx="8053388" cy="4665662"/>
            <a:chOff x="0" y="0"/>
            <a:chExt cx="10737441" cy="62215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37469" cy="6221603"/>
            </a:xfrm>
            <a:custGeom>
              <a:avLst/>
              <a:gdLst/>
              <a:ahLst/>
              <a:cxnLst/>
              <a:rect l="l" t="t" r="r" b="b"/>
              <a:pathLst>
                <a:path w="10737469" h="6221603">
                  <a:moveTo>
                    <a:pt x="0" y="0"/>
                  </a:moveTo>
                  <a:lnTo>
                    <a:pt x="10737469" y="0"/>
                  </a:lnTo>
                  <a:lnTo>
                    <a:pt x="10737469" y="6221603"/>
                  </a:lnTo>
                  <a:lnTo>
                    <a:pt x="0" y="6221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442" b="-2044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698500" y="1203325"/>
            <a:ext cx="13673138" cy="844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21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75" spc="123">
                <a:solidFill>
                  <a:srgbClr val="86756A"/>
                </a:solidFill>
                <a:latin typeface="Roboto Bold"/>
                <a:cs typeface="+mn-cs"/>
              </a:rPr>
              <a:t>СТЕРЕОТИП - ВИБІРКОВИЙ ТА НЕТОЧНИЙ СПОСІБ СПРИЙНЯТТЯ ДІЙСНОСТІ, ЩО ВЕДЕ ДО СПРОЩЕННЯ ТА ПОРОДЖУЄ ЗАБОБОНИ.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34425" y="3030538"/>
            <a:ext cx="6665913" cy="2571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97108" lvl="2" indent="-232369" fontAlgn="auto">
              <a:lnSpc>
                <a:spcPts val="4024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049" spc="30">
                <a:solidFill>
                  <a:srgbClr val="7E93AB"/>
                </a:solidFill>
                <a:latin typeface="Roboto"/>
                <a:cs typeface="+mn-cs"/>
              </a:rPr>
              <a:t>Спрощене уявлення про дійсність.</a:t>
            </a:r>
          </a:p>
          <a:p>
            <a:pPr marL="697108" lvl="2" indent="-232369" fontAlgn="auto">
              <a:lnSpc>
                <a:spcPts val="4024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049" spc="30">
                <a:solidFill>
                  <a:srgbClr val="7E93AB"/>
                </a:solidFill>
                <a:latin typeface="Roboto"/>
                <a:cs typeface="+mn-cs"/>
              </a:rPr>
              <a:t>Це набуте явище.</a:t>
            </a:r>
          </a:p>
          <a:p>
            <a:pPr marL="697108" lvl="2" indent="-232369" fontAlgn="auto">
              <a:lnSpc>
                <a:spcPts val="4024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049" spc="30">
                <a:solidFill>
                  <a:srgbClr val="7E93AB"/>
                </a:solidFill>
                <a:latin typeface="Roboto"/>
                <a:cs typeface="+mn-cs"/>
              </a:rPr>
              <a:t> Стереотипи помилкові.</a:t>
            </a:r>
          </a:p>
          <a:p>
            <a:pPr marL="697109" lvl="2" indent="-232370" fontAlgn="auto">
              <a:lnSpc>
                <a:spcPts val="4024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049" spc="30">
                <a:solidFill>
                  <a:srgbClr val="7E93AB"/>
                </a:solidFill>
                <a:latin typeface="Roboto"/>
                <a:cs typeface="+mn-cs"/>
              </a:rPr>
              <a:t> Стереотипи дуже живучі.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20138" y="2428875"/>
            <a:ext cx="6680200" cy="517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60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5" spc="138">
                <a:solidFill>
                  <a:srgbClr val="86756A"/>
                </a:solidFill>
                <a:latin typeface="Roboto Bold"/>
                <a:cs typeface="+mn-cs"/>
              </a:rPr>
              <a:t>ОЗНАКИ СТЕРЕТИПІВ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8500" y="203200"/>
            <a:ext cx="16043275" cy="742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144">
                <a:solidFill>
                  <a:srgbClr val="86756A"/>
                </a:solidFill>
                <a:latin typeface="Roboto Bold"/>
                <a:cs typeface="+mn-cs"/>
              </a:rPr>
              <a:t>ЯК ВИНИКАЮТЬ СТЕРЕОТИПИ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8500" y="3030538"/>
            <a:ext cx="6665913" cy="2066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02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49" spc="30">
                <a:solidFill>
                  <a:srgbClr val="7E93AB"/>
                </a:solidFill>
                <a:latin typeface="Roboto"/>
                <a:cs typeface="+mn-cs"/>
              </a:rPr>
              <a:t>стійке уявлення про риси, властиві певним соціальним групам, які переносяться на всіх її представників.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5526088"/>
            <a:ext cx="1617663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spc="150">
                <a:solidFill>
                  <a:srgbClr val="0C0C0C"/>
                </a:solidFill>
                <a:latin typeface="Roboto"/>
                <a:cs typeface="+mn-cs"/>
              </a:rPr>
              <a:t>https://lb.ua/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163" y="2447925"/>
            <a:ext cx="8053387" cy="446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21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75" spc="123">
                <a:solidFill>
                  <a:srgbClr val="86756A"/>
                </a:solidFill>
                <a:latin typeface="Roboto Bold"/>
                <a:cs typeface="+mn-cs"/>
              </a:rPr>
              <a:t>СТЕРЕОТИПИ -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1393825" y="2608263"/>
            <a:ext cx="4852988" cy="3675062"/>
            <a:chOff x="0" y="0"/>
            <a:chExt cx="6470651" cy="4900083"/>
          </a:xfrm>
        </p:grpSpPr>
        <p:sp>
          <p:nvSpPr>
            <p:cNvPr id="17420" name="Freeform 7"/>
            <p:cNvSpPr>
              <a:spLocks/>
            </p:cNvSpPr>
            <p:nvPr/>
          </p:nvSpPr>
          <p:spPr bwMode="auto">
            <a:xfrm>
              <a:off x="0" y="0"/>
              <a:ext cx="6470650" cy="4900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70650" y="0"/>
                </a:cxn>
                <a:cxn ang="0">
                  <a:pos x="6470650" y="4900041"/>
                </a:cxn>
                <a:cxn ang="0">
                  <a:pos x="0" y="4900041"/>
                </a:cxn>
                <a:cxn ang="0">
                  <a:pos x="0" y="0"/>
                </a:cxn>
              </a:cxnLst>
              <a:rect l="0" t="0" r="r" b="b"/>
              <a:pathLst>
                <a:path w="6470650" h="4900041">
                  <a:moveTo>
                    <a:pt x="0" y="0"/>
                  </a:moveTo>
                  <a:lnTo>
                    <a:pt x="6470650" y="0"/>
                  </a:lnTo>
                  <a:lnTo>
                    <a:pt x="6470650" y="4900041"/>
                  </a:lnTo>
                  <a:lnTo>
                    <a:pt x="0" y="490004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84375" y="4038600"/>
            <a:ext cx="3122613" cy="673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 spc="349">
                <a:solidFill>
                  <a:srgbClr val="0C0C0C"/>
                </a:solidFill>
                <a:latin typeface="Roboto Bold"/>
                <a:cs typeface="+mn-cs"/>
              </a:rPr>
              <a:t>Стереотип</a:t>
            </a:r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7019925" y="2608263"/>
            <a:ext cx="4854575" cy="3675062"/>
            <a:chOff x="0" y="0"/>
            <a:chExt cx="6472767" cy="4900083"/>
          </a:xfrm>
        </p:grpSpPr>
        <p:sp>
          <p:nvSpPr>
            <p:cNvPr id="17419" name="Freeform 10"/>
            <p:cNvSpPr>
              <a:spLocks/>
            </p:cNvSpPr>
            <p:nvPr/>
          </p:nvSpPr>
          <p:spPr bwMode="auto">
            <a:xfrm>
              <a:off x="0" y="0"/>
              <a:ext cx="6472809" cy="4900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72809" y="0"/>
                </a:cxn>
                <a:cxn ang="0">
                  <a:pos x="6472809" y="4900041"/>
                </a:cxn>
                <a:cxn ang="0">
                  <a:pos x="0" y="4900041"/>
                </a:cxn>
                <a:cxn ang="0">
                  <a:pos x="0" y="0"/>
                </a:cxn>
              </a:cxnLst>
              <a:rect l="0" t="0" r="r" b="b"/>
              <a:pathLst>
                <a:path w="6472809" h="4900041">
                  <a:moveTo>
                    <a:pt x="0" y="0"/>
                  </a:moveTo>
                  <a:lnTo>
                    <a:pt x="6472809" y="0"/>
                  </a:lnTo>
                  <a:lnTo>
                    <a:pt x="6472809" y="4900041"/>
                  </a:lnTo>
                  <a:lnTo>
                    <a:pt x="0" y="490004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5" name="Group 11"/>
          <p:cNvGrpSpPr>
            <a:grpSpLocks/>
          </p:cNvGrpSpPr>
          <p:nvPr/>
        </p:nvGrpSpPr>
        <p:grpSpPr bwMode="auto">
          <a:xfrm>
            <a:off x="12646025" y="2608263"/>
            <a:ext cx="4854575" cy="3675062"/>
            <a:chOff x="0" y="0"/>
            <a:chExt cx="6472767" cy="4900083"/>
          </a:xfrm>
        </p:grpSpPr>
        <p:sp>
          <p:nvSpPr>
            <p:cNvPr id="17418" name="Freeform 12"/>
            <p:cNvSpPr>
              <a:spLocks/>
            </p:cNvSpPr>
            <p:nvPr/>
          </p:nvSpPr>
          <p:spPr bwMode="auto">
            <a:xfrm>
              <a:off x="0" y="0"/>
              <a:ext cx="6472809" cy="4900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72809" y="0"/>
                </a:cxn>
                <a:cxn ang="0">
                  <a:pos x="6472809" y="4900041"/>
                </a:cxn>
                <a:cxn ang="0">
                  <a:pos x="0" y="4900041"/>
                </a:cxn>
                <a:cxn ang="0">
                  <a:pos x="0" y="0"/>
                </a:cxn>
              </a:cxnLst>
              <a:rect l="0" t="0" r="r" b="b"/>
              <a:pathLst>
                <a:path w="6472809" h="4900041">
                  <a:moveTo>
                    <a:pt x="0" y="0"/>
                  </a:moveTo>
                  <a:lnTo>
                    <a:pt x="6472809" y="0"/>
                  </a:lnTo>
                  <a:lnTo>
                    <a:pt x="6472809" y="4900041"/>
                  </a:lnTo>
                  <a:lnTo>
                    <a:pt x="0" y="490004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683500" y="4038600"/>
            <a:ext cx="3527425" cy="673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 spc="349">
                <a:solidFill>
                  <a:srgbClr val="0C0C0C"/>
                </a:solidFill>
                <a:latin typeface="Roboto Bold"/>
                <a:cs typeface="+mn-cs"/>
              </a:rPr>
              <a:t>Упередження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61963" y="4038600"/>
            <a:ext cx="3822700" cy="673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 spc="349">
                <a:solidFill>
                  <a:srgbClr val="0C0C0C"/>
                </a:solidFill>
                <a:latin typeface="Roboto Bold"/>
                <a:cs typeface="+mn-cs"/>
              </a:rPr>
              <a:t>Дискримінація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0" y="0"/>
            <a:ext cx="4887913" cy="3729038"/>
            <a:chOff x="0" y="0"/>
            <a:chExt cx="6517217" cy="4972051"/>
          </a:xfrm>
        </p:grpSpPr>
        <p:sp>
          <p:nvSpPr>
            <p:cNvPr id="18443" name="Freeform 7"/>
            <p:cNvSpPr>
              <a:spLocks/>
            </p:cNvSpPr>
            <p:nvPr/>
          </p:nvSpPr>
          <p:spPr bwMode="auto">
            <a:xfrm>
              <a:off x="0" y="0"/>
              <a:ext cx="6517259" cy="4972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7259" y="0"/>
                </a:cxn>
                <a:cxn ang="0">
                  <a:pos x="6517259" y="4972050"/>
                </a:cxn>
                <a:cxn ang="0">
                  <a:pos x="0" y="4972050"/>
                </a:cxn>
                <a:cxn ang="0">
                  <a:pos x="0" y="0"/>
                </a:cxn>
              </a:cxnLst>
              <a:rect l="0" t="0" r="r" b="b"/>
              <a:pathLst>
                <a:path w="6517259" h="4972050">
                  <a:moveTo>
                    <a:pt x="0" y="0"/>
                  </a:moveTo>
                  <a:lnTo>
                    <a:pt x="6517259" y="0"/>
                  </a:lnTo>
                  <a:lnTo>
                    <a:pt x="6517259" y="4972050"/>
                  </a:lnTo>
                  <a:lnTo>
                    <a:pt x="0" y="49720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0" y="6172200"/>
            <a:ext cx="4887913" cy="4114800"/>
            <a:chOff x="0" y="0"/>
            <a:chExt cx="6517217" cy="5486400"/>
          </a:xfrm>
        </p:grpSpPr>
        <p:sp>
          <p:nvSpPr>
            <p:cNvPr id="18442" name="Freeform 9"/>
            <p:cNvSpPr>
              <a:spLocks/>
            </p:cNvSpPr>
            <p:nvPr/>
          </p:nvSpPr>
          <p:spPr bwMode="auto">
            <a:xfrm>
              <a:off x="0" y="0"/>
              <a:ext cx="6517259" cy="5486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7259" y="0"/>
                </a:cxn>
                <a:cxn ang="0">
                  <a:pos x="6517259" y="5486400"/>
                </a:cxn>
                <a:cxn ang="0">
                  <a:pos x="0" y="5486400"/>
                </a:cxn>
                <a:cxn ang="0">
                  <a:pos x="0" y="0"/>
                </a:cxn>
              </a:cxnLst>
              <a:rect l="0" t="0" r="r" b="b"/>
              <a:pathLst>
                <a:path w="6517259" h="5486400">
                  <a:moveTo>
                    <a:pt x="0" y="0"/>
                  </a:moveTo>
                  <a:lnTo>
                    <a:pt x="6517259" y="0"/>
                  </a:lnTo>
                  <a:lnTo>
                    <a:pt x="651725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16613" y="327025"/>
            <a:ext cx="11156950" cy="952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179">
                <a:solidFill>
                  <a:srgbClr val="7E93AB"/>
                </a:solidFill>
                <a:latin typeface="Roboto Bold"/>
                <a:cs typeface="+mn-cs"/>
              </a:rPr>
              <a:t>УПЕРЕДЖЕННЯ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6638" y="3098800"/>
            <a:ext cx="11142662" cy="630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58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5" spc="175">
                <a:solidFill>
                  <a:srgbClr val="86756A"/>
                </a:solidFill>
                <a:latin typeface="Roboto Bold"/>
                <a:cs typeface="+mn-cs"/>
              </a:rPr>
              <a:t>УПЕРЕДЖЕННЯ -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7588" y="3509963"/>
            <a:ext cx="11142662" cy="3371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2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 spc="34">
                <a:solidFill>
                  <a:srgbClr val="7E93AB"/>
                </a:solidFill>
                <a:latin typeface="Roboto"/>
                <a:cs typeface="+mn-cs"/>
              </a:rPr>
              <a:t>це iррацiональне, негнучке ставлення до цiлої категорiї людей. </a:t>
            </a:r>
          </a:p>
          <a:p>
            <a:pPr fontAlgn="auto">
              <a:lnSpc>
                <a:spcPts val="52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 spc="34">
                <a:solidFill>
                  <a:srgbClr val="7E93AB"/>
                </a:solidFill>
                <a:latin typeface="Roboto"/>
                <a:cs typeface="+mn-cs"/>
              </a:rPr>
              <a:t>Коли приймаємо на віру якісь стереотипні судження, то починаємо упереджено ставитися до обраної групи людей.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32488" y="1336675"/>
            <a:ext cx="11141075" cy="1466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8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25" spc="146">
                <a:solidFill>
                  <a:srgbClr val="86756A"/>
                </a:solidFill>
                <a:latin typeface="Roboto Bold"/>
                <a:cs typeface="+mn-cs"/>
              </a:rPr>
              <a:t>ХИБНА ДУМКА, ЯКА ФОРМУЄТЬСЯ В ЛЮДИНИ ПІД ЗОВНІШНІМ ВПЛИВОМ ЩОДО ПЕВНИХ ЛЮДЕЙ, ПРЕДМЕТІВ ЧИ ЯВИЩ.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6762413" y="41275"/>
            <a:ext cx="3060700" cy="3082925"/>
            <a:chOff x="0" y="0"/>
            <a:chExt cx="4081257" cy="4110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272" cy="4110228"/>
            </a:xfrm>
            <a:custGeom>
              <a:avLst/>
              <a:gdLst/>
              <a:ahLst/>
              <a:cxnLst/>
              <a:rect l="l" t="t" r="r" b="b"/>
              <a:pathLst>
                <a:path w="4081272" h="4110228">
                  <a:moveTo>
                    <a:pt x="0" y="0"/>
                  </a:moveTo>
                  <a:lnTo>
                    <a:pt x="4081272" y="0"/>
                  </a:lnTo>
                  <a:lnTo>
                    <a:pt x="4081272" y="4110228"/>
                  </a:lnTo>
                  <a:lnTo>
                    <a:pt x="0" y="41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4" r="-354"/>
              </a:stretch>
            </a:blipFill>
          </p:spPr>
        </p:sp>
      </p:grp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15152688" y="-1557338"/>
            <a:ext cx="3060700" cy="3082926"/>
            <a:chOff x="0" y="0"/>
            <a:chExt cx="4081257" cy="41101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1272" cy="4110228"/>
            </a:xfrm>
            <a:custGeom>
              <a:avLst/>
              <a:gdLst/>
              <a:ahLst/>
              <a:cxnLst/>
              <a:rect l="l" t="t" r="r" b="b"/>
              <a:pathLst>
                <a:path w="4081272" h="4110228">
                  <a:moveTo>
                    <a:pt x="0" y="0"/>
                  </a:moveTo>
                  <a:lnTo>
                    <a:pt x="4081272" y="0"/>
                  </a:lnTo>
                  <a:lnTo>
                    <a:pt x="4081272" y="4110228"/>
                  </a:lnTo>
                  <a:lnTo>
                    <a:pt x="0" y="41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4" r="-35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565525" y="765175"/>
            <a:ext cx="11156950" cy="1019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198">
                <a:solidFill>
                  <a:srgbClr val="393F4A"/>
                </a:solidFill>
                <a:latin typeface="Roboto Bold"/>
                <a:cs typeface="+mn-cs"/>
              </a:rPr>
              <a:t>ДИСКРИМІНАЦІЯ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65525" y="2008188"/>
            <a:ext cx="11142663" cy="1065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0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 spc="154">
                <a:solidFill>
                  <a:srgbClr val="F0EFEC"/>
                </a:solidFill>
                <a:latin typeface="Roboto Bold"/>
                <a:cs typeface="+mn-cs"/>
              </a:rPr>
              <a:t>ЦЕ НЕСПРАВЕДЛИВЕ СТАВЛЕННЯ ДО ЛЮДЕЙ ЧЕРЕЗ ТЕ, ЩО ВОНИ Є ЧЛЕНАМИ ПЕВНОЇ ГРУПИ. </a:t>
            </a:r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-466725" y="4724400"/>
            <a:ext cx="19221450" cy="38100"/>
            <a:chOff x="0" y="0"/>
            <a:chExt cx="25628600" cy="50800"/>
          </a:xfrm>
        </p:grpSpPr>
        <p:sp>
          <p:nvSpPr>
            <p:cNvPr id="19487" name="Freeform 9"/>
            <p:cNvSpPr>
              <a:spLocks/>
            </p:cNvSpPr>
            <p:nvPr/>
          </p:nvSpPr>
          <p:spPr bwMode="auto">
            <a:xfrm>
              <a:off x="0" y="0"/>
              <a:ext cx="25628600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28600" y="0"/>
                </a:cxn>
                <a:cxn ang="0">
                  <a:pos x="25628600" y="50800"/>
                </a:cxn>
                <a:cxn ang="0">
                  <a:pos x="0" y="50800"/>
                </a:cxn>
              </a:cxnLst>
              <a:rect l="0" t="0" r="r" b="b"/>
              <a:pathLst>
                <a:path w="25628600" h="50800">
                  <a:moveTo>
                    <a:pt x="0" y="0"/>
                  </a:moveTo>
                  <a:lnTo>
                    <a:pt x="25628600" y="0"/>
                  </a:lnTo>
                  <a:lnTo>
                    <a:pt x="256286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93F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3" name="Group 10"/>
          <p:cNvGrpSpPr>
            <a:grpSpLocks/>
          </p:cNvGrpSpPr>
          <p:nvPr/>
        </p:nvGrpSpPr>
        <p:grpSpPr bwMode="auto">
          <a:xfrm>
            <a:off x="74613" y="8802688"/>
            <a:ext cx="3060700" cy="3082925"/>
            <a:chOff x="0" y="0"/>
            <a:chExt cx="4081258" cy="41101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81272" cy="4110228"/>
            </a:xfrm>
            <a:custGeom>
              <a:avLst/>
              <a:gdLst/>
              <a:ahLst/>
              <a:cxnLst/>
              <a:rect l="l" t="t" r="r" b="b"/>
              <a:pathLst>
                <a:path w="4081272" h="4110228">
                  <a:moveTo>
                    <a:pt x="0" y="0"/>
                  </a:moveTo>
                  <a:lnTo>
                    <a:pt x="4081272" y="0"/>
                  </a:lnTo>
                  <a:lnTo>
                    <a:pt x="4081272" y="4110228"/>
                  </a:lnTo>
                  <a:lnTo>
                    <a:pt x="0" y="41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4" r="-354"/>
              </a:stretch>
            </a:blipFill>
          </p:spPr>
        </p:sp>
      </p:grpSp>
      <p:grpSp>
        <p:nvGrpSpPr>
          <p:cNvPr id="19464" name="Group 12"/>
          <p:cNvGrpSpPr>
            <a:grpSpLocks/>
          </p:cNvGrpSpPr>
          <p:nvPr/>
        </p:nvGrpSpPr>
        <p:grpSpPr bwMode="auto">
          <a:xfrm>
            <a:off x="-1535113" y="7204075"/>
            <a:ext cx="3060701" cy="3082925"/>
            <a:chOff x="0" y="0"/>
            <a:chExt cx="4081258" cy="41101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81272" cy="4110228"/>
            </a:xfrm>
            <a:custGeom>
              <a:avLst/>
              <a:gdLst/>
              <a:ahLst/>
              <a:cxnLst/>
              <a:rect l="l" t="t" r="r" b="b"/>
              <a:pathLst>
                <a:path w="4081272" h="4110228">
                  <a:moveTo>
                    <a:pt x="0" y="0"/>
                  </a:moveTo>
                  <a:lnTo>
                    <a:pt x="4081272" y="0"/>
                  </a:lnTo>
                  <a:lnTo>
                    <a:pt x="4081272" y="4110228"/>
                  </a:lnTo>
                  <a:lnTo>
                    <a:pt x="0" y="41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4" r="-354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5405438"/>
            <a:ext cx="2860675" cy="715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F0EFEC"/>
                </a:solidFill>
                <a:latin typeface="Roboto"/>
                <a:cs typeface="+mn-cs"/>
              </a:rPr>
              <a:t>СТЕРЕОТИП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035675"/>
            <a:ext cx="2854325" cy="688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7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spc="31">
                <a:solidFill>
                  <a:srgbClr val="393F4A"/>
                </a:solidFill>
                <a:latin typeface="Roboto"/>
                <a:cs typeface="+mn-cs"/>
              </a:rPr>
              <a:t>Геї - подофіли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92713" y="5432425"/>
            <a:ext cx="3522662" cy="71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F0EFEC"/>
                </a:solidFill>
                <a:latin typeface="Roboto"/>
                <a:cs typeface="+mn-cs"/>
              </a:rPr>
              <a:t>УПЕРЕДЖЕННЯ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54563" y="6035675"/>
            <a:ext cx="4398962" cy="1289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7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spc="31">
                <a:solidFill>
                  <a:srgbClr val="393F4A"/>
                </a:solidFill>
                <a:latin typeface="Roboto"/>
                <a:cs typeface="+mn-cs"/>
              </a:rPr>
              <a:t>Геїв не можна допускати до дітей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15488" y="5432425"/>
            <a:ext cx="4097337" cy="71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20">
                <a:solidFill>
                  <a:srgbClr val="F0EFEC"/>
                </a:solidFill>
                <a:latin typeface="Roboto"/>
                <a:cs typeface="+mn-cs"/>
              </a:rPr>
              <a:t>ДИСКРИМІНАЦІЯ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39275" y="6035675"/>
            <a:ext cx="4273550" cy="1289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7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spc="31">
                <a:solidFill>
                  <a:srgbClr val="393F4A"/>
                </a:solidFill>
                <a:latin typeface="Roboto"/>
                <a:cs typeface="+mn-cs"/>
              </a:rPr>
              <a:t>Гея не беруть на роботу вчителем</a:t>
            </a:r>
          </a:p>
        </p:txBody>
      </p:sp>
      <p:grpSp>
        <p:nvGrpSpPr>
          <p:cNvPr id="19471" name="Group 20"/>
          <p:cNvGrpSpPr>
            <a:grpSpLocks/>
          </p:cNvGrpSpPr>
          <p:nvPr/>
        </p:nvGrpSpPr>
        <p:grpSpPr bwMode="auto">
          <a:xfrm>
            <a:off x="2071688" y="4111625"/>
            <a:ext cx="1217612" cy="1225550"/>
            <a:chOff x="0" y="0"/>
            <a:chExt cx="1623483" cy="1634067"/>
          </a:xfrm>
        </p:grpSpPr>
        <p:sp>
          <p:nvSpPr>
            <p:cNvPr id="21" name="Freeform 21"/>
            <p:cNvSpPr/>
            <p:nvPr/>
          </p:nvSpPr>
          <p:spPr>
            <a:xfrm flipH="1">
              <a:off x="0" y="0"/>
              <a:ext cx="1623441" cy="1634109"/>
            </a:xfrm>
            <a:custGeom>
              <a:avLst/>
              <a:gdLst/>
              <a:ahLst/>
              <a:cxnLst/>
              <a:rect l="l" t="t" r="r" b="b"/>
              <a:pathLst>
                <a:path w="1623441" h="1634109">
                  <a:moveTo>
                    <a:pt x="1623441" y="0"/>
                  </a:moveTo>
                  <a:lnTo>
                    <a:pt x="0" y="0"/>
                  </a:lnTo>
                  <a:lnTo>
                    <a:pt x="0" y="1634109"/>
                  </a:lnTo>
                  <a:lnTo>
                    <a:pt x="1623441" y="1634109"/>
                  </a:lnTo>
                  <a:lnTo>
                    <a:pt x="1623441" y="0"/>
                  </a:lnTo>
                  <a:close/>
                </a:path>
              </a:pathLst>
            </a:custGeom>
            <a:blipFill>
              <a:blip r:embed="rId3"/>
              <a:stretch>
                <a:fillRect l="-154" r="-157" b="2"/>
              </a:stretch>
            </a:blipFill>
          </p:spPr>
        </p:sp>
      </p:grpSp>
      <p:grpSp>
        <p:nvGrpSpPr>
          <p:cNvPr id="19472" name="Group 22"/>
          <p:cNvGrpSpPr>
            <a:grpSpLocks/>
          </p:cNvGrpSpPr>
          <p:nvPr/>
        </p:nvGrpSpPr>
        <p:grpSpPr bwMode="auto">
          <a:xfrm>
            <a:off x="6345238" y="4111625"/>
            <a:ext cx="1219200" cy="1225550"/>
            <a:chOff x="0" y="0"/>
            <a:chExt cx="1625600" cy="1634067"/>
          </a:xfrm>
        </p:grpSpPr>
        <p:sp>
          <p:nvSpPr>
            <p:cNvPr id="19477" name="Freeform 23"/>
            <p:cNvSpPr>
              <a:spLocks/>
            </p:cNvSpPr>
            <p:nvPr/>
          </p:nvSpPr>
          <p:spPr bwMode="auto">
            <a:xfrm flipH="1">
              <a:off x="0" y="0"/>
              <a:ext cx="1625600" cy="1634109"/>
            </a:xfrm>
            <a:custGeom>
              <a:avLst/>
              <a:gdLst/>
              <a:ahLst/>
              <a:cxnLst>
                <a:cxn ang="0">
                  <a:pos x="1625600" y="0"/>
                </a:cxn>
                <a:cxn ang="0">
                  <a:pos x="0" y="0"/>
                </a:cxn>
                <a:cxn ang="0">
                  <a:pos x="0" y="1634109"/>
                </a:cxn>
                <a:cxn ang="0">
                  <a:pos x="1625600" y="1634109"/>
                </a:cxn>
                <a:cxn ang="0">
                  <a:pos x="1625600" y="0"/>
                </a:cxn>
              </a:cxnLst>
              <a:rect l="0" t="0" r="r" b="b"/>
              <a:pathLst>
                <a:path w="1625600" h="1634109">
                  <a:moveTo>
                    <a:pt x="1625600" y="0"/>
                  </a:moveTo>
                  <a:lnTo>
                    <a:pt x="0" y="0"/>
                  </a:lnTo>
                  <a:lnTo>
                    <a:pt x="0" y="1634109"/>
                  </a:lnTo>
                  <a:lnTo>
                    <a:pt x="1625600" y="1634109"/>
                  </a:lnTo>
                  <a:lnTo>
                    <a:pt x="162560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3" name="Group 24"/>
          <p:cNvGrpSpPr>
            <a:grpSpLocks/>
          </p:cNvGrpSpPr>
          <p:nvPr/>
        </p:nvGrpSpPr>
        <p:grpSpPr bwMode="auto">
          <a:xfrm>
            <a:off x="11055350" y="4111625"/>
            <a:ext cx="1217613" cy="1225550"/>
            <a:chOff x="0" y="0"/>
            <a:chExt cx="1623484" cy="1634067"/>
          </a:xfrm>
        </p:grpSpPr>
        <p:sp>
          <p:nvSpPr>
            <p:cNvPr id="25" name="Freeform 25"/>
            <p:cNvSpPr/>
            <p:nvPr/>
          </p:nvSpPr>
          <p:spPr>
            <a:xfrm flipH="1">
              <a:off x="0" y="0"/>
              <a:ext cx="1623441" cy="1634109"/>
            </a:xfrm>
            <a:custGeom>
              <a:avLst/>
              <a:gdLst/>
              <a:ahLst/>
              <a:cxnLst/>
              <a:rect l="l" t="t" r="r" b="b"/>
              <a:pathLst>
                <a:path w="1623441" h="1634109">
                  <a:moveTo>
                    <a:pt x="1623441" y="0"/>
                  </a:moveTo>
                  <a:lnTo>
                    <a:pt x="0" y="0"/>
                  </a:lnTo>
                  <a:lnTo>
                    <a:pt x="0" y="1634109"/>
                  </a:lnTo>
                  <a:lnTo>
                    <a:pt x="1623441" y="1634109"/>
                  </a:lnTo>
                  <a:lnTo>
                    <a:pt x="1623441" y="0"/>
                  </a:lnTo>
                  <a:close/>
                </a:path>
              </a:pathLst>
            </a:custGeom>
            <a:blipFill>
              <a:blip r:embed="rId3"/>
              <a:stretch>
                <a:fillRect l="-154" r="-157" b="2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89506" cy="6536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89506" cy="65367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6690"/>
            </a:xfrm>
            <a:custGeom>
              <a:avLst/>
              <a:gdLst/>
              <a:ahLst/>
              <a:cxnLst/>
              <a:rect l="l" t="t" r="r" b="b"/>
              <a:pathLst>
                <a:path w="6489446" h="6536690">
                  <a:moveTo>
                    <a:pt x="0" y="0"/>
                  </a:moveTo>
                  <a:lnTo>
                    <a:pt x="6489446" y="0"/>
                  </a:lnTo>
                  <a:lnTo>
                    <a:pt x="6489446" y="6536690"/>
                  </a:lnTo>
                  <a:lnTo>
                    <a:pt x="0" y="653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3" r="-364"/>
              </a:stretch>
            </a:blipFill>
          </p:spPr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4" r="-375"/>
              </a:stretch>
            </a:blipFill>
          </p:spPr>
        </p:sp>
      </p:grpSp>
      <p:grpSp>
        <p:nvGrpSpPr>
          <p:cNvPr id="20486" name="Group 10"/>
          <p:cNvGrpSpPr>
            <a:grpSpLocks/>
          </p:cNvGrpSpPr>
          <p:nvPr/>
        </p:nvGrpSpPr>
        <p:grpSpPr bwMode="auto">
          <a:xfrm>
            <a:off x="858838" y="4643438"/>
            <a:ext cx="5768975" cy="3295650"/>
            <a:chOff x="0" y="0"/>
            <a:chExt cx="7691967" cy="4394200"/>
          </a:xfrm>
        </p:grpSpPr>
        <p:sp>
          <p:nvSpPr>
            <p:cNvPr id="20498" name="Freeform 11"/>
            <p:cNvSpPr>
              <a:spLocks/>
            </p:cNvSpPr>
            <p:nvPr/>
          </p:nvSpPr>
          <p:spPr bwMode="auto">
            <a:xfrm>
              <a:off x="0" y="0"/>
              <a:ext cx="7692009" cy="439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92009" y="0"/>
                </a:cxn>
                <a:cxn ang="0">
                  <a:pos x="7692009" y="4394200"/>
                </a:cxn>
                <a:cxn ang="0">
                  <a:pos x="0" y="4394200"/>
                </a:cxn>
                <a:cxn ang="0">
                  <a:pos x="0" y="0"/>
                </a:cxn>
              </a:cxnLst>
              <a:rect l="0" t="0" r="r" b="b"/>
              <a:pathLst>
                <a:path w="7692009" h="4394200">
                  <a:moveTo>
                    <a:pt x="0" y="0"/>
                  </a:moveTo>
                  <a:lnTo>
                    <a:pt x="7692009" y="0"/>
                  </a:lnTo>
                  <a:lnTo>
                    <a:pt x="7692009" y="4394200"/>
                  </a:lnTo>
                  <a:lnTo>
                    <a:pt x="0" y="43942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7" name="Group 12"/>
          <p:cNvGrpSpPr>
            <a:grpSpLocks/>
          </p:cNvGrpSpPr>
          <p:nvPr/>
        </p:nvGrpSpPr>
        <p:grpSpPr bwMode="auto">
          <a:xfrm>
            <a:off x="7675563" y="4643438"/>
            <a:ext cx="6242050" cy="3241675"/>
            <a:chOff x="0" y="0"/>
            <a:chExt cx="8322048" cy="43230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22056" cy="4322953"/>
            </a:xfrm>
            <a:custGeom>
              <a:avLst/>
              <a:gdLst/>
              <a:ahLst/>
              <a:cxnLst/>
              <a:rect l="l" t="t" r="r" b="b"/>
              <a:pathLst>
                <a:path w="8322056" h="4322953">
                  <a:moveTo>
                    <a:pt x="0" y="0"/>
                  </a:moveTo>
                  <a:lnTo>
                    <a:pt x="8322056" y="0"/>
                  </a:lnTo>
                  <a:lnTo>
                    <a:pt x="8322056" y="4322953"/>
                  </a:lnTo>
                  <a:lnTo>
                    <a:pt x="0" y="4322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613" r="-7613" b="-1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955925" y="309563"/>
            <a:ext cx="12376150" cy="1012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4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0" spc="57">
                <a:solidFill>
                  <a:srgbClr val="7E93AB"/>
                </a:solidFill>
                <a:latin typeface="Roboto Bold"/>
                <a:cs typeface="+mn-cs"/>
              </a:rPr>
              <a:t>Форми дискримінації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3938" y="1635125"/>
            <a:ext cx="4768850" cy="7953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1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75" spc="297">
                <a:solidFill>
                  <a:srgbClr val="86756A"/>
                </a:solidFill>
                <a:latin typeface="Roboto Bold"/>
                <a:cs typeface="+mn-cs"/>
              </a:rPr>
              <a:t>ПРЯМА ДИСКРИМІНАЦІЯ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0050" y="2687638"/>
            <a:ext cx="6227763" cy="1660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2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99" spc="25">
                <a:solidFill>
                  <a:srgbClr val="7E93AB"/>
                </a:solidFill>
                <a:latin typeface="Roboto"/>
                <a:cs typeface="+mn-cs"/>
              </a:rPr>
              <a:t>до людини ставляться менш сприятливо порівняно з тим, як ставляться до інших у подібній ситуації.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12163" y="1616075"/>
            <a:ext cx="4768850" cy="758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 spc="280">
                <a:solidFill>
                  <a:srgbClr val="86756A"/>
                </a:solidFill>
                <a:latin typeface="Roboto Bold"/>
                <a:cs typeface="+mn-cs"/>
              </a:rPr>
              <a:t>НЕПРЯМА ДИСКРИМІНАЦІЯ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2175" y="2573338"/>
            <a:ext cx="7550150" cy="151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8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99" spc="25">
                <a:solidFill>
                  <a:srgbClr val="7E93AB"/>
                </a:solidFill>
                <a:latin typeface="Roboto"/>
                <a:cs typeface="+mn-cs"/>
              </a:rPr>
              <a:t>існує певне нейтральне правило, практика, що ставить людину чи групу людей у менш вигідне становище, порівняно з більшістю.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8838" y="7561263"/>
            <a:ext cx="3403600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spc="150">
                <a:solidFill>
                  <a:srgbClr val="0C0C0C"/>
                </a:solidFill>
                <a:latin typeface="Roboto"/>
                <a:cs typeface="+mn-cs"/>
              </a:rPr>
              <a:t>https://www.helsinki.org.ua/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75563" y="7561263"/>
            <a:ext cx="3403600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spc="150">
                <a:solidFill>
                  <a:srgbClr val="0C0C0C"/>
                </a:solidFill>
                <a:latin typeface="Roboto"/>
                <a:cs typeface="+mn-cs"/>
              </a:rPr>
              <a:t>https://commons.com.ua/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521" b="-5521"/>
              </a:stretch>
            </a:blipFill>
          </p:spPr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15895638" y="98425"/>
            <a:ext cx="4867275" cy="4903788"/>
            <a:chOff x="0" y="0"/>
            <a:chExt cx="6489505" cy="6538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4" r="-375"/>
              </a:stretch>
            </a:blipFill>
          </p:spPr>
        </p:sp>
      </p:grp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13336588" y="-2444750"/>
            <a:ext cx="4867275" cy="4903788"/>
            <a:chOff x="0" y="0"/>
            <a:chExt cx="6489505" cy="6538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89446" cy="6538087"/>
            </a:xfrm>
            <a:custGeom>
              <a:avLst/>
              <a:gdLst/>
              <a:ahLst/>
              <a:cxnLst/>
              <a:rect l="l" t="t" r="r" b="b"/>
              <a:pathLst>
                <a:path w="6489446" h="6538087">
                  <a:moveTo>
                    <a:pt x="0" y="0"/>
                  </a:moveTo>
                  <a:lnTo>
                    <a:pt x="6489446" y="0"/>
                  </a:lnTo>
                  <a:lnTo>
                    <a:pt x="6489446" y="6538087"/>
                  </a:lnTo>
                  <a:lnTo>
                    <a:pt x="0" y="653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4" r="-375"/>
              </a:stretch>
            </a:blipFill>
          </p:spPr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141288" y="7869238"/>
            <a:ext cx="4867275" cy="4902200"/>
            <a:chOff x="0" y="0"/>
            <a:chExt cx="6490781" cy="65379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90843" cy="6537960"/>
            </a:xfrm>
            <a:custGeom>
              <a:avLst/>
              <a:gdLst/>
              <a:ahLst/>
              <a:cxnLst/>
              <a:rect l="l" t="t" r="r" b="b"/>
              <a:pathLst>
                <a:path w="6490843" h="6537960">
                  <a:moveTo>
                    <a:pt x="0" y="0"/>
                  </a:moveTo>
                  <a:lnTo>
                    <a:pt x="6490843" y="0"/>
                  </a:lnTo>
                  <a:lnTo>
                    <a:pt x="6490843" y="6537960"/>
                  </a:lnTo>
                  <a:lnTo>
                    <a:pt x="0" y="6537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3" r="-362"/>
              </a:stretch>
            </a:blipFill>
          </p:spPr>
        </p:sp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-2417763" y="5326063"/>
            <a:ext cx="4867276" cy="4902200"/>
            <a:chOff x="0" y="0"/>
            <a:chExt cx="6490781" cy="65379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90843" cy="6537960"/>
            </a:xfrm>
            <a:custGeom>
              <a:avLst/>
              <a:gdLst/>
              <a:ahLst/>
              <a:cxnLst/>
              <a:rect l="l" t="t" r="r" b="b"/>
              <a:pathLst>
                <a:path w="6490843" h="6537960">
                  <a:moveTo>
                    <a:pt x="0" y="0"/>
                  </a:moveTo>
                  <a:lnTo>
                    <a:pt x="6490843" y="0"/>
                  </a:lnTo>
                  <a:lnTo>
                    <a:pt x="6490843" y="6537960"/>
                  </a:lnTo>
                  <a:lnTo>
                    <a:pt x="0" y="6537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3" r="-362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725488" y="1119188"/>
            <a:ext cx="16837025" cy="6911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расизм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це дискримінація за расовою чи етнічною ознакою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сексизм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дискримінація за статтю людини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ейджизм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дискримінація за віком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гомофобія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 – за ознакою сексуальної орієнтаціїви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ейблеїзм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дискримінація людей з інвалідністю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ксенофобія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нетерпимість стосовно інших рас, культур і соціальних груп, які відрізняються від більшості. 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лукізм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дискримінація за зовнішнім виглядом людини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бодішеймінг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негативне ставлення до тіла іншої людини</a:t>
            </a:r>
          </a:p>
          <a:p>
            <a:pPr marL="771401" lvl="2" indent="-257134" fontAlgn="auto">
              <a:lnSpc>
                <a:spcPts val="5062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73" spc="32">
                <a:solidFill>
                  <a:srgbClr val="393F4A"/>
                </a:solidFill>
                <a:latin typeface="Roboto Bold"/>
                <a:cs typeface="+mn-cs"/>
              </a:rPr>
              <a:t>трансфобія </a:t>
            </a:r>
            <a:r>
              <a:rPr lang="en-US" sz="3373" spc="32">
                <a:solidFill>
                  <a:srgbClr val="393F4A"/>
                </a:solidFill>
                <a:latin typeface="Roboto"/>
                <a:cs typeface="+mn-cs"/>
              </a:rPr>
              <a:t>– негативні почуття, спрямовані проти трансгендерних людей. </a:t>
            </a:r>
          </a:p>
          <a:p>
            <a:pPr marL="771401" lvl="2" indent="-257134" algn="ctr" fontAlgn="auto">
              <a:lnSpc>
                <a:spcPts val="3411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92575" y="709613"/>
            <a:ext cx="8358188" cy="619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47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50" spc="118">
                <a:solidFill>
                  <a:srgbClr val="393F4A"/>
                </a:solidFill>
                <a:latin typeface="Roboto Bold"/>
                <a:cs typeface="+mn-cs"/>
              </a:rPr>
              <a:t>ТИПИ ДИСКРИМІНАЦІЇ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410</Words>
  <Application>Microsoft Office PowerPoint</Application>
  <PresentationFormat>Произвольный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Roboto Bold</vt:lpstr>
      <vt:lpstr>Roboto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1.pptx, копия</dc:title>
  <cp:lastModifiedBy>Юлия</cp:lastModifiedBy>
  <cp:revision>1</cp:revision>
  <dcterms:created xsi:type="dcterms:W3CDTF">2006-08-16T00:00:00Z</dcterms:created>
  <dcterms:modified xsi:type="dcterms:W3CDTF">2023-10-08T16:59:01Z</dcterms:modified>
</cp:coreProperties>
</file>