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4" r:id="rId6"/>
    <p:sldId id="269" r:id="rId7"/>
    <p:sldId id="270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8" autoAdjust="0"/>
    <p:restoredTop sz="95268" autoAdjust="0"/>
  </p:normalViewPr>
  <p:slideViewPr>
    <p:cSldViewPr snapToGrid="0">
      <p:cViewPr varScale="1">
        <p:scale>
          <a:sx n="78" d="100"/>
          <a:sy n="78" d="100"/>
        </p:scale>
        <p:origin x="84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D83F7-EFF1-4DA0-AE88-C901BB97E33B}" type="datetimeFigureOut">
              <a:rPr lang="ru-RU" smtClean="0"/>
              <a:t>12.10.2025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3BB1B-DC8F-48E0-969A-24E4ECCE4697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7327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A3BB1B-DC8F-48E0-969A-24E4ECCE4697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887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3BB1B-DC8F-48E0-969A-24E4ECCE4697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594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63CE62-BC15-5F23-0127-DD9B240FDE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B170D0C-E046-3D74-89FB-28379FD340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4202403-5DB1-5D99-29AC-8BC94AABC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12.10.2025</a:t>
            </a:fld>
            <a:endParaRPr lang="ru-RU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CB5D25F-DB54-C23E-DB69-CA7ADCF9B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5069EED-C7F2-A7B2-19BB-9151FFB2B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9866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00BC87-5D86-1CA8-367D-E1ACD0CB8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2C78FE4-9F57-72BA-DCAC-B8C116933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2E3970B-56B9-F4FD-0E49-D4038C3CA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12.10.2025</a:t>
            </a:fld>
            <a:endParaRPr lang="ru-RU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12519A2-95F6-D2E5-0DEE-8B429C316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1DFBCAF-E3EF-F7FA-7CD5-A3025F224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4965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8C608DEB-A391-16BE-6B22-1F782A6266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9286711-94A3-9162-3B50-F5CBB00B89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21B1D91-8315-DE86-9DBD-0158E411E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12.10.2025</a:t>
            </a:fld>
            <a:endParaRPr lang="ru-RU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EED143C-32E7-B110-FFAD-1C00CDDC5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54307FD-AE06-5D77-8F79-58D268639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366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6E9B40-B7F3-147A-68BB-6DB0C7E17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5BBC20D-BB44-4CB0-8AFC-D5AB385D9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A564040-DE45-48F3-0705-9B8E6685B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12.10.2025</a:t>
            </a:fld>
            <a:endParaRPr lang="ru-RU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11A4438-0965-F5EB-E9ED-796029AD4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91DB64F-9295-BC8E-8C47-7C744DBE9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1263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E48E65-BCAB-0A0F-51D6-8AA6C783F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645396A-7A28-C23B-21CA-889DAB576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11B917E-CA4B-706C-8D5C-834E73909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12.10.2025</a:t>
            </a:fld>
            <a:endParaRPr lang="ru-RU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A0B3FEA-8695-3F8C-5FCD-8CAE94B26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80934BC-0A3B-5312-0444-DB30480E5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4646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4ADC45-50E5-8041-5E28-C855A5A97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34CEED-ED41-E514-77CE-D87F187997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811014C-37BF-EA46-4E25-55275B23CE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9EF5618-8091-F5A3-757E-CCA3EE240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12.10.2025</a:t>
            </a:fld>
            <a:endParaRPr lang="ru-RU" dirty="0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D6676D0-CE44-CB31-B072-87E7C55C7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280A356-5388-2ECE-5217-2E2478D1D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716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D7DDD7-AFE7-22BB-BF1A-1E2F83475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714985A-F455-D9BF-512F-2C9F6D07C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46527B3-79D8-8281-14E3-A5DF2174D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12DF59FC-6FC0-472D-E3A3-7B84B06F49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D4DA8679-663C-7CA7-E65A-E11DC9EDF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26410EC0-6ADD-AEAE-8B8C-8F4B7B3D5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12.10.2025</a:t>
            </a:fld>
            <a:endParaRPr lang="ru-RU" dirty="0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B3316003-4244-5510-786C-4D97FEA23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0644DC37-BE69-B4E0-592E-C9669C2F9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2258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D8F41D-C7C2-3A3F-132F-0F888C7D0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059F8FE-F4CF-FDA8-78B9-279D81D0C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12.10.2025</a:t>
            </a:fld>
            <a:endParaRPr lang="ru-RU" dirty="0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ADD1AD9E-389A-8AD2-6BC6-C84649923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7F89218C-3F1D-6D15-AC41-6F9BE3028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5634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A48FE411-B883-85FA-6E49-9D5465E66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12.10.2025</a:t>
            </a:fld>
            <a:endParaRPr lang="ru-RU" dirty="0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393BCDD6-F146-792B-DDAD-18E7788BA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0091F3C-B6FA-867A-970C-C192CD455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297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0F285D-CFC8-CAD3-9917-6422C567E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D91BA5D-0484-5E25-AEA9-704CBA0F9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1E69106-9F71-F287-0F2F-E7F55F1770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DE59B37-6EFC-3FFC-5580-9D010D7CC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12.10.2025</a:t>
            </a:fld>
            <a:endParaRPr lang="ru-RU" dirty="0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D49427D-25A6-AF14-C64F-3489DCDF4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5BAE3A0-3BD7-F944-3B72-CFC917749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855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17BFD3-5CEA-25E3-7E38-3CD1DEE6D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58089CA7-EA36-EC07-874B-5AADF86B44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F6B42954-2760-F6AD-67A7-0FE0182F70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53457A47-C05E-CB20-EDB5-EFF5CBF3B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12.10.2025</a:t>
            </a:fld>
            <a:endParaRPr lang="ru-RU" dirty="0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492BC39-F4D1-8535-E7D1-A6E769B35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F6492BF-6254-277C-9EBE-754FEDA98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33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097C9A79-3C06-17F4-03A9-2C5E06D49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32415E3-8164-4CF6-3AD3-16E18E7F5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04BC768-E3AF-A3C2-4A1B-0A1ACB3687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33D9A0-0FC3-4495-BDBD-5507D6DCBB3C}" type="datetimeFigureOut">
              <a:rPr lang="ru-RU" smtClean="0"/>
              <a:t>12.10.2025</a:t>
            </a:fld>
            <a:endParaRPr lang="ru-RU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7F076BA-E635-2953-DED0-0746F3ED58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BD0DAB9-AB08-B09C-D224-9004C7DB89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F1679A-3F4C-46F9-8047-F057EE76CAA5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0422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E03F2A-FCC3-4CF2-80C0-FEA06EFDE1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755375"/>
            <a:ext cx="8915399" cy="1510748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2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620043-5B45-4221-8F16-DA7CA122E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2503005"/>
            <a:ext cx="9145587" cy="3754920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 інформаційні кампанії</a:t>
            </a:r>
          </a:p>
        </p:txBody>
      </p:sp>
    </p:spTree>
    <p:extLst>
      <p:ext uri="{BB962C8B-B14F-4D97-AF65-F5344CB8AC3E}">
        <p14:creationId xmlns:p14="http://schemas.microsoft.com/office/powerpoint/2010/main" val="2486760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8A249-7F10-48B7-BF14-EB6A2968F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5864" y="327025"/>
            <a:ext cx="9356035" cy="5065291"/>
          </a:xfrm>
        </p:spPr>
        <p:txBody>
          <a:bodyPr>
            <a:normAutofit fontScale="90000"/>
          </a:bodyPr>
          <a:lstStyle/>
          <a:p>
            <a:b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План.</a:t>
            </a:r>
            <a:b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Рекламні та інформаційні кампанії.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Теоретичні моделі та оцінка соціального ефекту кампанії.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 громадськості до участі в соціальних акціях.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br>
              <a:rPr lang="ru-RU" sz="3400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347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8FA8ED-525A-4729-91B4-D814C5C03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525" y="365124"/>
            <a:ext cx="10658475" cy="607299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1.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 та інформаційні кампанії</a:t>
            </a:r>
            <a:b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Рекламна кампанія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цілеспрямована система спланованих заходів з просування товару або послуги.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Суспільна інформаційна кампанія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зусилля, що використовуються для інформування, переконання та мотивації зміни поведінки у відносно чітко визначеної та великої аудиторії як правило з некомерційною користю для окремої людини та/або суспільства в цілому в межах виділеного часу за допомогою організованої інформаційної діяльності, яка включає мас-медіа та доповнюється міжособистісною підтримкою.</a:t>
            </a:r>
            <a:br>
              <a:rPr lang="uk-UA" sz="2400" dirty="0"/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400" dirty="0"/>
            </a:br>
            <a:b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079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2B0DD8-DAF9-4F43-8BF6-39693533E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90500"/>
            <a:ext cx="11668125" cy="6419021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складові інформаційних кампаній: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Мета, засоби та мас-медіа. Метою як правило виступає зміна життєвих позицій, установок та поведінки в цілому.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Стратегії. 3 ключові стратегії: освіта, технології та примус (три Е -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education, engeeniring, enforcement).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інформаційних повідомленнях використовують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типи апеляцій – до обов’язків та до можливостей.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Потенційні вигоди: безпека, здоров’я, більш ефективне рішення проблем та ін. Може бути побудована і на протилежній стратегії – демонстрації негативних наслідків (пр: паління)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Організатори: окремі особи та компанії; мас-медіа; уряд; окремі фахівці; суспільні організації. Організатори із повноваженнями 1 черги – групи, життю яких була нанесена безпосередня шкода. Організатори із повноваженнями 2 черги – мають опосередковане відношення до проблеми.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Думка громадськості щодо організаторів (ініціатор – окрема людина або група осіб). </a:t>
            </a:r>
            <a:br>
              <a:rPr lang="ru-RU" sz="2400" dirty="0"/>
            </a:b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413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AD41-FD00-404A-A32C-121DD71F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826" y="393700"/>
            <a:ext cx="11496674" cy="6235700"/>
          </a:xfrm>
        </p:spPr>
        <p:txBody>
          <a:bodyPr>
            <a:normAutofit fontScale="90000"/>
          </a:bodyPr>
          <a:lstStyle/>
          <a:p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2.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 моделі та оцінка соціального ефекту кампанії</a:t>
            </a: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 моделі:</a:t>
            </a:r>
            <a:b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Матрична модель У.МакГуайра.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Увага приділяється кількості етапів процесу переконань, в якому кожен наступний виходить із попереднього: джерело, повідомлення, отримувач, канал і контекст. 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 </a:t>
            </a:r>
            <a:r>
              <a:rPr lang="en-US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KISS</a:t>
            </a:r>
            <a:r>
              <a:rPr lang="uk-UA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it simple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stupid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обдуманих дій та обґрунтованої поведінки.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Акцент робиться на 3 компоненти: власні установки; думку про позитивну/негативну оцінку змін іншими людьми; думку про можливість контролювання власної поведінки.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 когнітивна теорія та теорія соціального навчання.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моделювання – коли аудиторія бачить модель, яка заслуговує на довіру, вона її наслідує (приклад у сучасному світі – реклама із відомими людьми та зірками спорту). </a:t>
            </a:r>
            <a:br>
              <a:rPr lang="ru-RU" dirty="0"/>
            </a:br>
            <a:br>
              <a:rPr lang="ru-RU" sz="2700" dirty="0"/>
            </a:br>
            <a:b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98365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AD41-FD00-404A-A32C-121DD71F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25" y="393701"/>
            <a:ext cx="9753600" cy="5814060"/>
          </a:xfrm>
        </p:spPr>
        <p:txBody>
          <a:bodyPr>
            <a:normAutofit fontScale="90000"/>
          </a:bodyPr>
          <a:lstStyle/>
          <a:p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4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 громадськості до участі в соціальних акціях</a:t>
            </a: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</a:t>
            </a: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 </a:t>
            </a: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3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800" b="1" noProof="1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 громадськості до участі в соціальних акціях.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надання інформації та інформаційний зв’язок з громадою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 діалог із зацікавленими особами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 адресні запрошення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Форми участі</a:t>
            </a: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Безпосередня участь</a:t>
            </a: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організатори/співроганізатори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 консультанти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 безпосередні учасники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 активісти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Опосередкована участь: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 фінансова допомога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 придбання товарів/послуг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– поширення інформації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1148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AD41-FD00-404A-A32C-121DD71F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24" y="393700"/>
            <a:ext cx="10258425" cy="6350000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Приклади соціальних акцій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створення спеціалізованих центрів, молодіжних рад, об’єднань активістів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розміщення соціальної реклами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покращення екологічного стану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вторинна переробка сміття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благоустрій та прибирання територій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волонтерська допомога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благодійні акції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дитячі фестивалі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4461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Офіс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1397</TotalTime>
  <Words>655</Words>
  <Application>Microsoft Office PowerPoint</Application>
  <PresentationFormat>Широкий екран</PresentationFormat>
  <Paragraphs>10</Paragraphs>
  <Slides>7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Times New Roman</vt:lpstr>
      <vt:lpstr>Тема Office</vt:lpstr>
      <vt:lpstr>Тема 2</vt:lpstr>
      <vt:lpstr>     План.  1. Рекламні та інформаційні кампанії. 2. Теоретичні моделі та оцінка соціального ефекту кампанії. 3. Залучення громадськості до участі в соціальних акціях.     </vt:lpstr>
      <vt:lpstr>Питання 1. Рекламні та інформаційні кампанії  Рекламна кампанія – цілеспрямована система спланованих заходів з просування товару або послуги.  Суспільна інформаційна кампанія – зусилля, що використовуються для інформування, переконання та мотивації зміни поведінки у відносно чітко визначеної та великої аудиторії як правило з некомерційною користю для окремої людини та/або суспільства в цілому в межах виділеного часу за допомогою організованої інформаційної діяльності, яка включає мас-медіа та доповнюється міжособистісною підтримкою.         </vt:lpstr>
      <vt:lpstr>Ключові складові інформаційних кампаній:  1. Мета, засоби та мас-медіа. Метою як правило виступає зміна життєвих позицій, установок та поведінки в цілому.  2. Стратегії. 3 ключові стратегії: освіта, технології та примус (три Е - education, engeeniring, enforcement). В інформаційних повідомленнях використовують 2 типи апеляцій – до обов’язків та до можливостей.   3. Потенційні вигоди: безпека, здоров’я, більш ефективне рішення проблем та ін. Може бути побудована і на протилежній стратегії – демонстрації негативних наслідків (пр: паління)   4. Організатори: окремі особи та компанії; мас-медіа; уряд; окремі фахівці; суспільні організації. Організатори із повноваженнями 1 черги – групи, життю яких була нанесена безпосередня шкода. Організатори із повноваженнями 2 черги – мають опосередковане відношення до проблеми.  5. Думка громадськості щодо організаторів (ініціатор – окрема людина або група осіб).   </vt:lpstr>
      <vt:lpstr>     Питання 2. Теоретичні моделі та оцінка соціального ефекту кампанії Теоретичні моделі: Матрична модель У.МакГуайра. Увага приділяється кількості етапів процесу переконань, в якому кожен наступний виходить із попереднього: джерело, повідомлення, отримувач, канал і контекст.   Стратегія KISS – keep it simple, stupid!  Модель обдуманих дій та обґрунтованої поведінки. Акцент робиться на 3 компоненти: власні установки; думку про позитивну/негативну оцінку змін іншими людьми; думку про можливість контролювання власної поведінки.  Соціально когнітивна теорія та теорія соціального навчання. Принцип моделювання – коли аудиторія бачить модель, яка заслуговує на довіру, вона її наслідує (приклад у сучасному світі – реклама із відомими людьми та зірками спорту).      </vt:lpstr>
      <vt:lpstr>Питання 4. Залучення громадськості до участі в соціальних акціях          Механізми          Питання 3. Залучення громадськості до участі в соціальних акціях.  залучення   – надання інформації та інформаційний зв’язок з громадою   – діалог із зацікавленими особами   – адресні запрошення           Форми участі  Безпосередня участь   – організатори/співроганізатори   – консультанти   – безпосередні учасники   – активісти  Опосередкована участь:   – фінансова допомога   – придбання товарів/послуг   – поширення інформації          </vt:lpstr>
      <vt:lpstr>      Приклади соціальних акцій  – створення спеціалізованих центрів, молодіжних рад, об’єднань активістів – розміщення соціальної реклами – покращення екологічного стану – вторинна переробка сміття – благоустрій та прибирання територій – волонтерська допомога – благодійні акції – дитячі фестивалі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СОЦІАЛІЗАЦІЯ</dc:title>
  <dc:creator>user</dc:creator>
  <cp:lastModifiedBy>user</cp:lastModifiedBy>
  <cp:revision>36</cp:revision>
  <dcterms:created xsi:type="dcterms:W3CDTF">2020-09-04T19:13:21Z</dcterms:created>
  <dcterms:modified xsi:type="dcterms:W3CDTF">2025-10-12T10:58:58Z</dcterms:modified>
</cp:coreProperties>
</file>