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7" r:id="rId11"/>
    <p:sldId id="288" r:id="rId12"/>
    <p:sldId id="261" r:id="rId13"/>
    <p:sldId id="262" r:id="rId14"/>
    <p:sldId id="290" r:id="rId15"/>
    <p:sldId id="263" r:id="rId16"/>
    <p:sldId id="264" r:id="rId17"/>
    <p:sldId id="265" r:id="rId18"/>
    <p:sldId id="266" r:id="rId19"/>
    <p:sldId id="291" r:id="rId20"/>
    <p:sldId id="289" r:id="rId21"/>
    <p:sldId id="267" r:id="rId22"/>
    <p:sldId id="268" r:id="rId23"/>
    <p:sldId id="269" r:id="rId24"/>
    <p:sldId id="270" r:id="rId25"/>
    <p:sldId id="286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0F41D5-86D4-48F4-98E4-74D8D28284C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11E2B4-FDFE-45DB-B5C0-9F463F28DA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25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41D5-86D4-48F4-98E4-74D8D28284C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E2B4-FDFE-45DB-B5C0-9F463F28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6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41D5-86D4-48F4-98E4-74D8D28284C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E2B4-FDFE-45DB-B5C0-9F463F28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3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41D5-86D4-48F4-98E4-74D8D28284C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E2B4-FDFE-45DB-B5C0-9F463F28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0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41D5-86D4-48F4-98E4-74D8D28284C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E2B4-FDFE-45DB-B5C0-9F463F28DAA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31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41D5-86D4-48F4-98E4-74D8D28284C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E2B4-FDFE-45DB-B5C0-9F463F28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9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41D5-86D4-48F4-98E4-74D8D28284C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E2B4-FDFE-45DB-B5C0-9F463F28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9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41D5-86D4-48F4-98E4-74D8D28284C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E2B4-FDFE-45DB-B5C0-9F463F28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4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41D5-86D4-48F4-98E4-74D8D28284C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E2B4-FDFE-45DB-B5C0-9F463F28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3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41D5-86D4-48F4-98E4-74D8D28284C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E2B4-FDFE-45DB-B5C0-9F463F28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3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41D5-86D4-48F4-98E4-74D8D28284C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E2B4-FDFE-45DB-B5C0-9F463F28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00F41D5-86D4-48F4-98E4-74D8D28284C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411E2B4-FDFE-45DB-B5C0-9F463F28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9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Структура мартеновского цеха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3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Чугуновоз с открытым (грушевидным) ковш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245" y="408432"/>
            <a:ext cx="7177915" cy="482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62033" y="223766"/>
            <a:ext cx="4971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Чугуновоз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с открытым (грушевидным) ковшом</a:t>
            </a:r>
            <a:endParaRPr lang="en-US" dirty="0"/>
          </a:p>
        </p:txBody>
      </p:sp>
      <p:pic>
        <p:nvPicPr>
          <p:cNvPr id="25604" name="Picture 4" descr="Основные характеристики чугуновоз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973" y="5085335"/>
            <a:ext cx="6245352" cy="153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986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Самоходная заправочная маш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535" y="632933"/>
            <a:ext cx="8284337" cy="512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2080" y="263601"/>
            <a:ext cx="10046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Самоходная заправочная машина: а — общий вид; б — схема устройства броскового механизма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5112" y="5648316"/>
            <a:ext cx="11189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1 — ось, 2 — поворотная платформа, 3 -натяжной ролик,  5 — приводной ролик, 6 — лента, 7 — натяжное устройство,  8 — рельс,</a:t>
            </a:r>
          </a:p>
          <a:p>
            <a:pPr algn="ctr"/>
            <a:r>
              <a:rPr lang="ru-RU" sz="14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9 — опорные ролики, 10 — рукоятка, 11 -секторный затвор, 12 — приемная воронка, 13 — рычаг, 14 — желоб со штырями, 15 — направляющий  ролик,</a:t>
            </a:r>
          </a:p>
          <a:p>
            <a:pPr algn="ctr"/>
            <a:r>
              <a:rPr lang="ru-RU" sz="14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16 — питающий барабан, 17 — рама, 18 — стойка, 19 — цапфы, 20 — бункер, 21 — привод передвижения, 22 — ходовые колеса,</a:t>
            </a:r>
            <a:endParaRPr lang="ru-RU" sz="1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739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1" y="191389"/>
            <a:ext cx="10515600" cy="48526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dirty="0"/>
              <a:t>Мартеновская печь</a:t>
            </a:r>
          </a:p>
        </p:txBody>
      </p:sp>
      <p:pic>
        <p:nvPicPr>
          <p:cNvPr id="65540" name="Picture 4" descr="0550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2725" y="816800"/>
            <a:ext cx="7806551" cy="58217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5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2584450" y="167641"/>
            <a:ext cx="7543800" cy="53644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3600" dirty="0"/>
              <a:t>Схема мартеновской печи</a:t>
            </a:r>
          </a:p>
        </p:txBody>
      </p:sp>
      <p:pic>
        <p:nvPicPr>
          <p:cNvPr id="47110" name="Picture 6" descr="марте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7322" y="704088"/>
            <a:ext cx="8607818" cy="59344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9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Схема мартеновской печ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1" y="346264"/>
            <a:ext cx="9952276" cy="593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138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2982" y="341377"/>
            <a:ext cx="7543800" cy="673607"/>
          </a:xfrm>
        </p:spPr>
        <p:txBody>
          <a:bodyPr/>
          <a:lstStyle/>
          <a:p>
            <a:pPr algn="ctr"/>
            <a:r>
              <a:rPr lang="ru-RU" altLang="en-US" sz="3600" dirty="0"/>
              <a:t>Устройство мартеновской печи</a:t>
            </a:r>
          </a:p>
        </p:txBody>
      </p:sp>
      <p:pic>
        <p:nvPicPr>
          <p:cNvPr id="50182" name="Picture 6" descr="мартен 1-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8182" y="1014984"/>
            <a:ext cx="7848600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0" name="Text Box 4"/>
          <p:cNvSpPr txBox="1">
            <a:spLocks noChangeArrowheads="1"/>
          </p:cNvSpPr>
          <p:nvPr>
            <p:ph type="body" idx="4294967295"/>
          </p:nvPr>
        </p:nvSpPr>
        <p:spPr>
          <a:xfrm>
            <a:off x="2737104" y="5519546"/>
            <a:ext cx="7543800" cy="93503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000" dirty="0"/>
              <a:t>1 — рабочее пространство; 2 — свод; 3 — подина; 4 — сталевыпускное отверстие; 5 — отверстие для спуска шлака; 6 — завалочные окна; </a:t>
            </a:r>
          </a:p>
        </p:txBody>
      </p:sp>
    </p:spTree>
    <p:extLst>
      <p:ext uri="{BB962C8B-B14F-4D97-AF65-F5344CB8AC3E}">
        <p14:creationId xmlns:p14="http://schemas.microsoft.com/office/powerpoint/2010/main" val="629098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мартен 9-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2538" y="1196975"/>
            <a:ext cx="4679950" cy="3816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649157" y="5295139"/>
            <a:ext cx="7543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800" dirty="0">
                <a:effectLst/>
              </a:rPr>
              <a:t>9 — головки; 10 — вертикальные каналы; 11 — шлаковик; </a:t>
            </a:r>
            <a:endParaRPr lang="ru-RU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1611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/>
          <a:lstStyle/>
          <a:p>
            <a:pPr algn="ctr"/>
            <a:r>
              <a:rPr lang="ru-RU" altLang="en-US" sz="3600" dirty="0"/>
              <a:t>Регенераторы</a:t>
            </a:r>
          </a:p>
        </p:txBody>
      </p:sp>
      <p:pic>
        <p:nvPicPr>
          <p:cNvPr id="56326" name="Picture 6" descr="мартен 11-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6503" y="1534285"/>
            <a:ext cx="3744912" cy="345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30" name="Picture 10" descr="мартен 12 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8259" y="1534286"/>
            <a:ext cx="3529013" cy="345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711450" y="5626100"/>
            <a:ext cx="75438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800" dirty="0">
                <a:effectLst/>
              </a:rPr>
              <a:t>12 — регенераторы: 13 — насадка регенераторов; 14 — борова; 15 — рабочая площадка</a:t>
            </a:r>
            <a:r>
              <a:rPr lang="ru-RU" alt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9317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Рис. 50. Схема мартеновской печи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1"/>
          <a:stretch/>
        </p:blipFill>
        <p:spPr bwMode="auto">
          <a:xfrm>
            <a:off x="1996186" y="438911"/>
            <a:ext cx="8567254" cy="534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847850" y="5782103"/>
            <a:ext cx="85042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en-US" sz="2400"/>
              <a:t>1 – горелка;  2 – окна; 3 – под; 4, 5 – клапаны; </a:t>
            </a:r>
          </a:p>
          <a:p>
            <a:pPr algn="ctr"/>
            <a:r>
              <a:rPr lang="ru-RU" altLang="en-US" sz="2400"/>
              <a:t>6,7 – камеры-регенераторы; 8,9 – камеры-регенераторы</a:t>
            </a:r>
          </a:p>
        </p:txBody>
      </p:sp>
    </p:spTree>
    <p:extLst>
      <p:ext uri="{BB962C8B-B14F-4D97-AF65-F5344CB8AC3E}">
        <p14:creationId xmlns:p14="http://schemas.microsoft.com/office/powerpoint/2010/main" val="47355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Схема работы мартеновской печ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55" y="378904"/>
            <a:ext cx="6263513" cy="615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04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558419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цеха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19100" y="685800"/>
            <a:ext cx="113538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Практически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для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всех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крупных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мартеновских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цехов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отечественных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металлургических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заводов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характерна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единая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схема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планировки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транспортных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потоков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и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организации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выполнения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основных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работ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Характерными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особенностями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планировочных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решений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мартенов­ских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цехов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являются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: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организация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выплавки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и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разливки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стали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в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главном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здании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цеха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разливка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стали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в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изложницы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вынесение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всех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работ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по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хранению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и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подаче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шихтовых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материалов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и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подго­товке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изложниц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в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специализированные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отделения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располагаемые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в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отдельных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зданиях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использование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для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связи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между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отделе­ниями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железнодорожного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транспорта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Основные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грузопотоки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в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мартеновском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цехе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—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подача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и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за­грузка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в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печи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стального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лома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и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сыпучих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материалов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подача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и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заливка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чугуна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подача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изложниц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уборка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слитков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и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шлака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;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глав­ные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вспомогательные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грузопотоки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—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додача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огнеупоров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и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мате­риалов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для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ремонта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и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уборка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ремонтных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отходов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Рациональная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организация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грузопотоков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обеспечивается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(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рис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 15)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за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счет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расположения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всех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отделений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в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одном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(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продольном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)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направлений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и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транспортировки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основных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грузов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по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продольным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рельсовым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пу­тям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с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использованием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стрелочных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съездов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между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ними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Перемещение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грузов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в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поперечном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направлении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внутри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отделений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обеспечивается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в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основном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мостовыми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кранами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что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создает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независимость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грузопотоков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в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продольном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и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поперечном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направлениях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 </a:t>
            </a:r>
            <a:endParaRPr kumimoji="0" lang="ru-RU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На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территории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цеха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проложена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сеть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автомобильных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дорог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используемых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для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подвоза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вспомогательных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материалов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и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оборудования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Основные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производственные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отделения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мартеновского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цеха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(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рис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 15 —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главное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здание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миксерное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отделение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два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шихтовых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отделения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верхнего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типа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(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одно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для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магнитных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и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второе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для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сыпучих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материалов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),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стрипперное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отделение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участок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охлаждений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изложниц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отделение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чистки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и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смазки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изложниц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отделение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под­готовки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составов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 В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зависимости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от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потребности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в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жидком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чугуне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цех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имеет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одно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или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два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миксерных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отделения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расположенных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у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торцов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печного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пролета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Расположение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миксеров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в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отделениях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—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верхнее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что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позволяет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транспортировать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чугун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к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печам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по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уровни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рабочей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площадки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печного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пролета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ru-RU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1600" dirty="0"/>
              <a:t>Шихтовые отделения верхнего типа обеспечивают транспорти­ровку </a:t>
            </a:r>
            <a:r>
              <a:rPr lang="ru-RU" sz="1600" dirty="0" err="1"/>
              <a:t>мульдовых</a:t>
            </a:r>
            <a:r>
              <a:rPr lang="ru-RU" sz="1600" dirty="0"/>
              <a:t> составов по рельсовым путям на уровне рабочей площадки печного пролета без подъемов и спусков, что суще­ственно упрощает и ускоряет оборот составов.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023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Двухванная печ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27" y="557784"/>
            <a:ext cx="5778881" cy="523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8736" y="5856839"/>
            <a:ext cx="7705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1" dirty="0" err="1" smtClean="0">
                <a:solidFill>
                  <a:srgbClr val="111111"/>
                </a:solidFill>
                <a:effectLst/>
                <a:latin typeface="Source Sans Pro" panose="020B0503030403020204" pitchFamily="34" charset="0"/>
              </a:rPr>
              <a:t>Двухванная</a:t>
            </a:r>
            <a:r>
              <a:rPr lang="ru-RU" b="0" i="1" dirty="0" smtClean="0">
                <a:solidFill>
                  <a:srgbClr val="111111"/>
                </a:solidFill>
                <a:effectLst/>
                <a:latin typeface="Source Sans Pro" panose="020B0503030403020204" pitchFamily="34" charset="0"/>
              </a:rPr>
              <a:t> печь: I и </a:t>
            </a:r>
            <a:r>
              <a:rPr lang="ru-RU" b="0" i="1" dirty="0" err="1" smtClean="0">
                <a:solidFill>
                  <a:srgbClr val="111111"/>
                </a:solidFill>
                <a:effectLst/>
                <a:latin typeface="Source Sans Pro" panose="020B0503030403020204" pitchFamily="34" charset="0"/>
              </a:rPr>
              <a:t>II</a:t>
            </a:r>
            <a:r>
              <a:rPr lang="ru-RU" b="0" i="1" dirty="0" smtClean="0">
                <a:solidFill>
                  <a:srgbClr val="111111"/>
                </a:solidFill>
                <a:effectLst/>
                <a:latin typeface="Source Sans Pro" panose="020B0503030403020204" pitchFamily="34" charset="0"/>
              </a:rPr>
              <a:t> — рабочие камеры; 1 — шлаковик; 2 — кислородные и газокислородные фурмы; 3 — сталевыпускное отверстие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614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600"/>
              <a:t>Виды мартеновского процесса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en-US"/>
              <a:t>Скрап-процесс: 55-75% стальной лом, 25-45% передельный чугун</a:t>
            </a:r>
          </a:p>
          <a:p>
            <a:pPr>
              <a:lnSpc>
                <a:spcPct val="90000"/>
              </a:lnSpc>
            </a:pPr>
            <a:r>
              <a:rPr lang="ru-RU" altLang="en-US"/>
              <a:t>Скрап-рудный процесс: 55-75% жидкий чугун, 25-45% стальной лом и руда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/>
              <a:t>Дополнительно: известь, природный газ, мазут, доменный газ, ферросплавы</a:t>
            </a:r>
          </a:p>
        </p:txBody>
      </p:sp>
    </p:spTree>
    <p:extLst>
      <p:ext uri="{BB962C8B-B14F-4D97-AF65-F5344CB8AC3E}">
        <p14:creationId xmlns:p14="http://schemas.microsoft.com/office/powerpoint/2010/main" val="474554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304801"/>
            <a:ext cx="7543800" cy="892175"/>
          </a:xfrm>
        </p:spPr>
        <p:txBody>
          <a:bodyPr/>
          <a:lstStyle/>
          <a:p>
            <a:pPr algn="ctr"/>
            <a:r>
              <a:rPr lang="ru-RU" altLang="en-US"/>
              <a:t>Кислый процесс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495550" y="1341439"/>
            <a:ext cx="8783638" cy="48990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/>
              <a:t>под – динасовый кирпич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Si+O</a:t>
            </a:r>
            <a:r>
              <a:rPr lang="en-US" altLang="en-US" baseline="-25000"/>
              <a:t>2</a:t>
            </a:r>
            <a:r>
              <a:rPr lang="en-US" altLang="en-US"/>
              <a:t>=SiO</a:t>
            </a:r>
            <a:r>
              <a:rPr lang="en-US" altLang="en-US" baseline="-25000"/>
              <a:t>2</a:t>
            </a:r>
            <a:r>
              <a:rPr lang="en-US" altLang="en-US"/>
              <a:t>  2Mn+O</a:t>
            </a:r>
            <a:r>
              <a:rPr lang="en-US" altLang="en-US" baseline="-25000"/>
              <a:t>2</a:t>
            </a:r>
            <a:r>
              <a:rPr lang="en-US" altLang="en-US"/>
              <a:t>=2MnO</a:t>
            </a:r>
            <a:r>
              <a:rPr lang="en-US" altLang="en-US" baseline="-25000"/>
              <a:t>  </a:t>
            </a:r>
            <a:r>
              <a:rPr lang="en-US" altLang="en-US"/>
              <a:t>2C+O</a:t>
            </a:r>
            <a:r>
              <a:rPr lang="en-US" altLang="en-US" baseline="-25000"/>
              <a:t>2</a:t>
            </a:r>
            <a:r>
              <a:rPr lang="en-US" altLang="en-US"/>
              <a:t>=2CO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6FeO + O</a:t>
            </a:r>
            <a:r>
              <a:rPr lang="en-US" altLang="en-US" baseline="-25000"/>
              <a:t>2</a:t>
            </a:r>
            <a:r>
              <a:rPr lang="en-US" altLang="en-US"/>
              <a:t> = 2Fe</a:t>
            </a:r>
            <a:r>
              <a:rPr lang="en-US" altLang="en-US" baseline="-25000"/>
              <a:t>3</a:t>
            </a:r>
            <a:r>
              <a:rPr lang="en-US" altLang="en-US"/>
              <a:t>O</a:t>
            </a:r>
            <a:r>
              <a:rPr lang="en-US" altLang="en-US" baseline="-25000"/>
              <a:t>4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Fe</a:t>
            </a:r>
            <a:r>
              <a:rPr lang="en-US" altLang="en-US" baseline="-25000"/>
              <a:t>3</a:t>
            </a:r>
            <a:r>
              <a:rPr lang="en-US" altLang="en-US"/>
              <a:t>O</a:t>
            </a:r>
            <a:r>
              <a:rPr lang="en-US" altLang="en-US" baseline="-25000"/>
              <a:t>4</a:t>
            </a:r>
            <a:r>
              <a:rPr lang="en-US" altLang="en-US"/>
              <a:t> + Fe = 4FeO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FeO + C = Fe + CO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2FeO + Si = SiO</a:t>
            </a:r>
            <a:r>
              <a:rPr lang="en-US" altLang="en-US" baseline="-25000"/>
              <a:t>2</a:t>
            </a:r>
            <a:r>
              <a:rPr lang="en-US" altLang="en-US"/>
              <a:t> + 2Fe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FeO + Mn = MnO + Fe</a:t>
            </a:r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26763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66988" y="404813"/>
            <a:ext cx="7543800" cy="855662"/>
          </a:xfrm>
        </p:spPr>
        <p:txBody>
          <a:bodyPr/>
          <a:lstStyle/>
          <a:p>
            <a:pPr algn="ctr"/>
            <a:r>
              <a:rPr lang="ru-RU" altLang="en-US"/>
              <a:t>Основной процесс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992314" y="1341438"/>
            <a:ext cx="8142287" cy="47545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/>
              <a:t>под – магнезитовый кирпич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/>
              <a:t>Si+O</a:t>
            </a:r>
            <a:r>
              <a:rPr lang="en-US" altLang="en-US" baseline="-25000"/>
              <a:t>2</a:t>
            </a:r>
            <a:r>
              <a:rPr lang="en-US" altLang="en-US"/>
              <a:t>=SiO</a:t>
            </a:r>
            <a:r>
              <a:rPr lang="en-US" altLang="en-US" baseline="-25000"/>
              <a:t>2</a:t>
            </a:r>
            <a:r>
              <a:rPr lang="en-US" altLang="en-US"/>
              <a:t>  2Mn+O</a:t>
            </a:r>
            <a:r>
              <a:rPr lang="en-US" altLang="en-US" baseline="-25000"/>
              <a:t>2</a:t>
            </a:r>
            <a:r>
              <a:rPr lang="en-US" altLang="en-US"/>
              <a:t>=2MnO</a:t>
            </a:r>
            <a:r>
              <a:rPr lang="en-US" altLang="en-US" baseline="-25000"/>
              <a:t>  </a:t>
            </a:r>
            <a:r>
              <a:rPr lang="en-US" altLang="en-US"/>
              <a:t>2C+O</a:t>
            </a:r>
            <a:r>
              <a:rPr lang="en-US" altLang="en-US" baseline="-25000"/>
              <a:t>2</a:t>
            </a:r>
            <a:r>
              <a:rPr lang="en-US" altLang="en-US"/>
              <a:t>=2CO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en-US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/>
              <a:t>C + Fe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  <a:r>
              <a:rPr lang="en-US" altLang="en-US" baseline="-25000"/>
              <a:t>3</a:t>
            </a:r>
            <a:r>
              <a:rPr lang="en-US" altLang="en-US"/>
              <a:t> = 2FeO + CO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/>
              <a:t>C + Fe</a:t>
            </a:r>
            <a:r>
              <a:rPr lang="en-US" altLang="en-US" baseline="-25000"/>
              <a:t>3</a:t>
            </a:r>
            <a:r>
              <a:rPr lang="en-US" altLang="en-US"/>
              <a:t>O</a:t>
            </a:r>
            <a:r>
              <a:rPr lang="en-US" altLang="en-US" baseline="-25000"/>
              <a:t>4</a:t>
            </a:r>
            <a:r>
              <a:rPr lang="en-US" altLang="en-US"/>
              <a:t> = 3FeO + CO </a:t>
            </a:r>
            <a:endParaRPr lang="ru-RU" altLang="en-US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en-US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/>
              <a:t>2FeO + Si = SiO</a:t>
            </a:r>
            <a:r>
              <a:rPr lang="en-US" altLang="en-US" baseline="-25000"/>
              <a:t>2</a:t>
            </a:r>
            <a:r>
              <a:rPr lang="en-US" altLang="en-US"/>
              <a:t> + 2Fe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/>
              <a:t>8FeO + 2P = 5Fe + 3FeOxP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  <a:r>
              <a:rPr lang="en-US" altLang="en-US" baseline="-25000"/>
              <a:t>5</a:t>
            </a:r>
            <a:endParaRPr lang="ru-RU" altLang="en-US" baseline="-25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en-US" baseline="-25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/>
              <a:t>FeS + CaO = FeO + CaS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/>
              <a:t>MnS + CaO = MnO + CaS</a:t>
            </a:r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17218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1738248" y="380855"/>
            <a:ext cx="8893175" cy="44210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3200" dirty="0"/>
              <a:t>Мартеновский цех (поперечный разрез)</a:t>
            </a:r>
          </a:p>
        </p:txBody>
      </p:sp>
      <p:pic>
        <p:nvPicPr>
          <p:cNvPr id="61446" name="Picture 6" descr="мартен це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902" y="708515"/>
            <a:ext cx="8455154" cy="5101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65176" y="5695569"/>
            <a:ext cx="116128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en-US" sz="1600" dirty="0"/>
              <a:t>1 — шихтовый открылок; 2 — железнодорожный состав с мульдами; 3 — печной пролёт;  4 — напольная завалочная машина;  5 — чугуновозный ковш; 6 — мостовой заливочный кран; 7 — разливочный пролёт; 8 — мостовой разливочный кран; 9 — сталеразливочный ковш; 10 — разливочная площадка; 11 — изложницы на железнодорожных тележках; 12 — шлаковые ковши </a:t>
            </a:r>
          </a:p>
        </p:txBody>
      </p:sp>
    </p:spTree>
    <p:extLst>
      <p:ext uri="{BB962C8B-B14F-4D97-AF65-F5344CB8AC3E}">
        <p14:creationId xmlns:p14="http://schemas.microsoft.com/office/powerpoint/2010/main" val="3092272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ages.unian.net/pb/005/thumb_files/h_500/515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25" y="410547"/>
            <a:ext cx="9529601" cy="609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733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В России закрывается последняя мартеновская печ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54" y="315150"/>
            <a:ext cx="9294014" cy="620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46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Завалочная маш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326" y="443166"/>
            <a:ext cx="8960993" cy="59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138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В России закрывается последняя мартеновская печ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66" y="351726"/>
            <a:ext cx="9107297" cy="607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316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В России закрывается последняя мартеновская печ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918" y="461454"/>
            <a:ext cx="8732393" cy="582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43399"/>
            <a:ext cx="10515600" cy="1833563"/>
          </a:xfrm>
        </p:spPr>
        <p:txBody>
          <a:bodyPr>
            <a:normAutofit/>
          </a:bodyPr>
          <a:lstStyle/>
          <a:p>
            <a:r>
              <a:rPr lang="ru-RU" b="1" dirty="0"/>
              <a:t>Схематический план мартеновского цеха:</a:t>
            </a:r>
            <a:endParaRPr lang="ru-RU" dirty="0"/>
          </a:p>
          <a:p>
            <a:r>
              <a:rPr lang="ru-RU" b="1" dirty="0"/>
              <a:t>1 — </a:t>
            </a:r>
            <a:r>
              <a:rPr lang="ru-RU" b="1" dirty="0" err="1"/>
              <a:t>стрипперное</a:t>
            </a:r>
            <a:r>
              <a:rPr lang="ru-RU" b="1" dirty="0"/>
              <a:t> отделение; </a:t>
            </a:r>
            <a:r>
              <a:rPr lang="ru-RU" b="1" i="1" dirty="0"/>
              <a:t>2—</a:t>
            </a:r>
            <a:r>
              <a:rPr lang="ru-RU" b="1" dirty="0"/>
              <a:t>миксерное отделение; </a:t>
            </a:r>
            <a:r>
              <a:rPr lang="ru-RU" b="1" i="1" dirty="0"/>
              <a:t>3-</a:t>
            </a:r>
            <a:r>
              <a:rPr lang="ru-RU" b="1" dirty="0"/>
              <a:t>главное здание; </a:t>
            </a:r>
            <a:r>
              <a:rPr lang="ru-RU" b="1" i="1" dirty="0"/>
              <a:t>4, </a:t>
            </a:r>
            <a:r>
              <a:rPr lang="ru-RU" b="1" dirty="0"/>
              <a:t>5 — ших­товые отделения для магнит­ных и сыпучих материалов; 6 — отделение подготовки со­ставов; 7 — отделение чист­ки и смазки; </a:t>
            </a:r>
            <a:r>
              <a:rPr lang="ru-RU" b="1" i="1" dirty="0"/>
              <a:t>8 </a:t>
            </a:r>
            <a:r>
              <a:rPr lang="ru-RU" b="1" dirty="0"/>
              <a:t>— участок охлаждения; </a:t>
            </a:r>
            <a:r>
              <a:rPr lang="ru-RU" b="1" i="1" dirty="0"/>
              <a:t>9 </a:t>
            </a:r>
            <a:r>
              <a:rPr lang="ru-RU" b="1" dirty="0"/>
              <a:t>— рельсовые пути</a:t>
            </a:r>
            <a:endParaRPr lang="ru-RU" dirty="0"/>
          </a:p>
          <a:p>
            <a:endParaRPr lang="en-US" dirty="0"/>
          </a:p>
        </p:txBody>
      </p:sp>
      <p:pic>
        <p:nvPicPr>
          <p:cNvPr id="13314" name="Picture 2" descr="https://studfile.net/html/2706/1201/html_KWkmrCtX3u.szrH/img-7irLr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60" y="565976"/>
            <a:ext cx="8251680" cy="344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464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В России закрывается последняя мартеновская печ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38" y="406590"/>
            <a:ext cx="9226169" cy="615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879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В России закрывается последняя мартеновская печ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22" y="360870"/>
            <a:ext cx="9226169" cy="615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99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7.vgoroden.ru/7xe11delgf6xs_1dewlox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54" y="436027"/>
            <a:ext cx="8817430" cy="58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39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18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Главное здание цеха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904" y="1094104"/>
            <a:ext cx="11149584" cy="5562727"/>
          </a:xfrm>
        </p:spPr>
        <p:txBody>
          <a:bodyPr>
            <a:normAutofit fontScale="92500" lnSpcReduction="20000"/>
          </a:bodyPr>
          <a:lstStyle/>
          <a:p>
            <a:pPr marL="0" indent="447675" algn="just">
              <a:buNone/>
            </a:pPr>
            <a:r>
              <a:rPr lang="ru-RU" dirty="0" smtClean="0"/>
              <a:t>В </a:t>
            </a:r>
            <a:r>
              <a:rPr lang="ru-RU" dirty="0"/>
              <a:t>главном здании выплавляют и разливают сталь в изложницы. Основой объемно-планировочных решений главного здания яв­ляется характерное для всех </a:t>
            </a:r>
            <a:r>
              <a:rPr lang="ru-RU" dirty="0" smtClean="0"/>
              <a:t>сталеплавильных </a:t>
            </a:r>
            <a:r>
              <a:rPr lang="ru-RU" dirty="0"/>
              <a:t>цехов расположе­ние печей в одну линию и на определенной высоте (на уровне рабочей площадки), а также выполнение основных технологиче­ских операций — выплавки и разливки стали в отдельных специа­лизированных пролетах. План и поперечный разрез главного зда­ния мартеновского цеха представлены на рис. 16. Здание состоит из трех пролетов — печного </a:t>
            </a:r>
            <a:r>
              <a:rPr lang="ru-RU" i="1" dirty="0"/>
              <a:t>Б—В, </a:t>
            </a:r>
            <a:r>
              <a:rPr lang="ru-RU" dirty="0"/>
              <a:t>разливочного </a:t>
            </a:r>
            <a:r>
              <a:rPr lang="ru-RU" i="1" dirty="0"/>
              <a:t>А—Б </a:t>
            </a:r>
            <a:r>
              <a:rPr lang="ru-RU" dirty="0"/>
              <a:t>и шихто­вого открылка </a:t>
            </a:r>
            <a:r>
              <a:rPr lang="ru-RU" i="1" dirty="0"/>
              <a:t>В—Г.</a:t>
            </a:r>
            <a:endParaRPr lang="ru-RU" dirty="0"/>
          </a:p>
          <a:p>
            <a:pPr marL="0" indent="447675" algn="just">
              <a:buNone/>
            </a:pPr>
            <a:r>
              <a:rPr lang="ru-RU" dirty="0"/>
              <a:t>В печном пролете расположены мартеновские печи 4</a:t>
            </a:r>
            <a:r>
              <a:rPr lang="ru-RU" i="1" dirty="0"/>
              <a:t>, </a:t>
            </a:r>
            <a:r>
              <a:rPr lang="ru-RU" dirty="0"/>
              <a:t>а также</a:t>
            </a:r>
            <a:r>
              <a:rPr lang="ru-RU" b="1" dirty="0"/>
              <a:t> </a:t>
            </a:r>
            <a:r>
              <a:rPr lang="ru-RU" dirty="0"/>
              <a:t>транспортные пути для подачи шихтовых, заправочных и вспомогательных материалов и оборудование для загрузки и обслужи­вания печей. Печи расположены между колоннами, разделяющими печной и разливочный пролеты так, что обеспечивается выпуск стали в разливочный пролет и вместе с тем печи выдвинуты в</a:t>
            </a:r>
            <a:r>
              <a:rPr lang="ru-RU" b="1" dirty="0"/>
              <a:t> </a:t>
            </a:r>
            <a:r>
              <a:rPr lang="ru-RU" dirty="0"/>
              <a:t>печной пролет настолько, что их оси находятся в зоне действия за­ливочного крана; последнее необходимо для обеспечения подачи грузов при ремонтах печи. Шаг колонн этого ряда в соответствий с существовавшими строительными нормами кратен 12 м и для печей емкостью 300—900 т составляет 36 и 48 м. Печной пролет перекрыт рабочей площадкой, располагаемой на такой высоте, чтобы обеспечить персоналу возможность обслуживания рабочего пространства через рабочие окна. Обычно эта высота составляет 6—8,1 м.</a:t>
            </a:r>
          </a:p>
          <a:p>
            <a:pPr marL="0" indent="447675" algn="just">
              <a:buNone/>
            </a:pPr>
            <a:r>
              <a:rPr lang="ru-RU" dirty="0"/>
              <a:t>В творцах цеха, а также часто между двумя-тремя соседними печами предусматривают «холостые» пролеты без печей. Несмот­ря на увеличение длины цеха они необходимы, так как умень­шают помехи в работе смежных печей (длина </a:t>
            </a:r>
            <a:r>
              <a:rPr lang="ru-RU" dirty="0" err="1"/>
              <a:t>мульдового</a:t>
            </a:r>
            <a:r>
              <a:rPr lang="ru-RU" dirty="0"/>
              <a:t> состава превышает длину печи и его перемещение в процессе загрузки препятствует обслуживанию соседних печей); кроме того, улуч­шаются условия разливки, так как можно увеличить длину раз­ливочных площадок</a:t>
            </a:r>
            <a:r>
              <a:rPr lang="ru-RU" dirty="0" smtClean="0"/>
              <a:t>.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8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tudfile.net/html/2706/1201/html_KWkmrCtX3u.szrH/img-dfjtE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892" y="319417"/>
            <a:ext cx="6976745" cy="39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studfile.net/html/2706/1201/html_KWkmrCtX3u.szrH/img-lslk6w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892" y="3941064"/>
            <a:ext cx="6891925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2542" y="248805"/>
            <a:ext cx="6127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План и разрез главного здания мартеновского цеха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13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016" y="234568"/>
            <a:ext cx="11259312" cy="6239383"/>
          </a:xfrm>
        </p:spPr>
        <p:txBody>
          <a:bodyPr>
            <a:normAutofit fontScale="40000" lnSpcReduction="20000"/>
          </a:bodyPr>
          <a:lstStyle/>
          <a:p>
            <a:pPr marL="0" indent="447675" algn="just">
              <a:buNone/>
            </a:pPr>
            <a:r>
              <a:rPr lang="ru-RU" sz="4000" dirty="0"/>
              <a:t>На рабочей площадке вдоль пролета уложены три рельсовых пути. Ближний к печам путь </a:t>
            </a:r>
            <a:r>
              <a:rPr lang="ru-RU" sz="4000" i="1" dirty="0"/>
              <a:t>6 </a:t>
            </a:r>
            <a:r>
              <a:rPr lang="ru-RU" sz="4000" dirty="0"/>
              <a:t>нормальной колеи называется </a:t>
            </a:r>
            <a:r>
              <a:rPr lang="ru-RU" sz="4000" dirty="0" err="1"/>
              <a:t>мульдовым</a:t>
            </a:r>
            <a:r>
              <a:rPr lang="ru-RU" sz="4000" dirty="0"/>
              <a:t>, на него подают </a:t>
            </a:r>
            <a:r>
              <a:rPr lang="ru-RU" sz="4000" dirty="0" err="1"/>
              <a:t>мульдовые</a:t>
            </a:r>
            <a:r>
              <a:rPr lang="ru-RU" sz="4000" dirty="0"/>
              <a:t> составы </a:t>
            </a:r>
            <a:r>
              <a:rPr lang="ru-RU" sz="4000" i="1" dirty="0"/>
              <a:t>16 </a:t>
            </a:r>
            <a:r>
              <a:rPr lang="ru-RU" sz="4000" dirty="0"/>
              <a:t>с шихтой при завалке. Дальний от печей путь </a:t>
            </a:r>
            <a:r>
              <a:rPr lang="ru-RU" sz="4000" i="1" dirty="0"/>
              <a:t>8 </a:t>
            </a:r>
            <a:r>
              <a:rPr lang="ru-RU" sz="4000" dirty="0"/>
              <a:t>нормальной колеи — чугуновозный. По нему в пролет с помощью </a:t>
            </a:r>
            <a:r>
              <a:rPr lang="ru-RU" sz="4000" dirty="0" err="1"/>
              <a:t>чугуновозов</a:t>
            </a:r>
            <a:r>
              <a:rPr lang="ru-RU" sz="4000" dirty="0"/>
              <a:t> </a:t>
            </a:r>
            <a:r>
              <a:rPr lang="ru-RU" sz="4000" i="1" dirty="0"/>
              <a:t>18 </a:t>
            </a:r>
            <a:r>
              <a:rPr lang="ru-RU" sz="4000" dirty="0"/>
              <a:t>подают жидкий чугун из миксерного отделения. Средний путь 7 с шириной колеи от 7,5 до 9,5 м предназначен для перемещения завалочных машин </a:t>
            </a:r>
            <a:r>
              <a:rPr lang="ru-RU" sz="4000" i="1" dirty="0"/>
              <a:t>17.</a:t>
            </a:r>
            <a:endParaRPr lang="ru-RU" sz="4000" dirty="0"/>
          </a:p>
          <a:p>
            <a:pPr marL="0" indent="447675" algn="just">
              <a:buNone/>
            </a:pPr>
            <a:r>
              <a:rPr lang="ru-RU" sz="4000" dirty="0"/>
              <a:t>Печной пролет оборудован мостовыми кранами </a:t>
            </a:r>
            <a:r>
              <a:rPr lang="ru-RU" sz="4000" i="1" dirty="0"/>
              <a:t>14 </a:t>
            </a:r>
            <a:r>
              <a:rPr lang="ru-RU" sz="4000" dirty="0"/>
              <a:t>для заливки чугуна и напольными завалочными машинами </a:t>
            </a:r>
            <a:r>
              <a:rPr lang="ru-RU" sz="4000" i="1" dirty="0"/>
              <a:t>17 </a:t>
            </a:r>
            <a:r>
              <a:rPr lang="ru-RU" sz="4000" dirty="0"/>
              <a:t>для завалки шихты с помощью мульд. В холостых пролетах между печами располагают подвесные бункера для хранения ферросплавов, переносные бункера для заправочных материалов, участки ремонта желобов для заливки чугуна, заправочные торкрет-машины. Бункера для ферросплавов устанавливают также у колонн между печами. Между колоннами, разделяющими печной пролет и шихтовый открылок, располагают пульты управления печами и вспомогательные помещения и ширина печного пролета определяется габаритами мартеновских печей и перемещаемого вдоль пролета оборудования (</a:t>
            </a:r>
            <a:r>
              <a:rPr lang="ru-RU" sz="4000" dirty="0" err="1"/>
              <a:t>мульдовых</a:t>
            </a:r>
            <a:r>
              <a:rPr lang="ru-RU" sz="4000" dirty="0"/>
              <a:t> составов, завалочных машин, </a:t>
            </a:r>
            <a:r>
              <a:rPr lang="ru-RU" sz="4000" dirty="0" err="1"/>
              <a:t>чугуновозов</a:t>
            </a:r>
            <a:r>
              <a:rPr lang="ru-RU" sz="4000" dirty="0"/>
              <a:t>), а также требуемым между ними расстоянием для</a:t>
            </a:r>
            <a:r>
              <a:rPr lang="ru-RU" sz="4000" i="1" dirty="0"/>
              <a:t> </a:t>
            </a:r>
            <a:r>
              <a:rPr lang="ru-RU" sz="4000" dirty="0"/>
              <a:t>безопасного прохода (0,5 м между печью и </a:t>
            </a:r>
            <a:r>
              <a:rPr lang="ru-RU" sz="4000" dirty="0" err="1"/>
              <a:t>мульдовым</a:t>
            </a:r>
            <a:r>
              <a:rPr lang="ru-RU" sz="4000" dirty="0"/>
              <a:t> составом и между составом и завалочной машиной; 1 м между </a:t>
            </a:r>
            <a:r>
              <a:rPr lang="ru-RU" sz="4000" dirty="0" err="1"/>
              <a:t>чугуновозом</a:t>
            </a:r>
            <a:r>
              <a:rPr lang="ru-RU" sz="4000" dirty="0"/>
              <a:t> и колоннами пролета). С учетом изложенного ширину печного пролета делают в пределах от 27 до 30 м. Высота пролета до верха подкрановых рельсов доставляет 16—20 м.</a:t>
            </a:r>
          </a:p>
          <a:p>
            <a:pPr marL="0" indent="447675" algn="just">
              <a:buNone/>
            </a:pPr>
            <a:r>
              <a:rPr lang="ru-RU" sz="4000" dirty="0"/>
              <a:t>Шихтовый открылок предназначен для обеспечения беспере­бойной подачи </a:t>
            </a:r>
            <a:r>
              <a:rPr lang="ru-RU" sz="4000" dirty="0" err="1"/>
              <a:t>мульдовых</a:t>
            </a:r>
            <a:r>
              <a:rPr lang="ru-RU" sz="4000" dirty="0"/>
              <a:t> составов с шихтой к печам. Он пере­крыт рабочей площадкой, являющейся продолжением рабочей площадки печного пролета; на рабочей площадке уложены два или три железнодорожных пути </a:t>
            </a:r>
            <a:r>
              <a:rPr lang="ru-RU" sz="4000" i="1" dirty="0"/>
              <a:t>9. </a:t>
            </a:r>
            <a:r>
              <a:rPr lang="ru-RU" sz="4000" dirty="0"/>
              <a:t>Эти пути связаны стрелочными съездами </a:t>
            </a:r>
            <a:r>
              <a:rPr lang="ru-RU" sz="4000" i="1" dirty="0"/>
              <a:t>19 </a:t>
            </a:r>
            <a:r>
              <a:rPr lang="ru-RU" sz="4000" dirty="0"/>
              <a:t>между собой, а также с </a:t>
            </a:r>
            <a:r>
              <a:rPr lang="ru-RU" sz="4000" dirty="0" err="1"/>
              <a:t>мульдовым</a:t>
            </a:r>
            <a:r>
              <a:rPr lang="ru-RU" sz="4000" dirty="0"/>
              <a:t> путем печного пролета. На путях шихтового открылка подаваемые из шихтовых отделений </a:t>
            </a:r>
            <a:r>
              <a:rPr lang="ru-RU" sz="4000" dirty="0" err="1"/>
              <a:t>мульдовые</a:t>
            </a:r>
            <a:r>
              <a:rPr lang="ru-RU" sz="4000" dirty="0"/>
              <a:t> составы ожидают начала завалки. Желез­нодорожные пути обеспечивают также возможность маневрирования составами при их подаче к печам и движении обратно. Ши­рина шихтового открылка при двух рельсовых путях составляет 14 м, при трех 18 м; высота определяется габаритами железно­дорожных вагонов. В шихтовом открылке нет кранового обору­дования.</a:t>
            </a:r>
          </a:p>
          <a:p>
            <a:pPr marL="0" indent="447675" algn="just">
              <a:buNone/>
            </a:pPr>
            <a:r>
              <a:rPr lang="ru-RU" sz="4000" dirty="0"/>
              <a:t>К шихтовому открылку примыкают помещения </a:t>
            </a:r>
            <a:r>
              <a:rPr lang="ru-RU" sz="4000" i="1" dirty="0"/>
              <a:t>21 </a:t>
            </a:r>
            <a:r>
              <a:rPr lang="ru-RU" sz="4000" dirty="0"/>
              <a:t>котлов-ути­лизаторов, вблизи них находятся дымовые трубы </a:t>
            </a:r>
            <a:r>
              <a:rPr lang="ru-RU" sz="4000" i="1" dirty="0"/>
              <a:t>20.</a:t>
            </a:r>
            <a:endParaRPr lang="ru-RU" sz="4000" dirty="0"/>
          </a:p>
          <a:p>
            <a:pPr marL="0" indent="447675" algn="just">
              <a:buNone/>
            </a:pPr>
            <a:r>
              <a:rPr lang="ru-RU" sz="4000" dirty="0"/>
              <a:t>Разливочный пролет служит для приема выпускаемой из печей стали, ее разливки по изложницам и для уборки из цеха шлака. Пролет оборудован разливочными </a:t>
            </a:r>
            <a:r>
              <a:rPr lang="ru-RU" sz="4000" i="1" dirty="0"/>
              <a:t>12, </a:t>
            </a:r>
            <a:r>
              <a:rPr lang="ru-RU" sz="4000" dirty="0"/>
              <a:t>консольными </a:t>
            </a:r>
            <a:r>
              <a:rPr lang="ru-RU" sz="4000" i="1" dirty="0"/>
              <a:t>13 </a:t>
            </a:r>
            <a:r>
              <a:rPr lang="ru-RU" sz="4000" dirty="0"/>
              <a:t>и велоси­педными 11 кранами; в нем размещены разливочные площадки /, разливочные пути </a:t>
            </a:r>
            <a:r>
              <a:rPr lang="ru-RU" sz="4000" i="1" dirty="0"/>
              <a:t>2 </a:t>
            </a:r>
            <a:r>
              <a:rPr lang="ru-RU" sz="4000" dirty="0"/>
              <a:t>для тележек </a:t>
            </a:r>
            <a:r>
              <a:rPr lang="ru-RU" sz="4000" i="1" dirty="0"/>
              <a:t>10 </a:t>
            </a:r>
            <a:r>
              <a:rPr lang="ru-RU" sz="4000" dirty="0"/>
              <a:t>с изложницами, путь </a:t>
            </a:r>
            <a:r>
              <a:rPr lang="ru-RU" sz="4000" i="1" dirty="0"/>
              <a:t>3 </a:t>
            </a:r>
            <a:r>
              <a:rPr lang="ru-RU" sz="4000" dirty="0"/>
              <a:t>для вывоза шлака и мусора, стенды для сталеразливочных </a:t>
            </a:r>
            <a:r>
              <a:rPr lang="ru-RU" sz="4000" i="1" dirty="0"/>
              <a:t>22 </a:t>
            </a:r>
            <a:r>
              <a:rPr lang="ru-RU" sz="4000" dirty="0"/>
              <a:t>и шла­ковых </a:t>
            </a:r>
            <a:r>
              <a:rPr lang="ru-RU" sz="4000" i="1" dirty="0"/>
              <a:t>23 </a:t>
            </a:r>
            <a:r>
              <a:rPr lang="ru-RU" sz="4000" dirty="0"/>
              <a:t>ковшей. Высота расположения разливочных кранов та­кая же, как и заливочных кранов печного пролета.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24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488" y="325373"/>
            <a:ext cx="10515600" cy="412115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Организация основных работ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048" y="737488"/>
            <a:ext cx="11167872" cy="5919343"/>
          </a:xfrm>
        </p:spPr>
        <p:txBody>
          <a:bodyPr>
            <a:normAutofit fontScale="85000" lnSpcReduction="20000"/>
          </a:bodyPr>
          <a:lstStyle/>
          <a:p>
            <a:pPr marL="0" indent="447675" algn="just">
              <a:buNone/>
            </a:pPr>
            <a:r>
              <a:rPr lang="ru-RU" i="1" dirty="0" smtClean="0"/>
              <a:t>Подача </a:t>
            </a:r>
            <a:r>
              <a:rPr lang="ru-RU" i="1" dirty="0"/>
              <a:t>и загрузка </a:t>
            </a:r>
            <a:r>
              <a:rPr lang="ru-RU" dirty="0"/>
              <a:t>твердых шихтовых материалов. </a:t>
            </a:r>
            <a:r>
              <a:rPr lang="ru-RU" dirty="0" err="1"/>
              <a:t>Мульдовые</a:t>
            </a:r>
            <a:r>
              <a:rPr lang="ru-RU" dirty="0"/>
              <a:t> со­ставы с шихтой заблаговременно подают в шихтовой открылок из шихтовых отделений цеха. Перед началом завалки </a:t>
            </a:r>
            <a:r>
              <a:rPr lang="ru-RU" dirty="0" err="1"/>
              <a:t>мульдовый</a:t>
            </a:r>
            <a:r>
              <a:rPr lang="ru-RU" dirty="0"/>
              <a:t> состав подают к печи на </a:t>
            </a:r>
            <a:r>
              <a:rPr lang="ru-RU" dirty="0" err="1"/>
              <a:t>мульдовый</a:t>
            </a:r>
            <a:r>
              <a:rPr lang="ru-RU" dirty="0"/>
              <a:t> путь. Хоботом завалочной машины мульды поочередно поднимают с состава, вводят через окно в печь и опрокидывают, после чего пустые мульды вновь устанавливают на состав. После загрузки очередной мульды со­став передвигают хоботом завалочной машины так, чтобы против рабочего окна печи вместо опорожненной оказалась полная мульда.</a:t>
            </a:r>
          </a:p>
          <a:p>
            <a:pPr marL="0" indent="447675" algn="just">
              <a:buNone/>
            </a:pPr>
            <a:r>
              <a:rPr lang="ru-RU" i="1" dirty="0"/>
              <a:t>Подача и заливка чугуна. </a:t>
            </a:r>
            <a:r>
              <a:rPr lang="ru-RU" dirty="0"/>
              <a:t>Жидкий чугун подают в печной про­лет на чугуновозный путь из миксерного отделения </a:t>
            </a:r>
            <a:r>
              <a:rPr lang="ru-RU" dirty="0" err="1"/>
              <a:t>чугуновозами</a:t>
            </a:r>
            <a:r>
              <a:rPr lang="ru-RU" dirty="0"/>
              <a:t>. Ковши поднимают заливочным краном и заливают из них чугун в</a:t>
            </a:r>
            <a:r>
              <a:rPr lang="ru-RU" b="1" dirty="0"/>
              <a:t> </a:t>
            </a:r>
            <a:r>
              <a:rPr lang="ru-RU" dirty="0"/>
              <a:t>печь через специальные желоба, которые перед заливкой уста­навливают с помощью крана в</a:t>
            </a:r>
            <a:r>
              <a:rPr lang="ru-RU" b="1" dirty="0"/>
              <a:t> </a:t>
            </a:r>
            <a:r>
              <a:rPr lang="ru-RU" dirty="0"/>
              <a:t>рабочие окна печи. При ремонтах миксера ковши с чугуном подают в</a:t>
            </a:r>
            <a:r>
              <a:rPr lang="ru-RU" b="1" dirty="0"/>
              <a:t> </a:t>
            </a:r>
            <a:r>
              <a:rPr lang="ru-RU" dirty="0"/>
              <a:t>торец печного пролета и под­нимают их заливочным краном через проем 5 в рабочей площадке. </a:t>
            </a:r>
            <a:r>
              <a:rPr lang="ru-RU" i="1" dirty="0"/>
              <a:t>Подача ферросплавов. </a:t>
            </a:r>
            <a:r>
              <a:rPr lang="ru-RU" dirty="0"/>
              <a:t>Ферросплавы привозят в печной пролет </a:t>
            </a:r>
            <a:r>
              <a:rPr lang="ru-RU" i="1" dirty="0"/>
              <a:t>1 </a:t>
            </a:r>
            <a:r>
              <a:rPr lang="ru-RU" dirty="0"/>
              <a:t>на железнодорожных платформах в саморазгружающихся бадьях л из склада ферросплавов. Бадью поднимают заливочным краном и разгружают ферросплавы в подвесные бункера, расположенные над рабочей площадкой между печами. Из бункеров ферросплавы выдают в печной и разливочный пролеты. Открывая затвор бун­кера, ферросплавы высыпают в устанавливаемые под ним на весах мульду или лоток. Далее загруженную мульду завалочной машиной передают к печи, а лоток на передаточной тележке пере­возят в разливочный пролет в зону действия консольного кра­на </a:t>
            </a:r>
            <a:r>
              <a:rPr lang="ru-RU" i="1" dirty="0"/>
              <a:t>13. </a:t>
            </a:r>
            <a:r>
              <a:rPr lang="ru-RU" dirty="0"/>
              <a:t>Этим краном ферросплавы из лотка высыпают в расходные бункера, установленные над выпускным желобом печи и из них—в сталеразливочный ковш.</a:t>
            </a:r>
          </a:p>
          <a:p>
            <a:pPr marL="0" indent="447675" algn="just">
              <a:buNone/>
            </a:pPr>
            <a:r>
              <a:rPr lang="ru-RU" dirty="0"/>
              <a:t>Шлак убирают через разливочный пролет. Шлак из печи во время плавки сливают через среднее рабочее окно в шлаковую чашу, которая перемещается под рабочим пространством по по­перечному пути. После заполнения чашу выдают в разливочный пролет, где ее разливочным краном переставляют на </a:t>
            </a:r>
            <a:r>
              <a:rPr lang="ru-RU" dirty="0" err="1"/>
              <a:t>шлаковозы</a:t>
            </a:r>
            <a:r>
              <a:rPr lang="ru-RU" dirty="0"/>
              <a:t>., вывозящие шлак по продольному шлаковому пути. Шлак, сливаемый через шлаковые отверстия в задней стенке печи, и избыточ­ный шлак, вытекающий из сталеразливочного ковша во время выпуска стали, попадают в шлаковые чаши </a:t>
            </a:r>
            <a:r>
              <a:rPr lang="ru-RU" i="1" dirty="0"/>
              <a:t>23 </a:t>
            </a:r>
            <a:r>
              <a:rPr lang="ru-RU" dirty="0"/>
              <a:t>(рис. 16), уста­новленные рядом с разливочным ковшом. Заполненные чаши так­же ставят краном на </a:t>
            </a:r>
            <a:r>
              <a:rPr lang="ru-RU" dirty="0" err="1"/>
              <a:t>шлаковозы</a:t>
            </a:r>
            <a:r>
              <a:rPr lang="ru-RU" dirty="0"/>
              <a:t> и вывозят по шлаковому пути.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36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" y="182245"/>
            <a:ext cx="10515600" cy="494411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Основное оборудование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192" y="676656"/>
            <a:ext cx="10515600" cy="38587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i="1" dirty="0" smtClean="0"/>
              <a:t>Напольные </a:t>
            </a:r>
            <a:r>
              <a:rPr lang="ru-RU" i="1" dirty="0"/>
              <a:t>завалочные машины. </a:t>
            </a:r>
            <a:r>
              <a:rPr lang="ru-RU" dirty="0"/>
              <a:t>Основой машины (рис. 17) яв­ляется мост, перемещающийся по ширококолейному пути вдоль печей. По мосту в поперечном направлении передвигается тележ­ка, на которой закреплен хобот, снабженный механизмом захвата мульды и механизмами вращения и качания (подъема и опуска­ния) хобота. Взаимодействие перечисленных механизмов обеспечивает захват мульды хоботом, ее подъем с </a:t>
            </a:r>
            <a:r>
              <a:rPr lang="ru-RU" dirty="0" err="1"/>
              <a:t>мульдовой</a:t>
            </a:r>
            <a:r>
              <a:rPr lang="ru-RU" dirty="0"/>
              <a:t> тележки, введение в печь через окно и опрокидывание мульды.</a:t>
            </a:r>
          </a:p>
          <a:p>
            <a:pPr algn="just"/>
            <a:r>
              <a:rPr lang="ru-RU" dirty="0"/>
              <a:t>Грузоподъемность машин (хобота) составляет 7,5; 10; 15 г. Ширина рельсовой колеи, по которой перемещаются машины, 7,47—9,5 м; ширина машин по буферам при грузоподъемности 7,5 и </a:t>
            </a:r>
            <a:r>
              <a:rPr lang="ru-RU" dirty="0" err="1"/>
              <a:t>10т</a:t>
            </a:r>
            <a:r>
              <a:rPr lang="ru-RU" dirty="0"/>
              <a:t> составляет 7,85 м, при грузоподъемности 15 т 8,15 м. Тяговое усилие моста машины составляет 300—600 т, что позво­ляет с помощью хобота перемещать </a:t>
            </a:r>
            <a:r>
              <a:rPr lang="ru-RU" dirty="0" err="1"/>
              <a:t>мульдовые</a:t>
            </a:r>
            <a:r>
              <a:rPr lang="ru-RU" dirty="0"/>
              <a:t> составы вдоль печей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15362" name="Picture 2" descr="https://studfile.net/html/2706/1201/html_KWkmrCtX3u.szrH/img-8wc2t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5" y="3502152"/>
            <a:ext cx="6864696" cy="263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19672" y="4535424"/>
            <a:ext cx="51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Напольная завалочная машина:</a:t>
            </a:r>
            <a:endParaRPr lang="ru-RU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 — мост; 2—механизм передвижения моста; 3 — ходовое колесо; 4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— мульда; 5 — хобот; 6 — тележка; 7 —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полупортал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 8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— 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токосъемники; 9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— троллеи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159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320" y="225425"/>
            <a:ext cx="11241024" cy="3477895"/>
          </a:xfrm>
        </p:spPr>
        <p:txBody>
          <a:bodyPr>
            <a:normAutofit/>
          </a:bodyPr>
          <a:lstStyle/>
          <a:p>
            <a:pPr algn="just"/>
            <a:r>
              <a:rPr lang="ru-RU" i="1" dirty="0"/>
              <a:t>Заливочные краны </a:t>
            </a:r>
            <a:r>
              <a:rPr lang="ru-RU" dirty="0"/>
              <a:t>имеют грузоподъемность 125/30 или 180/50 т; это такие же краны, что и используемые в миксерных отделениях (см. с. 55). </a:t>
            </a:r>
            <a:r>
              <a:rPr lang="ru-RU" dirty="0" err="1"/>
              <a:t>Чугуновозы</a:t>
            </a:r>
            <a:r>
              <a:rPr lang="ru-RU" dirty="0"/>
              <a:t> (см. рис. 89) служат для подачи зали­вочных ковшей с жидким чугуном из миксерного отделения; их перемещают с помощью локомотива. Емкость заливочных ковшей составляет 90—100 или 140 т.</a:t>
            </a:r>
          </a:p>
          <a:p>
            <a:pPr algn="just"/>
            <a:r>
              <a:rPr lang="ru-RU" i="1" dirty="0"/>
              <a:t>Мульда </a:t>
            </a:r>
            <a:r>
              <a:rPr lang="ru-RU" dirty="0"/>
              <a:t>(рис. 18) представляет собой литую стальную емкость с карманом </a:t>
            </a:r>
            <a:r>
              <a:rPr lang="ru-RU" i="1" dirty="0"/>
              <a:t>3 </a:t>
            </a:r>
            <a:r>
              <a:rPr lang="ru-RU" dirty="0"/>
              <a:t>на торцовой стенке. В карман опускают головку </a:t>
            </a:r>
            <a:r>
              <a:rPr lang="ru-RU" i="1" dirty="0"/>
              <a:t>2 </a:t>
            </a:r>
            <a:r>
              <a:rPr lang="ru-RU" dirty="0"/>
              <a:t>хобота </a:t>
            </a:r>
            <a:r>
              <a:rPr lang="ru-RU" i="1" dirty="0"/>
              <a:t>4 </a:t>
            </a:r>
            <a:r>
              <a:rPr lang="ru-RU" dirty="0"/>
              <a:t>завалочной машины и вдвигают с помощью штока </a:t>
            </a:r>
            <a:r>
              <a:rPr lang="ru-RU" i="1" dirty="0"/>
              <a:t>5 </a:t>
            </a:r>
            <a:r>
              <a:rPr lang="ru-RU" dirty="0"/>
              <a:t>су­харь </a:t>
            </a:r>
            <a:r>
              <a:rPr lang="ru-RU" i="1" dirty="0"/>
              <a:t>1 </a:t>
            </a:r>
            <a:r>
              <a:rPr lang="ru-RU" dirty="0"/>
              <a:t>в пазы кармана, что обеспечивает захват мульды хоботом. Объем типовых мульд для печей емкостью более 200 т составляет 1,75; 2,2 и 3,3 </a:t>
            </a:r>
            <a:r>
              <a:rPr lang="ru-RU" dirty="0" err="1"/>
              <a:t>м</a:t>
            </a:r>
            <a:r>
              <a:rPr lang="ru-RU" baseline="30000" dirty="0" err="1"/>
              <a:t>3</a:t>
            </a:r>
            <a:r>
              <a:rPr lang="ru-RU" dirty="0"/>
              <a:t>. </a:t>
            </a:r>
            <a:r>
              <a:rPr lang="ru-RU" i="1" dirty="0"/>
              <a:t>Тележки для мульд </a:t>
            </a:r>
            <a:r>
              <a:rPr lang="ru-RU" dirty="0"/>
              <a:t>(рис. 19), из которых фор­мируют </a:t>
            </a:r>
            <a:r>
              <a:rPr lang="ru-RU" dirty="0" err="1"/>
              <a:t>мульдовые</a:t>
            </a:r>
            <a:r>
              <a:rPr lang="ru-RU" dirty="0"/>
              <a:t> составы, имеют грузоподъемность 40—50 т. На одну тележку устанавливают 3—4 мульды.</a:t>
            </a:r>
          </a:p>
          <a:p>
            <a:endParaRPr lang="en-US" dirty="0"/>
          </a:p>
        </p:txBody>
      </p:sp>
      <p:pic>
        <p:nvPicPr>
          <p:cNvPr id="16386" name="Picture 2" descr="https://studfile.net/html/2706/1201/html_KWkmrCtX3u.szrH/img-XCEHY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99" y="3529583"/>
            <a:ext cx="6647561" cy="301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367855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52</TotalTime>
  <Words>509</Words>
  <Application>Microsoft Office PowerPoint</Application>
  <PresentationFormat>Широкоэкранный</PresentationFormat>
  <Paragraphs>75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Corbel</vt:lpstr>
      <vt:lpstr>Source Sans Pro</vt:lpstr>
      <vt:lpstr>Tahoma</vt:lpstr>
      <vt:lpstr>Wingdings</vt:lpstr>
      <vt:lpstr>Базис</vt:lpstr>
      <vt:lpstr>Структура мартеновского цеха</vt:lpstr>
      <vt:lpstr>Общая характеристика цеха</vt:lpstr>
      <vt:lpstr>Презентация PowerPoint</vt:lpstr>
      <vt:lpstr>Главное здание цеха</vt:lpstr>
      <vt:lpstr>Презентация PowerPoint</vt:lpstr>
      <vt:lpstr>Презентация PowerPoint</vt:lpstr>
      <vt:lpstr>Организация основных работ</vt:lpstr>
      <vt:lpstr>Основное оборудование</vt:lpstr>
      <vt:lpstr>Презентация PowerPoint</vt:lpstr>
      <vt:lpstr>Презентация PowerPoint</vt:lpstr>
      <vt:lpstr>Презентация PowerPoint</vt:lpstr>
      <vt:lpstr>Мартеновская печь</vt:lpstr>
      <vt:lpstr>Схема мартеновской печи</vt:lpstr>
      <vt:lpstr>Презентация PowerPoint</vt:lpstr>
      <vt:lpstr>Устройство мартеновской печи</vt:lpstr>
      <vt:lpstr>Презентация PowerPoint</vt:lpstr>
      <vt:lpstr>Регенераторы</vt:lpstr>
      <vt:lpstr>Презентация PowerPoint</vt:lpstr>
      <vt:lpstr>Презентация PowerPoint</vt:lpstr>
      <vt:lpstr>Презентация PowerPoint</vt:lpstr>
      <vt:lpstr>Виды мартеновского процесса</vt:lpstr>
      <vt:lpstr>Кислый процесс</vt:lpstr>
      <vt:lpstr>Основной процесс</vt:lpstr>
      <vt:lpstr>Мартеновский цех (поперечный разрез)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nazarkirichenko08@gmail.com</dc:creator>
  <cp:lastModifiedBy>nazarkirichenko08@gmail.com</cp:lastModifiedBy>
  <cp:revision>7</cp:revision>
  <dcterms:created xsi:type="dcterms:W3CDTF">2020-04-05T17:50:34Z</dcterms:created>
  <dcterms:modified xsi:type="dcterms:W3CDTF">2020-04-05T18:43:29Z</dcterms:modified>
</cp:coreProperties>
</file>