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22.01.2023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4business.eu/uk" TargetMode="External"/><Relationship Id="rId7" Type="http://schemas.openxmlformats.org/officeDocument/2006/relationships/hyperlink" Target="http://razumkov.org.ua/uploads/journal/ukr/NSD181-182_2020_ukr.pdf" TargetMode="External"/><Relationship Id="rId2" Type="http://schemas.openxmlformats.org/officeDocument/2006/relationships/hyperlink" Target="https://www.kmu.gov.ua/diyalnist/yevropejska-integraciya/ugoda-pro-asociacy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azumkov.org.ua/uploads/article/2018_pereformatuvannia_ievropeiskoi_intehratsii.pdf" TargetMode="External"/><Relationship Id="rId5" Type="http://schemas.openxmlformats.org/officeDocument/2006/relationships/hyperlink" Target="https://www.kmu.gov.ua/tag/yevrointegraciya" TargetMode="External"/><Relationship Id="rId4" Type="http://schemas.openxmlformats.org/officeDocument/2006/relationships/hyperlink" Target="http://eu-u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6" y="415635"/>
            <a:ext cx="8783782" cy="2064329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3200" b="1" i="1" dirty="0">
                <a:latin typeface="Cambria" panose="02040503050406030204" pitchFamily="18" charset="0"/>
              </a:rPr>
              <a:t>ДИСЦИПЛІНА ЗА ВИБОРОМ СТУДЕНТА:</a:t>
            </a:r>
            <a:br>
              <a:rPr lang="uk-UA" sz="3200" b="1" i="1" dirty="0">
                <a:latin typeface="Cambria" panose="02040503050406030204" pitchFamily="18" charset="0"/>
              </a:rPr>
            </a:br>
            <a:r>
              <a:rPr lang="uk-UA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ЄВРОПЕЙСЬКІ ІНТЕГРАЦІЙНІ ПРОЦЕСИ В ЕКОНОМІЦІ, ФІНАНСАХ ТА МЕНЕДЖМЕНТІ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309" y="3034145"/>
            <a:ext cx="9477362" cy="336665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400" b="1" i="1" dirty="0">
                <a:solidFill>
                  <a:schemeClr val="accent1"/>
                </a:solidFill>
              </a:rPr>
              <a:t>Викладач: </a:t>
            </a:r>
          </a:p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itchFamily="18" charset="0"/>
              </a:rPr>
              <a:t>ОГЛОБЛІНА ВІКТОРІЯ ОЛЕКСАНДРІВНА</a:t>
            </a:r>
            <a:endParaRPr 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b="1" i="1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ctr"/>
            <a:r>
              <a:rPr lang="uk-UA" sz="2000" i="1" dirty="0" err="1">
                <a:solidFill>
                  <a:schemeClr val="tx1"/>
                </a:solidFill>
                <a:latin typeface="Cambria" pitchFamily="18" charset="0"/>
              </a:rPr>
              <a:t>к.е.н</a:t>
            </a:r>
            <a:r>
              <a:rPr lang="uk-UA" sz="2000" i="1" dirty="0">
                <a:solidFill>
                  <a:schemeClr val="tx1"/>
                </a:solidFill>
                <a:latin typeface="Cambria" pitchFamily="18" charset="0"/>
              </a:rPr>
              <a:t>., доцент кафедри інформаційної економіки, підприємництва   та фінансів</a:t>
            </a:r>
          </a:p>
          <a:p>
            <a:pPr marL="457200" indent="-457200" algn="ctr"/>
            <a:r>
              <a:rPr lang="uk-UA" sz="2000" i="1" dirty="0">
                <a:solidFill>
                  <a:schemeClr val="tx1"/>
                </a:solidFill>
                <a:latin typeface="Cambria" pitchFamily="18" charset="0"/>
              </a:rPr>
              <a:t>Інженерного навчально-наукового інституту ім. Ю.М. Потебні Запорізького національного університету</a:t>
            </a:r>
            <a:endParaRPr lang="ru-RU" sz="2000" i="1" dirty="0">
              <a:solidFill>
                <a:schemeClr val="tx1"/>
              </a:solidFill>
              <a:latin typeface="Cambria" pitchFamily="18" charset="0"/>
            </a:endParaRPr>
          </a:p>
          <a:p>
            <a:pPr algn="l">
              <a:spcBef>
                <a:spcPts val="0"/>
              </a:spcBef>
            </a:pPr>
            <a:endParaRPr lang="x-none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6" y="498762"/>
            <a:ext cx="9407235" cy="526472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  <a:defRPr/>
            </a:pPr>
            <a:endParaRPr lang="uk-UA" altLang="ru-RU" sz="2400" i="1" dirty="0">
              <a:latin typeface="Cambria" pitchFamily="18" charset="0"/>
            </a:endParaRPr>
          </a:p>
          <a:p>
            <a:pPr algn="ctr">
              <a:lnSpc>
                <a:spcPct val="80000"/>
              </a:lnSpc>
              <a:buNone/>
              <a:defRPr/>
            </a:pPr>
            <a:r>
              <a:rPr lang="uk-UA" altLang="ru-RU" sz="2800" b="1" i="1" dirty="0">
                <a:solidFill>
                  <a:srgbClr val="C00000"/>
                </a:solidFill>
                <a:latin typeface="Cambria" pitchFamily="18" charset="0"/>
              </a:rPr>
              <a:t>               Програма вивчення дисципліни </a:t>
            </a:r>
          </a:p>
          <a:p>
            <a:pPr algn="just">
              <a:buNone/>
            </a:pPr>
            <a:r>
              <a:rPr lang="uk-UA" altLang="ru-RU" sz="2000" i="1" dirty="0">
                <a:solidFill>
                  <a:srgbClr val="0070C0"/>
                </a:solidFill>
                <a:latin typeface="Cambria" pitchFamily="18" charset="0"/>
              </a:rPr>
              <a:t>      </a:t>
            </a:r>
            <a:r>
              <a:rPr lang="uk-UA" altLang="ru-RU" sz="2400" i="1" dirty="0">
                <a:solidFill>
                  <a:schemeClr val="tx1"/>
                </a:solidFill>
              </a:rPr>
              <a:t>складена відповідно до освітньо-професійної програми підготовки фахівців </a:t>
            </a:r>
            <a:r>
              <a:rPr lang="uk-UA" altLang="ru-RU" sz="2400" i="1" dirty="0" smtClean="0">
                <a:solidFill>
                  <a:schemeClr val="tx1"/>
                </a:solidFill>
              </a:rPr>
              <a:t>бакалаврського </a:t>
            </a:r>
            <a:r>
              <a:rPr lang="uk-UA" altLang="ru-RU" sz="2400" i="1" dirty="0">
                <a:solidFill>
                  <a:schemeClr val="tx1"/>
                </a:solidFill>
              </a:rPr>
              <a:t>рівня</a:t>
            </a:r>
            <a:r>
              <a:rPr lang="ru-RU" altLang="ru-RU" sz="2400" i="1" dirty="0">
                <a:solidFill>
                  <a:schemeClr val="tx1"/>
                </a:solidFill>
              </a:rPr>
              <a:t> </a:t>
            </a:r>
            <a:r>
              <a:rPr lang="uk-UA" altLang="ru-RU" sz="2400" i="1" dirty="0">
                <a:solidFill>
                  <a:schemeClr val="tx1"/>
                </a:solidFill>
              </a:rPr>
              <a:t>вищої освіти </a:t>
            </a:r>
            <a:r>
              <a:rPr lang="uk-UA" altLang="ru-RU" sz="2400" i="1" dirty="0" smtClean="0">
                <a:solidFill>
                  <a:schemeClr val="tx1"/>
                </a:solidFill>
              </a:rPr>
              <a:t>спеціальностей 051, 072, 073, 076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uk-UA" altLang="ru-RU" sz="2000" i="1" dirty="0">
              <a:solidFill>
                <a:srgbClr val="002060"/>
              </a:solidFill>
            </a:endParaRPr>
          </a:p>
          <a:p>
            <a:pPr algn="just">
              <a:buNone/>
              <a:defRPr/>
            </a:pPr>
            <a:r>
              <a:rPr lang="uk-UA" altLang="ru-RU" sz="2000" b="1" i="1" dirty="0">
                <a:solidFill>
                  <a:srgbClr val="FF0000"/>
                </a:solidFill>
              </a:rPr>
              <a:t>             </a:t>
            </a:r>
          </a:p>
          <a:p>
            <a:pPr algn="ctr">
              <a:buNone/>
              <a:defRPr/>
            </a:pPr>
            <a:r>
              <a:rPr lang="uk-UA" altLang="ru-RU" sz="2800" b="1" i="1" dirty="0">
                <a:solidFill>
                  <a:srgbClr val="C00000"/>
                </a:solidFill>
                <a:latin typeface="Cambria" pitchFamily="18" charset="0"/>
              </a:rPr>
              <a:t>          МЕТА КУРСУ</a:t>
            </a:r>
          </a:p>
          <a:p>
            <a:pPr algn="just">
              <a:buNone/>
            </a:pPr>
            <a:r>
              <a:rPr lang="uk-UA" altLang="ru-RU" sz="2400" i="1" dirty="0">
                <a:solidFill>
                  <a:srgbClr val="002060"/>
                </a:solidFill>
              </a:rPr>
              <a:t>    </a:t>
            </a:r>
            <a:r>
              <a:rPr lang="uk-UA" sz="2400" i="1" dirty="0">
                <a:solidFill>
                  <a:schemeClr val="tx1"/>
                </a:solidFill>
              </a:rPr>
              <a:t>формування професійних навиків та розповсюдження спеціалізованих знань про економічні засади європейської інтеграції як в межах ЄС, так і процесі європейської інтеграції України.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x-none" sz="2400" i="1" dirty="0">
              <a:solidFill>
                <a:srgbClr val="002060"/>
              </a:solidFill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623454"/>
            <a:ext cx="9615055" cy="53478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>
                <a:solidFill>
                  <a:srgbClr val="C00000"/>
                </a:solidFill>
                <a:latin typeface="Cambria" pitchFamily="18" charset="0"/>
              </a:rPr>
              <a:t>ОСНОВНІ ЗАВДАННЯ КУРСУ: </a:t>
            </a:r>
            <a:endParaRPr lang="ru-RU" sz="2400" b="1" i="1" dirty="0">
              <a:solidFill>
                <a:srgbClr val="0070C0"/>
              </a:solidFill>
              <a:latin typeface="Cambria" pitchFamily="18" charset="0"/>
            </a:endParaRPr>
          </a:p>
          <a:p>
            <a:pPr lvl="0"/>
            <a:r>
              <a:rPr lang="uk-UA" sz="2400" i="1" dirty="0">
                <a:solidFill>
                  <a:schemeClr val="tx1"/>
                </a:solidFill>
              </a:rPr>
              <a:t>виявити системну сутність економіки у європейській інтеграції; </a:t>
            </a:r>
            <a:endParaRPr lang="ru-RU" sz="2400" i="1" dirty="0">
              <a:solidFill>
                <a:schemeClr val="tx1"/>
              </a:solidFill>
            </a:endParaRPr>
          </a:p>
          <a:p>
            <a:pPr lvl="0"/>
            <a:r>
              <a:rPr lang="uk-UA" sz="2400" i="1" dirty="0">
                <a:solidFill>
                  <a:schemeClr val="tx1"/>
                </a:solidFill>
              </a:rPr>
              <a:t>ознайомитися з особливостями функціонування сучасного ЄС; </a:t>
            </a:r>
            <a:endParaRPr lang="ru-RU" sz="2400" i="1" dirty="0">
              <a:solidFill>
                <a:schemeClr val="tx1"/>
              </a:solidFill>
            </a:endParaRPr>
          </a:p>
          <a:p>
            <a:pPr lvl="0"/>
            <a:r>
              <a:rPr lang="uk-UA" sz="2400" i="1" dirty="0">
                <a:solidFill>
                  <a:schemeClr val="tx1"/>
                </a:solidFill>
              </a:rPr>
              <a:t>дослідити характерні ознаки економічної політики Європейського Союзу за її основними векторами; </a:t>
            </a:r>
            <a:endParaRPr lang="ru-RU" sz="2400" i="1" dirty="0">
              <a:solidFill>
                <a:schemeClr val="tx1"/>
              </a:solidFill>
            </a:endParaRPr>
          </a:p>
          <a:p>
            <a:pPr lvl="0"/>
            <a:r>
              <a:rPr lang="uk-UA" sz="2400" i="1" dirty="0">
                <a:solidFill>
                  <a:schemeClr val="tx1"/>
                </a:solidFill>
              </a:rPr>
              <a:t>вивчити еволюцію та сучасний стан процесів Європейської інтеграції України з поглибленим акцентом на Угоду про асоціацію ЄС;</a:t>
            </a:r>
            <a:endParaRPr lang="ru-RU" sz="2400" i="1" dirty="0">
              <a:solidFill>
                <a:schemeClr val="tx1"/>
              </a:solidFill>
            </a:endParaRPr>
          </a:p>
          <a:p>
            <a:pPr lvl="0"/>
            <a:r>
              <a:rPr lang="uk-UA" sz="2400" i="1" dirty="0">
                <a:solidFill>
                  <a:schemeClr val="tx1"/>
                </a:solidFill>
              </a:rPr>
              <a:t> розглянути особливості програм та проектів ЄС, які можна реалізовувати в Україні.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/>
            <a:endParaRPr lang="ru-RU" sz="2400" i="1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9" y="1496291"/>
            <a:ext cx="9282546" cy="4918599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r>
              <a:rPr lang="uk-UA" sz="2400" i="1" dirty="0">
                <a:solidFill>
                  <a:schemeClr val="tx1"/>
                </a:solidFill>
              </a:rPr>
              <a:t>Міжнародні інтеграційні процеси (передумови формування), стадії економічної інтеграції.</a:t>
            </a:r>
            <a:endParaRPr lang="ru-RU" sz="2400" i="1" dirty="0">
              <a:solidFill>
                <a:schemeClr val="tx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Теоретичні моделі європейської інтеграції. 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Становлення і сучасні тенденції інтеграційних процесів ЄС.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Історія європейської інтеграції</a:t>
            </a:r>
            <a:r>
              <a:rPr lang="uk-UA" sz="2400" b="1" i="1" dirty="0">
                <a:solidFill>
                  <a:schemeClr val="tx1"/>
                </a:solidFill>
              </a:rPr>
              <a:t> </a:t>
            </a:r>
            <a:r>
              <a:rPr lang="uk-UA" sz="2400" i="1" dirty="0">
                <a:solidFill>
                  <a:schemeClr val="tx1"/>
                </a:solidFill>
              </a:rPr>
              <a:t>України.</a:t>
            </a:r>
            <a:endParaRPr lang="ru-RU" sz="2400" i="1" dirty="0">
              <a:solidFill>
                <a:schemeClr val="tx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Інтенсивність міжнародної торгівлі як індикатор ступеня інтеграції.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Розвиток європейської економічної інтеграції, зовнішня і </a:t>
            </a:r>
            <a:r>
              <a:rPr lang="uk-UA" sz="2400" i="1" dirty="0" err="1">
                <a:solidFill>
                  <a:schemeClr val="tx1"/>
                </a:solidFill>
              </a:rPr>
              <a:t>безпекова</a:t>
            </a:r>
            <a:r>
              <a:rPr lang="uk-UA" sz="2400" i="1" dirty="0">
                <a:solidFill>
                  <a:schemeClr val="tx1"/>
                </a:solidFill>
              </a:rPr>
              <a:t> політика ЄС.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Україна в процесах європейської інтеграції.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Економічні проблеми України та перешкоди інтеграції.</a:t>
            </a:r>
          </a:p>
          <a:p>
            <a:r>
              <a:rPr lang="uk-UA" sz="2400" i="1" dirty="0">
                <a:solidFill>
                  <a:schemeClr val="tx1"/>
                </a:solidFill>
              </a:rPr>
              <a:t>Економічна безпека України та </a:t>
            </a:r>
            <a:r>
              <a:rPr lang="uk-UA" sz="2400" i="1" dirty="0" err="1">
                <a:solidFill>
                  <a:schemeClr val="tx1"/>
                </a:solidFill>
              </a:rPr>
              <a:t>євроінтеграційні</a:t>
            </a:r>
            <a:r>
              <a:rPr lang="uk-UA" sz="2400" i="1" dirty="0">
                <a:solidFill>
                  <a:schemeClr val="tx1"/>
                </a:solidFill>
              </a:rPr>
              <a:t> процеси.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3" y="228600"/>
            <a:ext cx="8603673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ЗМІСТ ДИСЦИПЛІНИ: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834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1482436"/>
            <a:ext cx="9448800" cy="4918599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400"/>
              </a:spcAft>
            </a:pPr>
            <a:r>
              <a:rPr lang="uk-UA" sz="1800" b="1" i="1" dirty="0">
                <a:effectLst/>
                <a:ea typeface="Cambria" panose="02040503050406030204" pitchFamily="18" charset="0"/>
              </a:rPr>
              <a:t>Угода про Асоціацію між Україною та ЄС. </a:t>
            </a:r>
            <a:r>
              <a:rPr lang="en-US" sz="1800" b="1" i="1" dirty="0">
                <a:effectLst/>
                <a:ea typeface="Cambria" panose="02040503050406030204" pitchFamily="18" charset="0"/>
              </a:rPr>
              <a:t>URL</a:t>
            </a:r>
            <a:r>
              <a:rPr lang="uk-UA" sz="1800" b="1" i="1" dirty="0">
                <a:effectLst/>
                <a:ea typeface="Cambria" panose="02040503050406030204" pitchFamily="18" charset="0"/>
              </a:rPr>
              <a:t>: 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https://www.kmu.gov.ua/diyalnist/yevropejska-integraciya/ugoda-pro-asociacyu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 marL="0" indent="0">
              <a:lnSpc>
                <a:spcPts val="75"/>
              </a:lnSpc>
              <a:buNone/>
            </a:pPr>
            <a:r>
              <a:rPr lang="en-US" sz="1800" i="1" u="none" strike="noStrike" dirty="0">
                <a:effectLst/>
                <a:ea typeface="Cambria" panose="02040503050406030204" pitchFamily="18" charset="0"/>
              </a:rPr>
              <a:t> 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>
              <a:lnSpc>
                <a:spcPct val="97000"/>
              </a:lnSpc>
              <a:spcAft>
                <a:spcPts val="400"/>
              </a:spcAft>
            </a:pPr>
            <a:r>
              <a:rPr lang="uk-UA" sz="1800" b="1" i="1" dirty="0">
                <a:effectLst/>
                <a:ea typeface="Cambria" panose="02040503050406030204" pitchFamily="18" charset="0"/>
              </a:rPr>
              <a:t>EU4Business. Портфель ініціатив Європейського Союзу в країнах Східного Партнерства. URL:</a:t>
            </a:r>
            <a:r>
              <a:rPr lang="uk-UA" sz="1800" i="1" dirty="0">
                <a:effectLst/>
                <a:ea typeface="Cambria" panose="02040503050406030204" pitchFamily="18" charset="0"/>
              </a:rPr>
              <a:t> </a:t>
            </a:r>
            <a:r>
              <a:rPr lang="uk-UA" sz="1800" i="1" u="sng" dirty="0">
                <a:effectLst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https://eu4business.eu/uk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 marL="0" indent="0">
              <a:lnSpc>
                <a:spcPts val="10"/>
              </a:lnSpc>
              <a:buNone/>
            </a:pPr>
            <a:r>
              <a:rPr lang="uk-UA" sz="1800" i="1" dirty="0">
                <a:effectLst/>
                <a:ea typeface="Cambria" panose="02040503050406030204" pitchFamily="18" charset="0"/>
              </a:rPr>
              <a:t> 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>
              <a:lnSpc>
                <a:spcPct val="107000"/>
              </a:lnSpc>
              <a:spcAft>
                <a:spcPts val="400"/>
              </a:spcAft>
            </a:pPr>
            <a:r>
              <a:rPr lang="uk-UA" sz="1800" b="1" i="1" dirty="0">
                <a:effectLst/>
                <a:ea typeface="Cambria" panose="02040503050406030204" pitchFamily="18" charset="0"/>
              </a:rPr>
              <a:t>Євроінтеграційний портал. URL: </a:t>
            </a:r>
            <a:r>
              <a:rPr lang="uk-UA" sz="1800" i="1" u="sng" dirty="0">
                <a:effectLst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http://eu-ua.org/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 marL="0" indent="0">
              <a:lnSpc>
                <a:spcPts val="60"/>
              </a:lnSpc>
              <a:buNone/>
            </a:pPr>
            <a:r>
              <a:rPr lang="uk-UA" sz="1800" i="1" dirty="0">
                <a:effectLst/>
                <a:ea typeface="Cambria" panose="02040503050406030204" pitchFamily="18" charset="0"/>
              </a:rPr>
              <a:t> 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>
              <a:lnSpc>
                <a:spcPct val="97000"/>
              </a:lnSpc>
            </a:pPr>
            <a:r>
              <a:rPr lang="uk-UA" sz="1800" b="1" i="1" dirty="0">
                <a:effectLst/>
                <a:ea typeface="Cambria" panose="02040503050406030204" pitchFamily="18" charset="0"/>
              </a:rPr>
              <a:t>Євроінтеграція. Матеріали офіційного веб-порталу КМУ.URL:</a:t>
            </a:r>
            <a:r>
              <a:rPr lang="uk-UA" sz="1800" i="1" u="sng" dirty="0">
                <a:effectLst/>
                <a:ea typeface="Cambria" panose="02040503050406030204" pitchFamily="18" charset="0"/>
              </a:rPr>
              <a:t> </a:t>
            </a:r>
            <a:r>
              <a:rPr lang="uk-UA" sz="1800" i="1" u="sng" dirty="0">
                <a:effectLst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https://www.kmu.gov.ua/tag/yevrointegraciya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>
              <a:lnSpc>
                <a:spcPct val="107000"/>
              </a:lnSpc>
            </a:pPr>
            <a:r>
              <a:rPr lang="uk-UA" sz="1800" b="1" i="1" dirty="0">
                <a:effectLst/>
                <a:ea typeface="Cambria" panose="02040503050406030204" pitchFamily="18" charset="0"/>
              </a:rPr>
              <a:t>Переформатування європейської інтеграції. </a:t>
            </a:r>
            <a:r>
              <a:rPr lang="en-US" sz="1800" b="1" i="1" dirty="0">
                <a:effectLst/>
                <a:ea typeface="Cambria" panose="02040503050406030204" pitchFamily="18" charset="0"/>
              </a:rPr>
              <a:t>URL</a:t>
            </a:r>
            <a:r>
              <a:rPr lang="uk-UA" sz="1800" b="1" i="1" dirty="0">
                <a:effectLst/>
                <a:ea typeface="Cambria" panose="02040503050406030204" pitchFamily="18" charset="0"/>
              </a:rPr>
              <a:t>: 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http://razumkov.org.ua/uploads/article/2018_pereformatuvannia_ievropeiskoi_intehratsii.pdf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>
              <a:lnSpc>
                <a:spcPct val="107000"/>
              </a:lnSpc>
              <a:spcAft>
                <a:spcPts val="400"/>
              </a:spcAft>
            </a:pPr>
            <a:r>
              <a:rPr lang="uk-UA" sz="1800" b="1" i="1" u="sng" dirty="0">
                <a:effectLst/>
                <a:ea typeface="Cambria" panose="02040503050406030204" pitchFamily="18" charset="0"/>
              </a:rPr>
              <a:t>Національна безпека і оборона.</a:t>
            </a:r>
            <a:r>
              <a:rPr lang="uk-UA" sz="1800" b="1" i="1" dirty="0">
                <a:effectLst/>
                <a:ea typeface="Cambria" panose="02040503050406030204" pitchFamily="18" charset="0"/>
              </a:rPr>
              <a:t> </a:t>
            </a:r>
            <a:r>
              <a:rPr lang="en-US" sz="1800" b="1" i="1" dirty="0">
                <a:effectLst/>
                <a:ea typeface="Cambria" panose="02040503050406030204" pitchFamily="18" charset="0"/>
              </a:rPr>
              <a:t>URL</a:t>
            </a:r>
            <a:r>
              <a:rPr lang="uk-UA" sz="1800" b="1" i="1" dirty="0">
                <a:effectLst/>
                <a:ea typeface="Cambria" panose="02040503050406030204" pitchFamily="18" charset="0"/>
              </a:rPr>
              <a:t>: 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://</a:t>
            </a:r>
            <a:r>
              <a:rPr lang="en-US" sz="1800" i="1" u="sng" dirty="0" err="1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razumkov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org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800" i="1" u="sng" dirty="0" err="1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ua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uploads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journal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en-US" sz="1800" i="1" u="sng" dirty="0" err="1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ukr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NSD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181</a:t>
            </a:r>
            <a:r>
              <a:rPr lang="uk-UA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-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182_2020_</a:t>
            </a:r>
            <a:r>
              <a:rPr lang="en-US" sz="1800" i="1" u="sng" dirty="0" err="1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ukr</a:t>
            </a:r>
            <a:r>
              <a:rPr lang="ru-RU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800" i="1" u="sng" dirty="0">
                <a:effectLst/>
                <a:ea typeface="Cambria" panose="020405030504060302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pdf</a:t>
            </a:r>
            <a:endParaRPr lang="ru-RU" sz="1800" i="1" dirty="0">
              <a:effectLst/>
              <a:ea typeface="Cambria" panose="02040503050406030204" pitchFamily="18" charset="0"/>
            </a:endParaRPr>
          </a:p>
          <a:p>
            <a:pPr marL="1778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3" y="228600"/>
            <a:ext cx="8700655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БАЗОВІ ІНФОРМАЦІЙНІ РЕСУРСИ: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59199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2256</TotalTime>
  <Words>228</Words>
  <Application>Microsoft Office PowerPoint</Application>
  <PresentationFormat>Произвольный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ДИСЦИПЛІНА ЗА ВИБОРОМ СТУДЕНТА:   ЄВРОПЕЙСЬКІ ІНТЕГРАЦІЙНІ ПРОЦЕСИ В ЕКОНОМІЦІ, ФІНАНСАХ ТА МЕНЕДЖМЕНТІ</vt:lpstr>
      <vt:lpstr>Слайд 2</vt:lpstr>
      <vt:lpstr>Слайд 3</vt:lpstr>
      <vt:lpstr> ЗМІСТ ДИСЦИПЛІНИ: </vt:lpstr>
      <vt:lpstr> БАЗОВІ ІНФОРМАЦІЙНІ РЕСУРСИ: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 </dc:title>
  <dc:creator>Buh</dc:creator>
  <cp:lastModifiedBy>Асус</cp:lastModifiedBy>
  <cp:revision>148</cp:revision>
  <dcterms:created xsi:type="dcterms:W3CDTF">2019-11-02T14:16:53Z</dcterms:created>
  <dcterms:modified xsi:type="dcterms:W3CDTF">2023-01-22T10:22:09Z</dcterms:modified>
</cp:coreProperties>
</file>