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2" r:id="rId6"/>
    <p:sldId id="261" r:id="rId7"/>
    <p:sldId id="260" r:id="rId8"/>
    <p:sldId id="259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2FAB7D-AE1B-4C94-AB58-4E2674F0EAD5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980DA-E9D7-491F-9005-BA85910F7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2FAB7D-AE1B-4C94-AB58-4E2674F0EAD5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980DA-E9D7-491F-9005-BA85910F7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2FAB7D-AE1B-4C94-AB58-4E2674F0EAD5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980DA-E9D7-491F-9005-BA85910F7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2FAB7D-AE1B-4C94-AB58-4E2674F0EAD5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980DA-E9D7-491F-9005-BA85910F7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2FAB7D-AE1B-4C94-AB58-4E2674F0EAD5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980DA-E9D7-491F-9005-BA85910F7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2FAB7D-AE1B-4C94-AB58-4E2674F0EAD5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980DA-E9D7-491F-9005-BA85910F7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2FAB7D-AE1B-4C94-AB58-4E2674F0EAD5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980DA-E9D7-491F-9005-BA85910F7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2FAB7D-AE1B-4C94-AB58-4E2674F0EAD5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980DA-E9D7-491F-9005-BA85910F7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2FAB7D-AE1B-4C94-AB58-4E2674F0EAD5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980DA-E9D7-491F-9005-BA85910F7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2FAB7D-AE1B-4C94-AB58-4E2674F0EAD5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980DA-E9D7-491F-9005-BA85910F7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2FAB7D-AE1B-4C94-AB58-4E2674F0EAD5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980DA-E9D7-491F-9005-BA85910F7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02FAB7D-AE1B-4C94-AB58-4E2674F0EAD5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AD980DA-E9D7-491F-9005-BA85910F7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00166" y="2428868"/>
            <a:ext cx="7429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Тренінг-курс «Інформаційна бізнес-аналітика»</a:t>
            </a:r>
            <a:endParaRPr lang="ru-RU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571480"/>
            <a:ext cx="68580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Тема 8.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Місце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значення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технологій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БІ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під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час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оброблення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великих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масивів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даних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endParaRPr lang="ru-RU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err="1" smtClean="0"/>
              <a:t>Особливості</a:t>
            </a:r>
            <a:r>
              <a:rPr lang="ru-RU" sz="2400" dirty="0" smtClean="0"/>
              <a:t> </a:t>
            </a:r>
            <a:r>
              <a:rPr lang="ru-RU" sz="2400" dirty="0" smtClean="0"/>
              <a:t>стеку </a:t>
            </a:r>
            <a:r>
              <a:rPr lang="ru-RU" sz="2400" dirty="0" err="1" smtClean="0"/>
              <a:t>технологій</a:t>
            </a:r>
            <a:r>
              <a:rPr lang="ru-RU" sz="2400" dirty="0" smtClean="0"/>
              <a:t> </a:t>
            </a:r>
            <a:r>
              <a:rPr lang="en-GB" sz="2400" dirty="0" err="1" smtClean="0"/>
              <a:t>Elasticsearch</a:t>
            </a:r>
            <a:r>
              <a:rPr lang="en-GB" sz="2400" dirty="0" smtClean="0"/>
              <a:t>. </a:t>
            </a:r>
            <a:r>
              <a:rPr lang="ru-RU" sz="2400" dirty="0" err="1" smtClean="0"/>
              <a:t>Застосування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засобів</a:t>
            </a:r>
            <a:r>
              <a:rPr lang="ru-RU" sz="2400" dirty="0" smtClean="0"/>
              <a:t> </a:t>
            </a:r>
            <a:r>
              <a:rPr lang="en-GB" sz="2400" dirty="0" err="1" smtClean="0"/>
              <a:t>Kibana</a:t>
            </a:r>
            <a:r>
              <a:rPr lang="en-GB" sz="2400" dirty="0" smtClean="0"/>
              <a:t> </a:t>
            </a:r>
            <a:r>
              <a:rPr lang="ru-RU" sz="2400" dirty="0" smtClean="0"/>
              <a:t>у </a:t>
            </a:r>
            <a:r>
              <a:rPr lang="ru-RU" sz="2400" dirty="0" err="1" smtClean="0"/>
              <a:t>рішенні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завдань</a:t>
            </a:r>
            <a:r>
              <a:rPr lang="ru-RU" sz="2400" dirty="0" smtClean="0"/>
              <a:t> БІ. Платформа </a:t>
            </a:r>
            <a:r>
              <a:rPr lang="en-GB" sz="2400" dirty="0" err="1" smtClean="0"/>
              <a:t>Elasticsearch</a:t>
            </a:r>
            <a:r>
              <a:rPr lang="en-GB" sz="2400" dirty="0" smtClean="0"/>
              <a:t> </a:t>
            </a:r>
            <a:r>
              <a:rPr lang="ru-RU" sz="2400" dirty="0" smtClean="0"/>
              <a:t>для </a:t>
            </a:r>
            <a:r>
              <a:rPr lang="ru-RU" sz="2400" dirty="0" err="1" smtClean="0"/>
              <a:t>організації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розподіленого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оброблення</a:t>
            </a:r>
            <a:r>
              <a:rPr lang="ru-RU" sz="2400" dirty="0" smtClean="0"/>
              <a:t> великих </a:t>
            </a:r>
            <a:r>
              <a:rPr lang="ru-RU" sz="2400" dirty="0" err="1" smtClean="0"/>
              <a:t>обсягів</a:t>
            </a:r>
            <a:r>
              <a:rPr lang="ru-RU" sz="2400" dirty="0" smtClean="0"/>
              <a:t> </a:t>
            </a:r>
            <a:r>
              <a:rPr lang="ru-RU" sz="2400" dirty="0" err="1" smtClean="0"/>
              <a:t>даних</a:t>
            </a:r>
            <a:r>
              <a:rPr lang="ru-RU" sz="2400" dirty="0" smtClean="0"/>
              <a:t> у межах </a:t>
            </a:r>
            <a:r>
              <a:rPr lang="ru-RU" sz="2400" dirty="0" err="1" smtClean="0"/>
              <a:t>індексування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пошуку</a:t>
            </a:r>
            <a:r>
              <a:rPr lang="ru-RU" sz="2400" dirty="0" smtClean="0"/>
              <a:t> </a:t>
            </a:r>
            <a:r>
              <a:rPr lang="ru-RU" sz="2400" dirty="0" err="1" smtClean="0"/>
              <a:t>будь-яких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типів</a:t>
            </a:r>
            <a:r>
              <a:rPr lang="ru-RU" sz="2400" dirty="0" smtClean="0"/>
              <a:t> </a:t>
            </a:r>
            <a:r>
              <a:rPr lang="ru-RU" sz="2400" dirty="0" err="1" smtClean="0"/>
              <a:t>документів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r>
              <a:rPr lang="ru-RU" sz="2400" dirty="0" err="1" smtClean="0"/>
              <a:t>Мультитенантні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веб-застосунки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r>
              <a:rPr lang="ru-RU" sz="2400" dirty="0" err="1" smtClean="0"/>
              <a:t>Засоби</a:t>
            </a:r>
            <a:r>
              <a:rPr lang="ru-RU" sz="2400" dirty="0" smtClean="0"/>
              <a:t> </a:t>
            </a:r>
            <a:r>
              <a:rPr lang="en-GB" sz="2400" dirty="0" err="1" smtClean="0"/>
              <a:t>Kibana</a:t>
            </a:r>
            <a:r>
              <a:rPr lang="en-GB" sz="2400" dirty="0" smtClean="0"/>
              <a:t> </a:t>
            </a:r>
            <a:r>
              <a:rPr lang="ru-RU" sz="2400" dirty="0" smtClean="0"/>
              <a:t>для </a:t>
            </a:r>
            <a:r>
              <a:rPr lang="ru-RU" sz="2400" dirty="0" err="1" smtClean="0"/>
              <a:t>побудови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користувацьких</a:t>
            </a:r>
            <a:r>
              <a:rPr lang="ru-RU" sz="2400" dirty="0" smtClean="0"/>
              <a:t> панелей </a:t>
            </a:r>
            <a:r>
              <a:rPr lang="ru-RU" sz="2400" dirty="0" err="1" smtClean="0"/>
              <a:t>відображення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візуалізації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необхідних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аспектів</a:t>
            </a:r>
            <a:r>
              <a:rPr lang="ru-RU" sz="2400" dirty="0" smtClean="0"/>
              <a:t> </a:t>
            </a:r>
            <a:r>
              <a:rPr lang="ru-RU" sz="2400" dirty="0" err="1" smtClean="0"/>
              <a:t>даних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428604"/>
            <a:ext cx="742955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Тема 9.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Поняття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системного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аналізу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бізнес-аналізу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бізнес-аналітики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endParaRPr lang="ru-RU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sz="2400" dirty="0" smtClean="0"/>
          </a:p>
          <a:p>
            <a:r>
              <a:rPr lang="ru-RU" sz="2400" dirty="0" err="1" smtClean="0"/>
              <a:t>Системний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підхід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побудови</a:t>
            </a:r>
            <a:r>
              <a:rPr lang="ru-RU" sz="2400" dirty="0" smtClean="0"/>
              <a:t> </a:t>
            </a:r>
            <a:r>
              <a:rPr lang="ru-RU" sz="2400" dirty="0" err="1" smtClean="0"/>
              <a:t>складних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інформаційних</a:t>
            </a:r>
            <a:r>
              <a:rPr lang="ru-RU" sz="2400" dirty="0" smtClean="0"/>
              <a:t> систем. </a:t>
            </a:r>
            <a:endParaRPr lang="ru-RU" sz="2400" dirty="0" smtClean="0"/>
          </a:p>
          <a:p>
            <a:r>
              <a:rPr lang="ru-RU" sz="2400" dirty="0" smtClean="0"/>
              <a:t>Роль </a:t>
            </a:r>
            <a:r>
              <a:rPr lang="ru-RU" sz="2400" dirty="0" err="1" smtClean="0"/>
              <a:t>бізнес-аналітика</a:t>
            </a:r>
            <a:r>
              <a:rPr lang="ru-RU" sz="2400" dirty="0" smtClean="0"/>
              <a:t> у </a:t>
            </a:r>
            <a:r>
              <a:rPr lang="ru-RU" sz="2400" dirty="0" err="1" smtClean="0"/>
              <a:t>сучасній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компанії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виконує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розробку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програмного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забезпечення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замовлення</a:t>
            </a:r>
            <a:r>
              <a:rPr lang="ru-RU" sz="2400" dirty="0" smtClean="0"/>
              <a:t> (</a:t>
            </a:r>
            <a:r>
              <a:rPr lang="ru-RU" sz="2400" dirty="0" err="1" smtClean="0"/>
              <a:t>аутсорсинг</a:t>
            </a:r>
            <a:r>
              <a:rPr lang="ru-RU" sz="2400" dirty="0" smtClean="0"/>
              <a:t>). </a:t>
            </a:r>
            <a:endParaRPr lang="ru-RU" sz="2400" dirty="0" smtClean="0"/>
          </a:p>
          <a:p>
            <a:r>
              <a:rPr lang="ru-RU" sz="2400" dirty="0" err="1" smtClean="0"/>
              <a:t>Технологія</a:t>
            </a:r>
            <a:r>
              <a:rPr lang="ru-RU" sz="2400" dirty="0" smtClean="0"/>
              <a:t> </a:t>
            </a:r>
            <a:r>
              <a:rPr lang="ru-RU" sz="2400" dirty="0" smtClean="0"/>
              <a:t>БІ у </a:t>
            </a:r>
            <a:r>
              <a:rPr lang="ru-RU" sz="2400" dirty="0" err="1" smtClean="0"/>
              <a:t>масштабі</a:t>
            </a:r>
            <a:r>
              <a:rPr lang="ru-RU" sz="2400" dirty="0" smtClean="0"/>
              <a:t> </a:t>
            </a:r>
            <a:r>
              <a:rPr lang="ru-RU" sz="2400" dirty="0" err="1" smtClean="0"/>
              <a:t>сучасної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компанії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підприємства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r>
              <a:rPr lang="ru-RU" sz="2400" dirty="0" err="1" smtClean="0"/>
              <a:t>Гнучкі</a:t>
            </a:r>
            <a:r>
              <a:rPr lang="ru-RU" sz="2400" dirty="0" smtClean="0"/>
              <a:t> </a:t>
            </a:r>
            <a:r>
              <a:rPr lang="ru-RU" sz="2400" dirty="0" smtClean="0"/>
              <a:t>методики </a:t>
            </a:r>
            <a:r>
              <a:rPr lang="ru-RU" sz="2400" dirty="0" err="1" smtClean="0"/>
              <a:t>управління</a:t>
            </a:r>
            <a:r>
              <a:rPr lang="ru-RU" sz="2400" dirty="0" smtClean="0"/>
              <a:t> проектами (</a:t>
            </a:r>
            <a:r>
              <a:rPr lang="en-GB" sz="2400" dirty="0" smtClean="0"/>
              <a:t>Agile) </a:t>
            </a:r>
            <a:r>
              <a:rPr lang="ru-RU" sz="2400" dirty="0" smtClean="0"/>
              <a:t>та </a:t>
            </a:r>
            <a:r>
              <a:rPr lang="ru-RU" sz="2400" dirty="0" err="1" smtClean="0"/>
              <a:t>засоби</a:t>
            </a:r>
            <a:r>
              <a:rPr lang="ru-RU" sz="2400" dirty="0" smtClean="0"/>
              <a:t> БІ у </a:t>
            </a:r>
            <a:r>
              <a:rPr lang="ru-RU" sz="2400" dirty="0" err="1" smtClean="0"/>
              <a:t>разі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відбиття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формування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графічних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даних</a:t>
            </a:r>
            <a:r>
              <a:rPr lang="ru-RU" sz="2400" dirty="0" smtClean="0"/>
              <a:t> за метриками. 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2976" y="214290"/>
            <a:ext cx="778674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Тема 10.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Перспективи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розвитку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систем та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технологій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БІ. </a:t>
            </a:r>
            <a:endParaRPr lang="ru-RU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err="1" smtClean="0"/>
              <a:t>Аналіз</a:t>
            </a:r>
            <a:r>
              <a:rPr lang="ru-RU" sz="2400" dirty="0" smtClean="0"/>
              <a:t> </a:t>
            </a:r>
            <a:r>
              <a:rPr lang="ru-RU" sz="2400" dirty="0" smtClean="0"/>
              <a:t>платформ </a:t>
            </a:r>
            <a:r>
              <a:rPr lang="ru-RU" sz="2400" dirty="0" err="1" smtClean="0"/>
              <a:t>сучасних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веб-порталів</a:t>
            </a:r>
            <a:r>
              <a:rPr lang="ru-RU" sz="2400" dirty="0" smtClean="0"/>
              <a:t>, </a:t>
            </a:r>
            <a:r>
              <a:rPr lang="ru-RU" sz="2400" dirty="0" err="1" smtClean="0"/>
              <a:t>сервісів</a:t>
            </a:r>
            <a:r>
              <a:rPr lang="ru-RU" sz="2400" dirty="0" smtClean="0"/>
              <a:t> </a:t>
            </a:r>
            <a:r>
              <a:rPr lang="ru-RU" sz="2400" dirty="0" err="1" smtClean="0"/>
              <a:t>пошуку</a:t>
            </a:r>
            <a:r>
              <a:rPr lang="ru-RU" sz="2400" dirty="0" smtClean="0"/>
              <a:t> та </a:t>
            </a:r>
            <a:r>
              <a:rPr lang="ru-RU" sz="2400" dirty="0" err="1" smtClean="0"/>
              <a:t>засобів</a:t>
            </a:r>
            <a:r>
              <a:rPr lang="ru-RU" sz="2400" dirty="0" smtClean="0"/>
              <a:t> </a:t>
            </a:r>
            <a:r>
              <a:rPr lang="en-GB" sz="2400" dirty="0" smtClean="0"/>
              <a:t>API </a:t>
            </a:r>
            <a:r>
              <a:rPr lang="ru-RU" sz="2400" dirty="0" err="1" smtClean="0"/>
              <a:t>соціальних</a:t>
            </a:r>
            <a:r>
              <a:rPr lang="ru-RU" sz="2400" dirty="0" smtClean="0"/>
              <a:t> мереж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загальних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рішень</a:t>
            </a:r>
            <a:r>
              <a:rPr lang="ru-RU" sz="2400" dirty="0" smtClean="0"/>
              <a:t> </a:t>
            </a:r>
            <a:r>
              <a:rPr lang="ru-RU" sz="2400" dirty="0" err="1" smtClean="0"/>
              <a:t>веб-сервісів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r>
              <a:rPr lang="ru-RU" sz="2400" dirty="0" err="1" smtClean="0"/>
              <a:t>Особливості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застосування</a:t>
            </a:r>
            <a:r>
              <a:rPr lang="ru-RU" sz="2400" dirty="0" smtClean="0"/>
              <a:t> БІ у </a:t>
            </a:r>
            <a:r>
              <a:rPr lang="ru-RU" sz="2400" dirty="0" err="1" smtClean="0"/>
              <a:t>завданнях</a:t>
            </a:r>
            <a:r>
              <a:rPr lang="ru-RU" sz="2400" dirty="0" smtClean="0"/>
              <a:t> </a:t>
            </a:r>
            <a:r>
              <a:rPr lang="ru-RU" sz="2400" dirty="0" err="1" smtClean="0"/>
              <a:t>масштабування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веб-рішень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підтримки</a:t>
            </a:r>
            <a:r>
              <a:rPr lang="ru-RU" sz="2400" dirty="0" smtClean="0"/>
              <a:t> </a:t>
            </a:r>
            <a:r>
              <a:rPr lang="ru-RU" sz="2400" dirty="0" err="1" smtClean="0"/>
              <a:t>безвідмовної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роботи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інформаційних</a:t>
            </a:r>
            <a:r>
              <a:rPr lang="ru-RU" sz="2400" dirty="0" smtClean="0"/>
              <a:t> систем в </a:t>
            </a:r>
            <a:r>
              <a:rPr lang="ru-RU" sz="2400" dirty="0" err="1" smtClean="0"/>
              <a:t>умовах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навантаження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веб-сервіси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вебресурси</a:t>
            </a:r>
            <a:r>
              <a:rPr lang="ru-RU" sz="2400" dirty="0" smtClean="0"/>
              <a:t> у </a:t>
            </a:r>
            <a:r>
              <a:rPr lang="ru-RU" sz="2400" dirty="0" err="1" smtClean="0"/>
              <a:t>разі</a:t>
            </a:r>
            <a:r>
              <a:rPr lang="ru-RU" sz="2400" dirty="0" smtClean="0"/>
              <a:t> </a:t>
            </a:r>
            <a:r>
              <a:rPr lang="ru-RU" sz="2400" dirty="0" err="1" smtClean="0"/>
              <a:t>обробки</a:t>
            </a:r>
            <a:r>
              <a:rPr lang="ru-RU" sz="2400" dirty="0" smtClean="0"/>
              <a:t> великих </a:t>
            </a:r>
            <a:r>
              <a:rPr lang="ru-RU" sz="2400" dirty="0" err="1" smtClean="0"/>
              <a:t>даних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r>
              <a:rPr lang="ru-RU" sz="2400" dirty="0" err="1" smtClean="0"/>
              <a:t>Застосування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технологій</a:t>
            </a:r>
            <a:r>
              <a:rPr lang="ru-RU" sz="2400" dirty="0" smtClean="0"/>
              <a:t> БІ у задачах </a:t>
            </a:r>
            <a:r>
              <a:rPr lang="ru-RU" sz="2400" dirty="0" err="1" smtClean="0"/>
              <a:t>розроблення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сервісів</a:t>
            </a:r>
            <a:r>
              <a:rPr lang="ru-RU" sz="2400" dirty="0" smtClean="0"/>
              <a:t> </a:t>
            </a:r>
            <a:r>
              <a:rPr lang="ru-RU" sz="2400" dirty="0" err="1" smtClean="0"/>
              <a:t>хмарних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обчислень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r>
              <a:rPr lang="ru-RU" sz="2400" dirty="0" smtClean="0"/>
              <a:t>БІ </a:t>
            </a:r>
            <a:r>
              <a:rPr lang="ru-RU" sz="2400" dirty="0" smtClean="0"/>
              <a:t>як </a:t>
            </a:r>
            <a:r>
              <a:rPr lang="ru-RU" sz="2400" dirty="0" err="1" smtClean="0"/>
              <a:t>сервіс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надається</a:t>
            </a:r>
            <a:r>
              <a:rPr lang="ru-RU" sz="2400" dirty="0" smtClean="0"/>
              <a:t> у рамках </a:t>
            </a:r>
            <a:r>
              <a:rPr lang="ru-RU" sz="2400" dirty="0" err="1" smtClean="0"/>
              <a:t>хмарних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обчислень</a:t>
            </a:r>
            <a:r>
              <a:rPr lang="ru-RU" sz="2400" dirty="0" smtClean="0"/>
              <a:t>. </a:t>
            </a:r>
            <a:r>
              <a:rPr lang="ru-RU" sz="2400" dirty="0" err="1" smtClean="0"/>
              <a:t>Особливості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супроводження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адміністрування</a:t>
            </a:r>
            <a:r>
              <a:rPr lang="ru-RU" sz="2400" dirty="0" smtClean="0"/>
              <a:t> систем БІ як </a:t>
            </a:r>
            <a:r>
              <a:rPr lang="ru-RU" sz="2400" dirty="0" err="1" smtClean="0"/>
              <a:t>складових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технологічної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платформи</a:t>
            </a:r>
            <a:r>
              <a:rPr lang="ru-RU" sz="2400" dirty="0" smtClean="0"/>
              <a:t> </a:t>
            </a:r>
            <a:r>
              <a:rPr lang="ru-RU" sz="2400" dirty="0" err="1" smtClean="0"/>
              <a:t>сучасного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підприємства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організації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285728"/>
            <a:ext cx="550069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Клопов</a:t>
            </a:r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Іван Олександрович</a:t>
            </a:r>
          </a:p>
          <a:p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кандидат економічних наук, доцент</a:t>
            </a:r>
            <a:endParaRPr lang="uk-UA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357166"/>
            <a:ext cx="199072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1142976" y="1357298"/>
            <a:ext cx="52864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Сфери наукових інтересів: економіко-математичне моделювання економічної безпеки </a:t>
            </a:r>
            <a:endParaRPr lang="ru-RU" dirty="0"/>
          </a:p>
          <a:p>
            <a:r>
              <a:rPr lang="uk-UA" dirty="0"/>
              <a:t>держави, регіону, підприємства; управління ризиками в процесі реалізації будівельних </a:t>
            </a:r>
            <a:endParaRPr lang="ru-RU" dirty="0"/>
          </a:p>
          <a:p>
            <a:r>
              <a:rPr lang="uk-UA" dirty="0"/>
              <a:t>проектів; аналіз та обробка великих даних (</a:t>
            </a:r>
            <a:r>
              <a:rPr lang="uk-UA" dirty="0" err="1"/>
              <a:t>BigData</a:t>
            </a:r>
            <a:r>
              <a:rPr lang="uk-UA" dirty="0"/>
              <a:t>); моделі оцінювання економічної </a:t>
            </a:r>
            <a:endParaRPr lang="ru-RU" dirty="0"/>
          </a:p>
          <a:p>
            <a:r>
              <a:rPr lang="uk-UA" dirty="0"/>
              <a:t>ефективності трансформації енергоспоживання на основі відновлюваних джерел </a:t>
            </a:r>
            <a:r>
              <a:rPr lang="uk-UA" dirty="0" smtClean="0"/>
              <a:t>енергії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214414" y="3857628"/>
            <a:ext cx="79295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Автор понад 100 наукових праць (на початок 2019 р.), з них 5 колективних монографій, 33 наукові статті у фахових виданнях з економіки, більше 50 тез доповідей на конференціях, в т.ч. зі студентами.</a:t>
            </a: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285852" y="4929198"/>
            <a:ext cx="78581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Проводить активну роботу з залучення студентів до наукової діяльності, є керівником кваліфікаційних робіт магістрів.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285728"/>
            <a:ext cx="800102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Тема 1.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Основні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терміни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визначення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Особливості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технологій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глибинного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аналізу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даних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</a:t>
            </a:r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 Mining),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сховищ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даних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</a:t>
            </a:r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 Warehousing),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бізнес-аналітики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</a:t>
            </a:r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Business Analytics)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та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місце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сучасних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бізнес-процесах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підприємств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організацій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endParaRPr lang="ru-RU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sz="2400" dirty="0" smtClean="0"/>
          </a:p>
          <a:p>
            <a:r>
              <a:rPr lang="ru-RU" sz="2400" dirty="0" err="1" smtClean="0"/>
              <a:t>Основні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терміни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визначення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r>
              <a:rPr lang="ru-RU" sz="2400" dirty="0" err="1" smtClean="0"/>
              <a:t>Огляд</a:t>
            </a:r>
            <a:r>
              <a:rPr lang="ru-RU" sz="2400" dirty="0" smtClean="0"/>
              <a:t> </a:t>
            </a:r>
            <a:r>
              <a:rPr lang="ru-RU" sz="2400" dirty="0" err="1" smtClean="0"/>
              <a:t>особливостей</a:t>
            </a:r>
            <a:r>
              <a:rPr lang="ru-RU" sz="2400" dirty="0" smtClean="0"/>
              <a:t> та </a:t>
            </a:r>
            <a:r>
              <a:rPr lang="ru-RU" sz="2400" dirty="0" err="1" smtClean="0"/>
              <a:t>технологій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застосовуються</a:t>
            </a:r>
            <a:r>
              <a:rPr lang="ru-RU" sz="2400" dirty="0" smtClean="0"/>
              <a:t> у </a:t>
            </a:r>
            <a:r>
              <a:rPr lang="ru-RU" sz="2400" dirty="0" err="1" smtClean="0"/>
              <a:t>інформаційно-комунікаційних</a:t>
            </a:r>
            <a:r>
              <a:rPr lang="ru-RU" sz="2400" dirty="0" smtClean="0"/>
              <a:t> системах та </a:t>
            </a:r>
            <a:r>
              <a:rPr lang="ru-RU" sz="2400" dirty="0" err="1" smtClean="0"/>
              <a:t>застосування</a:t>
            </a:r>
            <a:r>
              <a:rPr lang="ru-RU" sz="2400" dirty="0" smtClean="0"/>
              <a:t> БІ для </a:t>
            </a:r>
            <a:r>
              <a:rPr lang="ru-RU" sz="2400" dirty="0" err="1" smtClean="0"/>
              <a:t>рішення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сучасних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бізнес-завдань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підприємствами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час </a:t>
            </a:r>
            <a:r>
              <a:rPr lang="ru-RU" sz="2400" dirty="0" err="1" smtClean="0"/>
              <a:t>проведення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наукових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досліджень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r>
              <a:rPr lang="ru-RU" sz="2400" dirty="0" err="1" smtClean="0"/>
              <a:t>Визначення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концепції</a:t>
            </a:r>
            <a:r>
              <a:rPr lang="ru-RU" sz="2400" dirty="0" smtClean="0"/>
              <a:t> </a:t>
            </a:r>
            <a:r>
              <a:rPr lang="en-GB" sz="2400" dirty="0" smtClean="0"/>
              <a:t>Big Data. </a:t>
            </a:r>
            <a:endParaRPr lang="uk-UA" sz="2400" dirty="0" smtClean="0"/>
          </a:p>
          <a:p>
            <a:r>
              <a:rPr lang="ru-RU" sz="2400" dirty="0" err="1" smtClean="0"/>
              <a:t>Класифікація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технологій</a:t>
            </a:r>
            <a:r>
              <a:rPr lang="ru-RU" sz="2400" dirty="0" smtClean="0"/>
              <a:t> БІ. </a:t>
            </a:r>
            <a:endParaRPr lang="ru-RU" sz="2400" dirty="0" smtClean="0"/>
          </a:p>
          <a:p>
            <a:r>
              <a:rPr lang="ru-RU" sz="2400" dirty="0" err="1" smtClean="0"/>
              <a:t>Тенденції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розвитку</a:t>
            </a:r>
            <a:r>
              <a:rPr lang="ru-RU" sz="2400" dirty="0" smtClean="0"/>
              <a:t> </a:t>
            </a:r>
            <a:r>
              <a:rPr lang="ru-RU" sz="2400" dirty="0" err="1" smtClean="0"/>
              <a:t>сучасних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центрів</a:t>
            </a:r>
            <a:r>
              <a:rPr lang="ru-RU" sz="2400" dirty="0" smtClean="0"/>
              <a:t> </a:t>
            </a:r>
            <a:r>
              <a:rPr lang="ru-RU" sz="2400" dirty="0" err="1" smtClean="0"/>
              <a:t>оброблення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даних</a:t>
            </a:r>
            <a:r>
              <a:rPr lang="ru-RU" sz="2400" dirty="0" smtClean="0"/>
              <a:t>. </a:t>
            </a:r>
            <a:r>
              <a:rPr lang="ru-RU" sz="2400" dirty="0" err="1" smtClean="0"/>
              <a:t>Основи</a:t>
            </a:r>
            <a:r>
              <a:rPr lang="ru-RU" sz="2400" dirty="0" smtClean="0"/>
              <a:t> </a:t>
            </a:r>
            <a:r>
              <a:rPr lang="ru-RU" sz="2400" dirty="0" err="1" smtClean="0"/>
              <a:t>масштабування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сучасних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інноваційних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бізнес-додатків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285728"/>
            <a:ext cx="750099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Тема 2.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Визначення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джерел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засобів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отримання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первинних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даних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Основи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технологій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моніторингу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реєстрації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обробки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великих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даних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</a:t>
            </a:r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Big </a:t>
            </a:r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</a:t>
            </a:r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).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Особливості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технологій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Інтернет-речей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</a:t>
            </a:r>
            <a:r>
              <a:rPr lang="en-GB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IoT</a:t>
            </a:r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та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засоби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машинного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навчання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</a:t>
            </a:r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Machine Learning). </a:t>
            </a:r>
            <a:endParaRPr lang="uk-UA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uk-UA" sz="2400" dirty="0" smtClean="0"/>
          </a:p>
          <a:p>
            <a:r>
              <a:rPr lang="ru-RU" sz="2400" dirty="0" err="1" smtClean="0"/>
              <a:t>Визначення</a:t>
            </a:r>
            <a:r>
              <a:rPr lang="ru-RU" sz="2400" dirty="0" smtClean="0"/>
              <a:t> </a:t>
            </a:r>
            <a:r>
              <a:rPr lang="ru-RU" sz="2400" dirty="0" smtClean="0"/>
              <a:t>та </a:t>
            </a:r>
            <a:r>
              <a:rPr lang="ru-RU" sz="2400" dirty="0" err="1" smtClean="0"/>
              <a:t>аналіз</a:t>
            </a:r>
            <a:r>
              <a:rPr lang="ru-RU" sz="2400" dirty="0" smtClean="0"/>
              <a:t> </a:t>
            </a:r>
            <a:r>
              <a:rPr lang="ru-RU" sz="2400" dirty="0" err="1" smtClean="0"/>
              <a:t>сучасних</a:t>
            </a:r>
            <a:r>
              <a:rPr lang="ru-RU" sz="2400" dirty="0" smtClean="0"/>
              <a:t> потреб </a:t>
            </a:r>
            <a:r>
              <a:rPr lang="ru-RU" sz="2400" dirty="0" err="1" smtClean="0"/>
              <a:t>компаній</a:t>
            </a:r>
            <a:r>
              <a:rPr lang="ru-RU" sz="2400" dirty="0" smtClean="0"/>
              <a:t>, </a:t>
            </a:r>
            <a:r>
              <a:rPr lang="ru-RU" sz="2400" dirty="0" err="1" smtClean="0"/>
              <a:t>виробництв</a:t>
            </a:r>
            <a:r>
              <a:rPr lang="ru-RU" sz="2400" dirty="0" smtClean="0"/>
              <a:t> та </a:t>
            </a:r>
            <a:r>
              <a:rPr lang="ru-RU" sz="2400" dirty="0" err="1" smtClean="0"/>
              <a:t>організацій</a:t>
            </a:r>
            <a:r>
              <a:rPr lang="ru-RU" sz="2400" dirty="0" smtClean="0"/>
              <a:t> у </a:t>
            </a:r>
            <a:r>
              <a:rPr lang="ru-RU" sz="2400" dirty="0" err="1" smtClean="0"/>
              <a:t>отриманні</a:t>
            </a:r>
            <a:r>
              <a:rPr lang="ru-RU" sz="2400" dirty="0" smtClean="0"/>
              <a:t> (</a:t>
            </a:r>
            <a:r>
              <a:rPr lang="ru-RU" sz="2400" dirty="0" err="1" smtClean="0"/>
              <a:t>реєстрації</a:t>
            </a:r>
            <a:r>
              <a:rPr lang="ru-RU" sz="2400" dirty="0" smtClean="0"/>
              <a:t>), </a:t>
            </a:r>
            <a:r>
              <a:rPr lang="ru-RU" sz="2400" dirty="0" err="1" smtClean="0"/>
              <a:t>збереженні</a:t>
            </a:r>
            <a:r>
              <a:rPr lang="ru-RU" sz="2400" dirty="0" smtClean="0"/>
              <a:t> (</a:t>
            </a:r>
            <a:r>
              <a:rPr lang="ru-RU" sz="2400" dirty="0" err="1" smtClean="0"/>
              <a:t>архівуванні</a:t>
            </a:r>
            <a:r>
              <a:rPr lang="ru-RU" sz="2400" dirty="0" smtClean="0"/>
              <a:t>) та </a:t>
            </a:r>
            <a:r>
              <a:rPr lang="ru-RU" sz="2400" dirty="0" err="1" smtClean="0"/>
              <a:t>обробці</a:t>
            </a:r>
            <a:r>
              <a:rPr lang="ru-RU" sz="2400" dirty="0" smtClean="0"/>
              <a:t> великих </a:t>
            </a:r>
            <a:r>
              <a:rPr lang="ru-RU" sz="2400" dirty="0" err="1" smtClean="0"/>
              <a:t>даних</a:t>
            </a:r>
            <a:r>
              <a:rPr lang="ru-RU" sz="2400" dirty="0" smtClean="0"/>
              <a:t>. </a:t>
            </a:r>
            <a:r>
              <a:rPr lang="ru-RU" sz="2400" dirty="0" err="1" smtClean="0"/>
              <a:t>Напрям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розвитку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Інтернет-речей</a:t>
            </a:r>
            <a:r>
              <a:rPr lang="ru-RU" sz="2400" dirty="0" smtClean="0"/>
              <a:t> та </a:t>
            </a:r>
            <a:r>
              <a:rPr lang="ru-RU" sz="2400" dirty="0" err="1" smtClean="0"/>
              <a:t>відповідні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програмно</a:t>
            </a:r>
            <a:r>
              <a:rPr lang="ru-RU" sz="2400" dirty="0" smtClean="0"/>
              <a:t> </a:t>
            </a:r>
            <a:r>
              <a:rPr lang="ru-RU" sz="2400" dirty="0" err="1" smtClean="0"/>
              <a:t>апаратні</a:t>
            </a:r>
            <a:r>
              <a:rPr lang="ru-RU" sz="2400" dirty="0" smtClean="0"/>
              <a:t> </a:t>
            </a:r>
            <a:r>
              <a:rPr lang="ru-RU" sz="2400" dirty="0" err="1" smtClean="0"/>
              <a:t>рішення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r>
              <a:rPr lang="ru-RU" sz="2400" dirty="0" err="1" smtClean="0"/>
              <a:t>Засоби</a:t>
            </a:r>
            <a:r>
              <a:rPr lang="ru-RU" sz="2400" dirty="0" smtClean="0"/>
              <a:t> </a:t>
            </a:r>
            <a:r>
              <a:rPr lang="ru-RU" sz="2400" dirty="0" err="1" smtClean="0"/>
              <a:t>хмарних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обчислень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обробки</a:t>
            </a:r>
            <a:r>
              <a:rPr lang="ru-RU" sz="2400" dirty="0" smtClean="0"/>
              <a:t> </a:t>
            </a:r>
            <a:r>
              <a:rPr lang="ru-RU" sz="2400" dirty="0" err="1" smtClean="0"/>
              <a:t>даних</a:t>
            </a:r>
            <a:r>
              <a:rPr lang="ru-RU" sz="2400" dirty="0" smtClean="0"/>
              <a:t> </a:t>
            </a:r>
            <a:r>
              <a:rPr lang="en-GB" sz="2400" dirty="0" err="1" smtClean="0"/>
              <a:t>IoT</a:t>
            </a:r>
            <a:r>
              <a:rPr lang="en-GB" sz="2400" dirty="0" smtClean="0"/>
              <a:t> </a:t>
            </a:r>
            <a:r>
              <a:rPr lang="ru-RU" sz="2400" dirty="0" smtClean="0"/>
              <a:t>та </a:t>
            </a:r>
            <a:r>
              <a:rPr lang="ru-RU" sz="2400" dirty="0" err="1" smtClean="0"/>
              <a:t>забезпечення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алгоритмів</a:t>
            </a:r>
            <a:r>
              <a:rPr lang="ru-RU" sz="2400" dirty="0" smtClean="0"/>
              <a:t> машинного </a:t>
            </a:r>
            <a:r>
              <a:rPr lang="ru-RU" sz="2400" dirty="0" err="1" smtClean="0"/>
              <a:t>навчання</a:t>
            </a:r>
            <a:r>
              <a:rPr lang="ru-RU" sz="2400" dirty="0" smtClean="0"/>
              <a:t>. </a:t>
            </a:r>
            <a:r>
              <a:rPr lang="ru-RU" sz="2400" dirty="0" err="1" smtClean="0"/>
              <a:t>Особливості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застосування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технологій</a:t>
            </a:r>
            <a:r>
              <a:rPr lang="ru-RU" sz="2400" dirty="0" smtClean="0"/>
              <a:t> БІ у </a:t>
            </a:r>
            <a:r>
              <a:rPr lang="ru-RU" sz="2400" dirty="0" err="1" smtClean="0"/>
              <a:t>рішенні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завдань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рівня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розумного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будинку</a:t>
            </a:r>
            <a:r>
              <a:rPr lang="ru-RU" sz="2400" dirty="0" smtClean="0"/>
              <a:t>, </a:t>
            </a:r>
            <a:r>
              <a:rPr lang="ru-RU" sz="2400" dirty="0" err="1" smtClean="0"/>
              <a:t>міста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підприємства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r>
              <a:rPr lang="ru-RU" sz="2400" dirty="0" err="1" smtClean="0"/>
              <a:t>Поняття</a:t>
            </a:r>
            <a:r>
              <a:rPr lang="ru-RU" sz="2400" dirty="0" smtClean="0"/>
              <a:t> </a:t>
            </a:r>
            <a:r>
              <a:rPr lang="ru-RU" sz="2400" dirty="0" smtClean="0"/>
              <a:t>«</a:t>
            </a:r>
            <a:r>
              <a:rPr lang="ru-RU" sz="2400" dirty="0" err="1" smtClean="0"/>
              <a:t>Індустрія</a:t>
            </a:r>
            <a:r>
              <a:rPr lang="ru-RU" sz="2400" dirty="0" smtClean="0"/>
              <a:t> 4.0».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357166"/>
            <a:ext cx="76438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Тема 3.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Інструментальні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засоби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BI.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Приклад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застосування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Microsoft Power BI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для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візуалізації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бізнес-даних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створення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звітів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Особливості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технологій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хмарних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обчислень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у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рішенні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завдань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BI. </a:t>
            </a:r>
            <a:endParaRPr lang="uk-UA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uk-UA" sz="2400" dirty="0" smtClean="0"/>
          </a:p>
          <a:p>
            <a:endParaRPr lang="uk-UA" sz="2400" dirty="0" smtClean="0"/>
          </a:p>
          <a:p>
            <a:r>
              <a:rPr lang="ru-RU" sz="2400" dirty="0" err="1" smtClean="0"/>
              <a:t>Технології</a:t>
            </a:r>
            <a:r>
              <a:rPr lang="ru-RU" sz="2400" dirty="0" smtClean="0"/>
              <a:t> </a:t>
            </a:r>
            <a:r>
              <a:rPr lang="en-GB" sz="2400" dirty="0" smtClean="0"/>
              <a:t>Microsoft Power BI. </a:t>
            </a:r>
            <a:endParaRPr lang="uk-UA" sz="2400" dirty="0" smtClean="0"/>
          </a:p>
          <a:p>
            <a:r>
              <a:rPr lang="ru-RU" sz="2400" dirty="0" err="1" smtClean="0"/>
              <a:t>Особливості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розгортання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застосування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r>
              <a:rPr lang="ru-RU" sz="2400" dirty="0" err="1" smtClean="0"/>
              <a:t>Порівняння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аналогічними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рішеннями</a:t>
            </a:r>
            <a:r>
              <a:rPr lang="ru-RU" sz="2400" dirty="0" smtClean="0"/>
              <a:t>. </a:t>
            </a:r>
          </a:p>
          <a:p>
            <a:r>
              <a:rPr lang="ru-RU" sz="2400" dirty="0" err="1" smtClean="0"/>
              <a:t>Масштабування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рішень</a:t>
            </a:r>
            <a:r>
              <a:rPr lang="ru-RU" sz="2400" dirty="0" smtClean="0"/>
              <a:t> </a:t>
            </a:r>
            <a:r>
              <a:rPr lang="ru-RU" sz="2400" dirty="0" err="1" smtClean="0"/>
              <a:t>щодо</a:t>
            </a:r>
            <a:r>
              <a:rPr lang="ru-RU" sz="2400" dirty="0" smtClean="0"/>
              <a:t> </a:t>
            </a:r>
            <a:r>
              <a:rPr lang="ru-RU" sz="2400" dirty="0" err="1" smtClean="0"/>
              <a:t>управління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сучасними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підприємствами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організації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роботи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невиробничих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компаній</a:t>
            </a:r>
            <a:r>
              <a:rPr lang="ru-RU" sz="2400" dirty="0" smtClean="0"/>
              <a:t> на </a:t>
            </a:r>
            <a:r>
              <a:rPr lang="ru-RU" sz="2400" dirty="0" err="1" smtClean="0"/>
              <a:t>основі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залучення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технологій</a:t>
            </a:r>
            <a:r>
              <a:rPr lang="ru-RU" sz="2400" dirty="0" smtClean="0"/>
              <a:t> БІ.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285728"/>
            <a:ext cx="75724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Тема 4.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Технології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СУБД та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архітектура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проектних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рішень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основі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застосування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інструментальних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засобів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БІ. </a:t>
            </a:r>
            <a:endParaRPr lang="ru-RU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sz="2400" dirty="0" smtClean="0"/>
          </a:p>
          <a:p>
            <a:r>
              <a:rPr lang="ru-RU" sz="2400" dirty="0" err="1" smtClean="0"/>
              <a:t>Особливості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розробки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інформаційних</a:t>
            </a:r>
            <a:r>
              <a:rPr lang="ru-RU" sz="2400" dirty="0" smtClean="0"/>
              <a:t> систем на </a:t>
            </a:r>
            <a:r>
              <a:rPr lang="ru-RU" sz="2400" dirty="0" err="1" smtClean="0"/>
              <a:t>базі</a:t>
            </a:r>
            <a:r>
              <a:rPr lang="ru-RU" sz="2400" dirty="0" smtClean="0"/>
              <a:t> </a:t>
            </a:r>
            <a:r>
              <a:rPr lang="en-GB" sz="2400" dirty="0" smtClean="0"/>
              <a:t>SQL </a:t>
            </a:r>
            <a:r>
              <a:rPr lang="ru-RU" sz="2400" dirty="0" smtClean="0"/>
              <a:t>та </a:t>
            </a:r>
            <a:r>
              <a:rPr lang="en-GB" sz="2400" dirty="0" err="1" smtClean="0"/>
              <a:t>NoSQL</a:t>
            </a:r>
            <a:r>
              <a:rPr lang="en-GB" sz="2400" dirty="0" smtClean="0"/>
              <a:t>-</a:t>
            </a:r>
            <a:r>
              <a:rPr lang="ru-RU" sz="2400" dirty="0" err="1" smtClean="0"/>
              <a:t>рішень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r>
              <a:rPr lang="ru-RU" sz="2400" dirty="0" err="1" smtClean="0"/>
              <a:t>Технологічні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рішення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прикладі</a:t>
            </a:r>
            <a:r>
              <a:rPr lang="ru-RU" sz="2400" dirty="0" smtClean="0"/>
              <a:t> СУБД </a:t>
            </a:r>
            <a:r>
              <a:rPr lang="en-GB" sz="2400" dirty="0" err="1" smtClean="0"/>
              <a:t>MongoDB</a:t>
            </a:r>
            <a:r>
              <a:rPr lang="en-GB" sz="2400" dirty="0" smtClean="0"/>
              <a:t> </a:t>
            </a:r>
            <a:r>
              <a:rPr lang="en-GB" sz="2400" dirty="0" err="1" smtClean="0"/>
              <a:t>CouchDB</a:t>
            </a:r>
            <a:r>
              <a:rPr lang="en-GB" sz="2400" dirty="0" smtClean="0"/>
              <a:t> </a:t>
            </a:r>
            <a:r>
              <a:rPr lang="ru-RU" sz="2400" dirty="0" smtClean="0"/>
              <a:t>та </a:t>
            </a:r>
            <a:r>
              <a:rPr lang="en-GB" sz="2400" dirty="0" err="1" smtClean="0"/>
              <a:t>Redis</a:t>
            </a:r>
            <a:r>
              <a:rPr lang="en-GB" sz="2400" dirty="0" smtClean="0"/>
              <a:t>. </a:t>
            </a:r>
            <a:endParaRPr lang="ru-RU" sz="2400" dirty="0" smtClean="0"/>
          </a:p>
          <a:p>
            <a:r>
              <a:rPr lang="ru-RU" sz="2400" dirty="0" err="1" smtClean="0"/>
              <a:t>Порівняння</a:t>
            </a:r>
            <a:r>
              <a:rPr lang="ru-RU" sz="2400" dirty="0" smtClean="0"/>
              <a:t> </a:t>
            </a:r>
            <a:r>
              <a:rPr lang="ru-RU" sz="2400" dirty="0" smtClean="0"/>
              <a:t>та </a:t>
            </a:r>
            <a:r>
              <a:rPr lang="ru-RU" sz="2400" dirty="0" err="1" smtClean="0"/>
              <a:t>оцінювання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сучасних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рішень</a:t>
            </a:r>
            <a:r>
              <a:rPr lang="ru-RU" sz="2400" dirty="0" smtClean="0"/>
              <a:t> на </a:t>
            </a:r>
            <a:r>
              <a:rPr lang="ru-RU" sz="2400" dirty="0" err="1" smtClean="0"/>
              <a:t>базі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засобів</a:t>
            </a:r>
            <a:r>
              <a:rPr lang="ru-RU" sz="2400" dirty="0" smtClean="0"/>
              <a:t> </a:t>
            </a:r>
            <a:r>
              <a:rPr lang="en-GB" sz="2400" dirty="0" err="1" smtClean="0"/>
              <a:t>MySQL</a:t>
            </a:r>
            <a:r>
              <a:rPr lang="en-GB" sz="2400" dirty="0" smtClean="0"/>
              <a:t>, </a:t>
            </a:r>
            <a:r>
              <a:rPr lang="en-GB" sz="2400" dirty="0" err="1" smtClean="0"/>
              <a:t>PostgreSQL</a:t>
            </a:r>
            <a:r>
              <a:rPr lang="en-GB" sz="2400" dirty="0" smtClean="0"/>
              <a:t> </a:t>
            </a:r>
            <a:r>
              <a:rPr lang="ru-RU" sz="2400" dirty="0" smtClean="0"/>
              <a:t>та </a:t>
            </a:r>
            <a:r>
              <a:rPr lang="ru-RU" sz="2400" dirty="0" err="1" smtClean="0"/>
              <a:t>ін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r>
              <a:rPr lang="ru-RU" sz="2400" dirty="0" err="1" smtClean="0"/>
              <a:t>Особливості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розгортання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підтримки</a:t>
            </a:r>
            <a:r>
              <a:rPr lang="ru-RU" sz="2400" dirty="0" smtClean="0"/>
              <a:t> </a:t>
            </a:r>
            <a:r>
              <a:rPr lang="ru-RU" sz="2400" dirty="0" err="1" smtClean="0"/>
              <a:t>рішень</a:t>
            </a:r>
            <a:r>
              <a:rPr lang="ru-RU" sz="2400" dirty="0" smtClean="0"/>
              <a:t> на </a:t>
            </a:r>
            <a:r>
              <a:rPr lang="ru-RU" sz="2400" dirty="0" err="1" smtClean="0"/>
              <a:t>основі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мікросервісної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архітектури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r>
              <a:rPr lang="ru-RU" sz="2400" dirty="0" err="1" smtClean="0"/>
              <a:t>Технології</a:t>
            </a:r>
            <a:r>
              <a:rPr lang="ru-RU" sz="2400" dirty="0" smtClean="0"/>
              <a:t> </a:t>
            </a:r>
            <a:r>
              <a:rPr lang="ru-RU" sz="2400" dirty="0" err="1" smtClean="0"/>
              <a:t>віртуалізації</a:t>
            </a:r>
            <a:r>
              <a:rPr lang="ru-RU" sz="2400" dirty="0" smtClean="0"/>
              <a:t>, </a:t>
            </a:r>
            <a:r>
              <a:rPr lang="ru-RU" sz="2400" dirty="0" err="1" smtClean="0"/>
              <a:t>моніторингу</a:t>
            </a:r>
            <a:r>
              <a:rPr lang="ru-RU" sz="2400" dirty="0" smtClean="0"/>
              <a:t> та БІ.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214290"/>
            <a:ext cx="77153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Тема 5.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Моніторинг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стану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розподілених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обчислювальних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систем на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базі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відкритих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програмних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засобів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Nagios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Icinga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та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Zabbix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Технології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Grafana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endParaRPr lang="ru-RU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err="1" smtClean="0"/>
              <a:t>Агрегація</a:t>
            </a:r>
            <a:r>
              <a:rPr lang="ru-RU" sz="2400" dirty="0" smtClean="0"/>
              <a:t> </a:t>
            </a:r>
            <a:r>
              <a:rPr lang="ru-RU" sz="2400" dirty="0" err="1" smtClean="0"/>
              <a:t>даних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засобами</a:t>
            </a:r>
            <a:r>
              <a:rPr lang="ru-RU" sz="2400" dirty="0" smtClean="0"/>
              <a:t> БІ. </a:t>
            </a:r>
            <a:endParaRPr lang="ru-RU" sz="2400" dirty="0" smtClean="0"/>
          </a:p>
          <a:p>
            <a:r>
              <a:rPr lang="ru-RU" sz="2400" dirty="0" err="1" smtClean="0"/>
              <a:t>Поєднання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рішень</a:t>
            </a:r>
            <a:r>
              <a:rPr lang="ru-RU" sz="2400" dirty="0" smtClean="0"/>
              <a:t> </a:t>
            </a:r>
            <a:r>
              <a:rPr lang="ru-RU" sz="2400" dirty="0" err="1" smtClean="0"/>
              <a:t>моніторингу</a:t>
            </a:r>
            <a:r>
              <a:rPr lang="ru-RU" sz="2400" dirty="0" smtClean="0"/>
              <a:t> стану </a:t>
            </a:r>
            <a:r>
              <a:rPr lang="ru-RU" sz="2400" dirty="0" err="1" smtClean="0"/>
              <a:t>серверів</a:t>
            </a:r>
            <a:r>
              <a:rPr lang="ru-RU" sz="2400" dirty="0" smtClean="0"/>
              <a:t> та </a:t>
            </a:r>
            <a:r>
              <a:rPr lang="ru-RU" sz="2400" dirty="0" err="1" smtClean="0"/>
              <a:t>сервісів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компанії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r>
              <a:rPr lang="ru-RU" sz="2400" dirty="0" err="1" smtClean="0"/>
              <a:t>Особливості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рішення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завдань</a:t>
            </a:r>
            <a:r>
              <a:rPr lang="ru-RU" sz="2400" dirty="0" smtClean="0"/>
              <a:t> </a:t>
            </a:r>
            <a:r>
              <a:rPr lang="ru-RU" sz="2400" dirty="0" err="1" smtClean="0"/>
              <a:t>моніторингу</a:t>
            </a:r>
            <a:r>
              <a:rPr lang="ru-RU" sz="2400" dirty="0" smtClean="0"/>
              <a:t> стану </a:t>
            </a:r>
            <a:r>
              <a:rPr lang="ru-RU" sz="2400" dirty="0" err="1" smtClean="0"/>
              <a:t>вузлів</a:t>
            </a:r>
            <a:r>
              <a:rPr lang="ru-RU" sz="2400" dirty="0" smtClean="0"/>
              <a:t> та </a:t>
            </a:r>
            <a:r>
              <a:rPr lang="ru-RU" sz="2400" dirty="0" err="1" smtClean="0"/>
              <a:t>сервісів</a:t>
            </a:r>
            <a:r>
              <a:rPr lang="ru-RU" sz="2400" dirty="0" smtClean="0"/>
              <a:t> у </a:t>
            </a:r>
            <a:r>
              <a:rPr lang="ru-RU" sz="2400" dirty="0" err="1" smtClean="0"/>
              <a:t>рішеннях</a:t>
            </a:r>
            <a:r>
              <a:rPr lang="ru-RU" sz="2400" dirty="0" smtClean="0"/>
              <a:t> на </a:t>
            </a:r>
            <a:r>
              <a:rPr lang="ru-RU" sz="2400" dirty="0" err="1" smtClean="0"/>
              <a:t>базі</a:t>
            </a:r>
            <a:r>
              <a:rPr lang="ru-RU" sz="2400" dirty="0" smtClean="0"/>
              <a:t> </a:t>
            </a:r>
            <a:r>
              <a:rPr lang="ru-RU" sz="2400" dirty="0" err="1" smtClean="0"/>
              <a:t>хмарних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обчислень</a:t>
            </a:r>
            <a:r>
              <a:rPr lang="ru-RU" sz="2400" dirty="0" smtClean="0"/>
              <a:t>. </a:t>
            </a:r>
            <a:r>
              <a:rPr lang="ru-RU" sz="2400" dirty="0" err="1" smtClean="0"/>
              <a:t>Моніторинг</a:t>
            </a:r>
            <a:r>
              <a:rPr lang="ru-RU" sz="2400" dirty="0" smtClean="0"/>
              <a:t> стану </a:t>
            </a:r>
            <a:r>
              <a:rPr lang="ru-RU" sz="2400" dirty="0" err="1" smtClean="0"/>
              <a:t>розподілених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інформаційних</a:t>
            </a:r>
            <a:r>
              <a:rPr lang="ru-RU" sz="2400" dirty="0" smtClean="0"/>
              <a:t> систем на </a:t>
            </a:r>
            <a:r>
              <a:rPr lang="ru-RU" sz="2400" dirty="0" err="1" smtClean="0"/>
              <a:t>прикладі</a:t>
            </a:r>
            <a:r>
              <a:rPr lang="ru-RU" sz="2400" dirty="0" smtClean="0"/>
              <a:t> систем </a:t>
            </a:r>
            <a:r>
              <a:rPr lang="en-GB" sz="2400" dirty="0" err="1" smtClean="0"/>
              <a:t>Nagios</a:t>
            </a:r>
            <a:r>
              <a:rPr lang="en-GB" sz="2400" dirty="0" smtClean="0"/>
              <a:t>, </a:t>
            </a:r>
            <a:r>
              <a:rPr lang="en-GB" sz="2400" dirty="0" err="1" smtClean="0"/>
              <a:t>Icinga</a:t>
            </a:r>
            <a:r>
              <a:rPr lang="en-GB" sz="2400" dirty="0" smtClean="0"/>
              <a:t> </a:t>
            </a:r>
            <a:r>
              <a:rPr lang="ru-RU" sz="2400" dirty="0" smtClean="0"/>
              <a:t>та </a:t>
            </a:r>
            <a:r>
              <a:rPr lang="en-GB" sz="2400" dirty="0" err="1" smtClean="0"/>
              <a:t>Zabbix</a:t>
            </a:r>
            <a:r>
              <a:rPr lang="en-GB" sz="2400" dirty="0" smtClean="0"/>
              <a:t>. </a:t>
            </a:r>
            <a:r>
              <a:rPr lang="ru-RU" sz="2400" dirty="0" err="1" smtClean="0"/>
              <a:t>Застосування</a:t>
            </a:r>
            <a:r>
              <a:rPr lang="ru-RU" sz="2400" dirty="0" smtClean="0"/>
              <a:t> систем </a:t>
            </a:r>
            <a:r>
              <a:rPr lang="ru-RU" sz="2400" dirty="0" err="1" smtClean="0"/>
              <a:t>моніторингу</a:t>
            </a:r>
            <a:r>
              <a:rPr lang="ru-RU" sz="2400" dirty="0" smtClean="0"/>
              <a:t> у час </a:t>
            </a:r>
            <a:r>
              <a:rPr lang="ru-RU" sz="2400" dirty="0" err="1" smtClean="0"/>
              <a:t>упровадження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рішень</a:t>
            </a:r>
            <a:r>
              <a:rPr lang="ru-RU" sz="2400" dirty="0" smtClean="0"/>
              <a:t> на </a:t>
            </a:r>
            <a:r>
              <a:rPr lang="ru-RU" sz="2400" dirty="0" err="1" smtClean="0"/>
              <a:t>основі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засобів</a:t>
            </a:r>
            <a:r>
              <a:rPr lang="ru-RU" sz="2400" dirty="0" smtClean="0"/>
              <a:t> БІ.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117693"/>
            <a:ext cx="785818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Тема 6.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Перспективи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застосування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технології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багатовимірних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аналітичних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запитів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OLAP. </a:t>
            </a:r>
            <a:endParaRPr lang="ru-RU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sz="2400" dirty="0" smtClean="0"/>
          </a:p>
          <a:p>
            <a:r>
              <a:rPr lang="ru-RU" sz="2400" dirty="0" err="1" smtClean="0"/>
              <a:t>Застосування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алгоритмів</a:t>
            </a:r>
            <a:r>
              <a:rPr lang="ru-RU" sz="2400" dirty="0" smtClean="0"/>
              <a:t> </a:t>
            </a:r>
            <a:r>
              <a:rPr lang="en-GB" sz="2400" dirty="0" err="1" smtClean="0"/>
              <a:t>MapReduce</a:t>
            </a:r>
            <a:r>
              <a:rPr lang="en-GB" sz="2400" dirty="0" smtClean="0"/>
              <a:t> </a:t>
            </a:r>
            <a:r>
              <a:rPr lang="ru-RU" sz="2400" dirty="0" smtClean="0"/>
              <a:t>та </a:t>
            </a:r>
            <a:r>
              <a:rPr lang="ru-RU" sz="2400" dirty="0" err="1" smtClean="0"/>
              <a:t>технологій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розподілених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сховищ</a:t>
            </a:r>
            <a:r>
              <a:rPr lang="ru-RU" sz="2400" dirty="0" smtClean="0"/>
              <a:t> </a:t>
            </a:r>
            <a:r>
              <a:rPr lang="ru-RU" sz="2400" dirty="0" err="1" smtClean="0"/>
              <a:t>даних</a:t>
            </a:r>
            <a:r>
              <a:rPr lang="ru-RU" sz="2400" dirty="0" smtClean="0"/>
              <a:t>. </a:t>
            </a:r>
            <a:r>
              <a:rPr lang="ru-RU" sz="2400" dirty="0" err="1" smtClean="0"/>
              <a:t>Когнітивні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технології</a:t>
            </a:r>
            <a:r>
              <a:rPr lang="ru-RU" sz="2400" dirty="0" smtClean="0"/>
              <a:t> та </a:t>
            </a:r>
            <a:r>
              <a:rPr lang="ru-RU" sz="2400" dirty="0" err="1" smtClean="0"/>
              <a:t>визначення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концепції</a:t>
            </a:r>
            <a:r>
              <a:rPr lang="ru-RU" sz="2400" dirty="0" smtClean="0"/>
              <a:t> дизайну </a:t>
            </a:r>
            <a:r>
              <a:rPr lang="en-GB" sz="2400" dirty="0" smtClean="0"/>
              <a:t>BI-</a:t>
            </a:r>
            <a:r>
              <a:rPr lang="ru-RU" sz="2400" dirty="0" err="1" smtClean="0"/>
              <a:t>рішень</a:t>
            </a:r>
            <a:r>
              <a:rPr lang="ru-RU" sz="2400" dirty="0" smtClean="0"/>
              <a:t>. </a:t>
            </a:r>
            <a:r>
              <a:rPr lang="ru-RU" sz="2400" dirty="0" err="1" smtClean="0"/>
              <a:t>Масштабування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рішень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r>
              <a:rPr lang="ru-RU" sz="2400" dirty="0" err="1" smtClean="0"/>
              <a:t>Основні</a:t>
            </a:r>
            <a:r>
              <a:rPr lang="ru-RU" sz="2400" dirty="0" smtClean="0"/>
              <a:t> </a:t>
            </a:r>
            <a:r>
              <a:rPr lang="ru-RU" sz="2400" dirty="0" err="1" smtClean="0"/>
              <a:t>ідеї</a:t>
            </a:r>
            <a:r>
              <a:rPr lang="ru-RU" sz="2400" dirty="0" smtClean="0"/>
              <a:t> та </a:t>
            </a:r>
            <a:r>
              <a:rPr lang="ru-RU" sz="2400" dirty="0" err="1" smtClean="0"/>
              <a:t>технологічні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рішення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застосування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технологій</a:t>
            </a:r>
            <a:r>
              <a:rPr lang="ru-RU" sz="2400" dirty="0" smtClean="0"/>
              <a:t> БІ для </a:t>
            </a:r>
            <a:r>
              <a:rPr lang="ru-RU" sz="2400" dirty="0" err="1" smtClean="0"/>
              <a:t>створення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архітектури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інформаційних</a:t>
            </a:r>
            <a:r>
              <a:rPr lang="ru-RU" sz="2400" dirty="0" smtClean="0"/>
              <a:t> систем для </a:t>
            </a:r>
            <a:r>
              <a:rPr lang="ru-RU" sz="2400" dirty="0" err="1" smtClean="0"/>
              <a:t>підтримки</a:t>
            </a:r>
            <a:r>
              <a:rPr lang="ru-RU" sz="2400" dirty="0" smtClean="0"/>
              <a:t> </a:t>
            </a:r>
            <a:r>
              <a:rPr lang="ru-RU" sz="2400" dirty="0" err="1" smtClean="0"/>
              <a:t>сучасних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веб-сервісів</a:t>
            </a:r>
            <a:r>
              <a:rPr lang="ru-RU" sz="2400" dirty="0" smtClean="0"/>
              <a:t> та </a:t>
            </a:r>
            <a:r>
              <a:rPr lang="ru-RU" sz="2400" dirty="0" err="1" smtClean="0"/>
              <a:t>розподілених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веб-додатків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r>
              <a:rPr lang="ru-RU" sz="2400" dirty="0" err="1" smtClean="0"/>
              <a:t>Особливості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застосування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масштабування</a:t>
            </a:r>
            <a:r>
              <a:rPr lang="ru-RU" sz="2400" dirty="0" smtClean="0"/>
              <a:t> систем на </a:t>
            </a:r>
            <a:r>
              <a:rPr lang="ru-RU" sz="2400" dirty="0" err="1" smtClean="0"/>
              <a:t>базі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когнітивних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технологій</a:t>
            </a:r>
            <a:r>
              <a:rPr lang="ru-RU" sz="2400" dirty="0" smtClean="0"/>
              <a:t>.</a:t>
            </a:r>
          </a:p>
          <a:p>
            <a:r>
              <a:rPr lang="ru-RU" sz="2400" dirty="0" err="1" smtClean="0"/>
              <a:t>Застосування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технологій</a:t>
            </a:r>
            <a:r>
              <a:rPr lang="ru-RU" sz="2400" dirty="0" smtClean="0"/>
              <a:t> </a:t>
            </a:r>
            <a:r>
              <a:rPr lang="ru-RU" sz="2400" dirty="0" err="1" smtClean="0"/>
              <a:t>хмарних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обчислень</a:t>
            </a:r>
            <a:r>
              <a:rPr lang="ru-RU" sz="2400" dirty="0" smtClean="0"/>
              <a:t>. </a:t>
            </a:r>
            <a:r>
              <a:rPr lang="ru-RU" sz="2400" dirty="0" err="1" smtClean="0"/>
              <a:t>Особливості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автоматизації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отримання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замовником</a:t>
            </a:r>
            <a:r>
              <a:rPr lang="ru-RU" sz="2400" dirty="0" smtClean="0"/>
              <a:t> </a:t>
            </a:r>
            <a:r>
              <a:rPr lang="ru-RU" sz="2400" dirty="0" err="1" smtClean="0"/>
              <a:t>ресурсів</a:t>
            </a:r>
            <a:r>
              <a:rPr lang="ru-RU" sz="2400" dirty="0" smtClean="0"/>
              <a:t> </a:t>
            </a:r>
            <a:r>
              <a:rPr lang="ru-RU" sz="2400" dirty="0" err="1" smtClean="0"/>
              <a:t>хмарних</a:t>
            </a:r>
            <a:r>
              <a:rPr lang="ru-RU" sz="2400" dirty="0" smtClean="0"/>
              <a:t> </a:t>
            </a:r>
            <a:r>
              <a:rPr lang="ru-RU" sz="2400" dirty="0" smtClean="0"/>
              <a:t>систем.</a:t>
            </a:r>
          </a:p>
          <a:p>
            <a:r>
              <a:rPr lang="ru-RU" sz="2400" dirty="0" err="1" smtClean="0"/>
              <a:t>Автоматизація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процесів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розгортання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підтримки</a:t>
            </a:r>
            <a:r>
              <a:rPr lang="ru-RU" sz="2400" dirty="0" smtClean="0"/>
              <a:t> БІ. </a:t>
            </a:r>
            <a:r>
              <a:rPr lang="ru-RU" sz="2400" dirty="0" err="1" smtClean="0"/>
              <a:t>Поняття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особливості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технологій</a:t>
            </a:r>
            <a:r>
              <a:rPr lang="ru-RU" sz="2400" dirty="0" smtClean="0"/>
              <a:t> </a:t>
            </a:r>
            <a:r>
              <a:rPr lang="ru-RU" sz="2400" dirty="0" err="1" smtClean="0"/>
              <a:t>застосування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чатботів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428604"/>
            <a:ext cx="721523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Тема 7.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Архітектура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побудови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BI-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рішень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endParaRPr lang="ru-RU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sz="2400" dirty="0" smtClean="0"/>
          </a:p>
          <a:p>
            <a:r>
              <a:rPr lang="ru-RU" sz="2400" dirty="0" err="1" smtClean="0"/>
              <a:t>Застосування</a:t>
            </a:r>
            <a:r>
              <a:rPr lang="ru-RU" sz="2400" dirty="0" smtClean="0"/>
              <a:t> </a:t>
            </a:r>
            <a:r>
              <a:rPr lang="en-GB" sz="2400" dirty="0" smtClean="0"/>
              <a:t>JavaScript, HTML5 </a:t>
            </a:r>
            <a:r>
              <a:rPr lang="ru-RU" sz="2400" dirty="0" smtClean="0"/>
              <a:t>та </a:t>
            </a:r>
            <a:r>
              <a:rPr lang="en-GB" sz="2400" dirty="0" smtClean="0"/>
              <a:t>CSS3 </a:t>
            </a:r>
            <a:r>
              <a:rPr lang="ru-RU" sz="2400" dirty="0" smtClean="0"/>
              <a:t>для </a:t>
            </a:r>
            <a:r>
              <a:rPr lang="ru-RU" sz="2400" dirty="0" err="1" smtClean="0"/>
              <a:t>розробки</a:t>
            </a:r>
            <a:r>
              <a:rPr lang="ru-RU" sz="2400" dirty="0" smtClean="0"/>
              <a:t> </a:t>
            </a:r>
            <a:r>
              <a:rPr lang="ru-RU" sz="2400" dirty="0" err="1" smtClean="0"/>
              <a:t>засобів</a:t>
            </a:r>
            <a:r>
              <a:rPr lang="ru-RU" sz="2400" dirty="0" smtClean="0"/>
              <a:t> </a:t>
            </a:r>
            <a:r>
              <a:rPr lang="ru-RU" sz="2400" dirty="0" err="1" smtClean="0"/>
              <a:t>візуалізації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бізнес-даних</a:t>
            </a:r>
            <a:r>
              <a:rPr lang="ru-RU" sz="2400" dirty="0" smtClean="0"/>
              <a:t>. </a:t>
            </a:r>
            <a:r>
              <a:rPr lang="ru-RU" sz="2400" dirty="0" err="1" smtClean="0"/>
              <a:t>Особливості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інтеграції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en-GB" sz="2400" dirty="0" smtClean="0"/>
              <a:t>API-</a:t>
            </a:r>
            <a:r>
              <a:rPr lang="ru-RU" sz="2400" dirty="0" err="1" smtClean="0"/>
              <a:t>хмарних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сервісів</a:t>
            </a:r>
            <a:r>
              <a:rPr lang="ru-RU" sz="2400" dirty="0" smtClean="0"/>
              <a:t>. </a:t>
            </a:r>
            <a:r>
              <a:rPr lang="ru-RU" sz="2400" dirty="0" err="1" smtClean="0"/>
              <a:t>Особливості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супроводження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підтримки</a:t>
            </a:r>
            <a:r>
              <a:rPr lang="ru-RU" sz="2400" dirty="0" smtClean="0"/>
              <a:t> </a:t>
            </a:r>
            <a:r>
              <a:rPr lang="ru-RU" sz="2400" dirty="0" err="1" smtClean="0"/>
              <a:t>БІ-систем</a:t>
            </a:r>
            <a:r>
              <a:rPr lang="ru-RU" sz="2400" dirty="0" smtClean="0"/>
              <a:t>. </a:t>
            </a:r>
            <a:r>
              <a:rPr lang="ru-RU" sz="2400" dirty="0" err="1" smtClean="0"/>
              <a:t>Розгортання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супроводження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розподілених</a:t>
            </a:r>
            <a:r>
              <a:rPr lang="ru-RU" sz="2400" dirty="0" smtClean="0"/>
              <a:t>. </a:t>
            </a:r>
            <a:r>
              <a:rPr lang="ru-RU" sz="2400" dirty="0" err="1" smtClean="0"/>
              <a:t>Сучасні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засоби</a:t>
            </a:r>
            <a:r>
              <a:rPr lang="ru-RU" sz="2400" dirty="0" smtClean="0"/>
              <a:t> </a:t>
            </a:r>
            <a:r>
              <a:rPr lang="ru-RU" sz="2400" dirty="0" err="1" smtClean="0"/>
              <a:t>веб-технологій</a:t>
            </a:r>
            <a:r>
              <a:rPr lang="ru-RU" sz="2400" dirty="0" smtClean="0"/>
              <a:t> у </a:t>
            </a:r>
            <a:r>
              <a:rPr lang="ru-RU" sz="2400" dirty="0" err="1" smtClean="0"/>
              <a:t>рішенні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завдань</a:t>
            </a:r>
            <a:r>
              <a:rPr lang="ru-RU" sz="2400" dirty="0" smtClean="0"/>
              <a:t> БІ.</a:t>
            </a: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359</TotalTime>
  <Words>861</Words>
  <Application>Microsoft Office PowerPoint</Application>
  <PresentationFormat>Экран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gypnor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Machine</dc:creator>
  <cp:lastModifiedBy>Machine</cp:lastModifiedBy>
  <cp:revision>6</cp:revision>
  <dcterms:created xsi:type="dcterms:W3CDTF">2020-12-27T20:47:47Z</dcterms:created>
  <dcterms:modified xsi:type="dcterms:W3CDTF">2020-12-28T04:10:51Z</dcterms:modified>
</cp:coreProperties>
</file>