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4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8588C4-09F2-4223-9B2C-9BAB450A4FE1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UA"/>
        </a:p>
      </dgm:t>
    </dgm:pt>
    <dgm:pt modelId="{EBF92338-9F38-4331-9F4E-321655BBDFB5}">
      <dgm:prSet phldrT="[Текст]"/>
      <dgm:spPr/>
      <dgm:t>
        <a:bodyPr/>
        <a:lstStyle/>
        <a:p>
          <a:r>
            <a:rPr lang="uk-UA" dirty="0"/>
            <a:t>лексикологія</a:t>
          </a:r>
          <a:endParaRPr lang="ru-UA" dirty="0"/>
        </a:p>
      </dgm:t>
    </dgm:pt>
    <dgm:pt modelId="{80A7F9E8-953D-42CC-97E4-BFDEFDFD3DC8}" type="parTrans" cxnId="{864CAEE6-BC70-4962-A34F-2C9F0B41BB29}">
      <dgm:prSet/>
      <dgm:spPr/>
      <dgm:t>
        <a:bodyPr/>
        <a:lstStyle/>
        <a:p>
          <a:endParaRPr lang="ru-UA"/>
        </a:p>
      </dgm:t>
    </dgm:pt>
    <dgm:pt modelId="{D5060D15-5439-443F-BB14-1050467A5C8C}" type="sibTrans" cxnId="{864CAEE6-BC70-4962-A34F-2C9F0B41BB29}">
      <dgm:prSet/>
      <dgm:spPr/>
      <dgm:t>
        <a:bodyPr/>
        <a:lstStyle/>
        <a:p>
          <a:endParaRPr lang="ru-UA"/>
        </a:p>
      </dgm:t>
    </dgm:pt>
    <dgm:pt modelId="{B4F8AB80-A8C8-4C0A-BBDD-59EE539B07D1}">
      <dgm:prSet phldrT="[Текст]"/>
      <dgm:spPr/>
      <dgm:t>
        <a:bodyPr/>
        <a:lstStyle/>
        <a:p>
          <a:r>
            <a:rPr lang="uk-UA" dirty="0"/>
            <a:t>Семасіологія (семантика)</a:t>
          </a:r>
          <a:endParaRPr lang="ru-UA" dirty="0"/>
        </a:p>
      </dgm:t>
    </dgm:pt>
    <dgm:pt modelId="{175755DA-4F88-4A0F-B6FA-8F15EDB91A13}" type="parTrans" cxnId="{4EEFC3F3-2513-4149-81E8-2E1B5B09B9A2}">
      <dgm:prSet/>
      <dgm:spPr/>
      <dgm:t>
        <a:bodyPr/>
        <a:lstStyle/>
        <a:p>
          <a:endParaRPr lang="ru-UA"/>
        </a:p>
      </dgm:t>
    </dgm:pt>
    <dgm:pt modelId="{959BC84C-1FC5-4273-9F59-2D3B508FF5A1}" type="sibTrans" cxnId="{4EEFC3F3-2513-4149-81E8-2E1B5B09B9A2}">
      <dgm:prSet/>
      <dgm:spPr/>
      <dgm:t>
        <a:bodyPr/>
        <a:lstStyle/>
        <a:p>
          <a:endParaRPr lang="ru-UA"/>
        </a:p>
      </dgm:t>
    </dgm:pt>
    <dgm:pt modelId="{7ACB4CC4-E4D5-4C5F-BC63-84A3E2C72F24}">
      <dgm:prSet phldrT="[Текст]"/>
      <dgm:spPr/>
      <dgm:t>
        <a:bodyPr/>
        <a:lstStyle/>
        <a:p>
          <a:r>
            <a:rPr lang="uk-UA" dirty="0"/>
            <a:t>етимологія</a:t>
          </a:r>
          <a:endParaRPr lang="ru-UA" dirty="0"/>
        </a:p>
      </dgm:t>
    </dgm:pt>
    <dgm:pt modelId="{A07B9E75-0663-4598-B385-1B43CF91D35F}" type="parTrans" cxnId="{EF1D9EF0-8853-4BAE-9B2A-330E9D066D1E}">
      <dgm:prSet/>
      <dgm:spPr/>
      <dgm:t>
        <a:bodyPr/>
        <a:lstStyle/>
        <a:p>
          <a:endParaRPr lang="ru-UA"/>
        </a:p>
      </dgm:t>
    </dgm:pt>
    <dgm:pt modelId="{F65E8DCE-EB0C-4B8D-987C-316C18EA6AAA}" type="sibTrans" cxnId="{EF1D9EF0-8853-4BAE-9B2A-330E9D066D1E}">
      <dgm:prSet/>
      <dgm:spPr/>
      <dgm:t>
        <a:bodyPr/>
        <a:lstStyle/>
        <a:p>
          <a:endParaRPr lang="ru-UA"/>
        </a:p>
      </dgm:t>
    </dgm:pt>
    <dgm:pt modelId="{3038B257-288F-4C2B-A901-7BDEA073CE8D}" type="pres">
      <dgm:prSet presAssocID="{418588C4-09F2-4223-9B2C-9BAB450A4FE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7FAE81-48C0-45FA-A8DD-1EDF9E4B3210}" type="pres">
      <dgm:prSet presAssocID="{EBF92338-9F38-4331-9F4E-321655BBDFB5}" presName="root1" presStyleCnt="0"/>
      <dgm:spPr/>
    </dgm:pt>
    <dgm:pt modelId="{25AA8692-1EBB-437C-948A-17BCA98A7888}" type="pres">
      <dgm:prSet presAssocID="{EBF92338-9F38-4331-9F4E-321655BBDFB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6F43AF-AFC5-499B-8D3A-9CB68F38AAB9}" type="pres">
      <dgm:prSet presAssocID="{EBF92338-9F38-4331-9F4E-321655BBDFB5}" presName="level2hierChild" presStyleCnt="0"/>
      <dgm:spPr/>
    </dgm:pt>
    <dgm:pt modelId="{03E8821D-4182-4FD3-B3B8-69291FF86F83}" type="pres">
      <dgm:prSet presAssocID="{175755DA-4F88-4A0F-B6FA-8F15EDB91A13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53E4F495-653A-469E-9B47-48A667267E6F}" type="pres">
      <dgm:prSet presAssocID="{175755DA-4F88-4A0F-B6FA-8F15EDB91A13}" presName="connTx" presStyleLbl="parChTrans1D2" presStyleIdx="0" presStyleCnt="2"/>
      <dgm:spPr/>
      <dgm:t>
        <a:bodyPr/>
        <a:lstStyle/>
        <a:p>
          <a:endParaRPr lang="ru-RU"/>
        </a:p>
      </dgm:t>
    </dgm:pt>
    <dgm:pt modelId="{86BFF116-AE8D-4E5E-A104-660E1D1D44CA}" type="pres">
      <dgm:prSet presAssocID="{B4F8AB80-A8C8-4C0A-BBDD-59EE539B07D1}" presName="root2" presStyleCnt="0"/>
      <dgm:spPr/>
    </dgm:pt>
    <dgm:pt modelId="{80EE4D14-2B7A-43FA-AF55-866679F94972}" type="pres">
      <dgm:prSet presAssocID="{B4F8AB80-A8C8-4C0A-BBDD-59EE539B07D1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7DFAD-C795-488D-93DF-6CAC1FF9EC33}" type="pres">
      <dgm:prSet presAssocID="{B4F8AB80-A8C8-4C0A-BBDD-59EE539B07D1}" presName="level3hierChild" presStyleCnt="0"/>
      <dgm:spPr/>
    </dgm:pt>
    <dgm:pt modelId="{956C475F-BA00-4190-BDA1-C439C015ABBB}" type="pres">
      <dgm:prSet presAssocID="{A07B9E75-0663-4598-B385-1B43CF91D35F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D7A73830-3628-4E7B-8468-25233D395261}" type="pres">
      <dgm:prSet presAssocID="{A07B9E75-0663-4598-B385-1B43CF91D35F}" presName="connTx" presStyleLbl="parChTrans1D2" presStyleIdx="1" presStyleCnt="2"/>
      <dgm:spPr/>
      <dgm:t>
        <a:bodyPr/>
        <a:lstStyle/>
        <a:p>
          <a:endParaRPr lang="ru-RU"/>
        </a:p>
      </dgm:t>
    </dgm:pt>
    <dgm:pt modelId="{2A153BE5-BE3E-442F-87E2-494AFA0DED9B}" type="pres">
      <dgm:prSet presAssocID="{7ACB4CC4-E4D5-4C5F-BC63-84A3E2C72F24}" presName="root2" presStyleCnt="0"/>
      <dgm:spPr/>
    </dgm:pt>
    <dgm:pt modelId="{C392AACB-A37C-4A6F-9EEC-9ED7FAB98673}" type="pres">
      <dgm:prSet presAssocID="{7ACB4CC4-E4D5-4C5F-BC63-84A3E2C72F24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2E28B9-4B3B-41DA-9A53-4B0018B7BE84}" type="pres">
      <dgm:prSet presAssocID="{7ACB4CC4-E4D5-4C5F-BC63-84A3E2C72F24}" presName="level3hierChild" presStyleCnt="0"/>
      <dgm:spPr/>
    </dgm:pt>
  </dgm:ptLst>
  <dgm:cxnLst>
    <dgm:cxn modelId="{E66AEE2B-2E22-4276-B619-DB63737CD45E}" type="presOf" srcId="{A07B9E75-0663-4598-B385-1B43CF91D35F}" destId="{D7A73830-3628-4E7B-8468-25233D395261}" srcOrd="1" destOrd="0" presId="urn:microsoft.com/office/officeart/2008/layout/HorizontalMultiLevelHierarchy"/>
    <dgm:cxn modelId="{F020FEC3-DC64-4DB4-BD3E-4710E20449A9}" type="presOf" srcId="{EBF92338-9F38-4331-9F4E-321655BBDFB5}" destId="{25AA8692-1EBB-437C-948A-17BCA98A7888}" srcOrd="0" destOrd="0" presId="urn:microsoft.com/office/officeart/2008/layout/HorizontalMultiLevelHierarchy"/>
    <dgm:cxn modelId="{4BE00A4E-2864-4AAA-9B44-7ABD6677E73D}" type="presOf" srcId="{7ACB4CC4-E4D5-4C5F-BC63-84A3E2C72F24}" destId="{C392AACB-A37C-4A6F-9EEC-9ED7FAB98673}" srcOrd="0" destOrd="0" presId="urn:microsoft.com/office/officeart/2008/layout/HorizontalMultiLevelHierarchy"/>
    <dgm:cxn modelId="{4EEFC3F3-2513-4149-81E8-2E1B5B09B9A2}" srcId="{EBF92338-9F38-4331-9F4E-321655BBDFB5}" destId="{B4F8AB80-A8C8-4C0A-BBDD-59EE539B07D1}" srcOrd="0" destOrd="0" parTransId="{175755DA-4F88-4A0F-B6FA-8F15EDB91A13}" sibTransId="{959BC84C-1FC5-4273-9F59-2D3B508FF5A1}"/>
    <dgm:cxn modelId="{8739BFD9-D17D-4282-A547-278F92A9F05C}" type="presOf" srcId="{A07B9E75-0663-4598-B385-1B43CF91D35F}" destId="{956C475F-BA00-4190-BDA1-C439C015ABBB}" srcOrd="0" destOrd="0" presId="urn:microsoft.com/office/officeart/2008/layout/HorizontalMultiLevelHierarchy"/>
    <dgm:cxn modelId="{864CAEE6-BC70-4962-A34F-2C9F0B41BB29}" srcId="{418588C4-09F2-4223-9B2C-9BAB450A4FE1}" destId="{EBF92338-9F38-4331-9F4E-321655BBDFB5}" srcOrd="0" destOrd="0" parTransId="{80A7F9E8-953D-42CC-97E4-BFDEFDFD3DC8}" sibTransId="{D5060D15-5439-443F-BB14-1050467A5C8C}"/>
    <dgm:cxn modelId="{929FE971-5C2C-4572-8ACE-E36BDC3EEBEA}" type="presOf" srcId="{175755DA-4F88-4A0F-B6FA-8F15EDB91A13}" destId="{03E8821D-4182-4FD3-B3B8-69291FF86F83}" srcOrd="0" destOrd="0" presId="urn:microsoft.com/office/officeart/2008/layout/HorizontalMultiLevelHierarchy"/>
    <dgm:cxn modelId="{014DF4CF-8680-4256-8852-D89DC7490388}" type="presOf" srcId="{B4F8AB80-A8C8-4C0A-BBDD-59EE539B07D1}" destId="{80EE4D14-2B7A-43FA-AF55-866679F94972}" srcOrd="0" destOrd="0" presId="urn:microsoft.com/office/officeart/2008/layout/HorizontalMultiLevelHierarchy"/>
    <dgm:cxn modelId="{EF1D9EF0-8853-4BAE-9B2A-330E9D066D1E}" srcId="{EBF92338-9F38-4331-9F4E-321655BBDFB5}" destId="{7ACB4CC4-E4D5-4C5F-BC63-84A3E2C72F24}" srcOrd="1" destOrd="0" parTransId="{A07B9E75-0663-4598-B385-1B43CF91D35F}" sibTransId="{F65E8DCE-EB0C-4B8D-987C-316C18EA6AAA}"/>
    <dgm:cxn modelId="{CB4934AA-F1EC-4384-A823-DEDFD9A38DED}" type="presOf" srcId="{418588C4-09F2-4223-9B2C-9BAB450A4FE1}" destId="{3038B257-288F-4C2B-A901-7BDEA073CE8D}" srcOrd="0" destOrd="0" presId="urn:microsoft.com/office/officeart/2008/layout/HorizontalMultiLevelHierarchy"/>
    <dgm:cxn modelId="{1F775489-AAE5-47D9-AF83-C96B283F204A}" type="presOf" srcId="{175755DA-4F88-4A0F-B6FA-8F15EDB91A13}" destId="{53E4F495-653A-469E-9B47-48A667267E6F}" srcOrd="1" destOrd="0" presId="urn:microsoft.com/office/officeart/2008/layout/HorizontalMultiLevelHierarchy"/>
    <dgm:cxn modelId="{EBD598D2-7B68-41E6-BD07-A04B80C33E22}" type="presParOf" srcId="{3038B257-288F-4C2B-A901-7BDEA073CE8D}" destId="{C97FAE81-48C0-45FA-A8DD-1EDF9E4B3210}" srcOrd="0" destOrd="0" presId="urn:microsoft.com/office/officeart/2008/layout/HorizontalMultiLevelHierarchy"/>
    <dgm:cxn modelId="{84965F82-B5F9-449C-8CC7-40F981F7A09F}" type="presParOf" srcId="{C97FAE81-48C0-45FA-A8DD-1EDF9E4B3210}" destId="{25AA8692-1EBB-437C-948A-17BCA98A7888}" srcOrd="0" destOrd="0" presId="urn:microsoft.com/office/officeart/2008/layout/HorizontalMultiLevelHierarchy"/>
    <dgm:cxn modelId="{9B21562C-7DBB-458F-B27E-A3EB19752E2A}" type="presParOf" srcId="{C97FAE81-48C0-45FA-A8DD-1EDF9E4B3210}" destId="{316F43AF-AFC5-499B-8D3A-9CB68F38AAB9}" srcOrd="1" destOrd="0" presId="urn:microsoft.com/office/officeart/2008/layout/HorizontalMultiLevelHierarchy"/>
    <dgm:cxn modelId="{BDB830DB-088D-4566-BE53-D45EA30393DD}" type="presParOf" srcId="{316F43AF-AFC5-499B-8D3A-9CB68F38AAB9}" destId="{03E8821D-4182-4FD3-B3B8-69291FF86F83}" srcOrd="0" destOrd="0" presId="urn:microsoft.com/office/officeart/2008/layout/HorizontalMultiLevelHierarchy"/>
    <dgm:cxn modelId="{5C8D1FB0-C5CC-4A43-BFF2-AAB66E6B3549}" type="presParOf" srcId="{03E8821D-4182-4FD3-B3B8-69291FF86F83}" destId="{53E4F495-653A-469E-9B47-48A667267E6F}" srcOrd="0" destOrd="0" presId="urn:microsoft.com/office/officeart/2008/layout/HorizontalMultiLevelHierarchy"/>
    <dgm:cxn modelId="{47F8161B-ABEE-4E53-9F3B-F9B5BA27EB7A}" type="presParOf" srcId="{316F43AF-AFC5-499B-8D3A-9CB68F38AAB9}" destId="{86BFF116-AE8D-4E5E-A104-660E1D1D44CA}" srcOrd="1" destOrd="0" presId="urn:microsoft.com/office/officeart/2008/layout/HorizontalMultiLevelHierarchy"/>
    <dgm:cxn modelId="{D4722B4E-5EFF-4126-AE4B-27D3A1824431}" type="presParOf" srcId="{86BFF116-AE8D-4E5E-A104-660E1D1D44CA}" destId="{80EE4D14-2B7A-43FA-AF55-866679F94972}" srcOrd="0" destOrd="0" presId="urn:microsoft.com/office/officeart/2008/layout/HorizontalMultiLevelHierarchy"/>
    <dgm:cxn modelId="{462BC0E3-A47B-4BC6-B212-E0A09985A392}" type="presParOf" srcId="{86BFF116-AE8D-4E5E-A104-660E1D1D44CA}" destId="{8BC7DFAD-C795-488D-93DF-6CAC1FF9EC33}" srcOrd="1" destOrd="0" presId="urn:microsoft.com/office/officeart/2008/layout/HorizontalMultiLevelHierarchy"/>
    <dgm:cxn modelId="{0E4DE2DD-B9D5-448C-B84E-B2F53F22E811}" type="presParOf" srcId="{316F43AF-AFC5-499B-8D3A-9CB68F38AAB9}" destId="{956C475F-BA00-4190-BDA1-C439C015ABBB}" srcOrd="2" destOrd="0" presId="urn:microsoft.com/office/officeart/2008/layout/HorizontalMultiLevelHierarchy"/>
    <dgm:cxn modelId="{539604EE-CA08-42FB-BAB1-89BB90F25D69}" type="presParOf" srcId="{956C475F-BA00-4190-BDA1-C439C015ABBB}" destId="{D7A73830-3628-4E7B-8468-25233D395261}" srcOrd="0" destOrd="0" presId="urn:microsoft.com/office/officeart/2008/layout/HorizontalMultiLevelHierarchy"/>
    <dgm:cxn modelId="{77720C3A-5D71-4ECC-9996-2C7E0B0D640D}" type="presParOf" srcId="{316F43AF-AFC5-499B-8D3A-9CB68F38AAB9}" destId="{2A153BE5-BE3E-442F-87E2-494AFA0DED9B}" srcOrd="3" destOrd="0" presId="urn:microsoft.com/office/officeart/2008/layout/HorizontalMultiLevelHierarchy"/>
    <dgm:cxn modelId="{DF3B8C6A-6C6B-4683-9D89-A18FFFE28BBB}" type="presParOf" srcId="{2A153BE5-BE3E-442F-87E2-494AFA0DED9B}" destId="{C392AACB-A37C-4A6F-9EEC-9ED7FAB98673}" srcOrd="0" destOrd="0" presId="urn:microsoft.com/office/officeart/2008/layout/HorizontalMultiLevelHierarchy"/>
    <dgm:cxn modelId="{62C1D071-CC50-40C6-8CD5-802D72E1EBE3}" type="presParOf" srcId="{2A153BE5-BE3E-442F-87E2-494AFA0DED9B}" destId="{5A2E28B9-4B3B-41DA-9A53-4B0018B7BE8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C475F-BA00-4190-BDA1-C439C015ABBB}">
      <dsp:nvSpPr>
        <dsp:cNvPr id="0" name=""/>
        <dsp:cNvSpPr/>
      </dsp:nvSpPr>
      <dsp:spPr>
        <a:xfrm>
          <a:off x="616558" y="2781316"/>
          <a:ext cx="402860" cy="383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1430" y="0"/>
              </a:lnTo>
              <a:lnTo>
                <a:pt x="201430" y="383822"/>
              </a:lnTo>
              <a:lnTo>
                <a:pt x="402860" y="383822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804077" y="2959316"/>
        <a:ext cx="27821" cy="27821"/>
      </dsp:txXfrm>
    </dsp:sp>
    <dsp:sp modelId="{03E8821D-4182-4FD3-B3B8-69291FF86F83}">
      <dsp:nvSpPr>
        <dsp:cNvPr id="0" name=""/>
        <dsp:cNvSpPr/>
      </dsp:nvSpPr>
      <dsp:spPr>
        <a:xfrm>
          <a:off x="616558" y="2397493"/>
          <a:ext cx="402860" cy="383822"/>
        </a:xfrm>
        <a:custGeom>
          <a:avLst/>
          <a:gdLst/>
          <a:ahLst/>
          <a:cxnLst/>
          <a:rect l="0" t="0" r="0" b="0"/>
          <a:pathLst>
            <a:path>
              <a:moveTo>
                <a:pt x="0" y="383822"/>
              </a:moveTo>
              <a:lnTo>
                <a:pt x="201430" y="383822"/>
              </a:lnTo>
              <a:lnTo>
                <a:pt x="201430" y="0"/>
              </a:lnTo>
              <a:lnTo>
                <a:pt x="402860" y="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804077" y="2575493"/>
        <a:ext cx="27821" cy="27821"/>
      </dsp:txXfrm>
    </dsp:sp>
    <dsp:sp modelId="{25AA8692-1EBB-437C-948A-17BCA98A7888}">
      <dsp:nvSpPr>
        <dsp:cNvPr id="0" name=""/>
        <dsp:cNvSpPr/>
      </dsp:nvSpPr>
      <dsp:spPr>
        <a:xfrm rot="16200000">
          <a:off x="-1306596" y="2474257"/>
          <a:ext cx="3232193" cy="61411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/>
            <a:t>лексикологія</a:t>
          </a:r>
          <a:endParaRPr lang="ru-UA" sz="4100" kern="1200" dirty="0"/>
        </a:p>
      </dsp:txBody>
      <dsp:txXfrm>
        <a:off x="-1306596" y="2474257"/>
        <a:ext cx="3232193" cy="614116"/>
      </dsp:txXfrm>
    </dsp:sp>
    <dsp:sp modelId="{80EE4D14-2B7A-43FA-AF55-866679F94972}">
      <dsp:nvSpPr>
        <dsp:cNvPr id="0" name=""/>
        <dsp:cNvSpPr/>
      </dsp:nvSpPr>
      <dsp:spPr>
        <a:xfrm>
          <a:off x="1019418" y="2090434"/>
          <a:ext cx="2014302" cy="61411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/>
            <a:t>Семасіологія (семантика)</a:t>
          </a:r>
          <a:endParaRPr lang="ru-UA" sz="2200" kern="1200" dirty="0"/>
        </a:p>
      </dsp:txBody>
      <dsp:txXfrm>
        <a:off x="1019418" y="2090434"/>
        <a:ext cx="2014302" cy="614116"/>
      </dsp:txXfrm>
    </dsp:sp>
    <dsp:sp modelId="{C392AACB-A37C-4A6F-9EEC-9ED7FAB98673}">
      <dsp:nvSpPr>
        <dsp:cNvPr id="0" name=""/>
        <dsp:cNvSpPr/>
      </dsp:nvSpPr>
      <dsp:spPr>
        <a:xfrm>
          <a:off x="1019418" y="2858080"/>
          <a:ext cx="2014302" cy="61411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/>
            <a:t>етимологія</a:t>
          </a:r>
          <a:endParaRPr lang="ru-UA" sz="2200" kern="1200" dirty="0"/>
        </a:p>
      </dsp:txBody>
      <dsp:txXfrm>
        <a:off x="1019418" y="2858080"/>
        <a:ext cx="2014302" cy="614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3C5FC-8DE5-4C4F-8EEA-CE7B9E248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55107"/>
            <a:ext cx="7766936" cy="3073893"/>
          </a:xfrm>
        </p:spPr>
        <p:txBody>
          <a:bodyPr/>
          <a:lstStyle/>
          <a:p>
            <a:pPr>
              <a:tabLst>
                <a:tab pos="2969895" algn="ctr"/>
                <a:tab pos="5940425" algn="r"/>
              </a:tabLst>
            </a:pP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8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ahoma" panose="020B0604030504040204" pitchFamily="34" charset="0"/>
              </a:rPr>
              <a:t> 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ahoma" panose="020B0604030504040204" pitchFamily="34" charset="0"/>
              </a:rPr>
              <a:t> 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ahoma" panose="020B0604030504040204" pitchFamily="34" charset="0"/>
              </a:rPr>
              <a:t> </a:t>
            </a: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b="1" dirty="0">
                <a:latin typeface="Cambria" panose="0204050305040603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Українська лінгвістика </a:t>
            </a:r>
            <a:r>
              <a:rPr lang="en-US" b="1" dirty="0">
                <a:latin typeface="Cambria" panose="0204050305040603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XXI </a:t>
            </a:r>
            <a:r>
              <a:rPr lang="uk-UA" b="1" dirty="0">
                <a:latin typeface="Cambria" panose="020405030504060302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сторіччя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B1B312-8F90-4A8C-AE6E-E170501F0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064" y="4041955"/>
            <a:ext cx="9060939" cy="1096899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Викладач:</a:t>
            </a:r>
            <a:r>
              <a:rPr lang="uk-UA" sz="32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uk-UA" sz="32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Сабліна</a:t>
            </a:r>
            <a:r>
              <a:rPr lang="uk-UA" sz="32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Світлана Володимирівна, кандидат філологічних наук, доцент</a:t>
            </a:r>
            <a:endParaRPr lang="ru-UA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AC9985-BD1C-496E-B91A-A8D704D36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771" y="3834725"/>
            <a:ext cx="3394229" cy="30232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37AD6C-D054-4274-94E5-001228A02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3125"/>
            <a:ext cx="5086905" cy="158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88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E9F0AE-F528-46D2-B380-DCA7D9A71887}"/>
              </a:ext>
            </a:extLst>
          </p:cNvPr>
          <p:cNvSpPr txBox="1"/>
          <p:nvPr/>
        </p:nvSpPr>
        <p:spPr>
          <a:xfrm>
            <a:off x="372863" y="643605"/>
            <a:ext cx="110704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i="1" dirty="0">
                <a:latin typeface="Book Antiqua" panose="02040602050305030304" pitchFamily="18" charset="0"/>
              </a:rPr>
              <a:t>РОЗДІЛ 2</a:t>
            </a:r>
          </a:p>
          <a:p>
            <a:pPr algn="ctr"/>
            <a:r>
              <a:rPr lang="uk-UA" sz="2800" i="1" dirty="0">
                <a:latin typeface="Book Antiqua" panose="02040602050305030304" pitchFamily="18" charset="0"/>
              </a:rPr>
              <a:t>Зміна наукових парадигм у сучасній українській лінгвістиці: прагматична та когнітивна парадигми дослідження української мови</a:t>
            </a:r>
            <a:endParaRPr lang="ru-UA" sz="2800" i="1" dirty="0">
              <a:latin typeface="Book Antiqua" panose="0204060205030503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41B35D-C125-440B-B2EC-F21C11539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25775">
            <a:off x="540506" y="2198936"/>
            <a:ext cx="1961970" cy="26083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438EE2-05E1-4C19-954E-D7BC1F6C6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3613">
            <a:off x="1722130" y="4197577"/>
            <a:ext cx="1882205" cy="24363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B9FF3A-E574-462C-9DD9-AF7FEBC63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047" y="2213222"/>
            <a:ext cx="1758980" cy="25563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294791-547C-4CAF-A893-DAA4A2CE2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75434">
            <a:off x="4532507" y="3713334"/>
            <a:ext cx="2222384" cy="28945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04C0C6-70AC-4602-A338-CB51D15BE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9504" y="2224140"/>
            <a:ext cx="1752600" cy="26098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A36494-9DF7-4216-BC0C-00AFC2A68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2211">
            <a:off x="9824226" y="2289261"/>
            <a:ext cx="1914525" cy="28575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69B155-A74A-4C2B-8D53-1839D4BCF1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4447" y="3826276"/>
            <a:ext cx="2153994" cy="305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33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0E0B3-46CD-4803-A954-6A84BF9B8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2" y="328474"/>
            <a:ext cx="4425330" cy="1775534"/>
          </a:xfrm>
        </p:spPr>
        <p:txBody>
          <a:bodyPr>
            <a:norm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5 (змістовий модуль 5)</a:t>
            </a:r>
            <a:b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Досягнення й проблеми в галузі української етнолінгвістики та соціолінгвістики</a:t>
            </a:r>
            <a: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6D07AD-B8BD-48F0-B037-13048AB22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3386" y="156458"/>
            <a:ext cx="2051397" cy="30592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0435F47-3DC5-4E6B-9381-539BCACE0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8474" y="2777069"/>
            <a:ext cx="4203388" cy="3752457"/>
          </a:xfrm>
        </p:spPr>
        <p:txBody>
          <a:bodyPr>
            <a:normAutofit lnSpcReduction="10000"/>
          </a:bodyPr>
          <a:lstStyle/>
          <a:p>
            <a:pPr marL="1143000" lvl="2" indent="-228600" algn="just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Соціолінгвістичні та </a:t>
            </a:r>
            <a:r>
              <a:rPr lang="uk-UA" sz="12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етнолінгвістичні</a:t>
            </a:r>
            <a:r>
              <a:rPr lang="uk-UA" sz="1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підходи до вивчення </a:t>
            </a:r>
            <a:r>
              <a:rPr lang="uk-UA" sz="12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мовних</a:t>
            </a:r>
            <a:r>
              <a:rPr lang="uk-UA" sz="12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явищ.</a:t>
            </a:r>
            <a:endParaRPr lang="uk-UA" sz="900" b="1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143000" lvl="2" indent="-228600" algn="just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Культурологічні та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етнолінгвістичні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підходи до вивчення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мовних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явищ. Етнолінгвістика як міждисциплінарна наука.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Мовні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одиниці в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етнолінгвістичному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контексті. Національна мова. Ідіолект. Культура. Сучасна українська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етнолінгводидактика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1143000" lvl="2" indent="-228600" algn="just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джерела постання соціолінгвістики як науки. Соціолінгвістика як наукова дисципліна. </a:t>
            </a:r>
            <a:r>
              <a:rPr lang="uk-UA" sz="1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терміни і поняття соціолінгвістики.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Українська соціолінгвістика: стан і перспективи розвитку.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Мовна</a:t>
            </a:r>
            <a:r>
              <a:rPr lang="uk-UA" sz="1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політика в УРСР і пострадянській Україні.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Сучасна </a:t>
            </a:r>
            <a:r>
              <a:rPr lang="uk-UA" sz="12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мовна</a:t>
            </a:r>
            <a:r>
              <a:rPr lang="uk-UA" sz="1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ситуація в Україні та особливості її дослідження.   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1A8C5A-A774-4278-962E-6E523A984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5795">
            <a:off x="5363869" y="3920070"/>
            <a:ext cx="1835920" cy="25458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18D89C-57D3-416C-BFC2-40B7504DB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8172">
            <a:off x="7382866" y="2566055"/>
            <a:ext cx="2576957" cy="36813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3DB04E-45A6-475D-8F9C-FCDF71337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19849">
            <a:off x="9495621" y="1850753"/>
            <a:ext cx="2287401" cy="33243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D969CF-EBB9-4B17-8A93-5285BE47C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8119" y="181694"/>
            <a:ext cx="1838325" cy="2486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A2A316-658C-40DE-A6F2-116099103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9780" y="148525"/>
            <a:ext cx="2568248" cy="19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0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7C078B-F8DD-45A4-AB77-7B0CFD43D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6650"/>
            <a:ext cx="4434207" cy="1278466"/>
          </a:xfrm>
        </p:spPr>
        <p:txBody>
          <a:bodyPr>
            <a:normAutofit fontScale="90000"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6 (змістовий модуль 6)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Зміна наукових парадигм у сучасній українській лінгвістиці.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967B36-154F-4BC9-81FF-DE650B3B5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7678" y="2309026"/>
            <a:ext cx="2390775" cy="19145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24BBA22-D526-49A2-AC74-B00709A12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819922"/>
            <a:ext cx="4434207" cy="4856086"/>
          </a:xfrm>
        </p:spPr>
        <p:txBody>
          <a:bodyPr>
            <a:normAutofit/>
          </a:bodyPr>
          <a:lstStyle/>
          <a:p>
            <a:pPr marL="1143000" lvl="2" indent="-228600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Проблеми когнітивної лінгвістики.  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Зміна наукових парадигм у сучасній українській лінгвістиці: прагматична та когнітивна парадигми дослідження української мови. </a:t>
            </a:r>
          </a:p>
          <a:p>
            <a:pPr marL="1143000" lvl="2" indent="-228600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Предмет, об'єкт, виділення когнітивної лінгвістики як мовознавчого напряму. Завдання, принципи й сучасні напрями когнітивної лінгвістики. </a:t>
            </a:r>
          </a:p>
          <a:p>
            <a:pPr marL="1143000" lvl="2" indent="-228600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 категоризації в когнітивній лінгвістиці.  Принципи і проблеми когнітивної семантики. </a:t>
            </a:r>
          </a:p>
          <a:p>
            <a:pPr marL="1143000" lvl="2" indent="-228600">
              <a:spcAft>
                <a:spcPts val="600"/>
              </a:spcAft>
              <a:buFont typeface="+mj-lt"/>
              <a:buAutoNum type="arabicPeriod"/>
              <a:tabLst>
                <a:tab pos="135763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 концепту в сучасній лінгвістиці. Методика концептуального аналізу  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244F34-FC45-4D27-91F2-5C676A333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207" y="181992"/>
            <a:ext cx="1790700" cy="2552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1F8FE2-B91E-4362-A7D7-F22C8D1BE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210" y="3624544"/>
            <a:ext cx="1943122" cy="27450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6DE075-BADE-4091-8755-E4DB4CE3A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224" y="249314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03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F6DE2-C325-44B7-BBB8-B74997F50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5" y="71022"/>
            <a:ext cx="4398697" cy="1731146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7 (змістовий модуль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Проблеми комунікативної лінгвістики й прагматики. </a:t>
            </a:r>
            <a:b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</a:br>
            <a: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 Теорія комунікативних актів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C459E20-BDA8-4D3E-8E80-33826F032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1862" y="217680"/>
            <a:ext cx="1945884" cy="3026931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24A017E-FB24-4858-892D-B7F37C82D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6229" y="1731146"/>
            <a:ext cx="4167312" cy="4310215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Проблеми організації лінгвістичної прагматики як нового напрямку досліджень живої природної мови.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Специфіка термінологічного апарату комунікативної лінгвістики і прагматики.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Теорія комунікативних актів.  Основні напрацювання в галузі теорії мовленнєвих актів, комунікативної прагматики,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дискурсології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Дискурсологія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напрями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розвитку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й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суміжні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дисциплін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и.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Комунікативні стратегії і тактики.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1573BE-BC9D-4695-88E2-36440B4A7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24679">
            <a:off x="5092854" y="2934817"/>
            <a:ext cx="2299535" cy="34526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9A6BDD-23DD-48AF-80E1-431DF3C2A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711" y="390401"/>
            <a:ext cx="2556768" cy="37204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BF6257-0E7B-4ADA-A179-7EE1D0A03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430" y="2830320"/>
            <a:ext cx="24860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01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7CDC3B-C145-4263-BC25-951BF5C36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7" y="328474"/>
            <a:ext cx="4407575" cy="1669002"/>
          </a:xfrm>
        </p:spPr>
        <p:txBody>
          <a:bodyPr>
            <a:norm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8. (змістовий модуль 8)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Визначальні тенденції розвитку сучасної прикладної лінгвістики</a:t>
            </a:r>
            <a: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54B6B2-46D6-4D82-AD0C-ECFA34189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9522" y="328474"/>
            <a:ext cx="1790700" cy="254317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C19DBEC-5CF1-49FA-A7D1-0DFCC79B1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4186" y="2494625"/>
            <a:ext cx="4327676" cy="3728622"/>
          </a:xfrm>
        </p:spPr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Прикладні напрями комп’ютерної лінгвістики. Комп’ютерна лексикографія.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Прикладний аспект термінознавства. 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Корпусна лінгвістика. 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Прикладне спрямування перекладознавства.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Прикладне спрямування психолінгвістики. 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Судова (кримінальна) лінгвістика.</a:t>
            </a:r>
          </a:p>
          <a:p>
            <a:pPr marL="228600" indent="-228600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Прикладне</a:t>
            </a:r>
            <a:r>
              <a:rPr lang="ru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значення</a:t>
            </a:r>
            <a:r>
              <a:rPr lang="ru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розробки</a:t>
            </a:r>
            <a:r>
              <a:rPr lang="ru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проблем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комунікативного</a:t>
            </a:r>
            <a:r>
              <a:rPr lang="ru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впливу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(н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ейролінгвістичне</a:t>
            </a:r>
            <a:r>
              <a:rPr lang="ru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програмування</a:t>
            </a:r>
            <a:r>
              <a:rPr lang="uk-UA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5149A5-F689-4DAC-B3A1-75F90D57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489" y="960453"/>
            <a:ext cx="1905000" cy="2628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F1F3C4-BF27-47C8-AB98-8313CEE71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466" y="2208598"/>
            <a:ext cx="2439601" cy="35555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857A33-EFD3-44AD-B8E0-DF7DCA9F9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1757" y="142524"/>
            <a:ext cx="2181411" cy="31379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328606-3F9E-4A0E-9938-1A266D53B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4722" y="3843828"/>
            <a:ext cx="1999249" cy="28716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759E15-8048-4AC1-95A0-CB4E1FFF37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6955" y="3723628"/>
            <a:ext cx="2088656" cy="313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85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E3D3F-599B-4041-8D0C-CE79BCD4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72010" cy="3580660"/>
          </a:xfrm>
        </p:spPr>
        <p:txBody>
          <a:bodyPr/>
          <a:lstStyle/>
          <a:p>
            <a:pPr algn="ctr"/>
            <a:r>
              <a:rPr lang="uk-UA" dirty="0"/>
              <a:t>Запрошую на курс</a:t>
            </a:r>
            <a:br>
              <a:rPr lang="uk-UA" dirty="0"/>
            </a:br>
            <a:r>
              <a:rPr lang="uk-UA" dirty="0"/>
              <a:t>Буде цікаво!</a:t>
            </a:r>
            <a:endParaRPr lang="ru-UA" dirty="0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3" name="Трехмерная модель 2" descr="Зеленая галочка">
                <a:extLst>
                  <a:ext uri="{FF2B5EF4-FFF2-40B4-BE49-F238E27FC236}">
                    <a16:creationId xmlns:a16="http://schemas.microsoft.com/office/drawing/2014/main" id="{8AE37DA1-2FB2-4DA6-948D-11F9CC5DBA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9013937"/>
                  </p:ext>
                </p:extLst>
              </p:nvPr>
            </p:nvGraphicFramePr>
            <p:xfrm>
              <a:off x="671859" y="3082883"/>
              <a:ext cx="2574291" cy="353308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574291" cy="3533083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Зеленая галочка">
                <a:extLst>
                  <a:ext uri="{FF2B5EF4-FFF2-40B4-BE49-F238E27FC236}">
                    <a16:creationId xmlns:a16="http://schemas.microsoft.com/office/drawing/2014/main" id="{8AE37DA1-2FB2-4DA6-948D-11F9CC5DBA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1859" y="3082883"/>
                <a:ext cx="2574291" cy="3533083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8B6275-7AB1-4C73-9368-DE773284E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410" y="2397328"/>
            <a:ext cx="4288378" cy="321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0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6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BEE02-E1F3-40A3-8642-FD25EA1D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Метою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вивчення навчальної дисципліни «Українська лінгвістика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XXI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сторіччя» </a:t>
            </a:r>
            <a:endParaRPr lang="ru-UA" dirty="0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" name="Объект 4" descr="Книга">
                <a:extLst>
                  <a:ext uri="{FF2B5EF4-FFF2-40B4-BE49-F238E27FC236}">
                    <a16:creationId xmlns:a16="http://schemas.microsoft.com/office/drawing/2014/main" id="{3715C246-1CD7-4D8F-9869-9634EABF91C3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67979511"/>
                  </p:ext>
                </p:extLst>
              </p:nvPr>
            </p:nvGraphicFramePr>
            <p:xfrm>
              <a:off x="4792653" y="243162"/>
              <a:ext cx="6091863" cy="567304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091863" cy="5673048"/>
                    </a:xfrm>
                    <a:prstGeom prst="rect">
                      <a:avLst/>
                    </a:prstGeom>
                  </am3d:spPr>
                  <am3d:camera>
                    <am3d:pos x="0" y="0" z="674209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65600" d="1000000"/>
                    <am3d:preTrans dx="-3" dy="-5792354" dz="2330489"/>
                    <am3d:scale>
                      <am3d:sx n="1000000" d="1000000"/>
                      <am3d:sy n="1000000" d="1000000"/>
                      <am3d:sz n="1000000" d="1000000"/>
                    </am3d:scale>
                    <am3d:rot ax="3665715" ay="455021" az="80657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9675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Объект 4" descr="Книга">
                <a:extLst>
                  <a:ext uri="{FF2B5EF4-FFF2-40B4-BE49-F238E27FC236}">
                    <a16:creationId xmlns:a16="http://schemas.microsoft.com/office/drawing/2014/main" id="{3715C246-1CD7-4D8F-9869-9634EABF91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92653" y="243162"/>
                <a:ext cx="6091863" cy="5673048"/>
              </a:xfrm>
              <a:prstGeom prst="rect">
                <a:avLst/>
              </a:prstGeom>
            </p:spPr>
          </p:pic>
        </mc:Fallback>
      </mc:AlternateContent>
      <p:sp>
        <p:nvSpPr>
          <p:cNvPr id="4" name="Текст 3">
            <a:extLst>
              <a:ext uri="{FF2B5EF4-FFF2-40B4-BE49-F238E27FC236}">
                <a16:creationId xmlns:a16="http://schemas.microsoft.com/office/drawing/2014/main" id="{963D99F1-EFB5-4BEE-AA7F-B2A206224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5199210" cy="3855379"/>
          </a:xfrm>
        </p:spPr>
        <p:txBody>
          <a:bodyPr>
            <a:normAutofit fontScale="92500" lnSpcReduction="10000"/>
          </a:bodyPr>
          <a:lstStyle/>
          <a:p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 ознайомлення студентів із найновішими досягненнями й проблемами різних галузей сучасної  української    філології:  лексики й термінології,  ономастики й діалектології,  словотвору,  морфології, синтаксису, стилістики, етнолінгвістики, галузей прикладної лінгвістики, </a:t>
            </a:r>
            <a:r>
              <a:rPr lang="uk-UA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соціолінгвістики </a:t>
            </a:r>
            <a:r>
              <a:rPr lang="uk-UA" sz="2400" dirty="0"/>
              <a:t>у межах </a:t>
            </a:r>
            <a:r>
              <a:rPr lang="uk-UA" sz="2400" dirty="0">
                <a:solidFill>
                  <a:srgbClr val="FFFF00"/>
                </a:solidFill>
              </a:rPr>
              <a:t>генетичної, таксономічної  та </a:t>
            </a:r>
            <a:r>
              <a:rPr lang="uk-UA" sz="2400" dirty="0" err="1">
                <a:solidFill>
                  <a:srgbClr val="FFFF00"/>
                </a:solidFill>
              </a:rPr>
              <a:t>антропоцентричної</a:t>
            </a:r>
            <a:r>
              <a:rPr lang="uk-UA" sz="2400" dirty="0">
                <a:solidFill>
                  <a:srgbClr val="FFFF00"/>
                </a:solidFill>
              </a:rPr>
              <a:t> парадигм. </a:t>
            </a:r>
            <a:endParaRPr lang="ru-RU" sz="2400" dirty="0">
              <a:solidFill>
                <a:srgbClr val="FFFF00"/>
              </a:solidFill>
            </a:endParaRPr>
          </a:p>
          <a:p>
            <a:r>
              <a:rPr lang="uk-UA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33433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22CB34-CDA0-4761-A0F3-FEF99BD9A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література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E3E94D-2818-40DB-89C6-A0B75D1EFB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Жайворонок Н.В. Українська етнолінгвістика: Нариси: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посіб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для студентів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вищ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Київ : Довіра, 2007. 262 с. 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Загнітко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А.П.  Сучасні лінгвістичні теорії:  Монографія. Вид. 2-ге, 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випр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і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Донецьк : ТОВ „Юго-Восток,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Лтд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2007. 219 с.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Селіванова О. Актуальні напрями сучасної лінгвістики  (аналітичний огляд). Київ : Вид– во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фітосоціологічного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центру, 1999.  148с. 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Селіванова О.О.  Сучасна лінгвістика:  напрями та проблеми:  підручник.   Полтава : Довкілля-К, 2008. 712 с.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Українська мова:  Енциклопедія.  Київ :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енцикл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2002. 752с.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 hangingPunct="0">
              <a:tabLst>
                <a:tab pos="3895725" algn="l"/>
              </a:tabLst>
            </a:pP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0509DF-D734-4E00-B3F4-A2126F11E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50084">
            <a:off x="6705133" y="499182"/>
            <a:ext cx="2686050" cy="3810000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0F9AF41B-7F4F-4A52-BC43-BC899FBEE7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8217">
            <a:off x="4740676" y="1335031"/>
            <a:ext cx="2299316" cy="28071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D616A3-E54C-4A2D-909C-56340B46D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638" y="3712999"/>
            <a:ext cx="2095500" cy="29622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BB6EB0-9368-48CD-A8DE-54F2EC93C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49335">
            <a:off x="9180973" y="2593759"/>
            <a:ext cx="2578576" cy="402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78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5DCBF-326A-46BF-AB2B-B79C4C2F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Додаткова література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565E76-EBAF-4BC9-A010-202B515A6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319349"/>
            <a:ext cx="4184035" cy="5368834"/>
          </a:xfrm>
        </p:spPr>
        <p:txBody>
          <a:bodyPr>
            <a:normAutofit fontScale="40000" lnSpcReduction="20000"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uk-UA" sz="3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Бацевич</a:t>
            </a:r>
            <a:r>
              <a:rPr lang="uk-UA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Ф.С. Основи комунікативної лінгвістики: Підручник. Київ : Видавничий центр «Академія», 2004. 344с. </a:t>
            </a:r>
            <a:endParaRPr lang="ru-UA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Бацевич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Ф. С. Нариси з лінгвістичної прагматики : [монографія]. Львів : ПАІС, 2010. 336 с.</a:t>
            </a:r>
            <a:endParaRPr lang="ru-UA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Бацевич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Ф. С. Нариси з комунікативної лінгвістики. Львів, 2003. </a:t>
            </a:r>
            <a:endParaRPr lang="ru-UA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Бацевич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Ф. С. Вступ до лінгвістичної </a:t>
            </a: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генології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Навчальний посібник. Київ : Видавничий центр «Академія», 2006.  248 с. </a:t>
            </a:r>
            <a:endParaRPr lang="ru-UA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Бевзенко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С.П. Історія українського мовознавства: Історія вивчення української мови. Київ:      Вища школа, 1991.  231с. </a:t>
            </a:r>
            <a:endParaRPr lang="ru-UA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Єрмоленко С.Я.  Аспекти дослідження літературної мови. </a:t>
            </a:r>
            <a:r>
              <a:rPr lang="uk-UA" sz="3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Мова і культура нації.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Львів, 1990.</a:t>
            </a:r>
            <a:endParaRPr lang="ru-UA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3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Жайворонок В. </a:t>
            </a:r>
            <a:r>
              <a:rPr lang="ru-UA" sz="3000" kern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Знаки </a:t>
            </a:r>
            <a:r>
              <a:rPr lang="ru-UA" sz="3000" kern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української</a:t>
            </a:r>
            <a:r>
              <a:rPr lang="ru-UA" sz="3000" kern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3000" kern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етнокультури</a:t>
            </a:r>
            <a:r>
              <a:rPr lang="ru-UA" sz="3000" kern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Словник-</a:t>
            </a:r>
            <a:r>
              <a:rPr lang="ru-UA" sz="3000" kern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довідник</a:t>
            </a:r>
            <a:r>
              <a:rPr lang="uk-UA" sz="3000" kern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3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Київ: Довіра, 2006.  703 с.</a:t>
            </a:r>
            <a:endParaRPr lang="ru-UA" sz="3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Жовтобрюх М.А. Нарис історії українського радянського мовознавства (1918-1941). Київ : Наук. думка, 1991. 257с.</a:t>
            </a:r>
            <a:endParaRPr lang="ru-UA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Зеленько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А.С. Загальне мовознавство. Історія лінгвістичних </a:t>
            </a:r>
            <a:r>
              <a:rPr lang="uk-UA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вчень</a:t>
            </a:r>
            <a:r>
              <a:rPr lang="uk-UA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Аспекти, методи, прийоми та процедури вивчення мови: Посібник. Луганськ : 2000.</a:t>
            </a:r>
            <a:endParaRPr lang="ru-UA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8FF6C4-CC70-4BAA-B7D7-F3B674CF4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3727" y="810615"/>
            <a:ext cx="5961207" cy="5577840"/>
          </a:xfrm>
        </p:spPr>
        <p:txBody>
          <a:bodyPr>
            <a:noAutofit/>
          </a:bodyPr>
          <a:lstStyle/>
          <a:p>
            <a:pPr lvl="0">
              <a:buFont typeface="+mj-lt"/>
              <a:buAutoNum type="arabicPeriod"/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Кондратенко Н. В. Синтаксис українського модерністського і постмодерністського художнього дискурсу : [монографія]. К. : Видавничий дім Дмитра 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Бураго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2012. 328 с. </a:t>
            </a:r>
            <a:endParaRPr lang="uk-UA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Кондратенко Н., Стрій Л., 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Билінська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О. 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Лінгвопрагматика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політичного дискурсу : типологія мовленнєвих жанрів. Одеса : «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Астропринт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2019. 236 с. 8. Кононенко В. І. Символи української мови. Івано-Франківськ : Плай, 1996. 272 с. 9. 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Кочан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І. М. Лінгвістичний аналіз тексту : [навчальний посібник].К. : Знання, 2008. 423 с.</a:t>
            </a:r>
            <a:endParaRPr lang="ru-UA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Куранова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Основи психолінгвістики : навчальний посібник. Київ : Альма-матер. 2012. 208 с.</a:t>
            </a:r>
            <a:endParaRPr lang="ru-UA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80340" lvl="0" algn="just">
              <a:spcAft>
                <a:spcPts val="1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ru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Масенко </a:t>
            </a:r>
            <a:r>
              <a:rPr lang="ru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Л. </a:t>
            </a:r>
            <a:r>
              <a:rPr lang="ru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Нариси</a:t>
            </a:r>
            <a:r>
              <a:rPr lang="ru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соціолінгвістики</a:t>
            </a:r>
            <a:r>
              <a:rPr lang="ru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ru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посібник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Київ</a:t>
            </a:r>
            <a:r>
              <a:rPr lang="ru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Києво-Могилян</a:t>
            </a:r>
            <a:r>
              <a:rPr lang="ru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акад. 2010.  242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с.</a:t>
            </a:r>
            <a:endParaRPr lang="ru-UA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Радзієвська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Т. В. Текст як засіб комунікації. Київ :1998.</a:t>
            </a:r>
            <a:endParaRPr lang="ru-UA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Скаб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М.С. Шляхи і методи дослідження української мови як найважливішого засобу вираження ментальності українців. </a:t>
            </a:r>
            <a:r>
              <a:rPr lang="uk-UA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Проблеми історії та культури української мови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зб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наук. праць. Чернівці: Рута, 1995. С.16 – 24.</a:t>
            </a:r>
            <a:endParaRPr lang="ru-UA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Ставицька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Л. Арго, жаргон, сленг: Соціальна диференціація української мови. Київ : Критика, 2005. 464 с.</a:t>
            </a:r>
            <a:endParaRPr lang="ru-UA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Шабат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-Савка С. Т. Категорія комунікативної інтенції в українській мові : монографія. Чернівці : «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Букрек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2014. 412 с.</a:t>
            </a:r>
            <a:endParaRPr lang="ru-UA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CD8A5D-FEFA-4572-AE1D-3BA47025F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01469">
            <a:off x="9728262" y="394872"/>
            <a:ext cx="1790700" cy="2552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C73954-3DFD-4086-9A1B-0FFD26DC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37747">
            <a:off x="8424724" y="191492"/>
            <a:ext cx="1485900" cy="19706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6BCFFC-7125-4B19-BE60-4EB46709A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333">
            <a:off x="9430498" y="2777726"/>
            <a:ext cx="1847034" cy="25113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B671A4-2559-43FF-9C73-38625EAB6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6333">
            <a:off x="10369598" y="4525411"/>
            <a:ext cx="1500857" cy="22317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D1F853-7C4F-4C56-990D-6A2D0D5FB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37747">
            <a:off x="8424723" y="218772"/>
            <a:ext cx="1485900" cy="197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49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36643-23DE-4432-94A7-89AA99E05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Програма навчальної дисципліни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A06899-9F3D-4AB5-9844-263CE32D7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tabLst>
                <a:tab pos="180340" algn="l"/>
              </a:tabLst>
            </a:pP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  <a:tabLst>
                <a:tab pos="180340" algn="l"/>
              </a:tabLst>
            </a:pPr>
            <a: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РОЗДІЛ 1. Основні етапи розвитку українського мовознавства</a:t>
            </a:r>
          </a:p>
          <a:p>
            <a:pPr marL="0" indent="0" algn="ctr">
              <a:buNone/>
              <a:tabLst>
                <a:tab pos="180340" algn="l"/>
              </a:tabLst>
            </a:pPr>
            <a: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Досягнення українського мовознавства в межах генетичної й таксономічної  парадигм</a:t>
            </a:r>
            <a:endParaRPr lang="ru-UA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EBF135-E6A4-4DF3-9B88-79E4E8AF7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639" y="120713"/>
            <a:ext cx="2551877" cy="40797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EC2CD3-BC68-4124-BD1F-5EA3ED636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6" y="4410326"/>
            <a:ext cx="1714500" cy="11906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2DBD2A-6A56-4546-A0B2-C902C4F99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183" y="3272273"/>
            <a:ext cx="2678624" cy="3466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C0B5E9-14F9-4FA3-BF40-493582024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758" y="3841932"/>
            <a:ext cx="2945620" cy="250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55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B9E87-C03F-4A34-9D80-0B90C9A99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2963"/>
            <a:ext cx="3854528" cy="2484107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1 (змістовий модуль 1)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 Narrow" panose="020B0606020202030204" pitchFamily="34" charset="0"/>
              </a:rPr>
              <a:t>Основні етапи розвитку українського мовознавства.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Досягнення й проблеми українського мовознавства на </a:t>
            </a:r>
            <a:r>
              <a:rPr lang="uk-UA" b="1" i="1" dirty="0" err="1">
                <a:latin typeface="Book Antiqua" panose="02040602050305030304" pitchFamily="18" charset="0"/>
                <a:ea typeface="Times New Roman" panose="02020603050405020304" pitchFamily="18" charset="0"/>
              </a:rPr>
              <a:t>поч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. ХХІ століття.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D264E3-976B-403B-8783-5BE1A6BC4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0085" y="316220"/>
            <a:ext cx="2766687" cy="4542656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EB93703-737E-4E93-8B58-5920E84AD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AutoNum type="arabicPeriod"/>
              <a:tabLst>
                <a:tab pos="18034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 і завдання курсу „Актуальні питання сучасної філології». Зв'язок курсу з іншими дисциплінами. </a:t>
            </a:r>
          </a:p>
          <a:p>
            <a:pPr marL="342900" indent="-342900">
              <a:buAutoNum type="arabicPeriod"/>
              <a:tabLst>
                <a:tab pos="18034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етапи розвитку українського мовознавства. Розвиток українського мовознавства ХІХ століття. </a:t>
            </a:r>
          </a:p>
          <a:p>
            <a:pPr marL="342900" indent="-342900">
              <a:buAutoNum type="arabicPeriod"/>
              <a:tabLst>
                <a:tab pos="18034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 українського мовознавства І пол.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ХХст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342900" indent="-342900">
              <a:buAutoNum type="arabicPeriod"/>
              <a:tabLst>
                <a:tab pos="18034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 українського мовознавства ІІ пол.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ХХст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Досягнення й проблеми сучасного українського мовознавства.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09AD3D-EFE1-4434-AB43-032565F4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453" y="292963"/>
            <a:ext cx="2548349" cy="37467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05BA4A-741B-44E3-A8EB-52BF86AC3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587" y="2984969"/>
            <a:ext cx="2646838" cy="39774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7C6E83-B2B2-4D1A-8161-FA067E994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0429" y="3079729"/>
            <a:ext cx="2790373" cy="3787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900C3F-EE74-475E-93A7-4CDAC4D7F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787" y="73072"/>
            <a:ext cx="2061651" cy="260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14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AE4E4-BE7E-4C0B-9BF6-75EC14305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9596"/>
            <a:ext cx="3854528" cy="2457474"/>
          </a:xfrm>
        </p:spPr>
        <p:txBody>
          <a:bodyPr>
            <a:normAutofit fontScale="90000"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2 </a:t>
            </a:r>
            <a:b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(змістовий модуль 2)</a:t>
            </a:r>
            <a:b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Досягнення й проблеми в галузі сучасної лексикології, фразеології, термінознавства, лексикографії, семасіології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92B52C5-30FF-4313-9A0E-6AE03F4D6C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71533"/>
              </p:ext>
            </p:extLst>
          </p:nvPr>
        </p:nvGraphicFramePr>
        <p:xfrm>
          <a:off x="4696287" y="479395"/>
          <a:ext cx="3036163" cy="556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4E7C8B28-B0D5-440C-864B-4368E0BF8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3761335"/>
          </a:xfrm>
        </p:spPr>
        <p:txBody>
          <a:bodyPr>
            <a:normAutofit/>
          </a:bodyPr>
          <a:lstStyle/>
          <a:p>
            <a:pPr marL="228600" indent="-228600" algn="just">
              <a:buFont typeface="+mj-lt"/>
              <a:buAutoNum type="arabicPeriod"/>
              <a:tabLst>
                <a:tab pos="180340" algn="l"/>
              </a:tabLst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Лексикологія як розділ мовознавства про словниковий склад мови. Головні поняття лексикології, фразеології, термінознавства, лексикографії, семасіології. Розділи лексикології, фразеології, термінознавства, лексикографії, семасіології.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Головні досягнення і  напрямки розвитку аналізованих напрямків мовознавства. Українська зіставна лексикологія;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Досягнення і перспективи української термінології.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Напрями розвитку сучасної ономастики. Сучасні принципи і методи опису лексичного і фразеологічного значення слова.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Здобутки й напрями розвитку української фразеології.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7372F4-3D64-4757-9A20-3490640B76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3360">
            <a:off x="7512549" y="184199"/>
            <a:ext cx="2043907" cy="30968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717830-E6F3-4CE9-B727-B45C96D44E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96374">
            <a:off x="9312127" y="705890"/>
            <a:ext cx="2367671" cy="33916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BFC153-E631-4FC0-98E5-5636AD78C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0993" y="3429000"/>
            <a:ext cx="2316361" cy="3429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4DCB85-CCB4-4BC8-8A1D-C62436DB7E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5017" y="4074713"/>
            <a:ext cx="1905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50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D4388-0FD3-4791-A7BE-01D895A6A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6" y="310718"/>
            <a:ext cx="4363186" cy="1970843"/>
          </a:xfrm>
        </p:spPr>
        <p:txBody>
          <a:bodyPr>
            <a:norm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3. (змістовий модуль 3)</a:t>
            </a:r>
            <a:b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Досягнення й проблеми в галузях діалектології,  </a:t>
            </a:r>
            <a:r>
              <a:rPr lang="uk-UA" b="1" i="1" dirty="0" err="1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дериватології</a:t>
            </a:r>
            <a:r>
              <a:rPr lang="uk-UA" b="1" i="1" dirty="0"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та граматики. </a:t>
            </a:r>
            <a: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UA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9CA35C-0716-4CD5-BC92-9C03054B9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869504">
            <a:off x="5059902" y="200009"/>
            <a:ext cx="2588123" cy="374760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A6FDC75-4AAC-49D7-A2E6-78F77E08B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321" y="2396971"/>
            <a:ext cx="4513541" cy="4150311"/>
          </a:xfrm>
        </p:spPr>
        <p:txBody>
          <a:bodyPr>
            <a:norm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Школи й напрями досліджень сучасної діалектології.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Сучасні </a:t>
            </a:r>
            <a:r>
              <a:rPr lang="uk-UA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дериватологічні</a:t>
            </a: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дослідження та їх актуальні напрями.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Проблеми функційної морфології. Функції морфологічних одиниць і категорій, первинні та вторинні функції морфологічних форм. Ономасіологічні дослідження частин мови.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Функційний синтаксис. Комунікативний синтаксис. Аспекти дослідження синтаксису української мови. Нове у вивченні синтаксичних одиниць. Досягнення і перспективи комунікативного синтаксису. Проблеми когнітивного синтаксису. Основні напрями дослідження синтаксичних одиниць. </a:t>
            </a:r>
            <a:endParaRPr lang="ru-U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E9834D-8F07-4D4B-B3D2-639470C0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6836">
            <a:off x="9443607" y="354403"/>
            <a:ext cx="2404480" cy="32686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B61D6D-AD7A-4133-ABB4-D4E7FB03F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3644">
            <a:off x="9325246" y="3008436"/>
            <a:ext cx="2311872" cy="32619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AAC13D-4A41-4581-BDDD-2BED802FE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237" y="1988714"/>
            <a:ext cx="2259668" cy="31896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9B31A9-A9F1-424F-BE62-18AA4FD3D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180" y="2915146"/>
            <a:ext cx="27527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80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AB346-1E35-4496-8675-35CF36F2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4.(змістовий модуль 4)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Зіставні й </a:t>
            </a:r>
            <a:r>
              <a:rPr lang="uk-UA" i="1" dirty="0" err="1">
                <a:latin typeface="Book Antiqua" panose="02040602050305030304" pitchFamily="18" charset="0"/>
                <a:ea typeface="Times New Roman" panose="02020603050405020304" pitchFamily="18" charset="0"/>
              </a:rPr>
              <a:t>типологійні</a:t>
            </a:r>
            <a:r>
              <a:rPr lang="uk-UA" i="1" dirty="0">
                <a:latin typeface="Book Antiqua" panose="02040602050305030304" pitchFamily="18" charset="0"/>
                <a:ea typeface="Times New Roman" panose="02020603050405020304" pitchFamily="18" charset="0"/>
              </a:rPr>
              <a:t> дослідження в історії української мови.  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1F5B02-9876-4A93-8D11-A2C813C61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092" y="936963"/>
            <a:ext cx="1724025" cy="265747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49B96E2-9E8A-48CC-B6BA-67B0B713E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522605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Досягнення та проблеми історії української мови. </a:t>
            </a:r>
          </a:p>
          <a:p>
            <a:pPr marL="522605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Сучасні можливості, методи та напрями вивчення пам’яткового фонду української мови.</a:t>
            </a:r>
          </a:p>
          <a:p>
            <a:pPr marL="522605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Сучасні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зіставно-типологійні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дослідження в історії української мови. 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C46DD8-82E5-4142-8D3B-1FF5CADBC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379" y="319596"/>
            <a:ext cx="3817621" cy="19461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5C88EE-E352-427B-951D-4839CF5CF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959" y="367243"/>
            <a:ext cx="1895475" cy="24098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234FE5-051D-49B1-81B2-B0530E908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582" y="3666478"/>
            <a:ext cx="2387731" cy="31915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3BF39A-3485-4A3C-A842-B21791276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1473" y="2656128"/>
            <a:ext cx="2961918" cy="38723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CDAAEB-841D-44ED-98A9-0816AB9E3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2306" y="3750723"/>
            <a:ext cx="18859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0629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367</TotalTime>
  <Words>1101</Words>
  <Application>Microsoft Office PowerPoint</Application>
  <PresentationFormat>Широкоэкранный</PresentationFormat>
  <Paragraphs>82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Arial</vt:lpstr>
      <vt:lpstr>Arial Narrow</vt:lpstr>
      <vt:lpstr>Book Antiqua</vt:lpstr>
      <vt:lpstr>Calibri</vt:lpstr>
      <vt:lpstr>Cambria</vt:lpstr>
      <vt:lpstr>MS Mincho</vt:lpstr>
      <vt:lpstr>Tahoma</vt:lpstr>
      <vt:lpstr>Times New Roman</vt:lpstr>
      <vt:lpstr>Trebuchet MS</vt:lpstr>
      <vt:lpstr>Wingdings 3</vt:lpstr>
      <vt:lpstr>Аспект</vt:lpstr>
      <vt:lpstr>        Українська лінгвістика XXI сторіччя</vt:lpstr>
      <vt:lpstr>Метою вивчення навчальної дисципліни «Українська лінгвістика XXI сторіччя» </vt:lpstr>
      <vt:lpstr>література</vt:lpstr>
      <vt:lpstr>Додаткова література</vt:lpstr>
      <vt:lpstr>Програма навчальної дисципліни</vt:lpstr>
      <vt:lpstr>ТЕМА 1 (змістовий модуль 1) Основні етапи розвитку українського мовознавства. Досягнення й проблеми українського мовознавства на поч. ХХІ століття. </vt:lpstr>
      <vt:lpstr>ТЕМА 2  (змістовий модуль 2)  Досягнення й проблеми в галузі сучасної лексикології, фразеології, термінознавства, лексикографії, семасіології. </vt:lpstr>
      <vt:lpstr>ТЕМА 3. (змістовий модуль 3)  Досягнення й проблеми в галузях діалектології,  дериватології  та граматики.  </vt:lpstr>
      <vt:lpstr>ТЕМА 4.(змістовий модуль 4) Зіставні й типологійні дослідження в історії української мови.   </vt:lpstr>
      <vt:lpstr>Презентация PowerPoint</vt:lpstr>
      <vt:lpstr>ТЕМА 5 (змістовий модуль 5)  Досягнення й проблеми в галузі української етнолінгвістики та соціолінгвістики </vt:lpstr>
      <vt:lpstr>ТЕМА 6 (змістовий модуль 6)  Зміна наукових парадигм у сучасній українській лінгвістиці. </vt:lpstr>
      <vt:lpstr>ТЕМА 7 (змістовий модуль 7) Проблеми комунікативної лінгвістики й прагматики.   Теорія комунікативних актів </vt:lpstr>
      <vt:lpstr>ТЕМА 8. (змістовий модуль 8) Визначальні тенденції розвитку сучасної прикладної лінгвістики </vt:lpstr>
      <vt:lpstr>Запрошую на курс Буде цікаво!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АКТУАЛЬНІ ПИТАННЯ СУЧАСНОЇ ФІЛОЛОГІЇ</dc:title>
  <dc:creator>admin</dc:creator>
  <cp:lastModifiedBy>admin</cp:lastModifiedBy>
  <cp:revision>21</cp:revision>
  <dcterms:created xsi:type="dcterms:W3CDTF">2021-01-17T17:35:43Z</dcterms:created>
  <dcterms:modified xsi:type="dcterms:W3CDTF">2025-11-17T10:55:14Z</dcterms:modified>
</cp:coreProperties>
</file>