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</p:sldMasterIdLst>
  <p:notesMasterIdLst>
    <p:notesMasterId r:id="rId12"/>
  </p:notesMasterIdLst>
  <p:sldIdLst>
    <p:sldId id="256" r:id="rId3"/>
    <p:sldId id="296" r:id="rId4"/>
    <p:sldId id="259" r:id="rId5"/>
    <p:sldId id="260" r:id="rId6"/>
    <p:sldId id="263" r:id="rId7"/>
    <p:sldId id="264" r:id="rId8"/>
    <p:sldId id="286" r:id="rId9"/>
    <p:sldId id="289" r:id="rId10"/>
    <p:sldId id="270" r:id="rId1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CC00"/>
    <a:srgbClr val="FFFFFF"/>
    <a:srgbClr val="FFCC66"/>
    <a:srgbClr val="99FF33"/>
    <a:srgbClr val="3333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9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4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05E4DE7-7C43-47DA-86ED-3DD31D41F8C2}" type="datetimeFigureOut">
              <a:rPr lang="ru-RU"/>
              <a:pPr>
                <a:defRPr/>
              </a:pPr>
              <a:t>08.09.2020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5F0430C-562A-467D-98F1-2F57FE535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7153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59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Образец заголовка</a:t>
            </a:r>
          </a:p>
        </p:txBody>
      </p:sp>
      <p:sp>
        <p:nvSpPr>
          <p:cNvPr id="6759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Образец подзаголовка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26046-959E-48FD-B53F-1C147139E79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3214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7E582-57BF-4DB8-94BC-6AF84CAC230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8846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F8280-4F23-46A3-B957-18D7C706967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8362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BFEF3-D8ED-498B-A321-F5291BF0E38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998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9223A-902E-410F-A1EF-DA32D1A467A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4011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27CCF-2292-4158-8A9D-B004CB3CC08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1087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AA253-B33E-4B7B-978A-58AE5E3A779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6099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1B814-1B31-4F82-8A37-2388F484FD0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6697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690DE-8DD2-4B56-A51C-B1496E2303C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8536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B00C9-9535-48D0-BC2E-31D0C3D6744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6571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EC028-DC41-4CE9-9F44-076A3580418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1835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FF106-647F-4E5B-97E2-76375FAF8B1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8061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0FB19-8079-4590-AE02-134F1DC15A6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6179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2F947-9B49-4E43-83F0-64D6FFF465E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4613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03225-9C84-4A56-AFD6-12F7F2C2D51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7886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42079-9510-4FAE-8B02-CB97E517275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2781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39D3E-B428-4DB6-8467-9A891CD12DE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7544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B57E3-6952-4BAF-9104-95104643037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6882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8D87D-B7AA-47AE-B17B-44A449120C7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3403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FCC8F-C10A-4019-94BA-B97A8F1BB06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4878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2813E-4BBD-4411-9BC0-1511FD5B8D1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682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E87F3-F4F2-45CD-B9DC-C133D187CDA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4652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09D6-6421-4F75-81A5-743C243479E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9528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66621-D0C9-44EB-97C6-BE19D598194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2328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6656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6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6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6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65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Образец заголовка</a:t>
            </a:r>
          </a:p>
        </p:txBody>
      </p:sp>
      <p:sp>
        <p:nvSpPr>
          <p:cNvPr id="6657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Образец текста</a:t>
            </a:r>
          </a:p>
          <a:p>
            <a:pPr lvl="1"/>
            <a:r>
              <a:rPr lang="es-ES" smtClean="0"/>
              <a:t>Второй уровень</a:t>
            </a:r>
          </a:p>
          <a:p>
            <a:pPr lvl="2"/>
            <a:r>
              <a:rPr lang="es-ES" smtClean="0"/>
              <a:t>Третий уровень</a:t>
            </a:r>
          </a:p>
          <a:p>
            <a:pPr lvl="3"/>
            <a:r>
              <a:rPr lang="es-ES" smtClean="0"/>
              <a:t>Четвертый уровень</a:t>
            </a:r>
          </a:p>
          <a:p>
            <a:pPr lvl="4"/>
            <a:r>
              <a:rPr lang="es-ES" smtClean="0"/>
              <a:t>Пятый уровень</a:t>
            </a:r>
          </a:p>
        </p:txBody>
      </p:sp>
      <p:sp>
        <p:nvSpPr>
          <p:cNvPr id="6657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657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657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72BB339A-3AE7-41E2-827D-9C371B9796C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8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Образец текста</a:t>
            </a:r>
          </a:p>
          <a:p>
            <a:pPr lvl="1"/>
            <a:r>
              <a:rPr lang="es-ES" smtClean="0"/>
              <a:t>Второй уровень</a:t>
            </a:r>
          </a:p>
          <a:p>
            <a:pPr lvl="2"/>
            <a:r>
              <a:rPr lang="es-ES" smtClean="0"/>
              <a:t>Третий уровень</a:t>
            </a:r>
          </a:p>
          <a:p>
            <a:pPr lvl="3"/>
            <a:r>
              <a:rPr lang="es-ES" smtClean="0"/>
              <a:t>Четвертый уровень</a:t>
            </a:r>
          </a:p>
          <a:p>
            <a:pPr lvl="4"/>
            <a:r>
              <a:rPr lang="es-ES" smtClean="0"/>
              <a:t>Пятый уровень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7F9321E9-EE3B-4E81-AF4B-D84B14E9E17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4000" dirty="0" smtClean="0"/>
              <a:t>Загальна паразитологія</a:t>
            </a:r>
            <a:endParaRPr lang="es-ES" sz="4000" b="1" i="1" dirty="0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 marL="457200" lvl="1" indent="0" eaLnBrk="1" hangingPunct="1">
              <a:spcBef>
                <a:spcPct val="30000"/>
              </a:spcBef>
              <a:buNone/>
              <a:defRPr/>
            </a:pPr>
            <a:r>
              <a:rPr lang="uk-UA" altLang="zh-CN" sz="3200" dirty="0" smtClean="0">
                <a:ea typeface="宋体" pitchFamily="2" charset="-122"/>
              </a:rPr>
              <a:t>Презентація курсу</a:t>
            </a:r>
            <a:r>
              <a:rPr lang="es-ES" altLang="zh-CN" sz="3200" dirty="0" smtClean="0">
                <a:ea typeface="宋体" pitchFamily="2" charset="-122"/>
              </a:rPr>
              <a:t> </a:t>
            </a:r>
            <a:endParaRPr lang="uk-UA" altLang="zh-CN" sz="3200" dirty="0" smtClean="0">
              <a:ea typeface="宋体" pitchFamily="2" charset="-122"/>
            </a:endParaRPr>
          </a:p>
          <a:p>
            <a:pPr marL="457200" lvl="1" indent="0" eaLnBrk="1" hangingPunct="1">
              <a:spcBef>
                <a:spcPct val="30000"/>
              </a:spcBef>
              <a:buNone/>
              <a:defRPr/>
            </a:pPr>
            <a:r>
              <a:rPr lang="ru-RU" sz="3200" b="1" dirty="0" err="1" smtClean="0">
                <a:effectLst/>
              </a:rPr>
              <a:t>Викладач</a:t>
            </a:r>
            <a:r>
              <a:rPr lang="ru-RU" sz="3200" b="1" dirty="0">
                <a:effectLst/>
              </a:rPr>
              <a:t>: Сарабєєв </a:t>
            </a:r>
            <a:r>
              <a:rPr lang="ru-RU" sz="3200" b="1" dirty="0" err="1">
                <a:effectLst/>
              </a:rPr>
              <a:t>В.Л</a:t>
            </a:r>
            <a:r>
              <a:rPr lang="ru-RU" sz="3200" b="1" dirty="0">
                <a:effectLst/>
              </a:rPr>
              <a:t>. канд. </a:t>
            </a:r>
            <a:r>
              <a:rPr lang="ru-RU" sz="3200" b="1" dirty="0" err="1">
                <a:effectLst/>
              </a:rPr>
              <a:t>біол</a:t>
            </a:r>
            <a:r>
              <a:rPr lang="ru-RU" sz="3200" b="1" dirty="0">
                <a:effectLst/>
              </a:rPr>
              <a:t>. наук, доц.</a:t>
            </a:r>
            <a:endParaRPr lang="es-E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effectLst/>
              </a:rPr>
              <a:t>Паразитологія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err="1" smtClean="0">
                <a:effectLst/>
              </a:rPr>
              <a:t>це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>
                <a:effectLst/>
              </a:rPr>
              <a:t>комплексна </a:t>
            </a:r>
            <a:r>
              <a:rPr lang="ru-RU" sz="2400" dirty="0" err="1">
                <a:effectLst/>
              </a:rPr>
              <a:t>біологічна</a:t>
            </a:r>
            <a:r>
              <a:rPr lang="ru-RU" sz="2400" dirty="0">
                <a:effectLst/>
              </a:rPr>
              <a:t> наука про </a:t>
            </a:r>
            <a:r>
              <a:rPr lang="ru-RU" sz="2400" dirty="0" err="1">
                <a:effectLst/>
              </a:rPr>
              <a:t>паразитичні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організми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їх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взаємовідносини</a:t>
            </a:r>
            <a:r>
              <a:rPr lang="ru-RU" sz="2400" dirty="0">
                <a:effectLst/>
              </a:rPr>
              <a:t> з </a:t>
            </a:r>
            <a:r>
              <a:rPr lang="ru-RU" sz="2400" dirty="0" err="1">
                <a:effectLst/>
              </a:rPr>
              <a:t>хазяїнами</a:t>
            </a:r>
            <a:r>
              <a:rPr lang="ru-RU" sz="2400" dirty="0">
                <a:effectLst/>
              </a:rPr>
              <a:t> та </a:t>
            </a:r>
            <a:r>
              <a:rPr lang="ru-RU" sz="2400" dirty="0" err="1">
                <a:effectLst/>
              </a:rPr>
              <a:t>навколишнім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середовищем</a:t>
            </a:r>
            <a:r>
              <a:rPr lang="ru-RU" sz="2400" dirty="0">
                <a:effectLst/>
              </a:rPr>
              <a:t>. </a:t>
            </a:r>
            <a:endParaRPr lang="ru-RU" sz="2400" dirty="0" smtClean="0">
              <a:effectLst/>
            </a:endParaRPr>
          </a:p>
          <a:p>
            <a:r>
              <a:rPr lang="ru-RU" sz="2400" dirty="0" smtClean="0">
                <a:effectLst/>
              </a:rPr>
              <a:t> </a:t>
            </a:r>
            <a:r>
              <a:rPr lang="ru-RU" sz="2400" dirty="0">
                <a:effectLst/>
              </a:rPr>
              <a:t>Паразитизм є </a:t>
            </a:r>
            <a:r>
              <a:rPr lang="ru-RU" sz="2400" dirty="0" err="1">
                <a:effectLst/>
              </a:rPr>
              <a:t>надзвичайно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поширеним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явищем</a:t>
            </a:r>
            <a:r>
              <a:rPr lang="ru-RU" sz="2400" dirty="0">
                <a:effectLst/>
              </a:rPr>
              <a:t> у </a:t>
            </a:r>
            <a:r>
              <a:rPr lang="ru-RU" sz="2400" dirty="0" err="1">
                <a:effectLst/>
              </a:rPr>
              <a:t>природі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ще</a:t>
            </a:r>
            <a:r>
              <a:rPr lang="ru-RU" sz="2400" dirty="0">
                <a:effectLst/>
              </a:rPr>
              <a:t> на початку 80-х </a:t>
            </a:r>
            <a:r>
              <a:rPr lang="ru-RU" sz="2400" dirty="0" err="1">
                <a:effectLst/>
              </a:rPr>
              <a:t>років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було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підраховано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що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понад</a:t>
            </a:r>
            <a:r>
              <a:rPr lang="ru-RU" sz="2400" dirty="0">
                <a:effectLst/>
              </a:rPr>
              <a:t> 70% </a:t>
            </a:r>
            <a:r>
              <a:rPr lang="ru-RU" sz="2400" dirty="0" err="1">
                <a:effectLst/>
              </a:rPr>
              <a:t>всіх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видів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тварин</a:t>
            </a:r>
            <a:r>
              <a:rPr lang="ru-RU" sz="2400" dirty="0">
                <a:effectLst/>
              </a:rPr>
              <a:t> є </a:t>
            </a:r>
            <a:r>
              <a:rPr lang="ru-RU" sz="2400" dirty="0" err="1">
                <a:effectLst/>
              </a:rPr>
              <a:t>паразитичними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організмами</a:t>
            </a:r>
            <a:r>
              <a:rPr lang="ru-RU" sz="2400" dirty="0">
                <a:effectLst/>
              </a:rPr>
              <a:t>. </a:t>
            </a:r>
            <a:endParaRPr lang="ru-RU" sz="2400" dirty="0" smtClean="0">
              <a:effectLst/>
            </a:endParaRPr>
          </a:p>
          <a:p>
            <a:r>
              <a:rPr lang="ru-RU" sz="2400" dirty="0" smtClean="0">
                <a:effectLst/>
              </a:rPr>
              <a:t>Теоретичною </a:t>
            </a:r>
            <a:r>
              <a:rPr lang="ru-RU" sz="2400" dirty="0">
                <a:effectLst/>
              </a:rPr>
              <a:t>базою </a:t>
            </a:r>
            <a:r>
              <a:rPr lang="ru-RU" sz="2400" dirty="0" err="1">
                <a:effectLst/>
              </a:rPr>
              <a:t>паразитології</a:t>
            </a:r>
            <a:r>
              <a:rPr lang="ru-RU" sz="2400" dirty="0">
                <a:effectLst/>
              </a:rPr>
              <a:t> є </a:t>
            </a:r>
            <a:r>
              <a:rPr lang="ru-RU" sz="2400" dirty="0" err="1">
                <a:effectLst/>
              </a:rPr>
              <a:t>загальна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паразитологія</a:t>
            </a:r>
            <a:r>
              <a:rPr lang="ru-RU" sz="2400" dirty="0">
                <a:effectLst/>
              </a:rPr>
              <a:t>. </a:t>
            </a:r>
            <a:endParaRPr lang="ru-RU" sz="2400" dirty="0" smtClean="0">
              <a:effectLst/>
            </a:endParaRPr>
          </a:p>
          <a:p>
            <a:r>
              <a:rPr lang="ru-RU" sz="2400" b="1" i="1" dirty="0" smtClean="0">
                <a:effectLst/>
              </a:rPr>
              <a:t>Мета</a:t>
            </a:r>
            <a:r>
              <a:rPr lang="ru-RU" sz="2400" b="1" i="1" dirty="0">
                <a:effectLst/>
              </a:rPr>
              <a:t> </a:t>
            </a:r>
            <a:r>
              <a:rPr lang="ru-RU" sz="2400" dirty="0">
                <a:effectLst/>
              </a:rPr>
              <a:t>курсу</a:t>
            </a:r>
            <a:r>
              <a:rPr lang="ru-RU" sz="2400" b="1" i="1" dirty="0">
                <a:effectLst/>
              </a:rPr>
              <a:t> – </a:t>
            </a:r>
            <a:r>
              <a:rPr lang="ru-RU" sz="2400" dirty="0" err="1">
                <a:effectLst/>
              </a:rPr>
              <a:t>надати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знання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щодо</a:t>
            </a:r>
            <a:r>
              <a:rPr lang="ru-RU" sz="2400" dirty="0">
                <a:effectLst/>
              </a:rPr>
              <a:t> основ </a:t>
            </a:r>
            <a:r>
              <a:rPr lang="ru-RU" sz="2400" dirty="0" err="1">
                <a:effectLst/>
              </a:rPr>
              <a:t>загальної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паразитології</a:t>
            </a:r>
            <a:r>
              <a:rPr lang="ru-RU" sz="2400" dirty="0">
                <a:effectLst/>
              </a:rPr>
              <a:t> та </a:t>
            </a:r>
            <a:r>
              <a:rPr lang="ru-RU" sz="2400" dirty="0" err="1">
                <a:effectLst/>
              </a:rPr>
              <a:t>місця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паразитів</a:t>
            </a:r>
            <a:r>
              <a:rPr lang="ru-RU" sz="2400" dirty="0">
                <a:effectLst/>
              </a:rPr>
              <a:t> у </a:t>
            </a:r>
            <a:r>
              <a:rPr lang="ru-RU" sz="2400" dirty="0" err="1">
                <a:effectLst/>
              </a:rPr>
              <a:t>тваринному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світі</a:t>
            </a:r>
            <a:r>
              <a:rPr lang="ru-RU" sz="2400" dirty="0">
                <a:effectLst/>
              </a:rPr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1316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44450"/>
            <a:ext cx="6265863" cy="67548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uk-UA" smtClean="0"/>
              <a:t>Паразитоїди</a:t>
            </a:r>
            <a:endParaRPr lang="es-ES" smtClean="0"/>
          </a:p>
        </p:txBody>
      </p:sp>
      <p:pic>
        <p:nvPicPr>
          <p:cNvPr id="14339" name="Picture 4" descr="pieris_parasi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363913"/>
            <a:ext cx="5508625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AutoShape 6"/>
          <p:cNvSpPr>
            <a:spLocks noChangeArrowheads="1"/>
          </p:cNvSpPr>
          <p:nvPr/>
        </p:nvSpPr>
        <p:spPr bwMode="auto">
          <a:xfrm>
            <a:off x="3203575" y="4797425"/>
            <a:ext cx="1584325" cy="1295400"/>
          </a:xfrm>
          <a:prstGeom prst="rightArrow">
            <a:avLst>
              <a:gd name="adj1" fmla="val 50000"/>
              <a:gd name="adj2" fmla="val 30576"/>
            </a:avLst>
          </a:prstGeom>
          <a:solidFill>
            <a:srgbClr val="FF0000">
              <a:alpha val="6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230188" y="4724400"/>
            <a:ext cx="318928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uk-UA" sz="2400"/>
              <a:t>Личинки паразитоіда, що виходять з мертвої гусениці ріпного біляна (</a:t>
            </a:r>
            <a:r>
              <a:rPr lang="uk-UA" sz="2400" i="1"/>
              <a:t>Pieris rapae</a:t>
            </a:r>
            <a:r>
              <a:rPr lang="uk-UA" sz="2400"/>
              <a:t>)</a:t>
            </a:r>
            <a:endParaRPr lang="es-ES" sz="2400"/>
          </a:p>
        </p:txBody>
      </p:sp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5435600" y="1557338"/>
            <a:ext cx="34575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uk-UA" sz="2400"/>
              <a:t>Паразитоїд фруктової мухи – наїзник </a:t>
            </a:r>
            <a:r>
              <a:rPr lang="es-ES" sz="2400" i="1"/>
              <a:t>Diachasmimorpha kraussi</a:t>
            </a:r>
          </a:p>
        </p:txBody>
      </p:sp>
      <p:pic>
        <p:nvPicPr>
          <p:cNvPr id="14343" name="Picture 10" descr="Parasitoid-D-kraussi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7"/>
          <a:stretch>
            <a:fillRect/>
          </a:stretch>
        </p:blipFill>
        <p:spPr>
          <a:xfrm>
            <a:off x="0" y="1125538"/>
            <a:ext cx="4392613" cy="3424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4" name="AutoShape 12"/>
          <p:cNvSpPr>
            <a:spLocks noChangeArrowheads="1"/>
          </p:cNvSpPr>
          <p:nvPr/>
        </p:nvSpPr>
        <p:spPr bwMode="auto">
          <a:xfrm rot="10800000">
            <a:off x="3708400" y="1700213"/>
            <a:ext cx="1584325" cy="1295400"/>
          </a:xfrm>
          <a:prstGeom prst="rightArrow">
            <a:avLst>
              <a:gd name="adj1" fmla="val 50000"/>
              <a:gd name="adj2" fmla="val 30576"/>
            </a:avLst>
          </a:prstGeom>
          <a:solidFill>
            <a:srgbClr val="FF0000">
              <a:alpha val="6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Mixozoa-M-cephalus-f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5580063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7" descr="Mixozoa-M-cephalus-fi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9" b="37430"/>
          <a:stretch>
            <a:fillRect/>
          </a:stretch>
        </p:blipFill>
        <p:spPr bwMode="auto">
          <a:xfrm>
            <a:off x="0" y="4748213"/>
            <a:ext cx="5580063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Line 9"/>
          <p:cNvSpPr>
            <a:spLocks noChangeShapeType="1"/>
          </p:cNvSpPr>
          <p:nvPr/>
        </p:nvSpPr>
        <p:spPr bwMode="auto">
          <a:xfrm>
            <a:off x="-36513" y="4797425"/>
            <a:ext cx="5651501" cy="0"/>
          </a:xfrm>
          <a:prstGeom prst="line">
            <a:avLst/>
          </a:prstGeom>
          <a:noFill/>
          <a:ln w="76200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179388" y="333375"/>
            <a:ext cx="82804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ЯВИЩЕ ПАРАЗИТИЗМУ</a:t>
            </a:r>
          </a:p>
          <a:p>
            <a:pPr>
              <a:defRPr/>
            </a:pPr>
            <a:r>
              <a:rPr lang="uk-UA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Мікрофотогріфії ураженого плавнику кефалі лобаня міксоспоридією роду </a:t>
            </a:r>
            <a:r>
              <a:rPr lang="en-US" sz="2400" i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Myxobolus</a:t>
            </a:r>
            <a:endParaRPr lang="es-ES" sz="2400" i="1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8438" name="Picture 14" descr="cysta3"/>
          <p:cNvPicPr>
            <a:picLocks noGrp="1" noChangeAspect="1" noChangeArrowheads="1"/>
          </p:cNvPicPr>
          <p:nvPr>
            <p:ph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7363" y="4198938"/>
            <a:ext cx="3576637" cy="2659062"/>
          </a:xfrm>
          <a:noFill/>
          <a:ln w="7620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9" name="Line 12"/>
          <p:cNvSpPr>
            <a:spLocks noChangeShapeType="1"/>
          </p:cNvSpPr>
          <p:nvPr/>
        </p:nvSpPr>
        <p:spPr bwMode="auto">
          <a:xfrm flipV="1">
            <a:off x="4211638" y="4005263"/>
            <a:ext cx="1728787" cy="15113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0" name="Line 13"/>
          <p:cNvSpPr>
            <a:spLocks noChangeShapeType="1"/>
          </p:cNvSpPr>
          <p:nvPr/>
        </p:nvSpPr>
        <p:spPr bwMode="auto">
          <a:xfrm>
            <a:off x="1979613" y="2205038"/>
            <a:ext cx="3960812" cy="165576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1" name="Line 16"/>
          <p:cNvSpPr>
            <a:spLocks noChangeShapeType="1"/>
          </p:cNvSpPr>
          <p:nvPr/>
        </p:nvSpPr>
        <p:spPr bwMode="auto">
          <a:xfrm flipH="1" flipV="1">
            <a:off x="6011863" y="4005263"/>
            <a:ext cx="360362" cy="7921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2" name="Line 18"/>
          <p:cNvSpPr>
            <a:spLocks noChangeShapeType="1"/>
          </p:cNvSpPr>
          <p:nvPr/>
        </p:nvSpPr>
        <p:spPr bwMode="auto">
          <a:xfrm flipV="1">
            <a:off x="6227763" y="3789363"/>
            <a:ext cx="865187" cy="2374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3" name="Line 19"/>
          <p:cNvSpPr>
            <a:spLocks noChangeShapeType="1"/>
          </p:cNvSpPr>
          <p:nvPr/>
        </p:nvSpPr>
        <p:spPr bwMode="auto">
          <a:xfrm flipH="1" flipV="1">
            <a:off x="7235825" y="3789363"/>
            <a:ext cx="792163" cy="10795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4" name="Line 20"/>
          <p:cNvSpPr>
            <a:spLocks noChangeShapeType="1"/>
          </p:cNvSpPr>
          <p:nvPr/>
        </p:nvSpPr>
        <p:spPr bwMode="auto">
          <a:xfrm flipV="1">
            <a:off x="6948488" y="3860800"/>
            <a:ext cx="215900" cy="26638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5" name="Text Box 21"/>
          <p:cNvSpPr txBox="1">
            <a:spLocks noChangeArrowheads="1"/>
          </p:cNvSpPr>
          <p:nvPr/>
        </p:nvSpPr>
        <p:spPr bwMode="auto">
          <a:xfrm>
            <a:off x="5848350" y="2246313"/>
            <a:ext cx="30448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uk-UA" sz="2400"/>
              <a:t>Цисти (А) та спори міксоспоридій (Б)</a:t>
            </a:r>
            <a:endParaRPr lang="es-ES" sz="2400"/>
          </a:p>
        </p:txBody>
      </p:sp>
      <p:sp>
        <p:nvSpPr>
          <p:cNvPr id="18446" name="Text Box 22"/>
          <p:cNvSpPr txBox="1">
            <a:spLocks noChangeArrowheads="1"/>
          </p:cNvSpPr>
          <p:nvPr/>
        </p:nvSpPr>
        <p:spPr bwMode="auto">
          <a:xfrm>
            <a:off x="5867400" y="3497263"/>
            <a:ext cx="4286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uk-UA" sz="3200"/>
              <a:t>А</a:t>
            </a:r>
            <a:endParaRPr lang="es-ES" sz="3200"/>
          </a:p>
        </p:txBody>
      </p:sp>
      <p:sp>
        <p:nvSpPr>
          <p:cNvPr id="18447" name="Text Box 23"/>
          <p:cNvSpPr txBox="1">
            <a:spLocks noChangeArrowheads="1"/>
          </p:cNvSpPr>
          <p:nvPr/>
        </p:nvSpPr>
        <p:spPr bwMode="auto">
          <a:xfrm>
            <a:off x="6946900" y="3281363"/>
            <a:ext cx="4238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uk-UA" sz="3200"/>
              <a:t>Б</a:t>
            </a:r>
            <a:endParaRPr lang="es-E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 descr="hem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25500"/>
            <a:ext cx="9036050" cy="6059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1" name="Rectangle 5"/>
          <p:cNvSpPr>
            <a:spLocks noGrp="1" noChangeArrowheads="1"/>
          </p:cNvSpPr>
          <p:nvPr>
            <p:ph type="title"/>
          </p:nvPr>
        </p:nvSpPr>
        <p:spPr>
          <a:xfrm>
            <a:off x="2643188" y="5718175"/>
            <a:ext cx="6500812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400" i="1" dirty="0" err="1" smtClean="0">
                <a:ea typeface="宋体" pitchFamily="2" charset="-122"/>
              </a:rPr>
              <a:t>Haemobaphes</a:t>
            </a:r>
            <a:r>
              <a:rPr lang="en-US" altLang="zh-CN" sz="2400" i="1" dirty="0" smtClean="0">
                <a:ea typeface="宋体" pitchFamily="2" charset="-122"/>
              </a:rPr>
              <a:t> </a:t>
            </a:r>
            <a:r>
              <a:rPr lang="en-US" altLang="zh-CN" sz="2400" i="1" dirty="0" err="1" smtClean="0">
                <a:ea typeface="宋体" pitchFamily="2" charset="-122"/>
              </a:rPr>
              <a:t>diceraus</a:t>
            </a:r>
            <a:r>
              <a:rPr lang="en-US" altLang="zh-CN" sz="2400" i="1" dirty="0" smtClean="0">
                <a:ea typeface="宋体" pitchFamily="2" charset="-122"/>
              </a:rPr>
              <a:t> </a:t>
            </a:r>
            <a:r>
              <a:rPr lang="uk-UA" altLang="zh-CN" sz="2400" i="1" dirty="0" smtClean="0"/>
              <a:t>— </a:t>
            </a:r>
            <a:r>
              <a:rPr lang="uk-UA" altLang="zh-CN" sz="2400" dirty="0" smtClean="0"/>
              <a:t>паразитичний </a:t>
            </a:r>
            <a:r>
              <a:rPr lang="uk-UA" altLang="zh-CN" sz="2400" dirty="0" err="1" smtClean="0"/>
              <a:t>веслоногий</a:t>
            </a:r>
            <a:r>
              <a:rPr lang="uk-UA" altLang="zh-CN" sz="2400" dirty="0" smtClean="0"/>
              <a:t> рак із родини </a:t>
            </a:r>
            <a:r>
              <a:rPr lang="en-US" altLang="zh-CN" sz="2400" dirty="0" err="1" smtClean="0">
                <a:ea typeface="宋体" pitchFamily="2" charset="-122"/>
              </a:rPr>
              <a:t>Lernaeoceridae</a:t>
            </a:r>
            <a:r>
              <a:rPr lang="uk-UA" altLang="zh-CN" sz="2400" dirty="0" smtClean="0"/>
              <a:t>. </a:t>
            </a:r>
            <a:endParaRPr lang="es-ES" sz="2400" dirty="0" smtClean="0"/>
          </a:p>
        </p:txBody>
      </p:sp>
      <p:sp>
        <p:nvSpPr>
          <p:cNvPr id="20484" name="Прямоугольник 3"/>
          <p:cNvSpPr>
            <a:spLocks noChangeArrowheads="1"/>
          </p:cNvSpPr>
          <p:nvPr/>
        </p:nvSpPr>
        <p:spPr bwMode="auto">
          <a:xfrm>
            <a:off x="571500" y="214313"/>
            <a:ext cx="85725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3200"/>
              <a:t>З особливостями локалізації паразита в організмі хазяїна пов'язані два основні типи паразитизму: зовнішній і внутрішній</a:t>
            </a:r>
            <a:endParaRPr lang="ru-RU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559425"/>
          </a:xfrm>
        </p:spPr>
        <p:txBody>
          <a:bodyPr/>
          <a:lstStyle/>
          <a:p>
            <a:pPr>
              <a:defRPr/>
            </a:pPr>
            <a:r>
              <a:rPr lang="uk-UA" sz="2800" dirty="0" smtClean="0"/>
              <a:t>Паразитизм є явищем давнім і загальним, адже кожен живий організм може виконувати роль хазяїна або паразита. Зауважимо, що паразитизм з'явився одночасно з появою гетеротрофних організмів. Ймовірно, що усталення зовнішнього і внутрішнього паразитизму йшло різними шляхами, а стимулами, які діяли у напрямі еволюції вільноіснуючих організмів до паразитизму, слугували добування їжі, пошук сховища, так само як звичайний спосіб життя за відповідних обставин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smtClean="0"/>
              <a:t>СТАНОВЛЕННЯ СИСТЕМИ ПАРАЗИТ-ХАЗЯЇН</a:t>
            </a:r>
            <a:endParaRPr lang="ru-RU" sz="2800" smtClean="0"/>
          </a:p>
        </p:txBody>
      </p:sp>
      <p:sp>
        <p:nvSpPr>
          <p:cNvPr id="27651" name="Содержимое 5"/>
          <p:cNvSpPr>
            <a:spLocks noGrp="1"/>
          </p:cNvSpPr>
          <p:nvPr>
            <p:ph idx="1"/>
          </p:nvPr>
        </p:nvSpPr>
        <p:spPr>
          <a:xfrm>
            <a:off x="428625" y="1285875"/>
            <a:ext cx="8229600" cy="5286375"/>
          </a:xfrm>
        </p:spPr>
        <p:txBody>
          <a:bodyPr/>
          <a:lstStyle/>
          <a:p>
            <a:pPr indent="0" algn="just">
              <a:spcBef>
                <a:spcPct val="0"/>
              </a:spcBef>
            </a:pPr>
            <a:r>
              <a:rPr lang="uk-UA" sz="2400" smtClean="0"/>
              <a:t>Становлення паразитизму</a:t>
            </a:r>
            <a:r>
              <a:rPr lang="en-US" sz="2400" smtClean="0"/>
              <a:t> </a:t>
            </a:r>
            <a:r>
              <a:rPr lang="uk-UA" sz="2400" smtClean="0"/>
              <a:t>не є однобічним явищем, в якому бере участь тільки організм майбутнього паразита. Цей процес водночас є формуванням взаємовідносин двох організмів — паразита і хазяїна або, як прийнято говорити, становленням системи паразит—хазяїн. </a:t>
            </a:r>
            <a:endParaRPr lang="en-US" sz="2400" smtClean="0"/>
          </a:p>
          <a:p>
            <a:pPr indent="0" algn="just">
              <a:spcBef>
                <a:spcPct val="0"/>
              </a:spcBef>
            </a:pPr>
            <a:r>
              <a:rPr lang="uk-UA" sz="2400" smtClean="0"/>
              <a:t>Перші контакти паразита з хазяїном у розвитку нової системи переважно закінчуються смертю одного з них, проте частіше смертю паразита, який перетравлюється або знищується завдяки захисній реакції хазяїна. Це саме трапляється і в ситуації, коли паразит стикається з абсолютно новим хазяїном. Хоча частіше за таких нових контактів гине паразит, більш помітні випадки, коли гине хазяїн. </a:t>
            </a: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2" name="WordArt 6"/>
          <p:cNvSpPr>
            <a:spLocks noChangeArrowheads="1" noChangeShapeType="1" noTextEdit="1"/>
          </p:cNvSpPr>
          <p:nvPr/>
        </p:nvSpPr>
        <p:spPr bwMode="auto">
          <a:xfrm>
            <a:off x="1763713" y="1484313"/>
            <a:ext cx="5761037" cy="38163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FF33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Дякую за увагу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2" grpId="0" animBg="1"/>
    </p:bldLst>
  </p:timing>
</p:sld>
</file>

<file path=ppt/theme/theme1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3957</TotalTime>
  <Words>315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Орбита</vt:lpstr>
      <vt:lpstr>Оформление по умолчанию</vt:lpstr>
      <vt:lpstr>Загальна паразитологія</vt:lpstr>
      <vt:lpstr>Паразитологія</vt:lpstr>
      <vt:lpstr>Презентация PowerPoint</vt:lpstr>
      <vt:lpstr>Паразитоїди</vt:lpstr>
      <vt:lpstr>Презентация PowerPoint</vt:lpstr>
      <vt:lpstr>Haemobaphes diceraus — паразитичний веслоногий рак із родини Lernaeoceridae. </vt:lpstr>
      <vt:lpstr>Презентация PowerPoint</vt:lpstr>
      <vt:lpstr>СТАНОВЛЕННЯ СИСТЕМИ ПАРАЗИТ-ХАЗЯЇН</vt:lpstr>
      <vt:lpstr>Презентация PowerPoint</vt:lpstr>
    </vt:vector>
  </TitlesOfParts>
  <Company>znu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ЛЕКЦІЇ №2 Взаємовідносини тварин.</dc:title>
  <dc:creator>Sarabeev</dc:creator>
  <cp:lastModifiedBy>X</cp:lastModifiedBy>
  <cp:revision>89</cp:revision>
  <dcterms:created xsi:type="dcterms:W3CDTF">2007-09-18T16:14:56Z</dcterms:created>
  <dcterms:modified xsi:type="dcterms:W3CDTF">2020-09-07T22:28:59Z</dcterms:modified>
</cp:coreProperties>
</file>