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9" r:id="rId4"/>
    <p:sldId id="259" r:id="rId5"/>
    <p:sldId id="290" r:id="rId6"/>
    <p:sldId id="279" r:id="rId7"/>
    <p:sldId id="260" r:id="rId8"/>
    <p:sldId id="291" r:id="rId9"/>
    <p:sldId id="282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52C583-7453-4235-ADA1-0047832C501B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1C2B7D-658D-4EC3-8A20-A244D377B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9"/>
            <a:ext cx="8066757" cy="4032447"/>
          </a:xfrm>
        </p:spPr>
        <p:txBody>
          <a:bodyPr>
            <a:noAutofit/>
          </a:bodyPr>
          <a:lstStyle/>
          <a:p>
            <a:r>
              <a:rPr lang="ru-RU" sz="2400" b="1" dirty="0"/>
              <a:t>План</a:t>
            </a:r>
            <a:endParaRPr lang="ru-RU" sz="2400" dirty="0"/>
          </a:p>
          <a:p>
            <a:r>
              <a:rPr lang="uk-UA" sz="2400" dirty="0" smtClean="0"/>
              <a:t>1. </a:t>
            </a:r>
            <a:r>
              <a:rPr lang="uk-UA" sz="2400" dirty="0" smtClean="0"/>
              <a:t>Поняття </a:t>
            </a:r>
            <a:r>
              <a:rPr lang="uk-UA" sz="2400" dirty="0" err="1" smtClean="0"/>
              <a:t>“релігія”</a:t>
            </a:r>
            <a:r>
              <a:rPr lang="uk-UA" sz="2400" dirty="0" smtClean="0"/>
              <a:t> як соціокультурного феномену і соціального інституту</a:t>
            </a:r>
            <a:endParaRPr lang="ru-RU" sz="2400" dirty="0"/>
          </a:p>
          <a:p>
            <a:pPr lvl="0"/>
            <a:r>
              <a:rPr lang="uk-UA" sz="2400" dirty="0" smtClean="0"/>
              <a:t>2. </a:t>
            </a:r>
            <a:r>
              <a:rPr lang="uk-UA" sz="2400" dirty="0" smtClean="0"/>
              <a:t>Світові релігії</a:t>
            </a:r>
            <a:endParaRPr lang="ru-RU" sz="2400" dirty="0"/>
          </a:p>
          <a:p>
            <a:pPr lvl="0"/>
            <a:r>
              <a:rPr lang="uk-UA" sz="2400" dirty="0" smtClean="0"/>
              <a:t>3. Особливості соціально-професійної структури</a:t>
            </a:r>
            <a:endParaRPr lang="ru-RU" sz="2400" dirty="0"/>
          </a:p>
          <a:p>
            <a:pPr lvl="0"/>
            <a:r>
              <a:rPr lang="uk-UA" sz="2400" dirty="0" smtClean="0"/>
              <a:t>4. Класифікація професій як основа виділення соціально-професійної структури</a:t>
            </a:r>
          </a:p>
          <a:p>
            <a:pPr lvl="0"/>
            <a:r>
              <a:rPr lang="uk-UA" sz="2400" dirty="0" smtClean="0"/>
              <a:t>5. Особливості соціально-професійної структури сучасного українського суспільства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2088233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6000" dirty="0" smtClean="0">
                <a:solidFill>
                  <a:schemeClr val="bg2">
                    <a:lumMod val="50000"/>
                  </a:schemeClr>
                </a:solidFill>
              </a:rPr>
              <a:t>Соціально-релігійна </a:t>
            </a:r>
            <a:r>
              <a:rPr lang="uk-UA" sz="6000" dirty="0" smtClean="0">
                <a:solidFill>
                  <a:schemeClr val="bg2">
                    <a:lumMod val="50000"/>
                  </a:schemeClr>
                </a:solidFill>
              </a:rPr>
              <a:t>структура</a:t>
            </a:r>
            <a:endParaRPr lang="ru-RU" sz="6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48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5904656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Прихильників</a:t>
            </a: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4000" dirty="0" smtClean="0">
                <a:solidFill>
                  <a:srgbClr val="C00000"/>
                </a:solidFill>
              </a:rPr>
              <a:t>греко-католицької</a:t>
            </a: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uk-UA" sz="4000" dirty="0" smtClean="0">
                <a:solidFill>
                  <a:srgbClr val="C00000"/>
                </a:solidFill>
              </a:rPr>
              <a:t>римо-католицької</a:t>
            </a: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нараховується приблизно 10 % українського населення; </a:t>
            </a:r>
            <a:r>
              <a:rPr lang="uk-UA" sz="4000" dirty="0" smtClean="0">
                <a:solidFill>
                  <a:srgbClr val="C00000"/>
                </a:solidFill>
              </a:rPr>
              <a:t>п</a:t>
            </a:r>
            <a:r>
              <a:rPr lang="uk-UA" sz="4000" dirty="0" smtClean="0">
                <a:solidFill>
                  <a:srgbClr val="C00000"/>
                </a:solidFill>
              </a:rPr>
              <a:t>ротестантської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 – 1,2%; представників </a:t>
            </a:r>
            <a:r>
              <a:rPr lang="uk-UA" sz="4000" dirty="0" smtClean="0">
                <a:solidFill>
                  <a:srgbClr val="C00000"/>
                </a:solidFill>
              </a:rPr>
              <a:t>ісламу 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– 0,4%; </a:t>
            </a:r>
            <a:r>
              <a:rPr lang="uk-UA" sz="4000" dirty="0" err="1" smtClean="0">
                <a:solidFill>
                  <a:schemeClr val="accent1">
                    <a:lumMod val="75000"/>
                  </a:schemeClr>
                </a:solidFill>
              </a:rPr>
              <a:t>іудаістів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 – 0,1%; </a:t>
            </a:r>
            <a:r>
              <a:rPr lang="uk-UA" sz="4000" dirty="0" smtClean="0">
                <a:solidFill>
                  <a:srgbClr val="C00000"/>
                </a:solidFill>
              </a:rPr>
              <a:t>атеїстів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 – 4,3%.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08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6192688"/>
          </a:xfrm>
        </p:spPr>
        <p:txBody>
          <a:bodyPr/>
          <a:lstStyle/>
          <a:p>
            <a:pPr marL="0" indent="0" algn="l">
              <a:buNone/>
            </a:pPr>
            <a:r>
              <a:rPr lang="uk-UA" sz="3600" dirty="0" smtClean="0">
                <a:solidFill>
                  <a:srgbClr val="C00000"/>
                </a:solidFill>
                <a:effectLst/>
              </a:rPr>
              <a:t>Що досліджує соціально-релігійна структура суспільства?</a:t>
            </a: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- розподіл членів суспільства між релігіями і релігійними конфесіями;</a:t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- кількість релігійних організацій;</a:t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- інтереси релігійних громад</a:t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uk-UA" sz="3600" dirty="0" smtClean="0">
                <a:solidFill>
                  <a:srgbClr val="C00000"/>
                </a:solidFill>
                <a:effectLst/>
              </a:rPr>
              <a:t>Для чого здійснюється таке дослідження?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08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903" cy="5976664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1. Забезпечення свободи совісті і віросповідання;</a:t>
            </a:r>
            <a:b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2. Управління соціально-релігійними відносинами;</a:t>
            </a:r>
            <a:b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3. Врегулювання (при наявності) міжрелігійних конфліктів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86585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3" cy="6120680"/>
          </a:xfrm>
        </p:spPr>
        <p:txBody>
          <a:bodyPr/>
          <a:lstStyle/>
          <a:p>
            <a:pPr algn="l">
              <a:buNone/>
            </a:pP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vi-VN" sz="2800" dirty="0" smtClean="0">
                <a:solidFill>
                  <a:schemeClr val="accent1">
                    <a:lumMod val="75000"/>
                  </a:schemeClr>
                </a:solidFill>
              </a:rPr>
              <a:t>Релі́гія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 (від 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лат.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n-US" sz="2800" b="0" i="1" dirty="0" err="1" smtClean="0">
                <a:solidFill>
                  <a:schemeClr val="accent1">
                    <a:lumMod val="75000"/>
                  </a:schemeClr>
                </a:solidFill>
              </a:rPr>
              <a:t>religio</a:t>
            </a:r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 —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зв'язок) — особлива </a:t>
            </a:r>
            <a:r>
              <a:rPr lang="vi-VN" sz="2800" dirty="0" smtClean="0">
                <a:solidFill>
                  <a:schemeClr val="accent1">
                    <a:lumMod val="75000"/>
                  </a:schemeClr>
                </a:solidFill>
              </a:rPr>
              <a:t>система 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світогляду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 та </a:t>
            </a:r>
            <a:r>
              <a:rPr lang="vi-VN" sz="2800" dirty="0" smtClean="0">
                <a:solidFill>
                  <a:schemeClr val="accent1">
                    <a:lumMod val="75000"/>
                  </a:schemeClr>
                </a:solidFill>
              </a:rPr>
              <a:t>світосприйняття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 конкретної людини або групи людей, набір культурних, духовних та моральних 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цінностей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що обумовлюють поведінку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людини.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широкому сенсі,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релігія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 - це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800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uk-UA" sz="2800" dirty="0" err="1" smtClean="0">
                <a:solidFill>
                  <a:schemeClr val="accent1">
                    <a:lumMod val="75000"/>
                  </a:schemeClr>
                </a:solidFill>
              </a:rPr>
              <a:t>оціальний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800" dirty="0" smtClean="0">
                <a:solidFill>
                  <a:schemeClr val="accent1">
                    <a:lumMod val="75000"/>
                  </a:schemeClr>
                </a:solidFill>
              </a:rPr>
              <a:t>інститут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тобто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сукупність вірувань і віровчень, наявних у суспільстві. Вона включає до свого складу сукупність 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заповідей, звичаїв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обрядів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канонів,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правил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життя і поведінки 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>людей</a:t>
            </a:r>
            <a:r>
              <a:rPr lang="uk-UA" sz="2800" b="0" dirty="0" smtClean="0">
                <a:solidFill>
                  <a:schemeClr val="accent1">
                    <a:lumMod val="75000"/>
                  </a:schemeClr>
                </a:solidFill>
              </a:rPr>
              <a:t>, а також релігійних установ, які забезпечують дотримання всього вище перерахованого</a:t>
            </a:r>
            <a: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vi-VN" sz="2800" b="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b="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01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5" cy="5760640"/>
          </a:xfrm>
        </p:spPr>
        <p:txBody>
          <a:bodyPr/>
          <a:lstStyle/>
          <a:p>
            <a:pPr algn="l">
              <a:buNone/>
            </a:pP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Церква</a:t>
            </a: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 (у перекладі з грецької означає «зібрання вірних») — спільнота віруючих, мирян і священиків, одного віросповідання, як місцева так і спільнота всієї земної кулі.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5904656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i="1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Світові релігії </a:t>
            </a:r>
            <a:r>
              <a:rPr lang="vi-VN" sz="3200" b="0" dirty="0" smtClean="0">
                <a:solidFill>
                  <a:schemeClr val="accent1">
                    <a:lumMod val="75000"/>
                  </a:schemeClr>
                </a:solidFill>
              </a:rPr>
              <a:t>— </a:t>
            </a: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це </a:t>
            </a:r>
            <a:r>
              <a:rPr lang="vi-VN" sz="3200" b="0" dirty="0" smtClean="0">
                <a:solidFill>
                  <a:schemeClr val="accent1">
                    <a:lumMod val="75000"/>
                  </a:schemeClr>
                </a:solidFill>
              </a:rPr>
              <a:t>віровчення</a:t>
            </a:r>
            <a:r>
              <a:rPr lang="vi-VN" sz="3200" b="0" dirty="0" smtClean="0">
                <a:solidFill>
                  <a:schemeClr val="accent1">
                    <a:lumMod val="75000"/>
                  </a:schemeClr>
                </a:solidFill>
              </a:rPr>
              <a:t>, які мають міжетнічний і космополітичний характер, оскільки вони гарантують спасіння незалежно від того, до якого етносу належать їх послідовники</a:t>
            </a:r>
            <a:r>
              <a:rPr lang="vi-VN" sz="3200" b="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До світових релігій належать:</a:t>
            </a:r>
            <a:b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- буддизм </a:t>
            </a: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(час життя основоположника буддизму – з 566 по 486 р</a:t>
            </a: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  <a:b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- християнство (Християнська традиція точно вказує дату: 28-33 рр. н.е.);</a:t>
            </a:r>
            <a:b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  <a:t>- іслам (виник на початку VII ст. н.е. на Аравійському півострові);</a:t>
            </a:r>
            <a:br>
              <a:rPr lang="uk-UA" sz="3200" b="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0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92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52927" cy="5760640"/>
          </a:xfrm>
        </p:spPr>
        <p:txBody>
          <a:bodyPr/>
          <a:lstStyle/>
          <a:p>
            <a:pPr algn="l">
              <a:buNone/>
            </a:pPr>
            <a:r>
              <a:rPr lang="uk-UA" dirty="0" smtClean="0">
                <a:solidFill>
                  <a:srgbClr val="C00000"/>
                </a:solidFill>
              </a:rPr>
              <a:t>Буддизм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 релігійно-філософське вчення (</a:t>
            </a:r>
            <a:r>
              <a:rPr lang="uk-UA" b="0" dirty="0" err="1" smtClean="0">
                <a:solidFill>
                  <a:schemeClr val="accent1">
                    <a:lumMod val="75000"/>
                  </a:schemeClr>
                </a:solidFill>
              </a:rPr>
              <a:t>дгарма</a:t>
            </a: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) про духовне пробудження (</a:t>
            </a:r>
            <a:r>
              <a:rPr lang="uk-UA" b="0" dirty="0" err="1" smtClean="0">
                <a:solidFill>
                  <a:schemeClr val="accent1">
                    <a:lumMod val="75000"/>
                  </a:schemeClr>
                </a:solidFill>
              </a:rPr>
              <a:t>бодгі</a:t>
            </a: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), яке виникло близько VІ століття до н.е. в </a:t>
            </a:r>
            <a:b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b="0" dirty="0" smtClean="0">
                <a:solidFill>
                  <a:schemeClr val="accent1">
                    <a:lumMod val="75000"/>
                  </a:schemeClr>
                </a:solidFill>
              </a:rPr>
              <a:t>Стародавній Індії. 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 descr="Без названия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437112"/>
            <a:ext cx="2915816" cy="24208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1" cy="6336704"/>
          </a:xfrm>
        </p:spPr>
        <p:txBody>
          <a:bodyPr/>
          <a:lstStyle/>
          <a:p>
            <a:pPr marL="0" lvl="0" indent="0" algn="l">
              <a:buNone/>
            </a:pPr>
            <a:r>
              <a:rPr lang="uk-UA" sz="3200" dirty="0" smtClean="0">
                <a:solidFill>
                  <a:srgbClr val="C00000"/>
                </a:solidFill>
              </a:rPr>
              <a:t>Християнство 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- це одна із світових релігій. Це одна із світових релігій (поряд з ісламом і буддизмом). Християнство виникло у другій половині І столітті у східних провінціях Римської імперії. ... У перші століття існування Християнства у Римській імперії панувала віротерпимість.</a:t>
            </a:r>
            <a:r>
              <a:rPr lang="uk-UA" sz="30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uk-UA" sz="30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endParaRPr lang="uk-UA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789040"/>
            <a:ext cx="2266181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572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9" y="260648"/>
            <a:ext cx="8533134" cy="6192540"/>
          </a:xfrm>
        </p:spPr>
        <p:txBody>
          <a:bodyPr/>
          <a:lstStyle/>
          <a:p>
            <a:pPr marL="0" indent="0" algn="l">
              <a:buNone/>
            </a:pPr>
            <a:r>
              <a:rPr lang="uk-UA" sz="3400" dirty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   </a:t>
            </a:r>
            <a:r>
              <a:rPr lang="uk-UA" sz="3600" dirty="0" smtClean="0">
                <a:solidFill>
                  <a:srgbClr val="C00000"/>
                </a:solidFill>
              </a:rPr>
              <a:t>Іслам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 є другою (після християнства) за кількістю послідовників світовою </a:t>
            </a:r>
            <a:r>
              <a:rPr lang="uk-UA" sz="3600" i="1" dirty="0" smtClean="0">
                <a:solidFill>
                  <a:schemeClr val="accent1">
                    <a:lumMod val="75000"/>
                  </a:schemeClr>
                </a:solidFill>
              </a:rPr>
              <a:t>монотеїстичною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 релігією, на якій ґрунтується культура численних народів Сходу. </a:t>
            </a:r>
            <a:endParaRPr lang="uk-UA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179512" y="5157192"/>
            <a:ext cx="8677151" cy="12959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4400" dirty="0" smtClean="0">
                <a:solidFill>
                  <a:srgbClr val="C00000"/>
                </a:solidFill>
              </a:rPr>
              <a:t> </a:t>
            </a:r>
            <a:endParaRPr lang="uk-UA" sz="4400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996952"/>
            <a:ext cx="8282780" cy="74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6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5" name="Рисунок 4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005064"/>
            <a:ext cx="468052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558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476672"/>
            <a:ext cx="7694240" cy="1080120"/>
          </a:xfrm>
        </p:spPr>
        <p:txBody>
          <a:bodyPr/>
          <a:lstStyle/>
          <a:p>
            <a:pPr algn="l">
              <a:buNone/>
            </a:pPr>
            <a:r>
              <a:rPr lang="uk-UA" dirty="0" smtClean="0">
                <a:solidFill>
                  <a:srgbClr val="C00000"/>
                </a:solidFill>
              </a:rPr>
              <a:t>Релігійний поділ світу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1322174955_13220507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556792"/>
            <a:ext cx="8064896" cy="44644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5976664"/>
          </a:xfrm>
        </p:spPr>
        <p:txBody>
          <a:bodyPr/>
          <a:lstStyle/>
          <a:p>
            <a:pPr algn="l">
              <a:buNone/>
            </a:pPr>
            <a:r>
              <a:rPr lang="uk-UA" sz="4000" dirty="0" smtClean="0">
                <a:solidFill>
                  <a:srgbClr val="C00000"/>
                </a:solidFill>
              </a:rPr>
              <a:t>Релігійний поділ в Україні</a:t>
            </a:r>
            <a: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b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  <a:t>Згідно з багатьма опитуваннями, більшість </a:t>
            </a:r>
            <a:r>
              <a:rPr lang="uk-UA" sz="4000" b="0" dirty="0" err="1" smtClean="0">
                <a:solidFill>
                  <a:schemeClr val="accent1">
                    <a:lumMod val="75000"/>
                  </a:schemeClr>
                </a:solidFill>
              </a:rPr>
              <a:t>вірян</a:t>
            </a:r>
            <a:r>
              <a:rPr lang="uk-UA" sz="4000" b="0" dirty="0" smtClean="0">
                <a:solidFill>
                  <a:schemeClr val="accent1">
                    <a:lumMod val="75000"/>
                  </a:schemeClr>
                </a:solidFill>
              </a:rPr>
              <a:t> України відносить себе до православних (68,8 %), причому в різний час від третини до половини з них визнає себе вірними КПЦ-КП.</a:t>
            </a:r>
            <a:r>
              <a:rPr lang="uk-UA" sz="4000" b="0" dirty="0" smtClean="0"/>
              <a:t> </a:t>
            </a:r>
            <a:endParaRPr lang="uk-UA" sz="4000" b="0" dirty="0"/>
          </a:p>
        </p:txBody>
      </p:sp>
    </p:spTree>
    <p:extLst>
      <p:ext uri="{BB962C8B-B14F-4D97-AF65-F5344CB8AC3E}">
        <p14:creationId xmlns:p14="http://schemas.microsoft.com/office/powerpoint/2010/main" xmlns="" val="50776234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704</TotalTime>
  <Words>157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Соціально-релігійна структура</vt:lpstr>
      <vt:lpstr>          Релі́гія (від лат. religio — зв'язок) — особлива система світогляду та світосприйняття конкретної людини або групи людей, набір культурних, духовних та моральних цінностей, що обумовлюють поведінку людини.       У широкому сенсі, релігія - це соціальний інститут, тобто сукупність вірувань і віровчень, наявних у суспільстві. Вона включає до свого складу сукупність заповідей, звичаїв, обрядів, канонів, правил життя і поведінки людей, а також релігійних установ, які забезпечують дотримання всього вище перерахованого </vt:lpstr>
      <vt:lpstr>     Церква (у перекладі з грецької означає «зібрання вірних») — спільнота віруючих, мирян і священиків, одного віросповідання, як місцева так і спільнота всієї земної кулі. </vt:lpstr>
      <vt:lpstr>Світові релігії — це віровчення, які мають міжетнічний і космополітичний характер, оскільки вони гарантують спасіння незалежно від того, до якого етносу належать їх послідовники. До світових релігій належать: - буддизм (час життя основоположника буддизму – з 566 по 486 р.) - християнство (Християнська традиція точно вказує дату: 28-33 рр. н.е.); - іслам (виник на початку VII ст. н.е. на Аравійському півострові); </vt:lpstr>
      <vt:lpstr>Буддизм -  релігійно-філософське вчення (дгарма) про духовне пробудження (бодгі), яке виникло близько VІ століття до н.е. в  Стародавній Індії. </vt:lpstr>
      <vt:lpstr>Християнство - це одна із світових релігій. Це одна із світових релігій (поряд з ісламом і буддизмом). Християнство виникло у другій половині І столітті у східних провінціях Римської імперії. ... У перші століття існування Християнства у Римській імперії панувала віротерпимість. </vt:lpstr>
      <vt:lpstr>     Іслам є другою (після християнства) за кількістю послідовників світовою монотеїстичною релігією, на якій ґрунтується культура численних народів Сходу. </vt:lpstr>
      <vt:lpstr>Релігійний поділ світу</vt:lpstr>
      <vt:lpstr>Релігійний поділ в Україні    Згідно з багатьма опитуваннями, більшість вірян України відносить себе до православних (68,8 %), причому в різний час від третини до половини з них визнає себе вірними КПЦ-КП. </vt:lpstr>
      <vt:lpstr>Прихильників греко-католицької і римо-католицької нараховується приблизно 10 % українського населення; протестантської – 1,2%; представників ісламу – 0,4%; іудаістів – 0,1%; атеїстів – 4,3%.</vt:lpstr>
      <vt:lpstr>Що досліджує соціально-релігійна структура суспільства? - розподіл членів суспільства між релігіями і релігійними конфесіями; - кількість релігійних організацій; - інтереси релігійних громад Для чого здійснюється таке дослідження? </vt:lpstr>
      <vt:lpstr>1. Забезпечення свободи совісті і віросповідання; 2. Управління соціально-релігійними відносинами; 3. Врегулювання (при наявності) міжрелігійних конфліктів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особистісних обмежень</dc:title>
  <dc:creator>userznu</dc:creator>
  <cp:lastModifiedBy>user</cp:lastModifiedBy>
  <cp:revision>66</cp:revision>
  <dcterms:created xsi:type="dcterms:W3CDTF">2017-11-16T13:00:29Z</dcterms:created>
  <dcterms:modified xsi:type="dcterms:W3CDTF">2019-10-23T15:43:59Z</dcterms:modified>
</cp:coreProperties>
</file>