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46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08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4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1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4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8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1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7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0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FCDF4-C9E4-4F76-89B7-6CCB3E9B8905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1BBC-D01B-41D7-A8E8-D770A074D2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uk-U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Презентація навчальної дисципліни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PR</a:t>
            </a:r>
            <a:r>
              <a:rPr lang="uk-UA" b="1" i="1" dirty="0" smtClean="0">
                <a:solidFill>
                  <a:srgbClr val="C00000"/>
                </a:solidFill>
              </a:rPr>
              <a:t>-комунікації в контексті становлення громадянського суспільства</a:t>
            </a:r>
            <a:endParaRPr lang="uk-UA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КУРСУ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07569" y="1417639"/>
          <a:ext cx="7776863" cy="41606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6511">
                  <a:extLst>
                    <a:ext uri="{9D8B030D-6E8A-4147-A177-3AD203B41FA5}">
                      <a16:colId xmlns:a16="http://schemas.microsoft.com/office/drawing/2014/main" val="1707815342"/>
                    </a:ext>
                  </a:extLst>
                </a:gridCol>
                <a:gridCol w="5435082">
                  <a:extLst>
                    <a:ext uri="{9D8B030D-6E8A-4147-A177-3AD203B41FA5}">
                      <a16:colId xmlns:a16="http://schemas.microsoft.com/office/drawing/2014/main" val="4220979029"/>
                    </a:ext>
                  </a:extLst>
                </a:gridCol>
                <a:gridCol w="826511">
                  <a:extLst>
                    <a:ext uri="{9D8B030D-6E8A-4147-A177-3AD203B41FA5}">
                      <a16:colId xmlns:a16="http://schemas.microsoft.com/office/drawing/2014/main" val="3766572812"/>
                    </a:ext>
                  </a:extLst>
                </a:gridCol>
                <a:gridCol w="688759">
                  <a:extLst>
                    <a:ext uri="{9D8B030D-6E8A-4147-A177-3AD203B41FA5}">
                      <a16:colId xmlns:a16="http://schemas.microsoft.com/office/drawing/2014/main" val="800006182"/>
                    </a:ext>
                  </a:extLst>
                </a:gridCol>
              </a:tblGrid>
              <a:tr h="628054">
                <a:tc rowSpan="2">
                  <a:txBody>
                    <a:bodyPr/>
                    <a:lstStyle/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№</a:t>
                      </a:r>
                      <a:endParaRPr lang="ru-RU" sz="1400">
                        <a:effectLst/>
                      </a:endParaRPr>
                    </a:p>
                    <a:p>
                      <a:pPr marL="9017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Назва теми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Кількість годин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991670"/>
                  </a:ext>
                </a:extLst>
              </a:tr>
              <a:tr h="375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денна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заочна форма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704664"/>
                  </a:ext>
                </a:extLst>
              </a:tr>
              <a:tr h="300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Комунікації з громадськістю в громадянському суспільстві.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077710"/>
                  </a:ext>
                </a:extLst>
              </a:tr>
              <a:tr h="63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uk-UA" sz="1200" spc="-5">
                          <a:effectLst/>
                        </a:rPr>
                        <a:t>Інституції громадянського суспільства та організація ними зв</a:t>
                      </a:r>
                      <a:r>
                        <a:rPr lang="ru-RU" sz="1200" spc="-5">
                          <a:effectLst/>
                        </a:rPr>
                        <a:t>’</a:t>
                      </a:r>
                      <a:r>
                        <a:rPr lang="uk-UA" sz="1200" spc="-5">
                          <a:effectLst/>
                        </a:rPr>
                        <a:t>язків з громадськістю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12052"/>
                  </a:ext>
                </a:extLst>
              </a:tr>
              <a:tr h="62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Неурядові організації, соціальний маркетинг та зв’язки з громадськістю в громадянському суспільстві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0233"/>
                  </a:ext>
                </a:extLst>
              </a:tr>
              <a:tr h="30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Держава і громадянське суспільство: аспекти взаємовідносин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6421480"/>
                  </a:ext>
                </a:extLst>
              </a:tr>
              <a:tr h="62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Зв’язки з громадськістю в умовах сучасного  політичного процесу побудови громадянського суспільства в Україні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775870"/>
                  </a:ext>
                </a:extLst>
              </a:tr>
              <a:tr h="628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Разом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875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59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/>
              <a:t>Основні </a:t>
            </a:r>
            <a:r>
              <a:rPr lang="uk-UA" b="1" dirty="0" smtClean="0"/>
              <a:t>поняття </a:t>
            </a:r>
            <a:r>
              <a:rPr lang="uk-UA" b="1" dirty="0" smtClean="0"/>
              <a:t>курсу: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r">
              <a:buNone/>
            </a:pPr>
            <a:r>
              <a:rPr lang="uk-UA" i="1" dirty="0" smtClean="0">
                <a:solidFill>
                  <a:srgbClr val="0070C0"/>
                </a:solidFill>
              </a:rPr>
              <a:t>Громадянське суспільство, PR</a:t>
            </a:r>
            <a:r>
              <a:rPr lang="uk-UA" i="1" dirty="0">
                <a:solidFill>
                  <a:srgbClr val="0070C0"/>
                </a:solidFill>
              </a:rPr>
              <a:t>,  PR-комунікація, </a:t>
            </a:r>
            <a:r>
              <a:rPr lang="uk-UA" i="1" dirty="0" smtClean="0">
                <a:solidFill>
                  <a:srgbClr val="0070C0"/>
                </a:solidFill>
              </a:rPr>
              <a:t>громадська думка,</a:t>
            </a:r>
            <a:r>
              <a:rPr lang="uk-UA" dirty="0"/>
              <a:t> </a:t>
            </a:r>
            <a:r>
              <a:rPr lang="uk-UA" i="1" dirty="0">
                <a:solidFill>
                  <a:srgbClr val="0070C0"/>
                </a:solidFill>
              </a:rPr>
              <a:t>"</a:t>
            </a:r>
            <a:r>
              <a:rPr lang="uk-UA" i="1" dirty="0" smtClean="0">
                <a:solidFill>
                  <a:srgbClr val="0070C0"/>
                </a:solidFill>
              </a:rPr>
              <a:t>спіраль </a:t>
            </a:r>
            <a:r>
              <a:rPr lang="uk-UA" i="1" dirty="0">
                <a:solidFill>
                  <a:srgbClr val="0070C0"/>
                </a:solidFill>
              </a:rPr>
              <a:t>мовчання" Е. </a:t>
            </a:r>
            <a:r>
              <a:rPr lang="uk-UA" i="1" dirty="0" err="1" smtClean="0">
                <a:solidFill>
                  <a:srgbClr val="0070C0"/>
                </a:solidFill>
              </a:rPr>
              <a:t>Ноель-Нойманн</a:t>
            </a:r>
            <a:r>
              <a:rPr lang="uk-UA" i="1" dirty="0" smtClean="0">
                <a:solidFill>
                  <a:srgbClr val="0070C0"/>
                </a:solidFill>
              </a:rPr>
              <a:t>,</a:t>
            </a:r>
          </a:p>
          <a:p>
            <a:pPr marL="0" indent="0" algn="r">
              <a:buNone/>
            </a:pPr>
            <a:r>
              <a:rPr lang="uk-UA" i="1" dirty="0">
                <a:solidFill>
                  <a:srgbClr val="0070C0"/>
                </a:solidFill>
              </a:rPr>
              <a:t>с</a:t>
            </a:r>
            <a:r>
              <a:rPr lang="uk-UA" i="1" dirty="0" smtClean="0">
                <a:solidFill>
                  <a:srgbClr val="0070C0"/>
                </a:solidFill>
              </a:rPr>
              <a:t>оціологічні дослідження, </a:t>
            </a:r>
            <a:r>
              <a:rPr lang="uk-UA" i="1" dirty="0" err="1" smtClean="0">
                <a:solidFill>
                  <a:srgbClr val="0070C0"/>
                </a:solidFill>
              </a:rPr>
              <a:t>дослідження</a:t>
            </a:r>
            <a:r>
              <a:rPr lang="uk-UA" i="1" dirty="0" smtClean="0">
                <a:solidFill>
                  <a:srgbClr val="0070C0"/>
                </a:solidFill>
              </a:rPr>
              <a:t> громадської думки,</a:t>
            </a:r>
          </a:p>
          <a:p>
            <a:pPr marL="0" indent="0" algn="r">
              <a:buNone/>
            </a:pPr>
            <a:r>
              <a:rPr lang="uk-UA" i="1" dirty="0">
                <a:solidFill>
                  <a:srgbClr val="0070C0"/>
                </a:solidFill>
              </a:rPr>
              <a:t>ф</a:t>
            </a:r>
            <a:r>
              <a:rPr lang="uk-UA" i="1" dirty="0" smtClean="0">
                <a:solidFill>
                  <a:srgbClr val="0070C0"/>
                </a:solidFill>
              </a:rPr>
              <a:t>ункції громадської думки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7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9576" y="587107"/>
            <a:ext cx="7848872" cy="5262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Головна мета курсу  </a:t>
            </a:r>
            <a:r>
              <a:rPr lang="ru-RU" sz="2800" dirty="0" err="1"/>
              <a:t>відображає</a:t>
            </a:r>
            <a:r>
              <a:rPr lang="ru-RU" sz="2800" dirty="0"/>
              <a:t> </a:t>
            </a:r>
            <a:r>
              <a:rPr lang="ru-RU" sz="2800" dirty="0" err="1"/>
              <a:t>реальний</a:t>
            </a:r>
            <a:r>
              <a:rPr lang="ru-RU" sz="2800" dirty="0"/>
              <a:t> стан </a:t>
            </a:r>
            <a:r>
              <a:rPr lang="ru-RU" sz="2800" dirty="0" err="1"/>
              <a:t>суспільної</a:t>
            </a:r>
            <a:r>
              <a:rPr lang="ru-RU" sz="2800" dirty="0"/>
              <a:t> </a:t>
            </a:r>
            <a:r>
              <a:rPr lang="ru-RU" sz="2800" dirty="0" err="1"/>
              <a:t>свідомості</a:t>
            </a:r>
            <a:r>
              <a:rPr lang="ru-RU" sz="2800" dirty="0"/>
              <a:t>, </a:t>
            </a:r>
            <a:r>
              <a:rPr lang="ru-RU" sz="2800" dirty="0" err="1"/>
              <a:t>інтереси</a:t>
            </a:r>
            <a:r>
              <a:rPr lang="ru-RU" sz="2800" dirty="0"/>
              <a:t>, </a:t>
            </a:r>
            <a:r>
              <a:rPr lang="ru-RU" sz="2800" dirty="0" err="1"/>
              <a:t>настрої</a:t>
            </a:r>
            <a:r>
              <a:rPr lang="ru-RU" sz="2800" dirty="0"/>
              <a:t> і </a:t>
            </a:r>
            <a:r>
              <a:rPr lang="ru-RU" sz="2800" dirty="0" err="1"/>
              <a:t>почуття</a:t>
            </a:r>
            <a:r>
              <a:rPr lang="ru-RU" sz="2800" dirty="0"/>
              <a:t> </a:t>
            </a:r>
            <a:r>
              <a:rPr lang="ru-RU" sz="2800" dirty="0" err="1"/>
              <a:t>класів</a:t>
            </a:r>
            <a:r>
              <a:rPr lang="ru-RU" sz="2800" dirty="0"/>
              <a:t> і </a:t>
            </a:r>
            <a:r>
              <a:rPr lang="ru-RU" sz="2800" dirty="0" err="1"/>
              <a:t>соціальних</a:t>
            </a:r>
            <a:r>
              <a:rPr lang="ru-RU" sz="2800" dirty="0"/>
              <a:t> </a:t>
            </a:r>
            <a:r>
              <a:rPr lang="ru-RU" sz="2800" dirty="0" err="1"/>
              <a:t>груп</a:t>
            </a:r>
            <a:r>
              <a:rPr lang="ru-RU" sz="2800" dirty="0"/>
              <a:t> </a:t>
            </a:r>
            <a:r>
              <a:rPr lang="ru-RU" sz="2800" dirty="0" err="1"/>
              <a:t>суспільства</a:t>
            </a:r>
            <a:r>
              <a:rPr lang="ru-RU" sz="2800" dirty="0"/>
              <a:t> в той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інший</a:t>
            </a:r>
            <a:r>
              <a:rPr lang="ru-RU" sz="2800" dirty="0"/>
              <a:t> </a:t>
            </a:r>
            <a:r>
              <a:rPr lang="ru-RU" sz="2800" dirty="0" err="1"/>
              <a:t>історичний</a:t>
            </a:r>
            <a:r>
              <a:rPr lang="ru-RU" sz="2800" dirty="0"/>
              <a:t> час.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Громадська </a:t>
            </a:r>
            <a:r>
              <a:rPr lang="ru-RU" sz="2800" dirty="0"/>
              <a:t>думка і </a:t>
            </a:r>
            <a:r>
              <a:rPr lang="ru-RU" sz="2800" dirty="0" err="1"/>
              <a:t>суспільна</a:t>
            </a:r>
            <a:r>
              <a:rPr lang="ru-RU" sz="2800" dirty="0"/>
              <a:t> </a:t>
            </a:r>
            <a:r>
              <a:rPr lang="ru-RU" sz="2800" dirty="0" err="1"/>
              <a:t>свідомість</a:t>
            </a:r>
            <a:r>
              <a:rPr lang="ru-RU" sz="2800" dirty="0"/>
              <a:t> </a:t>
            </a:r>
            <a:r>
              <a:rPr lang="ru-RU" sz="2800" dirty="0" err="1"/>
              <a:t>перебувають</a:t>
            </a:r>
            <a:r>
              <a:rPr lang="ru-RU" sz="2800" dirty="0"/>
              <a:t> у </a:t>
            </a:r>
            <a:r>
              <a:rPr lang="ru-RU" sz="2800" dirty="0" err="1"/>
              <a:t>складних</a:t>
            </a:r>
            <a:r>
              <a:rPr lang="ru-RU" sz="2800" dirty="0"/>
              <a:t> </a:t>
            </a:r>
            <a:r>
              <a:rPr lang="ru-RU" sz="2800" dirty="0" err="1"/>
              <a:t>взаємозв'язках</a:t>
            </a:r>
            <a:r>
              <a:rPr lang="ru-RU" sz="2800" dirty="0"/>
              <a:t> і </a:t>
            </a:r>
            <a:r>
              <a:rPr lang="ru-RU" sz="2800" dirty="0" err="1"/>
              <a:t>відносинах</a:t>
            </a:r>
            <a:r>
              <a:rPr lang="ru-RU" sz="2800" dirty="0"/>
              <a:t>. Структура реального </a:t>
            </a:r>
            <a:r>
              <a:rPr lang="ru-RU" sz="2800" dirty="0" err="1"/>
              <a:t>змісту</a:t>
            </a:r>
            <a:r>
              <a:rPr lang="ru-RU" sz="2800" dirty="0"/>
              <a:t> </a:t>
            </a:r>
            <a:r>
              <a:rPr lang="ru-RU" sz="2800" dirty="0" err="1"/>
              <a:t>суспільної</a:t>
            </a:r>
            <a:r>
              <a:rPr lang="ru-RU" sz="2800" dirty="0"/>
              <a:t> </a:t>
            </a:r>
            <a:r>
              <a:rPr lang="ru-RU" sz="2800" dirty="0" err="1"/>
              <a:t>свідомості</a:t>
            </a:r>
            <a:r>
              <a:rPr lang="ru-RU" sz="2800" dirty="0"/>
              <a:t> </a:t>
            </a:r>
            <a:r>
              <a:rPr lang="ru-RU" sz="2800" dirty="0" err="1"/>
              <a:t>досить</a:t>
            </a:r>
            <a:r>
              <a:rPr lang="ru-RU" sz="2800" dirty="0"/>
              <a:t> складна. В </a:t>
            </a:r>
            <a:r>
              <a:rPr lang="ru-RU" sz="2800" dirty="0" err="1"/>
              <a:t>ній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виділити</a:t>
            </a:r>
            <a:r>
              <a:rPr lang="ru-RU" sz="2800" dirty="0"/>
              <a:t> </a:t>
            </a:r>
            <a:r>
              <a:rPr lang="ru-RU" sz="2800" dirty="0" err="1"/>
              <a:t>кілька</a:t>
            </a:r>
            <a:r>
              <a:rPr lang="ru-RU" sz="2800" dirty="0"/>
              <a:t> форм, як правило, </a:t>
            </a:r>
            <a:r>
              <a:rPr lang="ru-RU" sz="2800" dirty="0" err="1"/>
              <a:t>це</a:t>
            </a:r>
            <a:r>
              <a:rPr lang="ru-RU" sz="2800" dirty="0"/>
              <a:t>: </a:t>
            </a:r>
            <a:r>
              <a:rPr lang="ru-RU" sz="2800" b="1" dirty="0" err="1"/>
              <a:t>політичні</a:t>
            </a:r>
            <a:r>
              <a:rPr lang="ru-RU" sz="2800" b="1" dirty="0"/>
              <a:t> </a:t>
            </a:r>
            <a:r>
              <a:rPr lang="ru-RU" sz="2800" b="1" dirty="0" err="1"/>
              <a:t>ідеї</a:t>
            </a:r>
            <a:r>
              <a:rPr lang="ru-RU" sz="2800" b="1" dirty="0"/>
              <a:t>, </a:t>
            </a:r>
            <a:r>
              <a:rPr lang="ru-RU" sz="2800" b="1" dirty="0" err="1"/>
              <a:t>правова</a:t>
            </a:r>
            <a:r>
              <a:rPr lang="ru-RU" sz="2800" b="1" dirty="0"/>
              <a:t> </a:t>
            </a:r>
            <a:r>
              <a:rPr lang="ru-RU" sz="2800" b="1" dirty="0" err="1"/>
              <a:t>свідомість</a:t>
            </a:r>
            <a:r>
              <a:rPr lang="ru-RU" sz="2800" b="1" dirty="0"/>
              <a:t>, мораль, наука, </a:t>
            </a:r>
            <a:r>
              <a:rPr lang="ru-RU" sz="2800" b="1" dirty="0" err="1"/>
              <a:t>мистецтво</a:t>
            </a:r>
            <a:r>
              <a:rPr lang="ru-RU" sz="2800" b="1" dirty="0"/>
              <a:t>, </a:t>
            </a:r>
            <a:r>
              <a:rPr lang="ru-RU" sz="2800" b="1" dirty="0" err="1"/>
              <a:t>релігія</a:t>
            </a:r>
            <a:r>
              <a:rPr lang="ru-RU" sz="2800" b="1" dirty="0"/>
              <a:t>, </a:t>
            </a:r>
            <a:r>
              <a:rPr lang="ru-RU" sz="2800" b="1" dirty="0" err="1"/>
              <a:t>філософія</a:t>
            </a:r>
            <a:r>
              <a:rPr lang="ru-RU" sz="2800" dirty="0"/>
              <a:t> та </a:t>
            </a:r>
            <a:r>
              <a:rPr lang="ru-RU" sz="2800" dirty="0" err="1"/>
              <a:t>ін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43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1196752"/>
            <a:ext cx="2665635" cy="20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722" y="3690055"/>
            <a:ext cx="23812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19536" y="2227317"/>
            <a:ext cx="53285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У 1961—1964 роках — </a:t>
            </a:r>
            <a:r>
              <a:rPr lang="ru-RU" sz="2000" dirty="0" err="1"/>
              <a:t>науковий</a:t>
            </a:r>
            <a:r>
              <a:rPr lang="ru-RU" sz="2000" dirty="0"/>
              <a:t> </a:t>
            </a:r>
            <a:r>
              <a:rPr lang="ru-RU" sz="2000" dirty="0" err="1"/>
              <a:t>співробітник</a:t>
            </a:r>
            <a:r>
              <a:rPr lang="ru-RU" sz="2000" dirty="0"/>
              <a:t> у </a:t>
            </a:r>
            <a:r>
              <a:rPr lang="ru-RU" sz="2000" dirty="0" err="1"/>
              <a:t>Вільному</a:t>
            </a:r>
            <a:r>
              <a:rPr lang="ru-RU" sz="2000" dirty="0"/>
              <a:t> </a:t>
            </a:r>
            <a:r>
              <a:rPr lang="ru-RU" sz="2000" dirty="0" err="1"/>
              <a:t>університеті</a:t>
            </a:r>
            <a:r>
              <a:rPr lang="ru-RU" sz="2000" dirty="0"/>
              <a:t> </a:t>
            </a:r>
            <a:r>
              <a:rPr lang="ru-RU" sz="2000" dirty="0" err="1"/>
              <a:t>Берліна</a:t>
            </a:r>
            <a:r>
              <a:rPr lang="ru-RU" sz="2000" dirty="0"/>
              <a:t>. </a:t>
            </a:r>
            <a:endParaRPr lang="ru-RU" sz="2000" dirty="0"/>
          </a:p>
          <a:p>
            <a:r>
              <a:rPr lang="ru-RU" sz="2000" dirty="0"/>
              <a:t>В </a:t>
            </a:r>
            <a:r>
              <a:rPr lang="ru-RU" sz="2000" dirty="0"/>
              <a:t>1964 р. при </a:t>
            </a:r>
            <a:r>
              <a:rPr lang="ru-RU" sz="2000" dirty="0" err="1"/>
              <a:t>підтримці</a:t>
            </a:r>
            <a:r>
              <a:rPr lang="ru-RU" sz="2000" dirty="0"/>
              <a:t> Гельмута Коля </a:t>
            </a:r>
            <a:r>
              <a:rPr lang="ru-RU" sz="2000" dirty="0" err="1"/>
              <a:t>була</a:t>
            </a:r>
            <a:r>
              <a:rPr lang="ru-RU" sz="2000" dirty="0"/>
              <a:t> запрошена як </a:t>
            </a:r>
            <a:r>
              <a:rPr lang="ru-RU" sz="2000" dirty="0" err="1"/>
              <a:t>професор</a:t>
            </a:r>
            <a:r>
              <a:rPr lang="ru-RU" sz="2000" dirty="0"/>
              <a:t> в </a:t>
            </a:r>
            <a:r>
              <a:rPr lang="ru-RU" sz="2000" dirty="0" err="1"/>
              <a:t>університеті</a:t>
            </a:r>
            <a:r>
              <a:rPr lang="ru-RU" sz="2000" dirty="0"/>
              <a:t> Майнца, де вона </a:t>
            </a:r>
            <a:r>
              <a:rPr lang="ru-RU" sz="2000" dirty="0" err="1"/>
              <a:t>організувала</a:t>
            </a:r>
            <a:r>
              <a:rPr lang="ru-RU" sz="2000" dirty="0"/>
              <a:t> </a:t>
            </a:r>
            <a:r>
              <a:rPr lang="ru-RU" sz="2000" dirty="0" err="1"/>
              <a:t>інститут</a:t>
            </a:r>
            <a:r>
              <a:rPr lang="ru-RU" sz="2000" dirty="0"/>
              <a:t> </a:t>
            </a:r>
            <a:r>
              <a:rPr lang="ru-RU" sz="2000" dirty="0" err="1"/>
              <a:t>публіцистики</a:t>
            </a:r>
            <a:r>
              <a:rPr lang="ru-RU" sz="2000" dirty="0"/>
              <a:t>, </a:t>
            </a:r>
            <a:r>
              <a:rPr lang="ru-RU" sz="2000" dirty="0" err="1"/>
              <a:t>яким</a:t>
            </a:r>
            <a:r>
              <a:rPr lang="ru-RU" sz="2000" dirty="0"/>
              <a:t> </a:t>
            </a:r>
            <a:r>
              <a:rPr lang="ru-RU" sz="2000" dirty="0" err="1"/>
              <a:t>керувала</a:t>
            </a:r>
            <a:r>
              <a:rPr lang="ru-RU" sz="2000" dirty="0"/>
              <a:t> до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відходу</a:t>
            </a:r>
            <a:r>
              <a:rPr lang="ru-RU" sz="2000" dirty="0"/>
              <a:t> на </a:t>
            </a:r>
            <a:r>
              <a:rPr lang="ru-RU" sz="2000" dirty="0" err="1"/>
              <a:t>пенсію</a:t>
            </a:r>
            <a:r>
              <a:rPr lang="ru-RU" sz="2000" dirty="0"/>
              <a:t> в 1983 р</a:t>
            </a:r>
            <a:r>
              <a:rPr lang="ru-RU" sz="2000" dirty="0"/>
              <a:t>.</a:t>
            </a:r>
          </a:p>
          <a:p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президентом ряду </a:t>
            </a:r>
            <a:r>
              <a:rPr lang="ru-RU" sz="2000" dirty="0" err="1"/>
              <a:t>німецький</a:t>
            </a:r>
            <a:r>
              <a:rPr lang="ru-RU" sz="2000" dirty="0"/>
              <a:t> </a:t>
            </a:r>
            <a:r>
              <a:rPr lang="ru-RU" sz="2000" dirty="0" err="1"/>
              <a:t>наукових</a:t>
            </a:r>
            <a:r>
              <a:rPr lang="ru-RU" sz="2000" dirty="0"/>
              <a:t> </a:t>
            </a:r>
            <a:r>
              <a:rPr lang="ru-RU" sz="2000" dirty="0" err="1"/>
              <a:t>об'єднань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громадської</a:t>
            </a:r>
            <a:r>
              <a:rPr lang="ru-RU" sz="2000" dirty="0"/>
              <a:t> думки та </a:t>
            </a:r>
            <a:r>
              <a:rPr lang="ru-RU" sz="2000" dirty="0" err="1"/>
              <a:t>масових</a:t>
            </a:r>
            <a:r>
              <a:rPr lang="ru-RU" sz="2000" dirty="0"/>
              <a:t> </a:t>
            </a:r>
            <a:r>
              <a:rPr lang="ru-RU" sz="2000" dirty="0" err="1"/>
              <a:t>комунікацій</a:t>
            </a:r>
            <a:r>
              <a:rPr lang="ru-RU" sz="2000" dirty="0"/>
              <a:t>.</a:t>
            </a:r>
            <a:endParaRPr lang="ru-RU" sz="2000" dirty="0"/>
          </a:p>
          <a:p>
            <a:r>
              <a:rPr lang="ru-RU" sz="2000" dirty="0"/>
              <a:t>В </a:t>
            </a:r>
            <a:r>
              <a:rPr lang="ru-RU" sz="2000" dirty="0" err="1"/>
              <a:t>науці</a:t>
            </a:r>
            <a:r>
              <a:rPr lang="ru-RU" sz="2000" dirty="0"/>
              <a:t> </a:t>
            </a:r>
            <a:r>
              <a:rPr lang="ru-RU" sz="2000" dirty="0" err="1"/>
              <a:t>отримала</a:t>
            </a:r>
            <a:r>
              <a:rPr lang="ru-RU" sz="2000" dirty="0"/>
              <a:t> </a:t>
            </a:r>
            <a:r>
              <a:rPr lang="ru-RU" sz="2000" dirty="0" err="1"/>
              <a:t>популярність</a:t>
            </a:r>
            <a:r>
              <a:rPr lang="ru-RU" sz="2000" dirty="0"/>
              <a:t> </a:t>
            </a:r>
            <a:r>
              <a:rPr lang="ru-RU" sz="2000" dirty="0" err="1">
                <a:solidFill>
                  <a:srgbClr val="FF0000"/>
                </a:solidFill>
              </a:rPr>
              <a:t>теорія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Ноель-Нойман</a:t>
            </a:r>
            <a:r>
              <a:rPr lang="ru-RU" sz="2000" dirty="0">
                <a:solidFill>
                  <a:srgbClr val="FF0000"/>
                </a:solidFill>
              </a:rPr>
              <a:t> про так </a:t>
            </a:r>
            <a:r>
              <a:rPr lang="ru-RU" sz="2000" dirty="0" err="1">
                <a:solidFill>
                  <a:srgbClr val="FF0000"/>
                </a:solidFill>
              </a:rPr>
              <a:t>звану</a:t>
            </a:r>
            <a:r>
              <a:rPr lang="ru-RU" sz="2000" dirty="0">
                <a:solidFill>
                  <a:srgbClr val="FF0000"/>
                </a:solidFill>
              </a:rPr>
              <a:t>  </a:t>
            </a:r>
            <a:r>
              <a:rPr lang="ru-RU" sz="2000" dirty="0">
                <a:solidFill>
                  <a:srgbClr val="FF0000"/>
                </a:solidFill>
              </a:rPr>
              <a:t>«</a:t>
            </a:r>
            <a:r>
              <a:rPr lang="ru-RU" sz="2000" dirty="0" err="1">
                <a:solidFill>
                  <a:srgbClr val="FF0000"/>
                </a:solidFill>
              </a:rPr>
              <a:t>спіралі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мовчання</a:t>
            </a:r>
            <a:r>
              <a:rPr lang="ru-RU" sz="2000" dirty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11624" y="1412777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Елізабет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Ноель-Нойманн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9576" y="784109"/>
            <a:ext cx="5544616" cy="58169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solidFill>
                  <a:srgbClr val="FF0000"/>
                </a:solidFill>
              </a:rPr>
              <a:t>Хедлі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Кентріл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2400" dirty="0"/>
              <a:t>(</a:t>
            </a:r>
            <a:r>
              <a:rPr lang="ru-RU" sz="2400" dirty="0"/>
              <a:t>1906-1969) </a:t>
            </a:r>
            <a:r>
              <a:rPr lang="uk-UA" sz="2400" b="1" dirty="0"/>
              <a:t> </a:t>
            </a:r>
            <a:r>
              <a:rPr lang="uk-UA" sz="2400" b="1" dirty="0"/>
              <a:t>- відомий </a:t>
            </a:r>
            <a:r>
              <a:rPr lang="uk-UA" sz="2400" b="1" dirty="0"/>
              <a:t>американський фахівець в області </a:t>
            </a:r>
            <a:r>
              <a:rPr lang="ru-RU" sz="2400" b="1" dirty="0"/>
              <a:t>PR</a:t>
            </a:r>
            <a:r>
              <a:rPr lang="uk-UA" sz="2400" b="1" dirty="0"/>
              <a:t>, соціальний </a:t>
            </a:r>
            <a:r>
              <a:rPr lang="uk-UA" sz="2400" b="1" dirty="0"/>
              <a:t>психолог</a:t>
            </a:r>
            <a:r>
              <a:rPr lang="ru-RU" sz="2400" dirty="0"/>
              <a:t>, </a:t>
            </a:r>
            <a:r>
              <a:rPr lang="ru-RU" sz="2400" b="1" dirty="0" err="1"/>
              <a:t>був</a:t>
            </a:r>
            <a:r>
              <a:rPr lang="ru-RU" sz="2400" b="1" dirty="0"/>
              <a:t> </a:t>
            </a:r>
            <a:r>
              <a:rPr lang="ru-RU" sz="2400" b="1" dirty="0" err="1"/>
              <a:t>американським</a:t>
            </a:r>
            <a:r>
              <a:rPr lang="ru-RU" sz="2400" b="1" dirty="0"/>
              <a:t> </a:t>
            </a:r>
            <a:r>
              <a:rPr lang="ru-RU" sz="2400" b="1" dirty="0" err="1"/>
              <a:t>дослідником</a:t>
            </a:r>
            <a:r>
              <a:rPr lang="ru-RU" sz="2400" b="1" dirty="0"/>
              <a:t> </a:t>
            </a:r>
            <a:r>
              <a:rPr lang="ru-RU" sz="2400" b="1" dirty="0" err="1"/>
              <a:t>громадської</a:t>
            </a:r>
            <a:r>
              <a:rPr lang="ru-RU" sz="2400" b="1" dirty="0"/>
              <a:t> думки</a:t>
            </a:r>
            <a:r>
              <a:rPr lang="ru-RU" sz="2400" b="1" dirty="0"/>
              <a:t>.</a:t>
            </a:r>
          </a:p>
          <a:p>
            <a:r>
              <a:rPr lang="uk-UA" sz="2400" dirty="0" err="1"/>
              <a:t>Оснонв</a:t>
            </a:r>
            <a:r>
              <a:rPr lang="uk-UA" sz="2400" dirty="0"/>
              <a:t> роботи:</a:t>
            </a:r>
          </a:p>
          <a:p>
            <a:r>
              <a:rPr lang="ru-RU" sz="2400" dirty="0" err="1"/>
              <a:t>Соціальна</a:t>
            </a:r>
            <a:r>
              <a:rPr lang="ru-RU" sz="2400" dirty="0"/>
              <a:t> </a:t>
            </a:r>
            <a:r>
              <a:rPr lang="ru-RU" sz="2400" dirty="0" err="1"/>
              <a:t>психологія</a:t>
            </a:r>
            <a:r>
              <a:rPr lang="ru-RU" sz="2400" dirty="0"/>
              <a:t> </a:t>
            </a:r>
            <a:r>
              <a:rPr lang="ru-RU" sz="2400" dirty="0" err="1"/>
              <a:t>повсякденному</a:t>
            </a:r>
            <a:r>
              <a:rPr lang="ru-RU" sz="2400" dirty="0"/>
              <a:t> </a:t>
            </a:r>
            <a:r>
              <a:rPr lang="ru-RU" sz="2400" dirty="0" err="1"/>
              <a:t>житті</a:t>
            </a:r>
            <a:r>
              <a:rPr lang="ru-RU" sz="2400" dirty="0"/>
              <a:t>, </a:t>
            </a:r>
            <a:r>
              <a:rPr lang="ru-RU" sz="2400" dirty="0"/>
              <a:t>1934</a:t>
            </a:r>
          </a:p>
          <a:p>
            <a:r>
              <a:rPr lang="ru-RU" sz="2400" dirty="0" err="1"/>
              <a:t>Психологія</a:t>
            </a:r>
            <a:r>
              <a:rPr lang="ru-RU" sz="2400" dirty="0"/>
              <a:t> </a:t>
            </a:r>
            <a:r>
              <a:rPr lang="ru-RU" sz="2400" dirty="0" err="1"/>
              <a:t>радіо</a:t>
            </a:r>
            <a:r>
              <a:rPr lang="ru-RU" sz="2400" dirty="0"/>
              <a:t> </a:t>
            </a:r>
            <a:r>
              <a:rPr lang="ru-RU" sz="2400" dirty="0"/>
              <a:t>,1935</a:t>
            </a:r>
          </a:p>
          <a:p>
            <a:r>
              <a:rPr lang="ru-RU" sz="2400" dirty="0" err="1"/>
              <a:t>Вимірювання</a:t>
            </a:r>
            <a:r>
              <a:rPr lang="ru-RU" sz="2400" dirty="0"/>
              <a:t> </a:t>
            </a:r>
            <a:r>
              <a:rPr lang="ru-RU" sz="2400" dirty="0" err="1"/>
              <a:t>громадської</a:t>
            </a:r>
            <a:r>
              <a:rPr lang="ru-RU" sz="2400" dirty="0"/>
              <a:t> </a:t>
            </a:r>
            <a:r>
              <a:rPr lang="ru-RU" sz="2400" dirty="0"/>
              <a:t>думки, 1944  </a:t>
            </a:r>
            <a:r>
              <a:rPr lang="ru-RU" sz="2400" dirty="0" err="1"/>
              <a:t>Напружені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викликають</a:t>
            </a:r>
            <a:r>
              <a:rPr lang="ru-RU" sz="2400" dirty="0"/>
              <a:t> </a:t>
            </a:r>
            <a:r>
              <a:rPr lang="ru-RU" sz="2400" dirty="0" err="1"/>
              <a:t>війни</a:t>
            </a:r>
            <a:r>
              <a:rPr lang="ru-RU" sz="2400" dirty="0"/>
              <a:t> (</a:t>
            </a:r>
            <a:r>
              <a:rPr lang="ru-RU" sz="2400" dirty="0" err="1"/>
              <a:t>звіт</a:t>
            </a:r>
            <a:r>
              <a:rPr lang="ru-RU" sz="2400" dirty="0"/>
              <a:t> для ЮНЕСКО), </a:t>
            </a:r>
            <a:r>
              <a:rPr lang="ru-RU" sz="2400" dirty="0"/>
              <a:t>1950 </a:t>
            </a:r>
          </a:p>
          <a:p>
            <a:r>
              <a:rPr lang="ru-RU" sz="2400" dirty="0" err="1"/>
              <a:t>Психологія</a:t>
            </a:r>
            <a:r>
              <a:rPr lang="ru-RU" sz="2400" dirty="0"/>
              <a:t>, </a:t>
            </a:r>
            <a:r>
              <a:rPr lang="ru-RU" sz="2400" dirty="0" err="1"/>
              <a:t>гуманізм</a:t>
            </a:r>
            <a:r>
              <a:rPr lang="ru-RU" sz="2400" dirty="0"/>
              <a:t> і </a:t>
            </a:r>
            <a:r>
              <a:rPr lang="ru-RU" sz="2400" dirty="0" err="1"/>
              <a:t>науковий</a:t>
            </a:r>
            <a:r>
              <a:rPr lang="ru-RU" sz="2400" dirty="0"/>
              <a:t> запит: </a:t>
            </a:r>
            <a:r>
              <a:rPr lang="ru-RU" sz="2400" dirty="0" err="1"/>
              <a:t>відібрані</a:t>
            </a:r>
            <a:r>
              <a:rPr lang="ru-RU" sz="2400" dirty="0"/>
              <a:t> </a:t>
            </a:r>
            <a:r>
              <a:rPr lang="ru-RU" sz="2400" dirty="0" err="1"/>
              <a:t>есе</a:t>
            </a:r>
            <a:r>
              <a:rPr lang="ru-RU" sz="2400" dirty="0"/>
              <a:t> </a:t>
            </a:r>
            <a:r>
              <a:rPr lang="ru-RU" sz="2400" dirty="0" err="1"/>
              <a:t>Хедлі</a:t>
            </a:r>
            <a:r>
              <a:rPr lang="ru-RU" sz="2400" dirty="0"/>
              <a:t> </a:t>
            </a:r>
            <a:r>
              <a:rPr lang="ru-RU" sz="2400" dirty="0" err="1"/>
              <a:t>Кентріла</a:t>
            </a:r>
            <a:r>
              <a:rPr lang="ru-RU" sz="2400" dirty="0"/>
              <a:t>, 1988 (посмертно)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117" y="1248696"/>
            <a:ext cx="3303638" cy="325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1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07569" y="404664"/>
            <a:ext cx="74914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err="1">
                <a:solidFill>
                  <a:srgbClr val="FF0000"/>
                </a:solidFill>
              </a:rPr>
              <a:t>П'єр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Бурдьє</a:t>
            </a:r>
            <a:endParaRPr lang="ru-RU" sz="4000" b="1" dirty="0">
              <a:solidFill>
                <a:srgbClr val="FF0000"/>
              </a:solidFill>
            </a:endParaRPr>
          </a:p>
          <a:p>
            <a:pPr lvl="0"/>
            <a:r>
              <a:rPr lang="en-US" b="1">
                <a:solidFill>
                  <a:srgbClr val="FF0000"/>
                </a:solidFill>
              </a:rPr>
              <a:t>(</a:t>
            </a:r>
            <a:r>
              <a:rPr lang="ru-RU" b="1">
                <a:solidFill>
                  <a:srgbClr val="FF0000"/>
                </a:solidFill>
              </a:rPr>
              <a:t>нар</a:t>
            </a:r>
            <a:r>
              <a:rPr lang="ru-RU" b="1" dirty="0">
                <a:solidFill>
                  <a:srgbClr val="FF0000"/>
                </a:solidFill>
              </a:rPr>
              <a:t>. 1 </a:t>
            </a:r>
            <a:r>
              <a:rPr lang="ru-RU" b="1" dirty="0" err="1">
                <a:solidFill>
                  <a:srgbClr val="FF0000"/>
                </a:solidFill>
              </a:rPr>
              <a:t>серпня</a:t>
            </a:r>
            <a:r>
              <a:rPr lang="ru-RU" b="1" dirty="0">
                <a:solidFill>
                  <a:srgbClr val="FF0000"/>
                </a:solidFill>
              </a:rPr>
              <a:t> 1930 — 23 </a:t>
            </a:r>
            <a:r>
              <a:rPr lang="ru-RU" b="1" dirty="0" err="1">
                <a:solidFill>
                  <a:srgbClr val="FF0000"/>
                </a:solidFill>
              </a:rPr>
              <a:t>січня</a:t>
            </a:r>
            <a:r>
              <a:rPr lang="ru-RU" b="1" dirty="0">
                <a:solidFill>
                  <a:srgbClr val="FF0000"/>
                </a:solidFill>
              </a:rPr>
              <a:t> 2002) </a:t>
            </a:r>
            <a:r>
              <a:rPr lang="ru-RU" b="1" dirty="0">
                <a:solidFill>
                  <a:srgbClr val="FF0000"/>
                </a:solidFill>
              </a:rPr>
              <a:t>—</a:t>
            </a:r>
          </a:p>
          <a:p>
            <a:pPr lvl="0"/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французький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соціолог</a:t>
            </a:r>
            <a:r>
              <a:rPr lang="ru-RU" b="1" dirty="0">
                <a:solidFill>
                  <a:srgbClr val="FF0000"/>
                </a:solidFill>
              </a:rPr>
              <a:t> і </a:t>
            </a:r>
            <a:r>
              <a:rPr lang="ru-RU" b="1" dirty="0" err="1">
                <a:solidFill>
                  <a:srgbClr val="FF0000"/>
                </a:solidFill>
              </a:rPr>
              <a:t>філософ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публіцист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pPr lvl="0"/>
            <a:endParaRPr lang="ru-RU" b="1" dirty="0">
              <a:solidFill>
                <a:srgbClr val="FF0000"/>
              </a:solidFill>
            </a:endParaRPr>
          </a:p>
          <a:p>
            <a:r>
              <a:rPr lang="uk-UA" i="1" dirty="0">
                <a:solidFill>
                  <a:srgbClr val="002060"/>
                </a:solidFill>
              </a:rPr>
              <a:t>«</a:t>
            </a:r>
            <a:r>
              <a:rPr lang="uk-UA" b="1" i="1" dirty="0">
                <a:solidFill>
                  <a:srgbClr val="002060"/>
                </a:solidFill>
              </a:rPr>
              <a:t>Громадська </a:t>
            </a:r>
            <a:r>
              <a:rPr lang="uk-UA" b="1" i="1" dirty="0">
                <a:solidFill>
                  <a:srgbClr val="002060"/>
                </a:solidFill>
              </a:rPr>
              <a:t>думка </a:t>
            </a:r>
            <a:r>
              <a:rPr lang="uk-UA" i="1" dirty="0">
                <a:solidFill>
                  <a:srgbClr val="002060"/>
                </a:solidFill>
              </a:rPr>
              <a:t>- специфічний вияв суспільної свідомості</a:t>
            </a:r>
            <a:r>
              <a:rPr lang="uk-UA" i="1" dirty="0">
                <a:solidFill>
                  <a:srgbClr val="002060"/>
                </a:solidFill>
              </a:rPr>
              <a:t>,</a:t>
            </a:r>
          </a:p>
          <a:p>
            <a:r>
              <a:rPr lang="uk-UA" i="1" dirty="0">
                <a:solidFill>
                  <a:srgbClr val="002060"/>
                </a:solidFill>
              </a:rPr>
              <a:t> </a:t>
            </a:r>
            <a:r>
              <a:rPr lang="uk-UA" i="1" dirty="0">
                <a:solidFill>
                  <a:srgbClr val="002060"/>
                </a:solidFill>
              </a:rPr>
              <a:t>складне духовне утворення, що виражається в оцінках </a:t>
            </a:r>
            <a:endParaRPr lang="uk-UA" i="1" dirty="0">
              <a:solidFill>
                <a:srgbClr val="002060"/>
              </a:solidFill>
            </a:endParaRPr>
          </a:p>
          <a:p>
            <a:r>
              <a:rPr lang="uk-UA" i="1" dirty="0">
                <a:solidFill>
                  <a:srgbClr val="002060"/>
                </a:solidFill>
              </a:rPr>
              <a:t>(</a:t>
            </a:r>
            <a:r>
              <a:rPr lang="uk-UA" i="1" dirty="0">
                <a:solidFill>
                  <a:srgbClr val="002060"/>
                </a:solidFill>
              </a:rPr>
              <a:t>як у вербальній, так і в невербальній формі) і </a:t>
            </a:r>
            <a:endParaRPr lang="uk-UA" i="1" dirty="0">
              <a:solidFill>
                <a:srgbClr val="002060"/>
              </a:solidFill>
            </a:endParaRPr>
          </a:p>
          <a:p>
            <a:r>
              <a:rPr lang="uk-UA" i="1" dirty="0">
                <a:solidFill>
                  <a:srgbClr val="002060"/>
                </a:solidFill>
              </a:rPr>
              <a:t>характеризує </a:t>
            </a:r>
            <a:r>
              <a:rPr lang="uk-UA" i="1" dirty="0">
                <a:solidFill>
                  <a:srgbClr val="002060"/>
                </a:solidFill>
              </a:rPr>
              <a:t>явне або приховане ставлення </a:t>
            </a:r>
            <a:endParaRPr lang="uk-UA" i="1" dirty="0">
              <a:solidFill>
                <a:srgbClr val="002060"/>
              </a:solidFill>
            </a:endParaRPr>
          </a:p>
          <a:p>
            <a:r>
              <a:rPr lang="uk-UA" i="1" dirty="0">
                <a:solidFill>
                  <a:srgbClr val="002060"/>
                </a:solidFill>
              </a:rPr>
              <a:t>до </a:t>
            </a:r>
            <a:r>
              <a:rPr lang="uk-UA" i="1" dirty="0">
                <a:solidFill>
                  <a:srgbClr val="002060"/>
                </a:solidFill>
              </a:rPr>
              <a:t>актуальних проблем дійсності, властиве окремим групам, </a:t>
            </a:r>
            <a:endParaRPr lang="uk-UA" i="1" dirty="0">
              <a:solidFill>
                <a:srgbClr val="002060"/>
              </a:solidFill>
            </a:endParaRPr>
          </a:p>
          <a:p>
            <a:r>
              <a:rPr lang="uk-UA" i="1" dirty="0">
                <a:solidFill>
                  <a:srgbClr val="002060"/>
                </a:solidFill>
              </a:rPr>
              <a:t>соціальним </a:t>
            </a:r>
            <a:r>
              <a:rPr lang="uk-UA" i="1" dirty="0">
                <a:solidFill>
                  <a:srgbClr val="002060"/>
                </a:solidFill>
              </a:rPr>
              <a:t>спільнотам або суспільству в </a:t>
            </a:r>
            <a:r>
              <a:rPr lang="uk-UA" i="1" dirty="0">
                <a:solidFill>
                  <a:srgbClr val="002060"/>
                </a:solidFill>
              </a:rPr>
              <a:t>цілому» </a:t>
            </a:r>
            <a:r>
              <a:rPr lang="uk-UA" dirty="0"/>
              <a:t>[П.</a:t>
            </a:r>
            <a:r>
              <a:rPr lang="uk-UA" dirty="0" err="1"/>
              <a:t>Бурдьє</a:t>
            </a:r>
            <a:r>
              <a:rPr lang="uk-UA" dirty="0"/>
              <a:t>]. </a:t>
            </a:r>
          </a:p>
          <a:p>
            <a:endParaRPr lang="uk-UA" dirty="0"/>
          </a:p>
          <a:p>
            <a:r>
              <a:rPr lang="uk-UA" sz="1400" dirty="0"/>
              <a:t>Доповідь </a:t>
            </a:r>
            <a:r>
              <a:rPr lang="uk-UA" sz="1400" dirty="0" err="1"/>
              <a:t>П'єра</a:t>
            </a:r>
            <a:r>
              <a:rPr lang="uk-UA" sz="1400" dirty="0"/>
              <a:t> </a:t>
            </a:r>
            <a:r>
              <a:rPr lang="uk-UA" sz="1400" dirty="0" err="1"/>
              <a:t>Бурдьє</a:t>
            </a:r>
            <a:r>
              <a:rPr lang="uk-UA" sz="1400" dirty="0"/>
              <a:t> під провокаційною назвою </a:t>
            </a:r>
            <a:endParaRPr lang="uk-UA" sz="1400" dirty="0"/>
          </a:p>
          <a:p>
            <a:r>
              <a:rPr lang="uk-UA" sz="1400" b="1" dirty="0"/>
              <a:t>«Громадської думки </a:t>
            </a:r>
            <a:r>
              <a:rPr lang="uk-UA" sz="1400" b="1" dirty="0"/>
              <a:t>не існує» </a:t>
            </a:r>
            <a:r>
              <a:rPr lang="uk-UA" sz="1400" dirty="0"/>
              <a:t>був </a:t>
            </a:r>
            <a:r>
              <a:rPr lang="uk-UA" sz="1400" dirty="0"/>
              <a:t>опублікований</a:t>
            </a:r>
          </a:p>
          <a:p>
            <a:r>
              <a:rPr lang="uk-UA" sz="1400" dirty="0"/>
              <a:t> </a:t>
            </a:r>
            <a:r>
              <a:rPr lang="uk-UA" sz="1400" dirty="0"/>
              <a:t>в 1973 році у французькому журналі «Пан Модерн». </a:t>
            </a:r>
          </a:p>
          <a:p>
            <a:r>
              <a:rPr lang="uk-UA" sz="1400" dirty="0"/>
              <a:t>На думку автора, громадська думка не існує в тому значенні, </a:t>
            </a:r>
            <a:endParaRPr lang="uk-UA" sz="1400" dirty="0"/>
          </a:p>
          <a:p>
            <a:r>
              <a:rPr lang="uk-UA" sz="1400" dirty="0"/>
              <a:t>яке </a:t>
            </a:r>
            <a:r>
              <a:rPr lang="uk-UA" sz="1400" dirty="0"/>
              <a:t>прийняте тими, хто здійснює опитування та тими, </a:t>
            </a:r>
            <a:endParaRPr lang="uk-UA" sz="1400" dirty="0"/>
          </a:p>
          <a:p>
            <a:r>
              <a:rPr lang="uk-UA" sz="1400" dirty="0"/>
              <a:t>хто </a:t>
            </a:r>
            <a:r>
              <a:rPr lang="uk-UA" sz="1400" dirty="0"/>
              <a:t>використовує їх результати, в загальному, </a:t>
            </a:r>
            <a:r>
              <a:rPr lang="uk-UA" sz="1400" dirty="0"/>
              <a:t>«хто </a:t>
            </a:r>
            <a:r>
              <a:rPr lang="uk-UA" sz="1400" dirty="0"/>
              <a:t>зацікавлений в поширенні його існування». </a:t>
            </a:r>
            <a:endParaRPr lang="uk-UA" sz="1400" dirty="0"/>
          </a:p>
          <a:p>
            <a:r>
              <a:rPr lang="uk-UA" sz="1400" dirty="0"/>
              <a:t>Головною </a:t>
            </a:r>
            <a:r>
              <a:rPr lang="uk-UA" sz="1400" dirty="0"/>
              <a:t>метою статті було вплинути на віру преси та політичних кіл </a:t>
            </a:r>
            <a:endParaRPr lang="uk-UA" sz="1400" dirty="0"/>
          </a:p>
          <a:p>
            <a:r>
              <a:rPr lang="uk-UA" sz="1400" dirty="0"/>
              <a:t>в </a:t>
            </a:r>
            <a:r>
              <a:rPr lang="uk-UA" sz="1400" dirty="0"/>
              <a:t>науковість практики опитувань громадської думки. </a:t>
            </a:r>
            <a:endParaRPr lang="ru-RU" sz="1400" dirty="0"/>
          </a:p>
          <a:p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865" y="692696"/>
            <a:ext cx="8096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3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500</Words>
  <Application>Microsoft Office PowerPoint</Application>
  <PresentationFormat>Широкоэкранный</PresentationFormat>
  <Paragraphs>74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Презентація навчальної дисципліни</vt:lpstr>
      <vt:lpstr>ЗМІСТ КУРСУ</vt:lpstr>
      <vt:lpstr>Основні поняття курсу: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</dc:title>
  <dc:creator>admin</dc:creator>
  <cp:lastModifiedBy>admin</cp:lastModifiedBy>
  <cp:revision>2</cp:revision>
  <dcterms:created xsi:type="dcterms:W3CDTF">2020-09-05T17:51:40Z</dcterms:created>
  <dcterms:modified xsi:type="dcterms:W3CDTF">2020-09-05T17:57:07Z</dcterms:modified>
</cp:coreProperties>
</file>