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</p:sldMasterIdLst>
  <p:notesMasterIdLst>
    <p:notesMasterId r:id="rId91"/>
  </p:notesMasterIdLst>
  <p:sldIdLst>
    <p:sldId id="275" r:id="rId21"/>
    <p:sldId id="276" r:id="rId22"/>
    <p:sldId id="257" r:id="rId23"/>
    <p:sldId id="296" r:id="rId24"/>
    <p:sldId id="258" r:id="rId25"/>
    <p:sldId id="287" r:id="rId26"/>
    <p:sldId id="294" r:id="rId27"/>
    <p:sldId id="295" r:id="rId28"/>
    <p:sldId id="291" r:id="rId29"/>
    <p:sldId id="289" r:id="rId30"/>
    <p:sldId id="278" r:id="rId31"/>
    <p:sldId id="326" r:id="rId32"/>
    <p:sldId id="329" r:id="rId33"/>
    <p:sldId id="330" r:id="rId34"/>
    <p:sldId id="331" r:id="rId35"/>
    <p:sldId id="328" r:id="rId36"/>
    <p:sldId id="322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68" r:id="rId47"/>
    <p:sldId id="297" r:id="rId48"/>
    <p:sldId id="269" r:id="rId49"/>
    <p:sldId id="270" r:id="rId50"/>
    <p:sldId id="273" r:id="rId51"/>
    <p:sldId id="298" r:id="rId52"/>
    <p:sldId id="332" r:id="rId53"/>
    <p:sldId id="280" r:id="rId54"/>
    <p:sldId id="333" r:id="rId55"/>
    <p:sldId id="334" r:id="rId56"/>
    <p:sldId id="302" r:id="rId57"/>
    <p:sldId id="304" r:id="rId58"/>
    <p:sldId id="303" r:id="rId59"/>
    <p:sldId id="308" r:id="rId60"/>
    <p:sldId id="309" r:id="rId61"/>
    <p:sldId id="301" r:id="rId62"/>
    <p:sldId id="311" r:id="rId63"/>
    <p:sldId id="299" r:id="rId64"/>
    <p:sldId id="300" r:id="rId65"/>
    <p:sldId id="335" r:id="rId66"/>
    <p:sldId id="336" r:id="rId67"/>
    <p:sldId id="337" r:id="rId68"/>
    <p:sldId id="279" r:id="rId69"/>
    <p:sldId id="338" r:id="rId70"/>
    <p:sldId id="339" r:id="rId71"/>
    <p:sldId id="286" r:id="rId72"/>
    <p:sldId id="288" r:id="rId73"/>
    <p:sldId id="340" r:id="rId74"/>
    <p:sldId id="282" r:id="rId75"/>
    <p:sldId id="312" r:id="rId76"/>
    <p:sldId id="274" r:id="rId77"/>
    <p:sldId id="324" r:id="rId78"/>
    <p:sldId id="315" r:id="rId79"/>
    <p:sldId id="316" r:id="rId80"/>
    <p:sldId id="317" r:id="rId81"/>
    <p:sldId id="319" r:id="rId82"/>
    <p:sldId id="320" r:id="rId83"/>
    <p:sldId id="318" r:id="rId84"/>
    <p:sldId id="314" r:id="rId85"/>
    <p:sldId id="283" r:id="rId86"/>
    <p:sldId id="284" r:id="rId87"/>
    <p:sldId id="325" r:id="rId88"/>
    <p:sldId id="323" r:id="rId89"/>
    <p:sldId id="285" r:id="rId9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528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tableStyles" Target="tableStyles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5C3C7-9A84-41B3-85D3-34A6AFE4E880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0A125-5C67-4999-99E0-8CDC1460C2F6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567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A125-5C67-4999-99E0-8CDC1460C2F6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964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4003A-63CB-428B-9217-2C66D386F1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0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113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51674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911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208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5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397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57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578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925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662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94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726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1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37320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666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012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596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54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186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78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106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085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19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098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52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987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84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83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482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678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166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124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673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079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052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8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328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951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984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06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963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093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888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21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463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96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6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8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30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896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242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314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622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585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951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8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28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74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88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193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616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647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320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140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828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661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459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245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08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898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339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223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826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992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300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73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775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425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4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92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297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25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99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01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349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556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006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708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79071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3183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678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848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80758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97232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32372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77430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105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31201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1272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37349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BFA43-D4DC-A44D-491F-FFE316FE0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6F212-970A-DAE8-02D3-23796E680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09323A-EDFF-E292-653B-014F97F8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66A094-E128-76A3-2FF7-03FE4CE6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5C01E0-B946-27FA-0FBA-DE1973B6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5439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D1D56-611F-1B94-44B7-DA4FA153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374388-0AFC-52E2-95D5-A4235C905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D9EF2B-36A5-A5E7-ECD1-4EBAF5D4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90D050-AD2E-04BE-3A07-D7BD04EE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9AC03B-A8DE-AE53-EDBD-E7A60A38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252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874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6280B-901C-CD72-D8AE-C21814D1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A90EB82-4141-EAFE-BE13-C7F2CEBCB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EAD4DC-B69E-72B5-B867-1F014730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0EABAC-6CB4-0562-A871-438474A4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267B4D-64A4-7B54-8E6A-516BA8E9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69186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29372-D795-1B2C-526C-08D59E81D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BD656D-EDDE-DDDE-94C2-C754701B0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868C73-26BB-9977-6032-3E17D9963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340508-7076-EEF1-EB91-E41DE93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863A9-9A1E-98E3-4438-65A38A91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0525C3-3375-464B-E492-0498FF24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203470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37D89-1E19-395C-ABC3-8E015DC1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A529212-A24D-D0C9-A14B-1AC14FA4F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5D3ECF-9A38-1618-45B3-B7DDA86AC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BE49D85-6B5D-0817-696D-0B73A71C0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EAF34A0-0BE4-FB8F-2978-855052354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EDCDCC0-292F-0FD6-E7D4-20811BB5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72CA61C-1B82-C146-4D89-8BC84976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A5023E1-5C61-B3F3-F7E4-CBAA7825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32677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E1E80-502E-337A-2F70-AF4C5EB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3912C1A-2921-1C21-D861-0011A3C5D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4262145-4475-CFD3-C2DF-1031536F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9C11EFB-AA70-E896-9B74-716DDBEA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7799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5BDCF94-655E-79DE-23EB-3588088D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4714845-33E7-1CA5-28D3-8B326B53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F909BAA-0825-9210-25F2-12D2BC2D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60428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F6C7A-2D5D-7E5E-91EE-BC7C143D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414642-979D-A541-9513-1589BC311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61E658-EBF3-C470-0730-FC0D27369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C8DBC72-EABB-FC8B-21E1-7A5C8D34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BF2945-7207-174B-3E80-A5068BF3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BE6008A-1545-98EE-1866-404F3EB1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81885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76FB4-D9A0-FB85-5730-0FCBD1EC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BCF642-B02C-F3A6-1317-460AB9EBC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53E16D-A01C-9C3F-353D-527984655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25BD64-55DC-84DC-8FD0-0A6F2FDB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842334-6377-4396-DA12-8E5A0433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CC8F9F-39E8-A8A9-D662-51159C52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557725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5B88C-D49C-63CC-77F2-C44617D6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8729D31-A629-CE4E-A47B-CD4C3680B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56AFDE-6053-4401-5E7E-057C00DE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5FDE72-BBF7-2A25-B5CF-38EFFF6C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645128-8F3A-1D1A-D978-B7A3ABEE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3466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91BDF53-A444-ACD1-B2C4-3B303515D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2A6E2AA-4B1D-4111-C6E7-E26C80942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1667094-8331-9237-3279-14F9F8C3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74CB5C-688E-2080-FF08-880304C7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0B62F9-5B3F-43F7-152E-4FC04006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28869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1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8839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581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039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314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466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849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2062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422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568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8184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3203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75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7517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518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766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137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078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744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883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213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06883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88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812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520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45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77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21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74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5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73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34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9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533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6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17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61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17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2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3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97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6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30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4267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27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94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90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9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98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25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4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18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76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4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8239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43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5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72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82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0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2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84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78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41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7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029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74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69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7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94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9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10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91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778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083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6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3253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138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98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48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43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35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27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985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572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01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1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25981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65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903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00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2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001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4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514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779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10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029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8124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338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6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868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03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935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31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61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54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71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43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25A0-D8C0-4AF9-B260-8EC9D2CCF0DC}" type="datetimeFigureOut">
              <a:rPr lang="uk-UA" smtClean="0"/>
              <a:pPr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7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9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3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5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1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4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8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9752-3B2C-450F-8688-BB22928AA8CA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939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D64096B-0E2A-A4FA-B4F9-54ED74EB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A83A7C-40BB-D2E3-BDBB-9A459563E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EB9977-5941-9414-3A12-2D12B19D1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0ED7-2376-4E81-A2DD-5A34B4FDB22B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E6ABE0-51CB-9B62-E7DD-2B30414FB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5824B3-4974-FB4F-7887-6CFB6B3D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1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7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7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7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A9430-DE70-43FB-BD50-89317F8C9AB7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18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5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7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1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1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-ukrainka.name/uk/Corresp/1912/19120606auk.html#Line5" TargetMode="External"/><Relationship Id="rId1" Type="http://schemas.openxmlformats.org/officeDocument/2006/relationships/slideLayout" Target="../slideLayouts/slideLayout20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etryfoundation.org/poets/rudyard-kiplin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Самостійна робота</a:t>
            </a:r>
            <a:b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Модулі 2-4</a:t>
            </a:r>
            <a:br>
              <a:rPr lang="uk-UA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Основні дисципліни літературознавства: пошуки ідентичності в контексті сучасності </a:t>
            </a:r>
          </a:p>
        </p:txBody>
      </p:sp>
    </p:spTree>
    <p:extLst>
      <p:ext uri="{BB962C8B-B14F-4D97-AF65-F5344CB8AC3E}">
        <p14:creationId xmlns:p14="http://schemas.microsoft.com/office/powerpoint/2010/main" val="3426928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126"/>
            <a:ext cx="8424936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на текст, 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Сюжет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намальованих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сцен,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лаконічним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текстом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коміксу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Геймана,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ліхтар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Джеффа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Джонса)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721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Взаємодія літератури з ідеологією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51304" cy="51125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Беніто Муссоліні = Юлій Цезар ХХ ст.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Військовий марш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жовтень 1922 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.)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Включення скороченого «Юлія Цезаря»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до шкільних програм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1923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Публікація 13 перекладів Шекспірового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«Юлія Цезаря»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1924-1925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Постановка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Нандо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Тамберлані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Опера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Дж.Ф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Маліп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єро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Книга «Юлій Цезар» Ліно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Гварнері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1938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Пєса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Чезаре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 Б. Муссоліні та Дж.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Форцано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1939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74" y="2276872"/>
            <a:ext cx="1841426" cy="24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673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560B6-2B79-1CD2-E30F-27E8E4F2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Постколоніальні студії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1DA37F-7F76-6DE6-D930-523890128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спроби  ознайомити в художній формі  з досвідом життя народів, які потерпали від колонізації, та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осягнути цей досвід, з'являються інтелектуальному середовищі Заходу.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«Фундатором вказаного інтелектуального напряму став психіатр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</a:t>
            </a:r>
            <a:r>
              <a:rPr lang="uk-UA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Фанон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якому вдалося діагностувати явище колоніалізму як патологію мислення, що можна ліквідувати шляхом інтелектуального переосмислення. Його висновки стимулювали появу більш детальних досліджень, у яких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колоніалізм розглядався як культурний конфлікт, спричинений науковими поглядами та уявленими образами в художній літературі.»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Постколониальна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таким чином,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альтернативного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розшифрування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відносинах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50736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CF2700-7964-EAA3-7B4F-1FDBE0AD1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4618856" cy="5760640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Культуролог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Едвард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Саїд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(«Орієнталізм»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і«Культура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імперіалізм») розробив основи постколоніальної критики, де стрижень колонізації  вбачається у культурі. Колоніалізм, що трактується не як просто географічне поняття, а як расова, національна, соціальна та гендерна дискримінація, інтерпретується як культурна стратегія реалізації влади. За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Е.Саїдом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він «не був для європейського світу регресом, навпаки, у цьому вбачалася моральна мета продовжити свою ідентичність для інших народів» </a:t>
            </a:r>
          </a:p>
          <a:p>
            <a:endParaRPr lang="uk-UA" dirty="0"/>
          </a:p>
        </p:txBody>
      </p:sp>
      <p:pic>
        <p:nvPicPr>
          <p:cNvPr id="1026" name="Picture 2" descr="Krytyka">
            <a:extLst>
              <a:ext uri="{FF2B5EF4-FFF2-40B4-BE49-F238E27FC236}">
                <a16:creationId xmlns:a16="http://schemas.microsoft.com/office/drawing/2014/main" id="{E2F9915A-BE9B-6550-53DB-C75C9DB2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80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7B74C1-8CC2-2E89-30CA-5E2324FC0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32656"/>
            <a:ext cx="5472608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імперіалізму відбувався двома етапами – колонізація та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імперіалізація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спочатку виникали національні колонії як власність, а потім імперії, до складу яких вони входили. Колонізація 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імперіалізація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різними процесами ідентичності, перший був асиміляцією  – входження меншості до більшості та розчинення в останній, другий є асоціацією – визнання колонією себе, частиною імперії, тобто добровільна співпраця колонізованих на користь імперських інтересів. Колоніалізм, як довів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Саїд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«Орієнталізмі», може зникнути, але імперія зберігає своє існування, бо імперія не конфлікт між культурами, а їхнє співіснування. Західна культура як практика національної ідентифікації існує, значить, імперіалізм продовжує своє існування, зберігаючи свій інтелектуальний пріоритет поза колонією, тобто в стані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постколоніальності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Культура й імперіялізм | Krytyka, Редакція Критики">
            <a:extLst>
              <a:ext uri="{FF2B5EF4-FFF2-40B4-BE49-F238E27FC236}">
                <a16:creationId xmlns:a16="http://schemas.microsoft.com/office/drawing/2014/main" id="{AC9B8BD2-B2F8-6520-D800-DFC529F5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95339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3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49E415-CD20-8E50-199E-BEC976F6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0"/>
            <a:ext cx="8784976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Бгабга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«Нація і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нарація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Андерсон «Уявлені спільноти»,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 Грицак, Т. Гундорова, О. Забужко,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Касьянов, В. Коненко, Л.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Масенко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С.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Павличко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Попович,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Рябчук, Н. Яковенко.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6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658F6-0C65-43B1-98B9-EA827337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5472608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Томсон «Трубадури імперії: Російська література і колоніалізм»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5F6873-3314-656D-7365-F4737492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5266928" cy="4896544"/>
          </a:xfrm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огляд 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наративів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формування російського варіанта націоналізму, який зводиться до насильного усунення всього, що не прагне визнавати свій зв'язок із російською культурою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протистоїть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ставиться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намагаючись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підкорити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принизити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колоніальна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самовпевненим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маніпулятивним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епістемологічно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породжувати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послідовників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46059-5258-36E3-F4E2-2CD64BDE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385991"/>
            <a:ext cx="2503874" cy="2503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C450D-E8F3-2EBE-26D6-53543BEF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108" y="3075412"/>
            <a:ext cx="2384790" cy="35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4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потрібна «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сучасній Україні після Бучі?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Перепрочитання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текстів російської літератури крізь призму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постколоніалізму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чинника формування парадигми імперського мислення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Томпсон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Трубадури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саморепрезентативний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дискурс: культ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 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месіанство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комплекс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сьюперіоріті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44369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6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Історія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75" y="1484784"/>
            <a:ext cx="7886700" cy="489654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Об'єкти: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художня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література в історичному аспекті від зародження до сучасності, розвиток національних літературних традицій, творчість конкретних письменників, поетика конкретних творів.</a:t>
            </a:r>
          </a:p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Формує цілісне уявлення про світову літературу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Визначає роль і місце окремих авторів і творів у розвитку світової культури.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Пропонує, розробляє і апробує нові методології літературознавчого аналізу.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11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496944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історії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825625"/>
            <a:ext cx="7615758" cy="4351338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Перепрочитання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класики і переосмислення усталених уявлень;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Розгляд нових тенденцій і аналіз нових авторів/творів;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Дискусії щодо вибору оптимальної моделі історії літератури (Девід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Перкінс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, Тамара Денисова)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3745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7091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Теорія літератури: об'єкти, функції, актуальні проблеми.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Історія літератури та її три основні моделі історії літератури.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Літературно-художня критика: стратегії оновлення її форми.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Літературна компаративістика та її сучасні пріоритети.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0106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127"/>
            <a:ext cx="8856984" cy="831626"/>
          </a:xfrm>
        </p:spPr>
        <p:txBody>
          <a:bodyPr>
            <a:normAutofit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Три основні моделі історії літератури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200" b="1" i="1" dirty="0" err="1">
                <a:latin typeface="Times New Roman" pitchFamily="18" charset="0"/>
                <a:cs typeface="Times New Roman" pitchFamily="18" charset="0"/>
              </a:rPr>
              <a:t>Наративна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 модель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подає ІЛ як розповідь, що має початок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–розвиток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кульмінацію – фінал;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відстежує фази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надособистісних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сутностей (літ. процес у певній країні, жанр, стиль);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зв’язок подій будується за схемою: причина – наслідок;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«вносить ідеальність і моральний смисл у події, зв’язок яких вона встановлює, і таким чином запевняє нас у тому, що світ наш має сенс» (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Гайден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Вайт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8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126"/>
            <a:ext cx="878497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Етапи створення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наративної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історії літератури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(за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Гайденом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Вайтом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32856"/>
            <a:ext cx="8191822" cy="45365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І етап: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побудова хроніки тобто списку творів та інших подій у історичній послідовності;</a:t>
            </a:r>
          </a:p>
          <a:p>
            <a:pPr marL="0" indent="0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ІІ етап: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створення історії-розповіді (вибір початкового і кінцевого моментів та логічного суб'єкту, за яким спостерігатиме автор;</a:t>
            </a:r>
          </a:p>
          <a:p>
            <a:pPr marL="0" indent="0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ІІІ етап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:  внесення в історію певного сюжету, щоб читач міг впізнати в ній розповідь певного різновиду (конфлікт, перемога);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етап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(за Тамарою Денисовою): формування уявлень про розмаїття методик дослідження, що спричинює внутрішню діалогічність і допомагає  реципієнту виробити свій погляд.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5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568952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Три основні моделі історії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25625"/>
            <a:ext cx="77048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Енциклопедична модель 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претендує на створення цілісності;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виражає якоїсь єдиної ідеї;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потребує послідовної рецепції;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 колективом авторів, які мають різні стилі, а тексти можуть включати суперечності;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фрагментарність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16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Етапи створення енциклопедичної моделі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348880"/>
            <a:ext cx="7471742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 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вибір об'єктів і формування авторського колективу;</a:t>
            </a:r>
          </a:p>
          <a:p>
            <a:pPr marL="0" indent="0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ІІ 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розробка композиційної матриці;</a:t>
            </a:r>
          </a:p>
          <a:p>
            <a:pPr marL="0" indent="0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ІІІ 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збір і опрацювання інформації для кожної статті;</a:t>
            </a:r>
          </a:p>
          <a:p>
            <a:pPr marL="0" indent="0"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компонування цілісного тексту з перехресним посиланням.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1368152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Три основні моделі історії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00808"/>
            <a:ext cx="7886700" cy="5040560"/>
          </a:xfrm>
        </p:spPr>
        <p:txBody>
          <a:bodyPr>
            <a:normAutofit fontScale="85000" lnSpcReduction="20000"/>
          </a:bodyPr>
          <a:lstStyle/>
          <a:p>
            <a:pPr marL="914400" lvl="2" indent="0">
              <a:buNone/>
            </a:pPr>
            <a:r>
              <a:rPr lang="uk-UA" sz="3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3800" b="1" i="1" dirty="0">
                <a:latin typeface="Times New Roman" pitchFamily="18" charset="0"/>
                <a:cs typeface="Times New Roman" pitchFamily="18" charset="0"/>
              </a:rPr>
              <a:t>Концептуальна модель </a:t>
            </a:r>
          </a:p>
          <a:p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Тексти</a:t>
            </a:r>
            <a:r>
              <a:rPr lang="uk-UA" sz="3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«формуються» контекстом , який є безкінечно </a:t>
            </a:r>
            <a:r>
              <a:rPr lang="uk-UA" sz="3300" dirty="0" err="1">
                <a:latin typeface="Times New Roman" pitchFamily="18" charset="0"/>
                <a:cs typeface="Times New Roman" pitchFamily="18" charset="0"/>
              </a:rPr>
              <a:t>обширним</a:t>
            </a: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Не пояснює розбіжності текстів, написаних в одну епоху;</a:t>
            </a:r>
          </a:p>
          <a:p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Способи пов'язування текстів з контекстами можуть бути різні: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А) текст безпосередньо виражає контекст (політичний, релігійний, економічний, духовний, біографічний);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Б) символічно відтворює контекст;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В) текст заперечує контекст;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Г) текст спотворює контекст.</a:t>
            </a:r>
          </a:p>
        </p:txBody>
      </p:sp>
    </p:spTree>
    <p:extLst>
      <p:ext uri="{BB962C8B-B14F-4D97-AF65-F5344CB8AC3E}">
        <p14:creationId xmlns:p14="http://schemas.microsoft.com/office/powerpoint/2010/main" val="4218088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3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Літературно-художня критика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352928" cy="51845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500" b="1" i="1" dirty="0">
                <a:latin typeface="Times New Roman" pitchFamily="18" charset="0"/>
                <a:cs typeface="Times New Roman" pitchFamily="18" charset="0"/>
              </a:rPr>
              <a:t>Об'єкти: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сучасні тексти і їх автори, новітні явища літературного процесу;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uk-UA" sz="35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Дає ідейно-естетичну оцінку новим творам і явищам;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Показує місце митця в загальній панорамі літературного розвитку, розкриваючи сильні й слабкі сторони твору;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Допомагає письменнику усвідомити смаки і запити читачів;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 err="1">
                <a:latin typeface="Times New Roman" pitchFamily="18" charset="0"/>
                <a:cs typeface="Times New Roman" pitchFamily="18" charset="0"/>
              </a:rPr>
              <a:t>Зорієнтовує</a:t>
            </a: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 читачів у безмежному морі творів, виробляючи естетичні смаки; 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39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1822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літературної критики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25624"/>
            <a:ext cx="8568952" cy="4699719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Оновлення жанрової парадигми: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 усталених жанрів (рецензія, огляд, есе, літературний портрет, пародія, пасквіль, памфлет та ін.) додаються нові (рейтинг, відео-огляд, публікація збірок одного критика чи про одного автора, читацький відгук у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соцмережах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типу «враження –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», бук-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тьюбінг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та ін.)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Популяризація літературної та літературно-критичної діяльності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серед широкого загалу.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Посібники по читанню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Мортімер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Адлер «Як прочитати книгу». Валентина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Кісельова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«Як розмовляти про книжки, яких ти не читав»).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95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792088"/>
          </a:xfrm>
        </p:spPr>
        <p:txBody>
          <a:bodyPr>
            <a:no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Компаративістика</a:t>
            </a:r>
            <a:br>
              <a:rPr lang="uk-UA" sz="5400" b="1" dirty="0">
                <a:latin typeface="Times New Roman" pitchFamily="18" charset="0"/>
                <a:cs typeface="Times New Roman" pitchFamily="18" charset="0"/>
              </a:rPr>
            </a:b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7931224" cy="5328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це сукупність гуманітарних дисциплін, що використовують порівняльний метод: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філософська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лінгвістична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перекладознавча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літературна компаративістика або порівняльне літературознавство.</a:t>
            </a:r>
          </a:p>
        </p:txBody>
      </p:sp>
    </p:spTree>
    <p:extLst>
      <p:ext uri="{BB962C8B-B14F-4D97-AF65-F5344CB8AC3E}">
        <p14:creationId xmlns:p14="http://schemas.microsoft.com/office/powerpoint/2010/main" val="3245468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Comparative method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Компаративний метод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572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Порівняльний метод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8003232" cy="4209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    </a:t>
            </a:r>
            <a:r>
              <a:rPr lang="uk-UA" sz="3600" b="1" dirty="0">
                <a:latin typeface="Cambria" pitchFamily="18" charset="0"/>
              </a:rPr>
              <a:t>передбачає:</a:t>
            </a:r>
          </a:p>
          <a:p>
            <a:r>
              <a:rPr lang="uk-UA" sz="3600" b="1" dirty="0">
                <a:latin typeface="Cambria" pitchFamily="18" charset="0"/>
              </a:rPr>
              <a:t>чітке окреслення пізнавальних цілей (</a:t>
            </a:r>
            <a:r>
              <a:rPr lang="uk-UA" sz="2600" b="1" dirty="0">
                <a:latin typeface="Cambria" pitchFamily="18" charset="0"/>
              </a:rPr>
              <a:t>для чого здійснюємо порівняння</a:t>
            </a:r>
            <a:r>
              <a:rPr lang="uk-UA" sz="3600" b="1" dirty="0">
                <a:latin typeface="Cambria" pitchFamily="18" charset="0"/>
              </a:rPr>
              <a:t>?);</a:t>
            </a:r>
          </a:p>
          <a:p>
            <a:r>
              <a:rPr lang="uk-UA" sz="3600" b="1" dirty="0">
                <a:latin typeface="Cambria" pitchFamily="18" charset="0"/>
              </a:rPr>
              <a:t>наявність підстав для порівняння ;</a:t>
            </a:r>
          </a:p>
          <a:p>
            <a:r>
              <a:rPr lang="uk-UA" sz="3600" b="1" dirty="0">
                <a:latin typeface="Cambria" pitchFamily="18" charset="0"/>
              </a:rPr>
              <a:t>усвідомлення і дотримання критерію порівняння.</a:t>
            </a:r>
          </a:p>
          <a:p>
            <a:endParaRPr lang="uk-UA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8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32657"/>
            <a:ext cx="8119814" cy="864095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Теорія літератури 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352928" cy="47641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Об'єкти: </a:t>
            </a:r>
          </a:p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література як вид мистецтва, природа літературно-художньої творчості, роди і жанри, літературний твір як художній феномен, історико-літературний процес, теорія версифікації;</a:t>
            </a:r>
          </a:p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Забезпечує всі літературознавчі дисципліни  термінологією та аналітичним інструментарієм.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Узагальнює здійснене істориками літератури.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Пропонує, розробляє і апробує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нові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методології літературознавчого аналізу.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15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280920" cy="1584176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Літературна компаративістика</a:t>
            </a:r>
            <a:endParaRPr lang="uk-UA" sz="5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20888"/>
            <a:ext cx="7992888" cy="410445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sz="4000" b="1" dirty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це дослідження літератури, що виходить поза межі окремої країни, а також вивчення зв'язків між літературою й іншими  царинами  знання і свідомості (мистецтво, наука, політика, економіка, релігія та ін.) </a:t>
            </a:r>
          </a:p>
          <a:p>
            <a:pPr algn="r"/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Henry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Remak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0416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Літературна компаративістика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Об'єкти: 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ТСО, взаємодія різних національних літератур, література в системі інших видів мистецтва, образ ІНШОГО</a:t>
            </a:r>
          </a:p>
          <a:p>
            <a:pPr marL="0" indent="0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0" indent="0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1. Формує цілісне уявлення про світову літературу</a:t>
            </a:r>
          </a:p>
          <a:p>
            <a:pPr marL="0" indent="0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3. Пропонує, розробляє і апробує нові методології літературознавчого аналізу.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67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Теорія традиційних сюжетів і образів: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Що досліджує: </a:t>
            </a:r>
            <a:r>
              <a:rPr lang="uk-UA" dirty="0" err="1"/>
              <a:t>архетипні</a:t>
            </a:r>
            <a:r>
              <a:rPr lang="uk-UA" dirty="0"/>
              <a:t> взірці, мандрівні сюжети і образи, що мігрують творами різних часів і літератур, утворюють символічний код, який успадковують, семантично збагачують і розвивають різні національні культури.</a:t>
            </a:r>
          </a:p>
          <a:p>
            <a:r>
              <a:rPr lang="uk-UA" dirty="0"/>
              <a:t>Хто досліджує: Якоб та Вільгельм Грімми, представники </a:t>
            </a:r>
            <a:r>
              <a:rPr lang="uk-UA" dirty="0" err="1"/>
              <a:t>міфокритики</a:t>
            </a:r>
            <a:r>
              <a:rPr lang="uk-UA" dirty="0"/>
              <a:t>,  </a:t>
            </a:r>
            <a:r>
              <a:rPr lang="uk-UA" dirty="0" err="1"/>
              <a:t>Деніз</a:t>
            </a:r>
            <a:r>
              <a:rPr lang="uk-UA" dirty="0"/>
              <a:t> </a:t>
            </a:r>
            <a:r>
              <a:rPr lang="uk-UA" dirty="0" err="1"/>
              <a:t>Дюришин</a:t>
            </a:r>
            <a:r>
              <a:rPr lang="uk-UA" dirty="0"/>
              <a:t>, </a:t>
            </a:r>
            <a:r>
              <a:rPr lang="ru-RU" dirty="0" err="1"/>
              <a:t>Анатолій</a:t>
            </a:r>
            <a:r>
              <a:rPr lang="ru-RU" dirty="0"/>
              <a:t> Волков, </a:t>
            </a:r>
            <a:r>
              <a:rPr lang="ru-RU" dirty="0" err="1"/>
              <a:t>Анатолій</a:t>
            </a:r>
            <a:r>
              <a:rPr lang="ru-RU" dirty="0"/>
              <a:t> </a:t>
            </a:r>
            <a:r>
              <a:rPr lang="ru-RU" dirty="0" err="1"/>
              <a:t>Нямцу</a:t>
            </a:r>
            <a:r>
              <a:rPr lang="ru-RU" dirty="0"/>
              <a:t>, </a:t>
            </a:r>
            <a:r>
              <a:rPr lang="ru-RU" dirty="0" err="1"/>
              <a:t>Дмитро</a:t>
            </a:r>
            <a:r>
              <a:rPr lang="ru-RU" dirty="0"/>
              <a:t> Наливайко, Катерина Василина.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83551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F7E8F-CC85-77F1-C9A4-9DB3573D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ТСО, обґрунтована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А.Нямцу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C3E8CB-4FF6-A046-4E66-0B46EC673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«Традиційні структури= відносно стійкі і одночасно динамічні системи,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сюжетно-смислові характеристики яких зберігають первинну ( вихідну)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одночасно всотують в себе реалії і проблеми сприймаючого континууму»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цьому процесі спостерігаємо нестійку рівновагу між: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потенційними можливостями сюжету (образу, мотиву)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авторським задумом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запитами культури-реципієнта і середовища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обмеженнями , які накладає домінуючий напрям (течія, метод)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здатністю реципієнта сприймати нову версію</a:t>
            </a:r>
          </a:p>
        </p:txBody>
      </p:sp>
    </p:spTree>
    <p:extLst>
      <p:ext uri="{BB962C8B-B14F-4D97-AF65-F5344CB8AC3E}">
        <p14:creationId xmlns:p14="http://schemas.microsoft.com/office/powerpoint/2010/main" val="2286136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CFC3F-23EB-DD90-769B-53D5B228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ED7BD4-AC30-FE80-1F7E-4B966058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доробок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А.Нямцу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2304D2AA-95EB-88C9-94A1-A117E6A656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20479"/>
            <a:ext cx="1443038" cy="1350169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464B5B-92A1-563F-A79B-B733170628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 и легенда в мировой литературе. 1992;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Завет и мировая литература. 1993; </a:t>
            </a:r>
          </a:p>
          <a:p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Загальнокультурна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1997;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Фантастические парадоксы человеческого мира. 1998;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Идеи и образы Нового Завета в мировой литературе. 1999;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Поэти­ка традиционных сюжетов. 1999;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слов’янських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західноєвропейських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2001;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Легендарные образы в литературе. 2002;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Поэтика современной фантастики. 2002;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 теории тра­диционных сюжетов. 2003;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Миф. Легенда. Литература: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аспекты функцио­нирования. 2007;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фаустиана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2009;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Троянська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міфологія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літературному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2012 (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спів­авт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Славянские литературы в общекультурном универсуме. 2012 (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900" dirty="0">
              <a:solidFill>
                <a:srgbClr val="3F4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перекладознавства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«Переклад як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Типологія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перекладу»,</a:t>
            </a: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переклад: статус,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жанрова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своєрідність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2008).</a:t>
            </a:r>
            <a:endParaRPr lang="uk-UA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99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651D-786C-8E00-972F-0629EDE2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E12EA-38B8-A4FD-838A-34CFE65B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711" y="1063229"/>
            <a:ext cx="6697289" cy="857250"/>
          </a:xfrm>
        </p:spPr>
        <p:txBody>
          <a:bodyPr>
            <a:noAutofit/>
          </a:bodyPr>
          <a:lstStyle/>
          <a:p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Традиційний сюжетно-образний матеріал</a:t>
            </a:r>
            <a:br>
              <a:rPr lang="uk-UA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(диференційні ознаки)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58FC7B6-3B9B-B672-8300-0284CE95A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711" y="2464588"/>
            <a:ext cx="6697289" cy="3394472"/>
          </a:xfrm>
        </p:spPr>
        <p:txBody>
          <a:bodyPr/>
          <a:lstStyle/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Повторюваність в історії літератури</a:t>
            </a:r>
          </a:p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Сконцентрованість на ключових проблемах людського існування</a:t>
            </a:r>
          </a:p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Суголосність запитам певної епохи, нації та ін.</a:t>
            </a:r>
          </a:p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Вихід в </a:t>
            </a:r>
            <a:r>
              <a:rPr lang="uk-UA" sz="2700" dirty="0" err="1">
                <a:latin typeface="Times New Roman" pitchFamily="18" charset="0"/>
                <a:cs typeface="Times New Roman" pitchFamily="18" charset="0"/>
              </a:rPr>
              <a:t>інтермедіальний</a:t>
            </a:r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 простір</a:t>
            </a:r>
          </a:p>
          <a:p>
            <a:endParaRPr lang="uk-UA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08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38EAF-CF96-44B9-E1F4-F7BEFB92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 образи та їх похідні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7702A38-47A2-6311-9C3F-6EB70D7660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Прометей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Пенелопа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Одісей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Алкмена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Фауст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Гамлет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 Кіхот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 Жуан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Робінзон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16A190-C8DE-1711-72AF-1F92B94994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прометеїзм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одісея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Фаустіанство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Гамлетизм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Донкіхотство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Донжуанство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робінзонада</a:t>
            </a:r>
          </a:p>
        </p:txBody>
      </p:sp>
    </p:spTree>
    <p:extLst>
      <p:ext uri="{BB962C8B-B14F-4D97-AF65-F5344CB8AC3E}">
        <p14:creationId xmlns:p14="http://schemas.microsoft.com/office/powerpoint/2010/main" val="3639907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867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міфологічної </a:t>
            </a: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генези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rometheus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367" y="1124744"/>
            <a:ext cx="3810566" cy="2858640"/>
          </a:xfrm>
          <a:prstGeom prst="rect">
            <a:avLst/>
          </a:prstGeom>
        </p:spPr>
      </p:pic>
      <p:pic>
        <p:nvPicPr>
          <p:cNvPr id="6" name="Рисунок 5" descr="1ce90ec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928670"/>
            <a:ext cx="3428992" cy="3960486"/>
          </a:xfrm>
          <a:prstGeom prst="rect">
            <a:avLst/>
          </a:prstGeom>
        </p:spPr>
      </p:pic>
      <p:pic>
        <p:nvPicPr>
          <p:cNvPr id="5" name="Рисунок 4" descr="20141206163900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928634"/>
            <a:ext cx="5880114" cy="29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13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ТСО релігійної </a:t>
            </a:r>
            <a:r>
              <a:rPr lang="uk-UA" sz="5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генези</a:t>
            </a:r>
            <a:r>
              <a:rPr lang="en-US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Релігійна </a:t>
            </a:r>
            <a:r>
              <a:rPr lang="uk-UA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генеза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19gzvd34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060848"/>
            <a:ext cx="5497844" cy="4004263"/>
          </a:xfrm>
          <a:prstGeom prst="rect">
            <a:avLst/>
          </a:prstGeom>
        </p:spPr>
      </p:pic>
      <p:pic>
        <p:nvPicPr>
          <p:cNvPr id="7" name="Рисунок 6" descr="OliviaPie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11413"/>
            <a:ext cx="2757923" cy="566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58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фольклорної </a:t>
            </a: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генеза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1" y="2285992"/>
            <a:ext cx="4643439" cy="3478097"/>
          </a:xfrm>
          <a:prstGeom prst="rect">
            <a:avLst/>
          </a:prstGeom>
        </p:spPr>
      </p:pic>
      <p:pic>
        <p:nvPicPr>
          <p:cNvPr id="5" name="Рисунок 4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8802"/>
            <a:ext cx="4451292" cy="40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2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2120" y="476672"/>
            <a:ext cx="3312368" cy="144016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Мікеланджело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Буонаротті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14290"/>
            <a:ext cx="5760640" cy="638306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Poem 46, ca. 1528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crude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hammer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shapes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hard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stones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appearance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another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deriving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motion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master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who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guides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watches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holds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moves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another's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pace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divine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lodges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dwells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heaven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beautifies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self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others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action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hammer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without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hammer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living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every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since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blow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becomes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powerful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it's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raised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forge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one's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flown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heaven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above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now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fail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completed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unless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divine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smithy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help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make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gives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aid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unique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earth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kern="0" spc="-3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228184" y="2852935"/>
            <a:ext cx="1872208" cy="309634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492896"/>
            <a:ext cx="2932315" cy="339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91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071570"/>
          </a:xfrm>
        </p:spPr>
        <p:txBody>
          <a:bodyPr/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історичної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генези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05h4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5997" y="1268760"/>
            <a:ext cx="4298286" cy="3000372"/>
          </a:xfrm>
          <a:prstGeom prst="rect">
            <a:avLst/>
          </a:prstGeom>
        </p:spPr>
      </p:pic>
      <p:pic>
        <p:nvPicPr>
          <p:cNvPr id="6" name="Рисунок 5" descr="imagпп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4101057" cy="3071834"/>
          </a:xfrm>
          <a:prstGeom prst="rect">
            <a:avLst/>
          </a:prstGeom>
        </p:spPr>
      </p:pic>
      <p:pic>
        <p:nvPicPr>
          <p:cNvPr id="7" name="Рисунок 6" descr="fr0110_01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1464" y="3786166"/>
            <a:ext cx="3883676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8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легендарної </a:t>
            </a: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генези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214422"/>
            <a:ext cx="4714876" cy="3536158"/>
          </a:xfrm>
          <a:prstGeom prst="rect">
            <a:avLst/>
          </a:prstGeom>
        </p:spPr>
      </p:pic>
      <p:pic>
        <p:nvPicPr>
          <p:cNvPr id="5" name="Рисунок 4" descr="Fau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3"/>
            <a:ext cx="4429124" cy="5643578"/>
          </a:xfrm>
          <a:prstGeom prst="rect">
            <a:avLst/>
          </a:prstGeom>
        </p:spPr>
      </p:pic>
      <p:pic>
        <p:nvPicPr>
          <p:cNvPr id="6" name="Рисунок 5" descr="giovanni_kwiecien_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4000504"/>
            <a:ext cx="4714876" cy="31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5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Традиційний сюжетно-образний матеріал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(диференційні ознаки)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3116"/>
            <a:ext cx="8929718" cy="4525963"/>
          </a:xfrm>
        </p:spPr>
        <p:txBody>
          <a:bodyPr/>
          <a:lstStyle/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Повторюваність в історії літератури</a:t>
            </a:r>
          </a:p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Сконцентрованість на ключових проблемах людського існування</a:t>
            </a:r>
          </a:p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Суголосність запитам певної епохи, нації та ін.</a:t>
            </a:r>
          </a:p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Вихід в </a:t>
            </a:r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інтермедіальний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простір</a:t>
            </a:r>
          </a:p>
          <a:p>
            <a:endParaRPr lang="uk-UA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02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71480"/>
            <a:ext cx="8429684" cy="4429156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 </a:t>
            </a:r>
            <a:r>
              <a:rPr lang="uk-UA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життя крізь віки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MKP1_014_1024x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2143108" cy="3232021"/>
          </a:xfrm>
          <a:prstGeom prst="rect">
            <a:avLst/>
          </a:prstGeom>
        </p:spPr>
      </p:pic>
      <p:pic>
        <p:nvPicPr>
          <p:cNvPr id="5" name="Рисунок 4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497" y="0"/>
            <a:ext cx="2483503" cy="3214686"/>
          </a:xfrm>
          <a:prstGeom prst="rect">
            <a:avLst/>
          </a:prstGeom>
        </p:spPr>
      </p:pic>
      <p:pic>
        <p:nvPicPr>
          <p:cNvPr id="6" name="Рисунок 5" descr="index dep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35468"/>
            <a:ext cx="2393802" cy="3643315"/>
          </a:xfrm>
          <a:prstGeom prst="rect">
            <a:avLst/>
          </a:prstGeom>
        </p:spPr>
      </p:pic>
      <p:pic>
        <p:nvPicPr>
          <p:cNvPr id="8" name="Рисунок 7" descr="don-juan-vintage-errol-flynn-movie-poster-a3-reprint-11263-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3214686"/>
            <a:ext cx="4381498" cy="3643314"/>
          </a:xfrm>
          <a:prstGeom prst="rect">
            <a:avLst/>
          </a:prstGeom>
        </p:spPr>
      </p:pic>
      <p:pic>
        <p:nvPicPr>
          <p:cNvPr id="9" name="Рисунок 8" descr="Don-Ju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3214711"/>
            <a:ext cx="2428860" cy="36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8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Донжуанівський</a:t>
            </a:r>
            <a:r>
              <a:rPr lang="uk-UA" dirty="0"/>
              <a:t> сюжет як традиційний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90689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uk-UA" sz="3600" dirty="0"/>
              <a:t>Історичні прототипи: Дон Жуан де </a:t>
            </a:r>
            <a:r>
              <a:rPr lang="uk-UA" sz="3600" dirty="0" err="1"/>
              <a:t>Теноріо</a:t>
            </a:r>
            <a:r>
              <a:rPr lang="uk-UA" sz="3600" dirty="0"/>
              <a:t>, Дон Жуан де </a:t>
            </a:r>
            <a:r>
              <a:rPr lang="uk-UA" sz="3600" dirty="0" err="1"/>
              <a:t>Маранья</a:t>
            </a:r>
            <a:r>
              <a:rPr lang="uk-UA" sz="3600" dirty="0"/>
              <a:t>.</a:t>
            </a:r>
          </a:p>
          <a:p>
            <a:r>
              <a:rPr lang="uk-UA" sz="3600" dirty="0"/>
              <a:t>Лейтмотиви: </a:t>
            </a:r>
          </a:p>
          <a:p>
            <a:pPr>
              <a:buFontTx/>
              <a:buChar char="-"/>
            </a:pPr>
            <a:r>
              <a:rPr lang="uk-UA" sz="3600" dirty="0"/>
              <a:t>Пригоди розпусника, що перетворив життя на культ кохання;</a:t>
            </a:r>
          </a:p>
          <a:p>
            <a:pPr>
              <a:buFontTx/>
              <a:buChar char="-"/>
            </a:pPr>
            <a:r>
              <a:rPr lang="uk-UA" sz="3600" dirty="0"/>
              <a:t>Зухвале запрошення мерця на вечерю;</a:t>
            </a:r>
          </a:p>
          <a:p>
            <a:pPr>
              <a:buFontTx/>
              <a:buChar char="-"/>
            </a:pPr>
            <a:r>
              <a:rPr lang="uk-UA" sz="3600" dirty="0"/>
              <a:t>Статуя, що оживає і карає кривдника;</a:t>
            </a:r>
          </a:p>
          <a:p>
            <a:pPr marL="0" indent="0">
              <a:buNone/>
            </a:pP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064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Авторські версії сюжету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err="1"/>
              <a:t>Тірсо</a:t>
            </a:r>
            <a:r>
              <a:rPr lang="uk-UA" dirty="0"/>
              <a:t> де </a:t>
            </a:r>
            <a:r>
              <a:rPr lang="uk-UA" dirty="0" err="1"/>
              <a:t>Моліна</a:t>
            </a:r>
            <a:r>
              <a:rPr lang="uk-UA" dirty="0"/>
              <a:t> « Севільський ошуканець і Камінний гість»(1630);</a:t>
            </a:r>
          </a:p>
          <a:p>
            <a:r>
              <a:rPr lang="uk-UA" dirty="0"/>
              <a:t>Жан-</a:t>
            </a:r>
            <a:r>
              <a:rPr lang="uk-UA" dirty="0" err="1"/>
              <a:t>Батіст</a:t>
            </a:r>
            <a:r>
              <a:rPr lang="uk-UA" dirty="0"/>
              <a:t> Мольєр «Камінний гість» (1665);</a:t>
            </a:r>
          </a:p>
          <a:p>
            <a:r>
              <a:rPr lang="uk-UA" dirty="0"/>
              <a:t>Ернест Теодор Амадей Гофман « Дон Жуан. Незвична пригода, що трапилася з мандрівним ентузіастом» (1813);</a:t>
            </a:r>
          </a:p>
          <a:p>
            <a:r>
              <a:rPr lang="uk-UA" dirty="0"/>
              <a:t>Джордж Гордон Байрон «Дон Жуан» (1819);</a:t>
            </a:r>
          </a:p>
          <a:p>
            <a:r>
              <a:rPr lang="uk-UA" dirty="0"/>
              <a:t>Олександр Пушкін «Камінний гість» (1830);</a:t>
            </a:r>
          </a:p>
          <a:p>
            <a:r>
              <a:rPr lang="uk-UA" dirty="0"/>
              <a:t>Проспер Меріме «Душі чистилища» (1830);</a:t>
            </a:r>
          </a:p>
          <a:p>
            <a:r>
              <a:rPr lang="uk-UA" dirty="0"/>
              <a:t>Леся Українка «Камінний господар» (1912)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895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2924082" cy="907610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Тірсо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Моліна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(1579-1648)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Tirso-de-Molin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85900" y="2174438"/>
            <a:ext cx="3028950" cy="3160395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29150" y="1214755"/>
            <a:ext cx="3028950" cy="42371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«Севільський ошуканець і камінний гість» (1630)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  <a:p>
            <a:endParaRPr lang="uk-UA" dirty="0"/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Зухвалий спокусник, що сповідує культ кохання.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Пиха, палка ненаситність почуттів, сваволя.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5900" y="1063229"/>
            <a:ext cx="2924082" cy="85725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Мольєр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1622-1673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29150" y="1322767"/>
            <a:ext cx="3028950" cy="412910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«Камінний гість» (1665)</a:t>
            </a:r>
          </a:p>
          <a:p>
            <a:endParaRPr lang="uk-UA" dirty="0"/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Брутальний розпусник, що ставить понад усе волю інстинктів.</a:t>
            </a:r>
          </a:p>
          <a:p>
            <a:endParaRPr lang="uk-UA" sz="225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Філософське виправдання – </a:t>
            </a:r>
            <a:r>
              <a:rPr lang="uk-UA" sz="2250" b="1" dirty="0" err="1">
                <a:latin typeface="Times New Roman" pitchFamily="18" charset="0"/>
                <a:cs typeface="Times New Roman" pitchFamily="18" charset="0"/>
              </a:rPr>
              <a:t>лібертинаж</a:t>
            </a: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, атеїзм, сенсуалізм.</a:t>
            </a:r>
          </a:p>
          <a:p>
            <a:endParaRPr lang="uk-UA" sz="225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Соціальна спрямованість.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78850"/>
            <a:ext cx="2790590" cy="35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335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2924082" cy="133965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Ернст Теодор Амадей Гофман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1776-1822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268760"/>
            <a:ext cx="3028950" cy="437448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«Дон </a:t>
            </a:r>
            <a:r>
              <a:rPr lang="uk-UA" sz="2250" b="1" dirty="0" err="1"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. Незвичайна пригода, що трапилася з мандрівним ентузіастом» (1813) 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Трагічний герой, що прагне надземного ідеалу.</a:t>
            </a:r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Диявол навіює йому згубні фатальні ідеї (погубити Донну Анну пекельним вогнем пристрасті)</a:t>
            </a: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Подібність до Фауста.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942947"/>
            <a:ext cx="3054393" cy="212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1160748"/>
            <a:ext cx="2924082" cy="124213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Джордж Гордон Байрон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1788-1824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160748"/>
            <a:ext cx="3028950" cy="44284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«Дон </a:t>
            </a:r>
            <a:r>
              <a:rPr lang="uk-UA" sz="2700" b="1" dirty="0" err="1"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» (1819)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Епікуреєць, ентузіаст краси.</a:t>
            </a:r>
          </a:p>
          <a:p>
            <a:pPr>
              <a:spcAft>
                <a:spcPts val="450"/>
              </a:spcAf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 кожній жінці бачить втілення ідеалу.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Руйнація ключових елементів сюжету (відкинуто надприродне, граничну зіпсованість, брутальність і ошуканство героя).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726922"/>
            <a:ext cx="3028950" cy="252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99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9694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теорії літератури як динамічного процесу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825625"/>
            <a:ext cx="761575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Типологізація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 основних методологічних  підходів (шкіл, методологій, напрямів):</a:t>
            </a: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антропологічниий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сцієнтичний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інтегративний.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2. Запровадження нових термінів, які номінують нові художні феномени чи аналітичний інструментарій.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3. Взаємодія літератури з іншими видами мистецтва і соціокультурними практиками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984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2978088" cy="101562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Олександр Пушкін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1799-1837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49092dd9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55677" y="2348881"/>
            <a:ext cx="2466698" cy="339447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26006" y="1214754"/>
            <a:ext cx="3028950" cy="44284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«Камінній гість» (1830)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Реабілітація героя як «артиста кохання», ентузіаста краси, здатного піднестися в екстазі обожнення жінки.</a:t>
            </a:r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Запрошення Командора – веселий жарт. </a:t>
            </a: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Куртизанка Лаура – Дон </a:t>
            </a:r>
            <a:r>
              <a:rPr lang="uk-UA" sz="2250" b="1" dirty="0" err="1"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 у спідниці.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646" y="1160748"/>
            <a:ext cx="3294366" cy="85725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Проспер Меріме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1803-1870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21640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240868"/>
            <a:ext cx="2859174" cy="3204209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29150" y="1268761"/>
            <a:ext cx="3028950" cy="41831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«Душі чистилища» (1830)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Нові мотиви – виклик Богові (викрасти черницю з монастиря) та зустріч з власним похороном.</a:t>
            </a:r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Навернення героя, каяття, чернецтво.</a:t>
            </a: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Останній злочин, аскетизм, уславлення.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2037"/>
            <a:ext cx="2978088" cy="1124825"/>
          </a:xfrm>
        </p:spPr>
        <p:txBody>
          <a:bodyPr>
            <a:noAutofit/>
          </a:bodyPr>
          <a:lstStyle/>
          <a:p>
            <a:pPr algn="ctr"/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Леся Українка</a:t>
            </a:r>
            <a:br>
              <a:rPr lang="uk-UA" sz="2700" dirty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1871-1913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6036" y="1062037"/>
            <a:ext cx="2762064" cy="458120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«Камінний господар» (1912)</a:t>
            </a:r>
          </a:p>
          <a:p>
            <a:pPr marL="0" indent="0" algn="ctr">
              <a:buNone/>
            </a:pPr>
            <a:endParaRPr lang="uk-UA" sz="2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Відмова від усталених традицій реабілітації донжуанства (П.Меріме, О. Дюма, 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Зорілья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О.Толстой) та гострої критики (П.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Гейзе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Кампоамор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Ржевуський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А.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Рокур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Б.Шоу)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493658" y="3212977"/>
            <a:ext cx="2762064" cy="243817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701774"/>
            <a:ext cx="3346725" cy="219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537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52736"/>
            <a:ext cx="6172200" cy="129614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Історія створення драми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«Камінний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господар»Лесі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Українки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325" b="1" dirty="0">
                <a:latin typeface="Times New Roman" pitchFamily="18" charset="0"/>
                <a:cs typeface="Times New Roman" pitchFamily="18" charset="0"/>
              </a:rPr>
              <a:t>(квітень-травень, Кутаїсі, 1912)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646" y="2510898"/>
            <a:ext cx="6480720" cy="3294366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Виступ </a:t>
            </a:r>
            <a:r>
              <a:rPr lang="uk-UA" b="1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Петра </a:t>
            </a:r>
            <a:r>
              <a:rPr lang="uk-UA" b="1" dirty="0" err="1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Струве</a:t>
            </a:r>
            <a:r>
              <a:rPr lang="uk-UA" b="1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в журналі “</a:t>
            </a:r>
            <a:r>
              <a:rPr lang="uk-UA" dirty="0" err="1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Русская</a:t>
            </a:r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мысль</a:t>
            </a:r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” (1911) про нездатність української культури використовувати світові образи.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Серед лектури: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«Камінний гість»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О.Пушкіна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наукова розвідка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«Легенда про Дон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Жуана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(1911) Жоржа де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Бевота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,твори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Генріка Ібсена,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Ґергарда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Гауптмана, Ольги Кобилянської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343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Творчі імперативи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Ідея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перемога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камінного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, консервативного принципу,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втіленого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командорі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, над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роздвоєною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душею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гордої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егоїстичної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жінки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Донни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Анни, а через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 — і над Дон-Жуаном, «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Лицарем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Концептуальне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переосмислення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образів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фіналу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Представити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жіночу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версію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традиціного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сюжету. </a:t>
            </a:r>
            <a:endParaRPr lang="ru-RU" sz="2100" b="1" dirty="0">
              <a:solidFill>
                <a:srgbClr val="22222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450"/>
              </a:spcAft>
            </a:pPr>
            <a:r>
              <a:rPr lang="uk-UA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уняти</a:t>
            </a:r>
            <a:r>
              <a:rPr lang="uk-UA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сюжет в короткі </a:t>
            </a:r>
            <a:r>
              <a:rPr lang="uk-UA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енергічні</a:t>
            </a:r>
            <a:r>
              <a:rPr lang="uk-UA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риси, дати йому щось камінного»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»(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6.05.1912 р. До А. Ю. Кримського"/>
              </a:rPr>
              <a:t> лист до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6.05.1912 р. До А. Ю. Кримського"/>
              </a:rPr>
              <a:t>О.Кобилянської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6.05.1912 р. До А. Ю. Кримського"/>
              </a:rPr>
              <a:t>  03.05.1913 р.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/>
            <a:endParaRPr lang="uk-UA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5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4D283-1523-6A47-7A78-9EE575CE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 Жуан в літературі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кінцяХІХ-ХХст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D52160-97DB-9C25-6F64-5E22804C85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І.Томан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Жуан.Життя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смерть Мігеля із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Маньяри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»(роман,1944)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Л.Мештерхазі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Дон Жуан, або істина»(оповідання,1952)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Х.Лампо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 і остання німфа» (повість, 1943)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Л.Юлленстен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 тіні Дон Хуана»( роман, 1975)</a:t>
            </a:r>
          </a:p>
          <a:p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5ED72F9-06FD-22D1-0EC6-B72CE35E1D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П.Гейзе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«Смерть Дон Жуана» (драма, 1883)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М.Гумільов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 в Єгипті» (п'єса, 1912)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Е.Ростан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«Остання ніч Дон Жуана»(драматична поема, 1914)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фон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Горват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 повертається з війни»(п'єса, 1936)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М.Фріш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Жуан, або Любов до геометрії»( пєса,1953)</a:t>
            </a:r>
          </a:p>
        </p:txBody>
      </p:sp>
    </p:spTree>
    <p:extLst>
      <p:ext uri="{BB962C8B-B14F-4D97-AF65-F5344CB8AC3E}">
        <p14:creationId xmlns:p14="http://schemas.microsoft.com/office/powerpoint/2010/main" val="1997144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22413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Офелія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(2007) Лізи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Клейн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230" y="1484784"/>
            <a:ext cx="4824536" cy="49274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рофесорка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літ</a:t>
            </a:r>
            <a:r>
              <a:rPr lang="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ратури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розмірковує в своєму художньому творі над тим: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чому загинула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Офелія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-Яким був жіночий світ Ренесансу?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 було б життя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Офелії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якби вона залишилася живою?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роботи з традиційним сюжетом: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 був би «Гамлет», написаний жінкою;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Мова Шекспіра та мова Лізи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верифікована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G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38" y="1340769"/>
            <a:ext cx="3084682" cy="46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39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Розділи літературної компаративістики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08512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>
                <a:latin typeface="Cambria" pitchFamily="18" charset="0"/>
              </a:rPr>
              <a:t>порівняльно-історичне літературознавство (вивчення генетично-контактних </a:t>
            </a:r>
            <a:r>
              <a:rPr lang="uk-UA" b="1" dirty="0" err="1">
                <a:latin typeface="Cambria" pitchFamily="18" charset="0"/>
              </a:rPr>
              <a:t>зв´язків</a:t>
            </a:r>
            <a:r>
              <a:rPr lang="uk-UA" b="1" dirty="0">
                <a:latin typeface="Cambria" pitchFamily="18" charset="0"/>
              </a:rPr>
              <a:t>);</a:t>
            </a:r>
          </a:p>
          <a:p>
            <a:r>
              <a:rPr lang="uk-UA" b="1" dirty="0">
                <a:latin typeface="Cambria" pitchFamily="18" charset="0"/>
              </a:rPr>
              <a:t>рецептивна естетика, зокрема критична рецепція  і  </a:t>
            </a:r>
            <a:r>
              <a:rPr lang="uk-UA" b="1" dirty="0" err="1">
                <a:latin typeface="Cambria" pitchFamily="18" charset="0"/>
              </a:rPr>
              <a:t>перекладознавство</a:t>
            </a:r>
            <a:r>
              <a:rPr lang="uk-UA" b="1" dirty="0">
                <a:latin typeface="Cambria" pitchFamily="18" charset="0"/>
              </a:rPr>
              <a:t>;</a:t>
            </a:r>
          </a:p>
          <a:p>
            <a:r>
              <a:rPr lang="uk-UA" b="1" dirty="0">
                <a:latin typeface="Cambria" pitchFamily="18" charset="0"/>
              </a:rPr>
              <a:t>типологічне  дослідження  літератури;</a:t>
            </a:r>
          </a:p>
          <a:p>
            <a:r>
              <a:rPr lang="uk-UA" b="1" dirty="0" err="1">
                <a:latin typeface="Cambria" pitchFamily="18" charset="0"/>
              </a:rPr>
              <a:t>інтертекстуальні</a:t>
            </a:r>
            <a:r>
              <a:rPr lang="uk-UA" b="1" dirty="0">
                <a:latin typeface="Cambria" pitchFamily="18" charset="0"/>
              </a:rPr>
              <a:t>  студії;</a:t>
            </a:r>
          </a:p>
          <a:p>
            <a:r>
              <a:rPr lang="uk-UA" b="1" dirty="0" err="1">
                <a:latin typeface="Cambria" pitchFamily="18" charset="0"/>
              </a:rPr>
              <a:t>інтермедіальні</a:t>
            </a:r>
            <a:r>
              <a:rPr lang="uk-UA" b="1" dirty="0">
                <a:latin typeface="Cambria" pitchFamily="18" charset="0"/>
              </a:rPr>
              <a:t>  студії;</a:t>
            </a:r>
          </a:p>
          <a:p>
            <a:r>
              <a:rPr lang="uk-UA" b="1" dirty="0" err="1">
                <a:latin typeface="Cambria" pitchFamily="18" charset="0"/>
              </a:rPr>
              <a:t>інтеркультуральні</a:t>
            </a:r>
            <a:r>
              <a:rPr lang="uk-UA" b="1" dirty="0">
                <a:latin typeface="Cambria" pitchFamily="18" charset="0"/>
              </a:rPr>
              <a:t> студії, зокрема, постколоніальні студії, а також </a:t>
            </a:r>
            <a:r>
              <a:rPr lang="uk-UA" b="1" dirty="0" err="1">
                <a:latin typeface="Cambria" pitchFamily="18" charset="0"/>
              </a:rPr>
              <a:t>імагологія</a:t>
            </a:r>
            <a:r>
              <a:rPr lang="uk-UA" b="1" dirty="0">
                <a:latin typeface="Cambria" pitchFamily="18" charset="0"/>
              </a:rPr>
              <a:t>.</a:t>
            </a:r>
          </a:p>
          <a:p>
            <a:pPr marL="0" indent="0" algn="r">
              <a:buNone/>
            </a:pPr>
            <a:r>
              <a:rPr lang="uk-UA" b="1" dirty="0">
                <a:latin typeface="Cambria" pitchFamily="18" charset="0"/>
              </a:rPr>
              <a:t> </a:t>
            </a:r>
            <a:r>
              <a:rPr lang="uk-UA" sz="2600" b="1" i="1" dirty="0">
                <a:latin typeface="Cambria" pitchFamily="18" charset="0"/>
              </a:rPr>
              <a:t>(</a:t>
            </a:r>
            <a:r>
              <a:rPr lang="uk-UA" sz="2600" b="1" i="1" dirty="0" err="1">
                <a:latin typeface="Cambria" pitchFamily="18" charset="0"/>
              </a:rPr>
              <a:t>Будний</a:t>
            </a:r>
            <a:r>
              <a:rPr lang="uk-UA" sz="2600" b="1" i="1" dirty="0">
                <a:latin typeface="Cambria" pitchFamily="18" charset="0"/>
              </a:rPr>
              <a:t> В., Ільницький М.</a:t>
            </a:r>
            <a:r>
              <a:rPr lang="uk-UA" sz="2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3450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кладовища»Н.Геймана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типологічний збіг чи контактно-генетичний резонанс?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Редьярд Кіплінг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05731" y="2721769"/>
            <a:ext cx="2143125" cy="28575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/>
              <a:t>Ніл </a:t>
            </a:r>
            <a:r>
              <a:rPr lang="uk-UA" dirty="0" err="1"/>
              <a:t>Гейман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618162" y="2292350"/>
            <a:ext cx="20955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4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Постмодерна ситуація в художньому перекладі як виклик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перекладознавчий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структурувалося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Більшість фахівців суголосні у визнанні того, що переклад – співтворчість, але розуміють її по різному;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інтерпретатор-співавтор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взаємодоповнюючі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начала –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спирається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інтелектуально-розумову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закорінена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40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640960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Fiction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 різновид наукової фантастики, в творах якого дії відбуваються не в космосі чи паралельних світах, а на Землі, яка зазнає катастрофи чи потерпає від екологічних проблем, спричинених діяльністю людства.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піджанр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наукової фантастики, ця література засновується на можливих у теорії або вже існуючих технологіях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інаукових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досягненнях людства</a:t>
            </a:r>
            <a:r>
              <a:rPr lang="uk-UA" dirty="0"/>
              <a:t>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Витоки: «Догори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дригом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»(1889) Жуль Верн, «Продавець повітря»(1929)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О.Беляєв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Представники: Маргарет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Етвуд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Джулі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Бертагни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Майкл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Крайтон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Девід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Мітчел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Емілі Сент-Джон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34066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Сутність розбіжностей: зміст/форма/автор/контекст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одних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співтворчість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найпотаємніші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вслуховування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ритмомелодику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Постульована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Р.Бартом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“смерть автора”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помітне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знецінення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самого феномену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наклало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перекладацьке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інтерпретаторів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соціокультурного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конституентами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смислотворення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мінімізуватися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3061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Концептуальний </a:t>
            </a:r>
            <a:r>
              <a:rPr lang="en-US" dirty="0"/>
              <a:t>versus </a:t>
            </a:r>
            <a:r>
              <a:rPr lang="uk-UA" dirty="0"/>
              <a:t>лінгвістичний підходи до перекладу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А.Науменко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наголошуючи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лінгвістичного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концептуального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перекладу (як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до результату),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перекладу: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плюралістичний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забарвлений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макропереклад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форму, не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а прагматику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творця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концепцію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3608477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Gethsemane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 </a:t>
            </a:r>
            <a:r>
              <a:rPr lang="en-US" sz="2700" u="sng" cap="all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RUDYARD KIPLING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25000" lnSpcReduction="20000"/>
          </a:bodyPr>
          <a:lstStyle/>
          <a:p>
            <a:pPr fontAlgn="base"/>
            <a:endParaRPr lang="en-US" sz="4500" i="1" dirty="0"/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Garden called Gethsemane   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In Picardy it was,   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there the people came to see   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The English soldiers pass.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to pass—we used to pass   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Or halt, as it might be,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ship our masks in case of gas   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Beyond Gethsemane.</a:t>
            </a:r>
            <a:br>
              <a:rPr lang="en-US" dirty="0"/>
            </a:br>
            <a:endParaRPr lang="en-US" dirty="0"/>
          </a:p>
          <a:p>
            <a:pPr fontAlgn="base"/>
            <a:br>
              <a:rPr lang="en-US" dirty="0"/>
            </a:br>
            <a:endParaRPr lang="en-US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25000" lnSpcReduction="20000"/>
          </a:bodyPr>
          <a:lstStyle/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Garden called Gethsemane,   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It held a pretty lass,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all the time she talked to me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I prayed my cup might pass.   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officer sat on the chair,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The men lay on the grass,   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all the time we halted there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I prayed my cup might pass.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didn’t pass—it didn’t pass-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It didn’t pass from me.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drank it when we met the gas   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Beyond Gethsemane!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333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(пер.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Е.Шустера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Пикарди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звался этот сад;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Зеваки, – что тебе канкан! –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Любили наш парад. </a:t>
            </a:r>
          </a:p>
          <a:p>
            <a:r>
              <a:rPr lang="ru-RU" sz="1400" dirty="0">
                <a:latin typeface="+mj-lt"/>
                <a:cs typeface="Times New Roman" panose="02020603050405020304" pitchFamily="18" charset="0"/>
              </a:rPr>
              <a:t>Английский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шел и шел солдат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Сквозь газы, смерть, дурман,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нескончаем был парад –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там, где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саду с названьем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Девицы были клад,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я молился, чтоб стакан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 был бы в ад.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стуле офицер торчал,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траве лежал наш брат,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 просил и умолял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Пустить стакан мой в ад.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мною клад, со мною клад –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выхлестал стакан,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Когда сквозь газ мы плыли в ад –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там, где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92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E3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Gethsemane (1919)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Гетсима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1600200"/>
            <a:ext cx="7543800" cy="4525963"/>
          </a:xfrm>
        </p:spPr>
      </p:pic>
    </p:spTree>
    <p:extLst>
      <p:ext uri="{BB962C8B-B14F-4D97-AF65-F5344CB8AC3E}">
        <p14:creationId xmlns:p14="http://schemas.microsoft.com/office/powerpoint/2010/main" val="6812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«Гетсиманський сад» </a:t>
            </a:r>
            <a:r>
              <a:rPr lang="en-US" dirty="0"/>
              <a:t>(</a:t>
            </a:r>
            <a:r>
              <a:rPr lang="uk-UA" dirty="0" err="1"/>
              <a:t>пер.М.Стріхи</a:t>
            </a:r>
            <a:r>
              <a:rPr lang="uk-UA" dirty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пікардійських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путівців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Гетсиманський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сад.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Полки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англійських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вояків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Ішли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рядом ряд.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рядом ряд, за рядом ряд – </a:t>
            </a:r>
          </a:p>
          <a:p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наказ;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протигаз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ладнав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солдат, </a:t>
            </a:r>
          </a:p>
          <a:p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Наразі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пустять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Гетсиманський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рясно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ясне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я молитву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шепотів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чаша обмине!» </a:t>
            </a:r>
          </a:p>
          <a:p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Солдати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спали на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траві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 крутив пенсне,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шептали губи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ледь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чаша обмине!»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ж вона, але ж вона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обминула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нас.</a:t>
            </a:r>
          </a:p>
          <a:p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саду я спив до дна,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пустили газ.</a:t>
            </a:r>
          </a:p>
        </p:txBody>
      </p:sp>
    </p:spTree>
    <p:extLst>
      <p:ext uri="{BB962C8B-B14F-4D97-AF65-F5344CB8AC3E}">
        <p14:creationId xmlns:p14="http://schemas.microsoft.com/office/powerpoint/2010/main" val="2568987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1822" cy="1623714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літературної компаративістики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568952" cy="424847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Що включати до проблемного поля: тільки літературу? Всі мистецтва? Всі сфери життя соціуму?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Поява нових зон інтересу, які потребують своїх методологій (зокрема,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інтермедіальних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студій,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імагології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постколоніальних студій)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00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Літературна компаративістика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204864"/>
            <a:ext cx="7488832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це метатеорія, що фокусується на різноманітних напрямках </a:t>
            </a:r>
            <a:r>
              <a:rPr lang="uk-UA" sz="3600" b="1" dirty="0" err="1">
                <a:latin typeface="Cambria" pitchFamily="18" charset="0"/>
              </a:rPr>
              <a:t>контекстуалізації</a:t>
            </a:r>
            <a:r>
              <a:rPr lang="uk-UA" sz="3600" b="1" dirty="0">
                <a:latin typeface="Cambria" pitchFamily="18" charset="0"/>
              </a:rPr>
              <a:t> літератури у дискурсах</a:t>
            </a:r>
          </a:p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- культури, </a:t>
            </a:r>
          </a:p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- ідеології, </a:t>
            </a:r>
          </a:p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- раси і </a:t>
            </a:r>
            <a:r>
              <a:rPr lang="uk-UA" sz="3600" b="1" dirty="0" err="1">
                <a:latin typeface="Cambria" pitchFamily="18" charset="0"/>
              </a:rPr>
              <a:t>гендеру</a:t>
            </a:r>
            <a:r>
              <a:rPr lang="uk-UA" sz="3600" b="1" dirty="0">
                <a:latin typeface="Cambria" pitchFamily="18" charset="0"/>
              </a:rPr>
              <a:t>.</a:t>
            </a:r>
          </a:p>
          <a:p>
            <a:pPr marL="0" indent="0" algn="r">
              <a:buNone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(Чарльз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Бернгеймер</a:t>
            </a:r>
            <a:r>
              <a:rPr lang="uk-UA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73228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Пушкін</a:t>
            </a:r>
            <a:r>
              <a:rPr lang="ru-RU" dirty="0"/>
              <a:t> як трубадур </a:t>
            </a:r>
            <a:r>
              <a:rPr lang="ru-RU" dirty="0" err="1"/>
              <a:t>імперії</a:t>
            </a:r>
            <a:endParaRPr lang="ru-RU" dirty="0"/>
          </a:p>
        </p:txBody>
      </p:sp>
      <p:pic>
        <p:nvPicPr>
          <p:cNvPr id="4" name="С.Крючкова читает «Клеветникам России» в рамках поэтического конкурса «Ай да Пушкин» (2019)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8641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Наріжні </a:t>
            </a:r>
            <a:r>
              <a:rPr lang="uk-UA" dirty="0" err="1"/>
              <a:t>камені</a:t>
            </a:r>
            <a:r>
              <a:rPr lang="uk-UA" dirty="0"/>
              <a:t> парадигми імперського мислення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Н.Карамзін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«Історія держави російської»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А.Пушкін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«Кавказький в'язень», «Наклепникам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«Бородінська річниця», «Мідний вершник», «Полтава»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М.Лєрмонтов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«Герой нашого часу»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Ф.Достоєвський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«Промова на відкритті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Пушкіну в Москві 1880р»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А.Солженіцин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«Раковий корпус»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7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Чік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-літ-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 масової літератури, де йдеться про будні мешканок великого міста, які захоплюються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шопінгом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ресторанами, гламурним життям.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Генеза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терміну: Кріс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Мазда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Джефрі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Дешелл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використали для позначення антології жіночої літератури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ChickLit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Postfeminist Fiction”(1995)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Прикметна риса, на думку Джеймса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Волкотта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тенденція до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дівчачості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Крім того: претензія на репрезентацію жіночого погляду на світ, оповідь від імені жінки,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хепі-енд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гумор та іронія.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Автори: Гелен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Філдінг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«Щоденник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Бріджет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Джонс»,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Кендес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Бушнел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Секс і місто»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369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184576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latin typeface="Book Antiqua" pitchFamily="18" charset="0"/>
              </a:rPr>
              <a:t>«За </a:t>
            </a:r>
            <a:r>
              <a:rPr lang="ru-RU" b="1" dirty="0" err="1">
                <a:latin typeface="Book Antiqua" pitchFamily="18" charset="0"/>
              </a:rPr>
              <a:t>своєю</a:t>
            </a:r>
            <a:r>
              <a:rPr lang="ru-RU" b="1" dirty="0">
                <a:latin typeface="Book Antiqua" pitchFamily="18" charset="0"/>
              </a:rPr>
              <a:t> природою </a:t>
            </a:r>
            <a:r>
              <a:rPr lang="ru-RU" b="1" dirty="0" err="1">
                <a:latin typeface="Book Antiqua" pitchFamily="18" charset="0"/>
              </a:rPr>
              <a:t>компаративістика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найбільш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відповідає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атмосфері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нашого</a:t>
            </a:r>
            <a:r>
              <a:rPr lang="ru-RU" b="1" dirty="0">
                <a:latin typeface="Book Antiqua" pitchFamily="18" charset="0"/>
              </a:rPr>
              <a:t> часу, </a:t>
            </a:r>
            <a:r>
              <a:rPr lang="ru-RU" b="1" dirty="0" err="1">
                <a:latin typeface="Book Antiqua" pitchFamily="18" charset="0"/>
              </a:rPr>
              <a:t>адже</a:t>
            </a:r>
            <a:r>
              <a:rPr lang="ru-RU" b="1" dirty="0">
                <a:latin typeface="Book Antiqua" pitchFamily="18" charset="0"/>
              </a:rPr>
              <a:t> вона </a:t>
            </a:r>
            <a:r>
              <a:rPr lang="ru-RU" b="1" dirty="0" err="1">
                <a:latin typeface="Book Antiqua" pitchFamily="18" charset="0"/>
              </a:rPr>
              <a:t>створює</a:t>
            </a:r>
            <a:r>
              <a:rPr lang="ru-RU" b="1" dirty="0">
                <a:latin typeface="Book Antiqua" pitchFamily="18" charset="0"/>
              </a:rPr>
              <a:t> поле </a:t>
            </a:r>
            <a:r>
              <a:rPr lang="ru-RU" b="1" dirty="0" err="1">
                <a:latin typeface="Book Antiqua" pitchFamily="18" charset="0"/>
              </a:rPr>
              <a:t>діалогу</a:t>
            </a:r>
            <a:r>
              <a:rPr lang="ru-RU" b="1" dirty="0">
                <a:latin typeface="Book Antiqua" pitchFamily="18" charset="0"/>
              </a:rPr>
              <a:t> на </a:t>
            </a:r>
            <a:r>
              <a:rPr lang="ru-RU" b="1" dirty="0" err="1">
                <a:latin typeface="Book Antiqua" pitchFamily="18" charset="0"/>
              </a:rPr>
              <a:t>численних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рівнях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сучасної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культури</a:t>
            </a:r>
            <a:r>
              <a:rPr lang="ru-RU" b="1" dirty="0">
                <a:latin typeface="Book Antiqua" pitchFamily="18" charset="0"/>
              </a:rPr>
              <a:t> й </a:t>
            </a:r>
            <a:r>
              <a:rPr lang="ru-RU" b="1" dirty="0" err="1">
                <a:latin typeface="Book Antiqua" pitchFamily="18" charset="0"/>
              </a:rPr>
              <a:t>ментальності</a:t>
            </a:r>
            <a:r>
              <a:rPr lang="ru-RU" b="1" dirty="0">
                <a:latin typeface="Book Antiqua" pitchFamily="18" charset="0"/>
              </a:rPr>
              <a:t>»</a:t>
            </a:r>
            <a:br>
              <a:rPr lang="ru-RU" b="1" dirty="0">
                <a:latin typeface="Book Antiqua" pitchFamily="18" charset="0"/>
              </a:rPr>
            </a:br>
            <a:r>
              <a:rPr lang="ru-RU" b="1" dirty="0">
                <a:latin typeface="Book Antiqua" pitchFamily="18" charset="0"/>
              </a:rPr>
              <a:t>                                 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(Тамара Денисова)</a:t>
            </a:r>
            <a:br>
              <a:rPr lang="ru-RU" b="1" dirty="0"/>
            </a:b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61974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86700" cy="1325563"/>
          </a:xfrm>
          <a:noFill/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pPr lvl="0"/>
            <a:r>
              <a:rPr lang="uk-UA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</a:t>
            </a:r>
            <a:r>
              <a:rPr lang="uk-UA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-RPG 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жанр на межі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-панку і «потрапляння», в основі сюжету – взаємодія реального світу і світу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компьютерних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ігор ( «Грати, щоб жити» Дмитра Руса, «Шлях шамана» Василя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Махненка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uk-UA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Чік-нуар</a:t>
            </a:r>
            <a:r>
              <a:rPr lang="uk-UA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психологічний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триллер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грає на жіночих страхах; в центрі уваги- сімейні або любовні стосунки, які містять загадку, мають «темний бік», поступово формують відчуття загрози, тривоги, жаху («Помилка, яку я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зробила»Паули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Делі, «Інша Я»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Саскії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Саргінсон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«Тут ми живемо» Софі Мак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Кензі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76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Стімпанк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субжанр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фантастики,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Морлоков»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Кевіна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Джетера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Левіафан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Скотта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Вестерфельда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Новелізація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літературний твір, створений на основі успішного фільму, серіалу чи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гри. Як правило, заснований на сценарії і дає уявлення про відсутні у фільмі події, передісторію тощо («Гладіатор» Дьюї Грама, «Зміїний політ»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Крісти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Фауст, « Жах на вулиці в'язів»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Джефрі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Купер, Джозеф Локк та ін.)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89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11771</TotalTime>
  <Words>4238</Words>
  <Application>Microsoft Office PowerPoint</Application>
  <PresentationFormat>Екран (4:3)</PresentationFormat>
  <Paragraphs>430</Paragraphs>
  <Slides>70</Slides>
  <Notes>2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20</vt:i4>
      </vt:variant>
      <vt:variant>
        <vt:lpstr>Заголовки слайдів</vt:lpstr>
      </vt:variant>
      <vt:variant>
        <vt:i4>70</vt:i4>
      </vt:variant>
    </vt:vector>
  </HeadingPairs>
  <TitlesOfParts>
    <vt:vector size="97" baseType="lpstr">
      <vt:lpstr>Arial</vt:lpstr>
      <vt:lpstr>Book Antiqua</vt:lpstr>
      <vt:lpstr>Bookman Old Style</vt:lpstr>
      <vt:lpstr>Calibri</vt:lpstr>
      <vt:lpstr>Calibri Light</vt:lpstr>
      <vt:lpstr>Cambria</vt:lpstr>
      <vt:lpstr>Times New Roman</vt:lpstr>
      <vt:lpstr>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21_Тема Office</vt:lpstr>
      <vt:lpstr>20_Тема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Самостійна робота Модулі 2-4  </vt:lpstr>
      <vt:lpstr>План</vt:lpstr>
      <vt:lpstr>Теорія літератури  </vt:lpstr>
      <vt:lpstr>Мікеланджело Буонаротті</vt:lpstr>
      <vt:lpstr>Актуальні проблеми теорії літератури як динамічного процесу</vt:lpstr>
      <vt:lpstr>Нові літературні феномени –  нові терміни</vt:lpstr>
      <vt:lpstr>Нові літературні феномени –  нові терміни</vt:lpstr>
      <vt:lpstr>Нові літературні феномени –  нові терміни</vt:lpstr>
      <vt:lpstr>Нові літературні феномени –  нові терміни</vt:lpstr>
      <vt:lpstr>Нові літературні феномени –  нові терміни</vt:lpstr>
      <vt:lpstr>Взаємодія літератури з ідеологією</vt:lpstr>
      <vt:lpstr>Постколоніальні студії </vt:lpstr>
      <vt:lpstr>Презентація PowerPoint</vt:lpstr>
      <vt:lpstr>Презентація PowerPoint</vt:lpstr>
      <vt:lpstr>Презентація PowerPoint</vt:lpstr>
      <vt:lpstr>Ева Томсон «Трубадури імперії: Російська література і колоніалізм» </vt:lpstr>
      <vt:lpstr>Чи потрібна «великая русская литература» в сучасній Україні після Бучі?  </vt:lpstr>
      <vt:lpstr>Історія літератури</vt:lpstr>
      <vt:lpstr>Актуальні проблеми історії літератури</vt:lpstr>
      <vt:lpstr>Три основні моделі історії літератури</vt:lpstr>
      <vt:lpstr>Етапи створення наративної історії літератури  (за Гайденом Вайтом)</vt:lpstr>
      <vt:lpstr>Три основні моделі історії літератури</vt:lpstr>
      <vt:lpstr>Етапи створення енциклопедичної моделі </vt:lpstr>
      <vt:lpstr>Три основні моделі історії літератури</vt:lpstr>
      <vt:lpstr>Літературно-художня критика</vt:lpstr>
      <vt:lpstr>Актуальні проблеми літературної критики</vt:lpstr>
      <vt:lpstr>Компаративістика </vt:lpstr>
      <vt:lpstr>Comparative method</vt:lpstr>
      <vt:lpstr>Порівняльний метод </vt:lpstr>
      <vt:lpstr>Літературна компаративістика</vt:lpstr>
      <vt:lpstr>Літературна компаративістика</vt:lpstr>
      <vt:lpstr>Теорія традиційних сюжетів і образів:</vt:lpstr>
      <vt:lpstr>Концепція ТСО, обґрунтована А.Нямцу</vt:lpstr>
      <vt:lpstr>Науковий доробок А.Нямцу </vt:lpstr>
      <vt:lpstr>Традиційний сюжетно-образний матеріал (диференційні ознаки)</vt:lpstr>
      <vt:lpstr>Традиційні образи та їх похідні </vt:lpstr>
      <vt:lpstr>ТСО міфологічної генези</vt:lpstr>
      <vt:lpstr>     ТСО релігійної генези          Релігійна генеза</vt:lpstr>
      <vt:lpstr>ТСО фольклорної генезаи</vt:lpstr>
      <vt:lpstr>ТСО історичної генези</vt:lpstr>
      <vt:lpstr>ТСО легендарної генези</vt:lpstr>
      <vt:lpstr>Традиційний сюжетно-образний матеріал (диференційні ознаки)</vt:lpstr>
      <vt:lpstr>Презентація PowerPoint</vt:lpstr>
      <vt:lpstr>Донжуанівський сюжет як традиційний</vt:lpstr>
      <vt:lpstr>Авторські версії сюжету</vt:lpstr>
      <vt:lpstr>Тірсо де Моліна (1579-1648)</vt:lpstr>
      <vt:lpstr>Мольєр 1622-1673</vt:lpstr>
      <vt:lpstr>Ернст Теодор Амадей Гофман 1776-1822</vt:lpstr>
      <vt:lpstr>Джордж Гордон Байрон 1788-1824</vt:lpstr>
      <vt:lpstr>Олександр Пушкін 1799-1837</vt:lpstr>
      <vt:lpstr>Проспер Меріме 1803-1870</vt:lpstr>
      <vt:lpstr>Леся Українка 1871-1913</vt:lpstr>
      <vt:lpstr>Історія створення драми  «Камінний господар»Лесі Українки (квітень-травень, Кутаїсі, 1912)</vt:lpstr>
      <vt:lpstr>Творчі імперативи</vt:lpstr>
      <vt:lpstr>Дон Жуан в літературі кінцяХІХ-ХХст.</vt:lpstr>
      <vt:lpstr>«Офелія» (2007) Лізи Клейн </vt:lpstr>
      <vt:lpstr>Розділи літературної компаративістики</vt:lpstr>
      <vt:lpstr>«Книга кладовища»Н.Геймана: типологічний збіг чи контактно-генетичний резонанс?</vt:lpstr>
      <vt:lpstr>Постмодерна ситуація в художньому перекладі як виклик </vt:lpstr>
      <vt:lpstr>Сутність розбіжностей: зміст/форма/автор/контекст</vt:lpstr>
      <vt:lpstr>Концептуальний versus лінгвістичний підходи до перекладу</vt:lpstr>
      <vt:lpstr>Gethsemane BY RUDYARD KIPLING </vt:lpstr>
      <vt:lpstr> «Гефсиман» (пер. Е.Шустера)</vt:lpstr>
      <vt:lpstr>Gethsemane (1919)</vt:lpstr>
      <vt:lpstr>«Гетсиманський сад» (пер.М.Стріхи)</vt:lpstr>
      <vt:lpstr>Актуальні проблеми літературної компаративістики</vt:lpstr>
      <vt:lpstr>Літературна компаративістика</vt:lpstr>
      <vt:lpstr>Пушкін як трубадур імперії</vt:lpstr>
      <vt:lpstr>Наріжні камені парадигми імперського мислення</vt:lpstr>
      <vt:lpstr>«За своєю природою компаративістика найбільш відповідає атмосфері нашого часу, адже вона створює поле діалогу на численних рівнях сучасної культури й ментальності»                                  (Тамара Денисова)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Nataliya Torkut</cp:lastModifiedBy>
  <cp:revision>94</cp:revision>
  <dcterms:created xsi:type="dcterms:W3CDTF">2021-01-20T08:25:37Z</dcterms:created>
  <dcterms:modified xsi:type="dcterms:W3CDTF">2025-11-28T17:02:56Z</dcterms:modified>
</cp:coreProperties>
</file>