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4C71EC6-210F-42DE-9C53-41977AD35B3D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400" dirty="0" smtClean="0"/>
              <a:t>Інформаційні війни</a:t>
            </a:r>
            <a:endParaRPr lang="uk-UA" sz="4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6243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b="1" dirty="0"/>
              <a:t>Метою</a:t>
            </a:r>
            <a:r>
              <a:rPr lang="uk-UA" dirty="0"/>
              <a:t> викладання навчальної дисципліни «Інформаційні війни» є дати студентам базові теоретичні знання для розуміння природи  інформаційного протистояння й практичні навички для оцінювання властивостей інформаційних потоків</a:t>
            </a:r>
          </a:p>
          <a:p>
            <a:r>
              <a:rPr lang="uk-UA" dirty="0"/>
              <a:t>Основними </a:t>
            </a:r>
            <a:r>
              <a:rPr lang="uk-UA" b="1" dirty="0"/>
              <a:t>завданнями</a:t>
            </a:r>
            <a:r>
              <a:rPr lang="uk-UA" dirty="0"/>
              <a:t> вивчення дисципліни є:</a:t>
            </a:r>
          </a:p>
          <a:p>
            <a:r>
              <a:rPr lang="uk-UA" dirty="0"/>
              <a:t>- ознайомити студентів з поняттям «інформаційна війна», формами, видами та способами її реалізації;</a:t>
            </a:r>
          </a:p>
          <a:p>
            <a:r>
              <a:rPr lang="uk-UA" dirty="0"/>
              <a:t>- навчити студентів розуміти:</a:t>
            </a:r>
          </a:p>
          <a:p>
            <a:r>
              <a:rPr lang="uk-UA" dirty="0"/>
              <a:t>а) етапи інформаційного протистояння - інформаційну експансію, інформаційну агресію та інформаційну війну;</a:t>
            </a:r>
          </a:p>
          <a:p>
            <a:r>
              <a:rPr lang="uk-UA" dirty="0"/>
              <a:t>б) завдання та мету інформаційної війни; </a:t>
            </a:r>
          </a:p>
          <a:p>
            <a:r>
              <a:rPr lang="uk-UA" dirty="0"/>
              <a:t>в) природу організованого (пропаганда, дезінформація) та стихійного (чутка) токсичного інформаційного потоку;</a:t>
            </a:r>
          </a:p>
          <a:p>
            <a:r>
              <a:rPr lang="uk-UA" dirty="0"/>
              <a:t>г) форми протидії та захисту в умовах ведення інформаційних воєн.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62381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У разі успішного завершення курсу студент зможе:</a:t>
            </a:r>
          </a:p>
          <a:p>
            <a:r>
              <a:rPr lang="uk-UA" dirty="0"/>
              <a:t>	Знати методи та прийоми ведення інформаційних воєн;</a:t>
            </a:r>
          </a:p>
          <a:p>
            <a:r>
              <a:rPr lang="uk-UA" dirty="0"/>
              <a:t>	Розуміти канали, механізми протидії інформаційним викликам гібридних воєн;</a:t>
            </a:r>
          </a:p>
          <a:p>
            <a:r>
              <a:rPr lang="uk-UA" dirty="0"/>
              <a:t>	Вирізняти в інформаційному потоці інформаційні впливи, пов’язані з інформаційним протистоянням та смисловими війнами; </a:t>
            </a:r>
          </a:p>
          <a:p>
            <a:r>
              <a:rPr lang="uk-UA" dirty="0"/>
              <a:t>	Давати характеристику методам  та прийомам смислових воєн.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87290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551512"/>
          </a:xfrm>
        </p:spPr>
        <p:txBody>
          <a:bodyPr>
            <a:normAutofit fontScale="62500" lnSpcReduction="20000"/>
          </a:bodyPr>
          <a:lstStyle/>
          <a:p>
            <a:r>
              <a:rPr lang="uk-UA" dirty="0"/>
              <a:t>Основна:</a:t>
            </a:r>
          </a:p>
          <a:p>
            <a:r>
              <a:rPr lang="uk-UA" dirty="0"/>
              <a:t>1.	Гібридна війна і журналістика. Проблеми інформаційної безпеки : навчальний посібник / за </a:t>
            </a:r>
            <a:r>
              <a:rPr lang="uk-UA" dirty="0" err="1"/>
              <a:t>заг</a:t>
            </a:r>
            <a:r>
              <a:rPr lang="uk-UA" dirty="0"/>
              <a:t>. ред. В. О. </a:t>
            </a:r>
            <a:r>
              <a:rPr lang="uk-UA" dirty="0" err="1"/>
              <a:t>Жадька</a:t>
            </a:r>
            <a:r>
              <a:rPr lang="uk-UA" dirty="0"/>
              <a:t> ; ред.-упор. : О. І. </a:t>
            </a:r>
            <a:r>
              <a:rPr lang="uk-UA" dirty="0" err="1"/>
              <a:t>Харитоненко</a:t>
            </a:r>
            <a:r>
              <a:rPr lang="uk-UA" dirty="0"/>
              <a:t>, Ю. С. Полтавець. Київ : Вид-во НПУ імені М. П. Драгоманова, 2018.  356 с. </a:t>
            </a:r>
          </a:p>
          <a:p>
            <a:r>
              <a:rPr lang="uk-UA" dirty="0"/>
              <a:t>2.	Горбулін </a:t>
            </a:r>
            <a:r>
              <a:rPr lang="en-US" dirty="0"/>
              <a:t>B. </a:t>
            </a:r>
            <a:r>
              <a:rPr lang="uk-UA" dirty="0"/>
              <a:t>Світова гібридна війна: український фронт: монографія / за </a:t>
            </a:r>
            <a:r>
              <a:rPr lang="uk-UA" dirty="0" err="1"/>
              <a:t>заг</a:t>
            </a:r>
            <a:r>
              <a:rPr lang="uk-UA" dirty="0"/>
              <a:t>. ред. В.П. Горбуліна.  Київ : НІСД, 2017.  496 с.</a:t>
            </a:r>
          </a:p>
          <a:p>
            <a:r>
              <a:rPr lang="uk-UA" dirty="0"/>
              <a:t>3.	Інформаційна безпека (соціально-правові аспекти): Підручник / </a:t>
            </a:r>
            <a:r>
              <a:rPr lang="uk-UA" dirty="0" err="1"/>
              <a:t>Остроухой</a:t>
            </a:r>
            <a:r>
              <a:rPr lang="uk-UA" dirty="0"/>
              <a:t> Б. В., Петрик Б. М., </a:t>
            </a:r>
            <a:r>
              <a:rPr lang="uk-UA" dirty="0" err="1"/>
              <a:t>Прнсяжнюк</a:t>
            </a:r>
            <a:r>
              <a:rPr lang="uk-UA" dirty="0"/>
              <a:t> М. М. та ін. ; за </a:t>
            </a:r>
            <a:r>
              <a:rPr lang="uk-UA" dirty="0" err="1"/>
              <a:t>заг-</a:t>
            </a:r>
            <a:r>
              <a:rPr lang="uk-UA" dirty="0"/>
              <a:t> ред. Є. Д. </a:t>
            </a:r>
            <a:r>
              <a:rPr lang="uk-UA" dirty="0" err="1"/>
              <a:t>Скулиша</a:t>
            </a:r>
            <a:r>
              <a:rPr lang="uk-UA" dirty="0"/>
              <a:t>. Київ : КНТ, 2010.  776 с.</a:t>
            </a:r>
          </a:p>
          <a:p>
            <a:r>
              <a:rPr lang="uk-UA" dirty="0"/>
              <a:t>4.	Інформаційні виклики гібридної війни: контент, канали, механізми протидії : </a:t>
            </a:r>
            <a:r>
              <a:rPr lang="uk-UA" dirty="0" err="1"/>
              <a:t>аналіт</a:t>
            </a:r>
            <a:r>
              <a:rPr lang="uk-UA" dirty="0"/>
              <a:t>. </a:t>
            </a:r>
            <a:r>
              <a:rPr lang="uk-UA" dirty="0" err="1"/>
              <a:t>доп</a:t>
            </a:r>
            <a:r>
              <a:rPr lang="uk-UA" dirty="0"/>
              <a:t>. / за </a:t>
            </a:r>
            <a:r>
              <a:rPr lang="uk-UA" dirty="0" err="1"/>
              <a:t>заг</a:t>
            </a:r>
            <a:r>
              <a:rPr lang="uk-UA" dirty="0"/>
              <a:t>. ред. А. </a:t>
            </a:r>
            <a:r>
              <a:rPr lang="uk-UA" dirty="0" err="1"/>
              <a:t>Баровської</a:t>
            </a:r>
            <a:r>
              <a:rPr lang="uk-UA" dirty="0"/>
              <a:t>. Київ : НІСД, 2016.  109 с</a:t>
            </a:r>
          </a:p>
          <a:p>
            <a:r>
              <a:rPr lang="uk-UA" dirty="0"/>
              <a:t>5.	Історія інформаційно-психологічного протиборства : </a:t>
            </a:r>
            <a:r>
              <a:rPr lang="uk-UA" dirty="0" err="1"/>
              <a:t>підруч</a:t>
            </a:r>
            <a:r>
              <a:rPr lang="uk-UA" dirty="0"/>
              <a:t>. / [Я.М.</a:t>
            </a:r>
            <a:r>
              <a:rPr lang="uk-UA" dirty="0" err="1"/>
              <a:t>Жарков</a:t>
            </a:r>
            <a:r>
              <a:rPr lang="uk-UA" dirty="0"/>
              <a:t>, Л.Ф.</a:t>
            </a:r>
            <a:r>
              <a:rPr lang="uk-UA" dirty="0" err="1"/>
              <a:t>Компанцева</a:t>
            </a:r>
            <a:r>
              <a:rPr lang="uk-UA" dirty="0"/>
              <a:t>, В.В.</a:t>
            </a:r>
            <a:r>
              <a:rPr lang="uk-UA" dirty="0" err="1"/>
              <a:t>Остроухов</a:t>
            </a:r>
            <a:r>
              <a:rPr lang="uk-UA" dirty="0"/>
              <a:t> В.М.Петрик, М.М.</a:t>
            </a:r>
            <a:r>
              <a:rPr lang="uk-UA" dirty="0" err="1"/>
              <a:t>Присяжнюк</a:t>
            </a:r>
            <a:r>
              <a:rPr lang="uk-UA" dirty="0"/>
              <a:t>, Є.Д.Скулиш] ; за </a:t>
            </a:r>
            <a:r>
              <a:rPr lang="uk-UA" dirty="0" err="1"/>
              <a:t>заг</a:t>
            </a:r>
            <a:r>
              <a:rPr lang="uk-UA" dirty="0"/>
              <a:t>. ред. </a:t>
            </a:r>
            <a:r>
              <a:rPr lang="uk-UA" dirty="0" err="1"/>
              <a:t>д.ю.н</a:t>
            </a:r>
            <a:r>
              <a:rPr lang="uk-UA" dirty="0"/>
              <a:t>., проф., </a:t>
            </a:r>
            <a:r>
              <a:rPr lang="uk-UA" dirty="0" err="1"/>
              <a:t>засл</a:t>
            </a:r>
            <a:r>
              <a:rPr lang="uk-UA" dirty="0"/>
              <a:t>. юриста України Є.Д.</a:t>
            </a:r>
            <a:r>
              <a:rPr lang="uk-UA" dirty="0" err="1"/>
              <a:t>Скулиша</a:t>
            </a:r>
            <a:r>
              <a:rPr lang="uk-UA" dirty="0"/>
              <a:t>.  Київ : Наук.-вид. відділ НА СБ України, 2012. 212 с.</a:t>
            </a:r>
          </a:p>
          <a:p>
            <a:r>
              <a:rPr lang="uk-UA" dirty="0"/>
              <a:t>6.	Магда Є. Гібридна війна: питання і відповіді / Є. Магда // </a:t>
            </a:r>
            <a:r>
              <a:rPr lang="en-US" dirty="0" err="1"/>
              <a:t>MediaSapiens</a:t>
            </a:r>
            <a:r>
              <a:rPr lang="en-US" dirty="0"/>
              <a:t>, 2015. URL: http://osvita.mediasapiens.ua/trends/1411978127/gibridna_viyna_pitannya_i_vidpovidi/undefined/?media=print.</a:t>
            </a:r>
          </a:p>
          <a:p>
            <a:r>
              <a:rPr lang="en-US" dirty="0"/>
              <a:t>7.	</a:t>
            </a:r>
            <a:r>
              <a:rPr lang="uk-UA" dirty="0"/>
              <a:t>Магда Є.В. Гібридна віна – вижити і перемогти / Є.М. Магда.  Харків : </a:t>
            </a:r>
            <a:r>
              <a:rPr lang="uk-UA" dirty="0" err="1"/>
              <a:t>Віват</a:t>
            </a:r>
            <a:r>
              <a:rPr lang="uk-UA" dirty="0"/>
              <a:t>, 2015.  604 с.</a:t>
            </a:r>
          </a:p>
          <a:p>
            <a:r>
              <a:rPr lang="uk-UA" dirty="0"/>
              <a:t>8.	</a:t>
            </a:r>
            <a:r>
              <a:rPr lang="uk-UA" dirty="0" err="1"/>
              <a:t>Почепцов</a:t>
            </a:r>
            <a:r>
              <a:rPr lang="uk-UA" dirty="0"/>
              <a:t> Г. Сучасні інформаційні війни [Текст] / Георгій </a:t>
            </a:r>
            <a:r>
              <a:rPr lang="uk-UA" dirty="0" err="1"/>
              <a:t>Почепцов</a:t>
            </a:r>
            <a:r>
              <a:rPr lang="uk-UA" dirty="0"/>
              <a:t>.  Вид. 2-ге, </a:t>
            </a:r>
            <a:r>
              <a:rPr lang="uk-UA" dirty="0" err="1"/>
              <a:t>допов</a:t>
            </a:r>
            <a:r>
              <a:rPr lang="uk-UA" dirty="0"/>
              <a:t>.  Київ : </a:t>
            </a:r>
            <a:r>
              <a:rPr lang="uk-UA" dirty="0" err="1"/>
              <a:t>Києво-Могил</a:t>
            </a:r>
            <a:r>
              <a:rPr lang="uk-UA" dirty="0"/>
              <a:t>. акад., 2016.  502 с.</a:t>
            </a:r>
          </a:p>
          <a:p>
            <a:r>
              <a:rPr lang="uk-UA" dirty="0"/>
              <a:t>9.	</a:t>
            </a:r>
            <a:r>
              <a:rPr lang="uk-UA" dirty="0" err="1"/>
              <a:t>Почепцов</a:t>
            </a:r>
            <a:r>
              <a:rPr lang="uk-UA" dirty="0"/>
              <a:t>, Г. </a:t>
            </a:r>
            <a:r>
              <a:rPr lang="uk-UA" dirty="0" err="1"/>
              <a:t>Виртуальные</a:t>
            </a:r>
            <a:r>
              <a:rPr lang="uk-UA" dirty="0"/>
              <a:t> </a:t>
            </a:r>
            <a:r>
              <a:rPr lang="uk-UA" dirty="0" err="1"/>
              <a:t>войны</a:t>
            </a:r>
            <a:r>
              <a:rPr lang="uk-UA" dirty="0"/>
              <a:t>. </a:t>
            </a:r>
            <a:r>
              <a:rPr lang="uk-UA" dirty="0" err="1"/>
              <a:t>Фейки</a:t>
            </a:r>
            <a:r>
              <a:rPr lang="uk-UA" dirty="0"/>
              <a:t> [Текст] / </a:t>
            </a:r>
            <a:r>
              <a:rPr lang="uk-UA" dirty="0" err="1"/>
              <a:t>Георгий</a:t>
            </a:r>
            <a:r>
              <a:rPr lang="uk-UA" dirty="0"/>
              <a:t> </a:t>
            </a:r>
            <a:r>
              <a:rPr lang="uk-UA" dirty="0" err="1"/>
              <a:t>Почепцов</a:t>
            </a:r>
            <a:r>
              <a:rPr lang="uk-UA" dirty="0"/>
              <a:t>. </a:t>
            </a:r>
            <a:r>
              <a:rPr lang="uk-UA" dirty="0" err="1"/>
              <a:t>Харьков</a:t>
            </a:r>
            <a:r>
              <a:rPr lang="uk-UA" dirty="0"/>
              <a:t> : </a:t>
            </a:r>
            <a:r>
              <a:rPr lang="uk-UA" dirty="0" err="1"/>
              <a:t>Фолио</a:t>
            </a:r>
            <a:r>
              <a:rPr lang="uk-UA" dirty="0"/>
              <a:t>, 2019.  </a:t>
            </a:r>
            <a:r>
              <a:rPr lang="uk-UA"/>
              <a:t>506 с.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827289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0</TotalTime>
  <Words>123</Words>
  <Application>Microsoft Office PowerPoint</Application>
  <PresentationFormat>Экран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NewsPrint</vt:lpstr>
      <vt:lpstr>Інформаційні війни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Інформаційні війни</dc:title>
  <dc:creator>Natali</dc:creator>
  <cp:lastModifiedBy>Natali</cp:lastModifiedBy>
  <cp:revision>1</cp:revision>
  <dcterms:created xsi:type="dcterms:W3CDTF">2021-01-19T20:05:14Z</dcterms:created>
  <dcterms:modified xsi:type="dcterms:W3CDTF">2021-01-19T20:15:31Z</dcterms:modified>
</cp:coreProperties>
</file>