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2" autoAdjust="0"/>
    <p:restoredTop sz="94660"/>
  </p:normalViewPr>
  <p:slideViewPr>
    <p:cSldViewPr>
      <p:cViewPr varScale="1">
        <p:scale>
          <a:sx n="126" d="100"/>
          <a:sy n="126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585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EA96BB-8730-4F0D-A0D7-655E002F05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55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488" y="5013325"/>
            <a:ext cx="7162800" cy="1109663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7488" y="5756275"/>
            <a:ext cx="7162800" cy="696913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53275" y="1912938"/>
            <a:ext cx="1990725" cy="4613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12938"/>
            <a:ext cx="5824537" cy="461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565400"/>
            <a:ext cx="3744912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565400"/>
            <a:ext cx="3746500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1912938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565400"/>
            <a:ext cx="7643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484784"/>
            <a:ext cx="4536504" cy="3096344"/>
          </a:xfrm>
          <a:noFill/>
        </p:spPr>
        <p:txBody>
          <a:bodyPr/>
          <a:lstStyle/>
          <a:p>
            <a:r>
              <a:rPr lang="uk-UA" dirty="0">
                <a:latin typeface="Tahoma" pitchFamily="34" charset="0"/>
                <a:ea typeface="Tahoma" pitchFamily="34" charset="0"/>
                <a:cs typeface="Tahoma" pitchFamily="34" charset="0"/>
              </a:rPr>
              <a:t>Система місцевого </a:t>
            </a:r>
            <a:r>
              <a:rPr lang="uk-UA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 в Україні, </a:t>
            </a:r>
            <a:r>
              <a:rPr lang="uk-UA" dirty="0">
                <a:latin typeface="Tahoma" pitchFamily="34" charset="0"/>
                <a:ea typeface="Tahoma" pitchFamily="34" charset="0"/>
                <a:cs typeface="Tahoma" pitchFamily="34" charset="0"/>
              </a:rPr>
              <a:t>її елементна характеристика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5736" y="4365104"/>
            <a:ext cx="2865438" cy="433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Лекція 2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3096"/>
            <a:ext cx="4355976" cy="249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412776"/>
            <a:ext cx="5400599" cy="1296144"/>
          </a:xfrm>
        </p:spPr>
        <p:txBody>
          <a:bodyPr/>
          <a:lstStyle/>
          <a:p>
            <a:r>
              <a:rPr lang="uk-UA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Функції місцевого самоврядування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780928"/>
            <a:ext cx="7056463" cy="2880321"/>
          </a:xfrm>
        </p:spPr>
        <p:txBody>
          <a:bodyPr/>
          <a:lstStyle/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є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багатоманітними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різняться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своїм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призначенням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юридичними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властивостями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У першу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чергу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поділяються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об'єктами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політичні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економічні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соціальні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культурні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духовні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інші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18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4116313" cy="235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412776"/>
            <a:ext cx="6984775" cy="1296144"/>
          </a:xfrm>
        </p:spPr>
        <p:txBody>
          <a:bodyPr/>
          <a:lstStyle/>
          <a:p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Політичні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2780928"/>
            <a:ext cx="6696744" cy="3672408"/>
          </a:xfrm>
        </p:spPr>
        <p:txBody>
          <a:bodyPr/>
          <a:lstStyle/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Пов'язані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з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реалізацією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форм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безпосередньої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демократії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місцях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Конституції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законів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uk-UA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Зокрема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політичні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передбачають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забезпечення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проведення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референдумів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реалізацію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результатів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забезпечення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проведення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виборів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інших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форм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безпосередньої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демократії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місцях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об'єднання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асоціації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тощо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54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412776"/>
            <a:ext cx="6984775" cy="1296144"/>
          </a:xfrm>
        </p:spPr>
        <p:txBody>
          <a:bodyPr/>
          <a:lstStyle/>
          <a:p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Економічні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2636912"/>
            <a:ext cx="6264695" cy="3816424"/>
          </a:xfrm>
        </p:spPr>
        <p:txBody>
          <a:bodyPr/>
          <a:lstStyle/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ередбачають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управління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майном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є 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комунальній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власності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утворення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реорганізацію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ліквідацію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комунальних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підприємств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організацій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установ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також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здійснення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контролю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діяльністю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затвердження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бюджетів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адміністративно-територіальних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одиниць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контроль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виконанням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встановлення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податків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зборів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до закону;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утворення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позабюджетних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цільових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коштів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регулювання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земельних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відносин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вирішення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питань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про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надання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дозволу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спеціальне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використання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природних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ресурсів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5630"/>
            <a:ext cx="3491880" cy="188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89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412776"/>
            <a:ext cx="6984775" cy="1296144"/>
          </a:xfrm>
        </p:spPr>
        <p:txBody>
          <a:bodyPr/>
          <a:lstStyle/>
          <a:p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Соціальні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2780928"/>
            <a:ext cx="5400599" cy="3816424"/>
          </a:xfrm>
        </p:spPr>
        <p:txBody>
          <a:bodyPr/>
          <a:lstStyle/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затвердження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соціально-економічного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розвитку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областей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районів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контроль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виконанням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затвердження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містобудівних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програм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управління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закладами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охорони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здоров'я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подання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соціальної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допомоги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здійснення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контролю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забезпеченням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соціального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захисту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працівників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зайнятих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роботах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із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шкідливими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умовами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праці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11" y="2924944"/>
            <a:ext cx="3430371" cy="205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52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340768"/>
            <a:ext cx="7056783" cy="1368152"/>
          </a:xfrm>
        </p:spPr>
        <p:txBody>
          <a:bodyPr/>
          <a:lstStyle/>
          <a:p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Культурні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2708920"/>
            <a:ext cx="5328591" cy="4032448"/>
          </a:xfrm>
        </p:spPr>
        <p:txBody>
          <a:bodyPr/>
          <a:lstStyle/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затвердження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програм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культурного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розвитку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контроль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виконанням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управління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закладами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освіти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культури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заснування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ЗМІ; 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оголошення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об'єктів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мають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історичну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культурну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або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наукову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цінність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пам'ятками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історії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або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культури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вирішення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питань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про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робочу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мову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ради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законодавства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про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мови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відродження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осередків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традиційної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народної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творчості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46" y="2564904"/>
            <a:ext cx="3337895" cy="142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42" y="4149080"/>
            <a:ext cx="3474995" cy="25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00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196752"/>
            <a:ext cx="6912768" cy="2088232"/>
          </a:xfrm>
        </p:spPr>
        <p:txBody>
          <a:bodyPr/>
          <a:lstStyle/>
          <a:p>
            <a:pPr eaLnBrk="1" hangingPunct="1"/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Основою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Україні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є </a:t>
            </a:r>
            <a:r>
              <a:rPr lang="ru-RU" altLang="uk-UA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територіальна</a:t>
            </a:r>
            <a:r>
              <a:rPr lang="ru-RU" altLang="uk-UA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громада </a:t>
            </a:r>
            <a:r>
              <a:rPr lang="ru-RU" altLang="uk-UA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 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колектив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жителів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села, селища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чи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uk-UA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міста</a:t>
            </a:r>
            <a:r>
              <a:rPr lang="ru-RU" alt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8195" name="Picture 8" descr="p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752528" cy="294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1297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Стаття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140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Конституції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</a:t>
            </a:r>
            <a:r>
              <a:rPr lang="uk-UA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їни</a:t>
            </a:r>
            <a:r>
              <a:rPr lang="uk-UA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визначає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місцеве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є правом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000" y="610869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Вона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проголошується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первинним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центральним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суб'єктом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основним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носієм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його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функцій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повноважень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0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3" y="3068960"/>
            <a:ext cx="4702258" cy="293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6912768" cy="1656184"/>
          </a:xfrm>
        </p:spPr>
        <p:txBody>
          <a:bodyPr/>
          <a:lstStyle/>
          <a:p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Основні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умови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добровільного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об’єднання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громад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сіл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 селищ,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міст</a:t>
            </a:r>
            <a:endParaRPr lang="ru-RU" altLang="uk-UA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36912"/>
            <a:ext cx="5112568" cy="403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342000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1)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складі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не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може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існувати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іншої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яка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свій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представницький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орган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; </a:t>
            </a:r>
          </a:p>
          <a:p>
            <a:pPr marL="342000" indent="342000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2)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бути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нерозривною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межі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визначаються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по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зовнішніх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межах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юрисдикції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рад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громад,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об’єдналися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;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08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8" y="3861048"/>
            <a:ext cx="3886885" cy="231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6912768" cy="1656184"/>
          </a:xfrm>
        </p:spPr>
        <p:txBody>
          <a:bodyPr/>
          <a:lstStyle/>
          <a:p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Основні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умови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добровільного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об’єднання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громад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сіл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 селищ,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міст</a:t>
            </a:r>
            <a:endParaRPr lang="ru-RU" altLang="uk-UA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04" y="2492896"/>
            <a:ext cx="562331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342000"/>
            <a:endParaRPr lang="ru-RU" dirty="0" smtClean="0"/>
          </a:p>
          <a:p>
            <a:pPr marL="342000" indent="342000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3)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громада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має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бути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розташована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 межах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однієї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області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; 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000" indent="342000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4)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прийнятті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рішень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щодо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добровільного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громад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беруться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уваги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історичні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природні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етнічні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культурні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інші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чинники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впливають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соціально-економічний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розвиток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об’єднаної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;</a:t>
            </a:r>
          </a:p>
          <a:p>
            <a:pPr marL="342000" indent="342000"/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5)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якість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доступність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публічних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послуг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надаються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об’єднаній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територіальній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громаді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не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можуть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бути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нижчими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ніж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об’єднання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17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128792" cy="2232248"/>
          </a:xfrm>
        </p:spPr>
        <p:txBody>
          <a:bodyPr/>
          <a:lstStyle/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Один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із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найважливіших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чинників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під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час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формування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спроможної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 —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визначення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потенційного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адміністративного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центру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майбутньої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об’єднаної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територіальної</a:t>
            </a:r>
            <a:r>
              <a:rPr lang="ru-RU" sz="2400" b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громади</a:t>
            </a:r>
            <a:r>
              <a:rPr lang="ru-RU" sz="24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altLang="uk-UA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06113"/>
            <a:ext cx="5726435" cy="310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8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Шість новостворених територіальних громад на Запоріжжі відповідають критеріям спроможності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836712"/>
            <a:ext cx="7795585" cy="43850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0251" y="5521007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Запоріжжі в 2016 році було створено шість нових територіальних громад, що відповідають критеріям спроможності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1772816"/>
            <a:ext cx="3889375" cy="649288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chemeClr val="accent2"/>
                </a:solidFill>
                <a:latin typeface="Tahoma" charset="0"/>
              </a:rPr>
              <a:t>План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564905"/>
            <a:ext cx="8280598" cy="1944215"/>
          </a:xfrm>
        </p:spPr>
        <p:txBody>
          <a:bodyPr/>
          <a:lstStyle/>
          <a:p>
            <a:pPr>
              <a:lnSpc>
                <a:spcPct val="80000"/>
              </a:lnSpc>
              <a:buAutoNum type="arabicPeriod"/>
            </a:pPr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Поняття </a:t>
            </a:r>
            <a:r>
              <a:rPr lang="uk-UA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системи місцевого самоврядування, її особливості в Україні. </a:t>
            </a:r>
            <a:endParaRPr lang="uk-UA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buAutoNum type="arabicPeriod"/>
            </a:pPr>
            <a:r>
              <a:rPr lang="uk-UA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Територіальна громада — первинний суб’єкт місцевого самоврядування. </a:t>
            </a:r>
            <a:endParaRPr lang="uk-UA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buAutoNum type="arabicPeriod"/>
            </a:pPr>
            <a:r>
              <a:rPr lang="uk-UA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Органи та посадові особи місцевого самоврядування</a:t>
            </a:r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uk-UA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Форми добровільного об’єднання органів місцевого самоврядування.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buAutoNum type="arabicPeriod"/>
            </a:pPr>
            <a:endParaRPr lang="uk-UA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4600947" cy="236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6840760" cy="1152128"/>
          </a:xfrm>
        </p:spPr>
        <p:txBody>
          <a:bodyPr/>
          <a:lstStyle/>
          <a:p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Органи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endParaRPr lang="ru-RU" sz="24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804" y="2492897"/>
            <a:ext cx="9079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Органи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—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це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структурно-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організовані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колективи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службовців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або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одного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службовця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наділяються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владою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для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реалізації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владних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рішень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виборні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й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інші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наділені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повноваженнями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вирішення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питань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значення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не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входять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державної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12" y="4293096"/>
            <a:ext cx="5865060" cy="234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2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6840760" cy="1152128"/>
          </a:xfrm>
        </p:spPr>
        <p:txBody>
          <a:bodyPr/>
          <a:lstStyle/>
          <a:p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Питання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семінарське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заняття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4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492895"/>
            <a:ext cx="86409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• Знати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зміст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листа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Міністерства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регіонального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розвитку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будівництва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житлово-комунального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господарства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01.09.16 р. №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7/13-10903. Про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об’єднання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громад в </a:t>
            </a: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Україні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uk-UA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• </a:t>
            </a:r>
            <a:r>
              <a:rPr lang="ru-RU" sz="2000" u="sng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Теоретичні</a:t>
            </a:r>
            <a:r>
              <a:rPr lang="ru-RU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u="sng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питання</a:t>
            </a:r>
            <a:r>
              <a:rPr lang="ru-RU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uk-UA" sz="2000" dirty="0" smtClean="0"/>
              <a:t>Сільські</a:t>
            </a:r>
            <a:r>
              <a:rPr lang="uk-UA" sz="2000" dirty="0"/>
              <a:t>, селищні, міські ради </a:t>
            </a:r>
            <a:r>
              <a:rPr lang="uk-UA" sz="2000" dirty="0" smtClean="0"/>
              <a:t>          </a:t>
            </a:r>
            <a:r>
              <a:rPr lang="uk-UA" dirty="0" smtClean="0"/>
              <a:t>повноваження, функції</a:t>
            </a:r>
            <a:r>
              <a:rPr lang="uk-UA" sz="2000" dirty="0" smtClean="0"/>
              <a:t>	</a:t>
            </a:r>
          </a:p>
          <a:p>
            <a:pPr marL="342900" indent="-342900">
              <a:buFontTx/>
              <a:buChar char="-"/>
            </a:pPr>
            <a:r>
              <a:rPr lang="uk-UA" sz="2000" dirty="0"/>
              <a:t>Районні, обласні </a:t>
            </a:r>
            <a:r>
              <a:rPr lang="uk-UA" sz="2000" dirty="0" smtClean="0"/>
              <a:t>ради 		</a:t>
            </a:r>
            <a:r>
              <a:rPr lang="uk-UA" dirty="0"/>
              <a:t>як обираються,</a:t>
            </a:r>
            <a:r>
              <a:rPr lang="uk-UA" dirty="0" smtClean="0"/>
              <a:t>за </a:t>
            </a:r>
            <a:r>
              <a:rPr lang="uk-UA" dirty="0"/>
              <a:t>що </a:t>
            </a:r>
            <a:r>
              <a:rPr lang="uk-UA" dirty="0" smtClean="0"/>
              <a:t>відповідають</a:t>
            </a:r>
          </a:p>
          <a:p>
            <a:pPr marL="342900" indent="-342900">
              <a:buFontTx/>
              <a:buChar char="-"/>
            </a:pPr>
            <a:endParaRPr lang="uk-UA" dirty="0" smtClean="0"/>
          </a:p>
          <a:p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• </a:t>
            </a:r>
            <a:r>
              <a:rPr lang="uk-UA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Творче завдання:</a:t>
            </a:r>
          </a:p>
          <a:p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Дізнатися та розповісти в групі які питання вирішувалися протягом 14-ї сесії Запорізької обласної ради (19,09,2017 об 11,00)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uk-UA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Як ви вважаєте: </a:t>
            </a:r>
            <a:r>
              <a:rPr lang="uk-UA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вирішення яких з цих питань є найважливішим для Запорізького краю і чому?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Равно 2"/>
          <p:cNvSpPr/>
          <p:nvPr/>
        </p:nvSpPr>
        <p:spPr>
          <a:xfrm>
            <a:off x="4139952" y="4293096"/>
            <a:ext cx="648072" cy="288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5" y="188912"/>
            <a:ext cx="6912768" cy="1223864"/>
          </a:xfrm>
        </p:spPr>
        <p:txBody>
          <a:bodyPr/>
          <a:lstStyle/>
          <a:p>
            <a:r>
              <a:rPr 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Законодавча база системи місцевого </a:t>
            </a:r>
            <a:r>
              <a:rPr 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 в Україні</a:t>
            </a:r>
            <a:endParaRPr lang="uk-UA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1556792"/>
            <a:ext cx="7056463" cy="2880321"/>
          </a:xfrm>
        </p:spPr>
        <p:txBody>
          <a:bodyPr/>
          <a:lstStyle/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Основний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Закон та Закон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"Про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"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визначають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основні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принципи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побудови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складові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елементи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Отже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система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це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визначена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Конституцією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законами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сукупність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суб'єктів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до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Конституції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законів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здійснюють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основні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uk-UA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04011"/>
            <a:ext cx="2086950" cy="24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30300"/>
            <a:ext cx="2808312" cy="212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64704"/>
            <a:ext cx="6912768" cy="1223864"/>
          </a:xfrm>
        </p:spPr>
        <p:txBody>
          <a:bodyPr/>
          <a:lstStyle/>
          <a:p>
            <a:r>
              <a:rPr lang="uk-UA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Система місцевого самоврядування в Україні включає:</a:t>
            </a:r>
            <a:endParaRPr lang="uk-UA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2276872"/>
            <a:ext cx="5256584" cy="439248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• </a:t>
            </a:r>
            <a:r>
              <a:rPr lang="ru-RU" sz="2000" dirty="0" err="1"/>
              <a:t>територіальну</a:t>
            </a:r>
            <a:r>
              <a:rPr lang="ru-RU" sz="2000" dirty="0"/>
              <a:t> громаду: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сільську</a:t>
            </a:r>
            <a:r>
              <a:rPr lang="ru-RU" sz="2000" dirty="0"/>
              <a:t>, </a:t>
            </a:r>
            <a:r>
              <a:rPr lang="ru-RU" sz="2000" dirty="0" err="1"/>
              <a:t>селищну</a:t>
            </a:r>
            <a:r>
              <a:rPr lang="ru-RU" sz="2000" dirty="0"/>
              <a:t>, </a:t>
            </a:r>
            <a:r>
              <a:rPr lang="ru-RU" sz="2000" dirty="0" err="1"/>
              <a:t>міську</a:t>
            </a:r>
            <a:r>
              <a:rPr lang="ru-RU" sz="2000" dirty="0"/>
              <a:t> раду;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сільського</a:t>
            </a:r>
            <a:r>
              <a:rPr lang="ru-RU" sz="2000" dirty="0"/>
              <a:t>, </a:t>
            </a:r>
            <a:r>
              <a:rPr lang="ru-RU" sz="2000" dirty="0" err="1"/>
              <a:t>селищного</a:t>
            </a:r>
            <a:r>
              <a:rPr lang="ru-RU" sz="2000" dirty="0"/>
              <a:t>, </a:t>
            </a:r>
            <a:r>
              <a:rPr lang="ru-RU" sz="2000" dirty="0" err="1"/>
              <a:t>міського</a:t>
            </a:r>
            <a:r>
              <a:rPr lang="ru-RU" sz="2000" dirty="0"/>
              <a:t> голову;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виконавчі</a:t>
            </a:r>
            <a:r>
              <a:rPr lang="ru-RU" sz="2000" dirty="0"/>
              <a:t> </a:t>
            </a:r>
            <a:r>
              <a:rPr lang="ru-RU" sz="2000" dirty="0" err="1"/>
              <a:t>органи</a:t>
            </a:r>
            <a:r>
              <a:rPr lang="ru-RU" sz="2000" dirty="0"/>
              <a:t> </a:t>
            </a:r>
            <a:r>
              <a:rPr lang="ru-RU" sz="2000" dirty="0" err="1"/>
              <a:t>сільської</a:t>
            </a:r>
            <a:r>
              <a:rPr lang="ru-RU" sz="2000" dirty="0"/>
              <a:t>, </a:t>
            </a:r>
            <a:r>
              <a:rPr lang="ru-RU" sz="2000" dirty="0" err="1"/>
              <a:t>селищної</a:t>
            </a:r>
            <a:r>
              <a:rPr lang="ru-RU" sz="2000" dirty="0"/>
              <a:t>, </a:t>
            </a:r>
            <a:r>
              <a:rPr lang="ru-RU" sz="2000" dirty="0" err="1"/>
              <a:t>міської</a:t>
            </a:r>
            <a:r>
              <a:rPr lang="ru-RU" sz="2000" dirty="0"/>
              <a:t> ради;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районні</a:t>
            </a:r>
            <a:r>
              <a:rPr lang="ru-RU" sz="2000" dirty="0"/>
              <a:t> та </a:t>
            </a:r>
            <a:r>
              <a:rPr lang="ru-RU" sz="2000" dirty="0" err="1"/>
              <a:t>обласні</a:t>
            </a:r>
            <a:r>
              <a:rPr lang="ru-RU" sz="2000" dirty="0"/>
              <a:t> ради,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представляють</a:t>
            </a:r>
            <a:r>
              <a:rPr lang="ru-RU" sz="2000" dirty="0"/>
              <a:t> </a:t>
            </a:r>
            <a:r>
              <a:rPr lang="ru-RU" sz="2000" dirty="0" err="1"/>
              <a:t>спільні</a:t>
            </a:r>
            <a:r>
              <a:rPr lang="ru-RU" sz="2000" dirty="0"/>
              <a:t> </a:t>
            </a:r>
            <a:r>
              <a:rPr lang="ru-RU" sz="2000" dirty="0" err="1"/>
              <a:t>інтереси</a:t>
            </a:r>
            <a:r>
              <a:rPr lang="ru-RU" sz="2000" dirty="0"/>
              <a:t> </a:t>
            </a:r>
            <a:r>
              <a:rPr lang="ru-RU" sz="2000" dirty="0" err="1"/>
              <a:t>територіальних</a:t>
            </a:r>
            <a:r>
              <a:rPr lang="ru-RU" sz="2000" dirty="0"/>
              <a:t> громад </a:t>
            </a:r>
            <a:r>
              <a:rPr lang="ru-RU" sz="2000" dirty="0" err="1"/>
              <a:t>сіл</a:t>
            </a:r>
            <a:r>
              <a:rPr lang="ru-RU" sz="2000" dirty="0"/>
              <a:t>, селищ, </a:t>
            </a:r>
            <a:r>
              <a:rPr lang="ru-RU" sz="2000" dirty="0" err="1"/>
              <a:t>міст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районні</a:t>
            </a:r>
            <a:r>
              <a:rPr lang="ru-RU" sz="2000" dirty="0"/>
              <a:t> (в </a:t>
            </a:r>
            <a:r>
              <a:rPr lang="ru-RU" sz="2000" dirty="0" err="1"/>
              <a:t>місті</a:t>
            </a:r>
            <a:r>
              <a:rPr lang="ru-RU" sz="2000" dirty="0"/>
              <a:t>) ради,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створюються</a:t>
            </a:r>
            <a:r>
              <a:rPr lang="ru-RU" sz="2000" dirty="0"/>
              <a:t> у </a:t>
            </a:r>
            <a:r>
              <a:rPr lang="ru-RU" sz="2000" dirty="0" err="1"/>
              <a:t>містах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районним</a:t>
            </a:r>
            <a:r>
              <a:rPr lang="ru-RU" sz="2000" dirty="0"/>
              <a:t> </a:t>
            </a:r>
            <a:r>
              <a:rPr lang="ru-RU" sz="2000" dirty="0" err="1"/>
              <a:t>поділом</a:t>
            </a:r>
            <a:r>
              <a:rPr lang="ru-RU" sz="2000" dirty="0"/>
              <a:t> за </a:t>
            </a:r>
            <a:r>
              <a:rPr lang="ru-RU" sz="2000" dirty="0" err="1"/>
              <a:t>рішенням</a:t>
            </a:r>
            <a:r>
              <a:rPr lang="ru-RU" sz="2000" dirty="0"/>
              <a:t> </a:t>
            </a:r>
            <a:r>
              <a:rPr lang="ru-RU" sz="2000" dirty="0" err="1"/>
              <a:t>територіальної</a:t>
            </a:r>
            <a:r>
              <a:rPr lang="ru-RU" sz="2000" dirty="0"/>
              <a:t> </a:t>
            </a:r>
            <a:r>
              <a:rPr lang="ru-RU" sz="2000" dirty="0" err="1"/>
              <a:t>громади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міської</a:t>
            </a:r>
            <a:r>
              <a:rPr lang="ru-RU" sz="2000" dirty="0"/>
              <a:t> ради;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органи</a:t>
            </a:r>
            <a:r>
              <a:rPr lang="ru-RU" sz="2000" dirty="0"/>
              <a:t> </a:t>
            </a:r>
            <a:r>
              <a:rPr lang="ru-RU" sz="2000" dirty="0" err="1"/>
              <a:t>самоорганізації</a:t>
            </a:r>
            <a:r>
              <a:rPr lang="ru-RU" sz="2000" dirty="0"/>
              <a:t> </a:t>
            </a:r>
            <a:r>
              <a:rPr lang="ru-RU" sz="2000" dirty="0" err="1"/>
              <a:t>населення</a:t>
            </a:r>
            <a:r>
              <a:rPr lang="ru-RU" sz="2000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865680" cy="429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9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12060"/>
            <a:ext cx="2327920" cy="174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12776"/>
            <a:ext cx="7128792" cy="864096"/>
          </a:xfrm>
        </p:spPr>
        <p:txBody>
          <a:bodyPr/>
          <a:lstStyle/>
          <a:p>
            <a:r>
              <a:rPr lang="ru-RU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Структура </a:t>
            </a:r>
            <a:r>
              <a:rPr lang="ru-RU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3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Україні</a:t>
            </a:r>
            <a:endParaRPr lang="uk-UA" sz="3200" dirty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492896"/>
            <a:ext cx="7992888" cy="2880320"/>
          </a:xfrm>
        </p:spPr>
        <p:txBody>
          <a:bodyPr/>
          <a:lstStyle/>
          <a:p>
            <a:pPr marL="0" indent="-324000">
              <a:buNone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Система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свою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внутрішню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побудову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структуру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яка є складною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різнорівневою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за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своїм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характером.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-324000">
              <a:buNone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Вона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представлена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сільськими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селищними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міськими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районними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містах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разі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створення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обласними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Київською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Севастопольською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міськими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радами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посадовими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службовими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особами;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сільськими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селищними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міськими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головами; органами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самоорганізації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населення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місцях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будинкові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вуличні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квартальні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інші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самоорганізації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  <a:endParaRPr lang="uk-UA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214282" y="2071678"/>
            <a:ext cx="1357322" cy="271464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Територіальна громада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1857356" y="1214422"/>
            <a:ext cx="1500198" cy="23574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Сільська,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селищна,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міська ради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715008" y="1285860"/>
            <a:ext cx="1500198" cy="292895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иконавчі органи сільської, селищної, міської рад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7500958" y="2143116"/>
            <a:ext cx="1423990" cy="25003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 самоорганізації населення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000100" y="5929330"/>
            <a:ext cx="7000924" cy="642942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Статут територіальної громади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357422" y="5072074"/>
            <a:ext cx="4356100" cy="457200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Голова громад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</a:endParaRPr>
          </a:p>
        </p:txBody>
      </p:sp>
      <p:sp>
        <p:nvSpPr>
          <p:cNvPr id="18436" name="AutoShape 4"/>
          <p:cNvSpPr>
            <a:spLocks noChangeShapeType="1"/>
          </p:cNvSpPr>
          <p:nvPr/>
        </p:nvSpPr>
        <p:spPr bwMode="auto">
          <a:xfrm>
            <a:off x="4081463" y="1646238"/>
            <a:ext cx="0" cy="330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5" name="AutoShape 3"/>
          <p:cNvSpPr>
            <a:spLocks noChangeShapeType="1"/>
          </p:cNvSpPr>
          <p:nvPr/>
        </p:nvSpPr>
        <p:spPr bwMode="auto">
          <a:xfrm>
            <a:off x="4778375" y="1646238"/>
            <a:ext cx="0" cy="330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3786182" y="857232"/>
            <a:ext cx="1500198" cy="20717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Районні та обласні ради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0" y="481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65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 flipV="1">
            <a:off x="107504" y="210843"/>
            <a:ext cx="903649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9096441">
            <a:off x="1843186" y="4587048"/>
            <a:ext cx="285752" cy="6729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500298" y="3643314"/>
            <a:ext cx="285752" cy="1285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357686" y="3000372"/>
            <a:ext cx="285752" cy="1928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286512" y="4286256"/>
            <a:ext cx="285752" cy="6429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9025413">
            <a:off x="6875332" y="4690339"/>
            <a:ext cx="616639" cy="2829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428860" y="5572140"/>
            <a:ext cx="142876" cy="2857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928926" y="5572140"/>
            <a:ext cx="142876" cy="2857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429124" y="5572140"/>
            <a:ext cx="142876" cy="2857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000760" y="5572140"/>
            <a:ext cx="142876" cy="2857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500826" y="5572140"/>
            <a:ext cx="142876" cy="2857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8644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76" y="4437112"/>
            <a:ext cx="322785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60848"/>
            <a:ext cx="7056463" cy="2880321"/>
          </a:xfrm>
        </p:spPr>
        <p:txBody>
          <a:bodyPr/>
          <a:lstStyle/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Суттєвою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особливістю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є те,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його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не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діє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принцип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поділу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влади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властивий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механізму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держави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Натомість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існує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єдність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представницьких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виконавчих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органів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Система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на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рівні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територіальних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громад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сіл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селищ,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функціонувати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як так звана "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працююча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корпорація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", яка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самостійно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приймає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рішення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і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самостійно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виконує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uk-UA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3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7"/>
            <a:ext cx="8208912" cy="720080"/>
          </a:xfrm>
        </p:spPr>
        <p:txBody>
          <a:bodyPr/>
          <a:lstStyle/>
          <a:p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Свої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особливості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мають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системи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у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містах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Києві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Севастополі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67" y="4272677"/>
            <a:ext cx="4427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Законом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"Про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столицю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-герой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Київ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",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їх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суть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зводиться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до того,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міська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та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районні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ради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мають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формувати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свої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власні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виконавчі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органи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"на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базі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відповідних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державних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адміністрацій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які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паралельно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виконують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функції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державної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виконавчої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влади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" (п. 2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Прикінцевих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положень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Закону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7971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ж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стосується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системи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місцевого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самоврядування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у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Севастополі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то вона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поки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не приведена у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відповідність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з чинною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Конституцією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України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оскільки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спеціальний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закон про статус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цього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міста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поки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не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прийнятий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3" y="2085434"/>
            <a:ext cx="3888432" cy="218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96" y="2545781"/>
            <a:ext cx="3672408" cy="226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29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68" y="1844824"/>
            <a:ext cx="6336704" cy="475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77269"/>
      </p:ext>
    </p:extLst>
  </p:cSld>
  <p:clrMapOvr>
    <a:masterClrMapping/>
  </p:clrMapOvr>
</p:sld>
</file>

<file path=ppt/theme/theme1.xml><?xml version="1.0" encoding="utf-8"?>
<a:theme xmlns:a="http://schemas.openxmlformats.org/drawingml/2006/main" name="159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63300"/>
      </a:lt2>
      <a:accent1>
        <a:srgbClr val="FF9966"/>
      </a:accent1>
      <a:accent2>
        <a:srgbClr val="800000"/>
      </a:accent2>
      <a:accent3>
        <a:srgbClr val="FFFFFF"/>
      </a:accent3>
      <a:accent4>
        <a:srgbClr val="0D0D0D"/>
      </a:accent4>
      <a:accent5>
        <a:srgbClr val="FFCAB8"/>
      </a:accent5>
      <a:accent6>
        <a:srgbClr val="730000"/>
      </a:accent6>
      <a:hlink>
        <a:srgbClr val="FFCC66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3300"/>
        </a:lt2>
        <a:accent1>
          <a:srgbClr val="FFCC66"/>
        </a:accent1>
        <a:accent2>
          <a:srgbClr val="FF66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E75C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111111"/>
        </a:dk1>
        <a:lt1>
          <a:srgbClr val="FFFFFF"/>
        </a:lt1>
        <a:dk2>
          <a:srgbClr val="000000"/>
        </a:dk2>
        <a:lt2>
          <a:srgbClr val="996633"/>
        </a:lt2>
        <a:accent1>
          <a:srgbClr val="FFCC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7300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99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CAB8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159</Template>
  <TotalTime>169</TotalTime>
  <Words>978</Words>
  <Application>Microsoft Office PowerPoint</Application>
  <PresentationFormat>Экран (4:3)</PresentationFormat>
  <Paragraphs>93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159</vt:lpstr>
      <vt:lpstr>Система місцевого самоврядування в Україні, її елементна характеристика</vt:lpstr>
      <vt:lpstr>План</vt:lpstr>
      <vt:lpstr>Законодавча база системи місцевого самоврядування в Україні</vt:lpstr>
      <vt:lpstr>Система місцевого самоврядування в Україні включає:</vt:lpstr>
      <vt:lpstr>Структура місцевого самоврядування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Функції місцевого самоврядування</vt:lpstr>
      <vt:lpstr>Політичні функції місцевого самоврядування</vt:lpstr>
      <vt:lpstr>Економічні функції місцевого самоврядування</vt:lpstr>
      <vt:lpstr>Соціальні функції місцевого самоврядування</vt:lpstr>
      <vt:lpstr>Культурні функції місцевого самоврядування</vt:lpstr>
      <vt:lpstr>Основою місцевого самоврядування в Україні є територіальна громада – колектив жителів села, селища чи міста. </vt:lpstr>
      <vt:lpstr>Основні умови добровільного об’єднання територіальних громад сіл, селищ, міст</vt:lpstr>
      <vt:lpstr>Основні умови добровільного об’єднання територіальних громад сіл, селищ, міст</vt:lpstr>
      <vt:lpstr>Один із найважливіших чинників під час формування спроможної територіальної громади — визначення потенційного адміністративного центру майбутньої об’єднаної територіальної громади.</vt:lpstr>
      <vt:lpstr>Презентация PowerPoint</vt:lpstr>
      <vt:lpstr>Органи місцевого самоврядування</vt:lpstr>
      <vt:lpstr>Питання на семінарське заняття:</vt:lpstr>
    </vt:vector>
  </TitlesOfParts>
  <Company>ARSAGERA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Борис</dc:creator>
  <cp:lastModifiedBy>Ольга</cp:lastModifiedBy>
  <cp:revision>14</cp:revision>
  <dcterms:created xsi:type="dcterms:W3CDTF">2013-02-15T12:39:35Z</dcterms:created>
  <dcterms:modified xsi:type="dcterms:W3CDTF">2017-09-19T07:28:17Z</dcterms:modified>
</cp:coreProperties>
</file>