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45"/>
  </p:notesMasterIdLst>
  <p:sldIdLst>
    <p:sldId id="256" r:id="rId2"/>
    <p:sldId id="277" r:id="rId3"/>
    <p:sldId id="257" r:id="rId4"/>
    <p:sldId id="276" r:id="rId5"/>
    <p:sldId id="258" r:id="rId6"/>
    <p:sldId id="278" r:id="rId7"/>
    <p:sldId id="280" r:id="rId8"/>
    <p:sldId id="259" r:id="rId9"/>
    <p:sldId id="279" r:id="rId10"/>
    <p:sldId id="296" r:id="rId11"/>
    <p:sldId id="295" r:id="rId12"/>
    <p:sldId id="271" r:id="rId13"/>
    <p:sldId id="275" r:id="rId14"/>
    <p:sldId id="272" r:id="rId15"/>
    <p:sldId id="281" r:id="rId16"/>
    <p:sldId id="285" r:id="rId17"/>
    <p:sldId id="273" r:id="rId18"/>
    <p:sldId id="274" r:id="rId19"/>
    <p:sldId id="260" r:id="rId20"/>
    <p:sldId id="261" r:id="rId21"/>
    <p:sldId id="282" r:id="rId22"/>
    <p:sldId id="299" r:id="rId23"/>
    <p:sldId id="267" r:id="rId24"/>
    <p:sldId id="284" r:id="rId25"/>
    <p:sldId id="262" r:id="rId26"/>
    <p:sldId id="266" r:id="rId27"/>
    <p:sldId id="286" r:id="rId28"/>
    <p:sldId id="292" r:id="rId29"/>
    <p:sldId id="293" r:id="rId30"/>
    <p:sldId id="298" r:id="rId31"/>
    <p:sldId id="294" r:id="rId32"/>
    <p:sldId id="297" r:id="rId33"/>
    <p:sldId id="263" r:id="rId34"/>
    <p:sldId id="288" r:id="rId35"/>
    <p:sldId id="264" r:id="rId36"/>
    <p:sldId id="268" r:id="rId37"/>
    <p:sldId id="291" r:id="rId38"/>
    <p:sldId id="287" r:id="rId39"/>
    <p:sldId id="269" r:id="rId40"/>
    <p:sldId id="289" r:id="rId41"/>
    <p:sldId id="301" r:id="rId42"/>
    <p:sldId id="290" r:id="rId43"/>
    <p:sldId id="300" r:id="rId4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67" autoAdjust="0"/>
    <p:restoredTop sz="94660"/>
  </p:normalViewPr>
  <p:slideViewPr>
    <p:cSldViewPr>
      <p:cViewPr varScale="1">
        <p:scale>
          <a:sx n="64" d="100"/>
          <a:sy n="64" d="100"/>
        </p:scale>
        <p:origin x="-12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7B6175E-ACC7-4818-8FEF-A4552CBF448A}" type="datetimeFigureOut">
              <a:rPr lang="ru-RU"/>
              <a:pPr>
                <a:defRPr/>
              </a:pPr>
              <a:t>16.10.2025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A09D8DC-4468-4F80-9A96-6769940447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uk-UA" smtClean="0"/>
              <a:t>Бог Святибор</a:t>
            </a: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7BB8739-8175-4DD4-9320-83FB55F9CFDD}" type="slidenum">
              <a:rPr lang="ru-RU" smtClean="0">
                <a:cs typeface="Arial" charset="0"/>
              </a:rPr>
              <a:pPr/>
              <a:t>10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uk-UA" smtClean="0"/>
              <a:t>Автори гіпотези шведський вчений Сванте Арреніус та радянський вчений Володимир Вернадський</a:t>
            </a: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118E43-58DC-4E86-BF84-42F0227AB6A5}" type="slidenum">
              <a:rPr lang="ru-RU" smtClean="0">
                <a:cs typeface="Arial" charset="0"/>
              </a:rPr>
              <a:pPr/>
              <a:t>19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В колбах одержав</a:t>
            </a:r>
            <a:r>
              <a:rPr lang="uk-UA" smtClean="0"/>
              <a:t> біополімери</a:t>
            </a:r>
            <a:endParaRPr lang="ru-RU" smtClean="0"/>
          </a:p>
        </p:txBody>
      </p:sp>
      <p:sp>
        <p:nvSpPr>
          <p:cNvPr id="501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45693D-9357-463E-B5D0-BF2899A93FA1}" type="slidenum">
              <a:rPr lang="ru-RU" smtClean="0">
                <a:cs typeface="Arial" charset="0"/>
              </a:rPr>
              <a:pPr/>
              <a:t>32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Сайт биологии и химии Иволга</a:t>
            </a:r>
          </a:p>
        </p:txBody>
      </p:sp>
      <p:sp>
        <p:nvSpPr>
          <p:cNvPr id="614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3E3ECF-52E1-4DDA-BF00-57E97624F76E}" type="slidenum">
              <a:rPr lang="ru-RU" smtClean="0">
                <a:cs typeface="Arial" charset="0"/>
              </a:rPr>
              <a:pPr/>
              <a:t>42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2049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2049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D1A00-B564-4E0F-88B7-0C1DC652E4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EF641-C597-428C-8132-09DE306C25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5F3AA-080D-41F7-AB81-D4173A3E85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88559-7A41-41C7-92D4-D6A6C5C9CD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93B66-C22A-4E41-82A1-8EEBF962BE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EE6B7-418A-4B07-A895-B9C2239BD7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9D030-AB9D-4D05-B7ED-C1524680AA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A6644-6577-41B7-B1F6-65023461F1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AD1F0-539D-4A77-AAB3-2697BADEFD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3759B-CB36-463B-802B-81F69720BA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8A902-12EA-4813-99CC-B1D38086A2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9F7D386-979E-462E-B470-BF2269FDBD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946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46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46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46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46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sp>
          <p:nvSpPr>
            <p:cNvPr id="1946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46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946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947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7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D%D0%B5%D0%B9%D1%82%D1%80%D0%BE%D0%BD" TargetMode="External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hyperlink" Target="http://uk.wikipedia.org/wiki/%D0%A7%D0%BE%D1%80%D0%BD%D0%B0_%D0%B4%D1%96%D1%80%D0%B0" TargetMode="External"/><Relationship Id="rId4" Type="http://schemas.openxmlformats.org/officeDocument/2006/relationships/hyperlink" Target="http://uk.wikipedia.org/wiki/%D0%92%D0%B5%D0%BB%D0%B8%D0%BA%D0%B8%D0%B9_%D0%B2%D0%B8%D0%B1%D1%83%D1%85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600" smtClean="0"/>
              <a:t>Гіпотези виникнення життя</a:t>
            </a:r>
          </a:p>
        </p:txBody>
      </p:sp>
      <p:pic>
        <p:nvPicPr>
          <p:cNvPr id="14338" name="Picture 4" descr="nlo_580x387_infuture_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0"/>
            <a:ext cx="3962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5" descr="soln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810000"/>
            <a:ext cx="33147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81000"/>
            <a:ext cx="25241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 descr="D:\Биология видео учебные\происхождение жизни\518506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0"/>
            <a:ext cx="22955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69950"/>
          </a:xfrm>
        </p:spPr>
        <p:txBody>
          <a:bodyPr/>
          <a:lstStyle/>
          <a:p>
            <a:pPr>
              <a:defRPr/>
            </a:pPr>
            <a:r>
              <a:rPr lang="uk-UA" sz="3200" dirty="0" smtClean="0"/>
              <a:t>Бог Велес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uk-UA" dirty="0" smtClean="0"/>
              <a:t>Бог </a:t>
            </a:r>
            <a:r>
              <a:rPr lang="uk-UA" dirty="0" err="1" smtClean="0"/>
              <a:t>Святибор</a:t>
            </a:r>
            <a:endParaRPr lang="ru-RU" dirty="0" smtClean="0"/>
          </a:p>
          <a:p>
            <a:pPr>
              <a:defRPr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4580" name="Picture 7" descr="D:\Биология видео учебные\происхождение жизни\46559971_heliosrosegoldilikemoneyabundanceforall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8225" y="0"/>
            <a:ext cx="55657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2" descr="D:\Биология видео учебные\происхождение жизни\Велес, Волос, в славянской мифологии бог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95400"/>
            <a:ext cx="431482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2" descr="D:\Биология видео учебные\происхождение жизни\Святибор - Бог лесов, боров, господин леших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4419600"/>
            <a:ext cx="27257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Прямоугольник 12"/>
          <p:cNvSpPr>
            <a:spLocks noChangeArrowheads="1"/>
          </p:cNvSpPr>
          <p:nvPr/>
        </p:nvSpPr>
        <p:spPr bwMode="auto">
          <a:xfrm>
            <a:off x="4343400" y="5257800"/>
            <a:ext cx="1765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000" b="1"/>
              <a:t>Бог Святибор</a:t>
            </a:r>
            <a:endParaRPr lang="ru-RU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 descr="D:\Биология видео учебные\происхождение жизни\41898527_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800" y="304800"/>
            <a:ext cx="8331200" cy="62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Ван </a:t>
            </a:r>
            <a:r>
              <a:rPr lang="ru-RU" dirty="0" err="1" smtClean="0"/>
              <a:t>Гельмонт</a:t>
            </a:r>
            <a:r>
              <a:rPr lang="ru-RU" dirty="0" smtClean="0"/>
              <a:t> (1577 1644)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37338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</a:t>
            </a:r>
            <a:r>
              <a:rPr lang="ru-RU" dirty="0" err="1" smtClean="0"/>
              <a:t>Знаменитий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удачливий</a:t>
            </a:r>
            <a:r>
              <a:rPr lang="ru-RU" dirty="0" smtClean="0"/>
              <a:t> </a:t>
            </a:r>
            <a:r>
              <a:rPr lang="ru-RU" dirty="0" err="1" smtClean="0"/>
              <a:t>вчений</a:t>
            </a:r>
            <a:r>
              <a:rPr lang="ru-RU" dirty="0" smtClean="0"/>
              <a:t>, описав </a:t>
            </a:r>
            <a:r>
              <a:rPr lang="ru-RU" dirty="0" err="1" smtClean="0"/>
              <a:t>експеримент</a:t>
            </a:r>
            <a:r>
              <a:rPr lang="ru-RU" dirty="0" smtClean="0"/>
              <a:t>, в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ніби</a:t>
            </a:r>
            <a:r>
              <a:rPr lang="ru-RU" dirty="0" smtClean="0"/>
              <a:t> створив за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тижні</a:t>
            </a:r>
            <a:r>
              <a:rPr lang="ru-RU" dirty="0" smtClean="0"/>
              <a:t> </a:t>
            </a:r>
            <a:r>
              <a:rPr lang="ru-RU" dirty="0" err="1" smtClean="0"/>
              <a:t>мишей</a:t>
            </a:r>
            <a:r>
              <a:rPr lang="ru-RU" dirty="0" smtClean="0"/>
              <a:t>. Для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потрібні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брудна</a:t>
            </a:r>
            <a:r>
              <a:rPr lang="ru-RU" dirty="0" smtClean="0"/>
              <a:t> сорочка, темна </a:t>
            </a:r>
            <a:r>
              <a:rPr lang="ru-RU" dirty="0" err="1" smtClean="0"/>
              <a:t>шафа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жменя </a:t>
            </a:r>
            <a:r>
              <a:rPr lang="ru-RU" dirty="0" err="1" smtClean="0"/>
              <a:t>пшениці</a:t>
            </a:r>
            <a:r>
              <a:rPr lang="ru-RU" dirty="0" smtClean="0"/>
              <a:t>. </a:t>
            </a:r>
            <a:r>
              <a:rPr lang="ru-RU" dirty="0" err="1" smtClean="0"/>
              <a:t>Активним</a:t>
            </a:r>
            <a:r>
              <a:rPr lang="ru-RU" dirty="0" smtClean="0"/>
              <a:t> початком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вважав</a:t>
            </a:r>
            <a:r>
              <a:rPr lang="ru-RU" dirty="0" smtClean="0"/>
              <a:t> </a:t>
            </a:r>
            <a:r>
              <a:rPr lang="ru-RU" dirty="0" err="1" smtClean="0"/>
              <a:t>людський</a:t>
            </a:r>
            <a:r>
              <a:rPr lang="ru-RU" dirty="0" smtClean="0"/>
              <a:t> </a:t>
            </a:r>
            <a:r>
              <a:rPr lang="ru-RU" dirty="0" err="1" smtClean="0"/>
              <a:t>піт</a:t>
            </a:r>
            <a:r>
              <a:rPr lang="ru-RU" dirty="0" smtClean="0"/>
              <a:t>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7652" name="Picture 2" descr="D:\Биология видео учебные\происхождение жизни\e269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143000"/>
            <a:ext cx="5410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8676" name="Picture 2" descr="D:\Биология видео учебные\происхождение жизни\Saitek High-Tech Easter Basket (Pm-09 mice) low res-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Другой натуралист, </a:t>
            </a:r>
            <a:r>
              <a:rPr lang="ru-RU" sz="3200" dirty="0" err="1" smtClean="0"/>
              <a:t>Гриндель</a:t>
            </a:r>
            <a:r>
              <a:rPr lang="ru-RU" sz="3200" dirty="0" smtClean="0"/>
              <a:t> фон Ах, так рассказывал о якобы наблюдавшемся им самозарождении живой лягушки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«Хочу описать появление на свет лягушки,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-228600" y="2174875"/>
            <a:ext cx="4725988" cy="3951288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/>
              <a:t>которое мне удалось наблюдать при помощи микроскопа. Однажды я взял каплю майской росы, и тщательно наблюдая за ней под микроскопом, заметил, что у меня сформировывается какое-то существо. Прилежно наблюдая на второй день, я заметил, что появилось уже туловище, но голова еще казалась не ясно сформированной; продолжая свои наблюдения на третий день, я убедился, что наблюдаемое мною существо есть ни что иное, как лягушка с головой и ногами. Прилагаемый рисунок все объясняет».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9702" name="Picture 4" descr="D:\Биология видео учебные\происхождение жизни\eggs04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524000"/>
            <a:ext cx="4800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0724" name="Picture 2" descr="D:\Биология видео учебные\происхождение жизни\frog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8" y="195263"/>
            <a:ext cx="8507412" cy="628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1748" name="Picture 3" descr="D:\Биология видео учебные\происхождение жизни\400_F_3732199_FYcg6eduU1jlhUVCPW9MRD5mE2SFqDb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0"/>
            <a:ext cx="4648200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4" descr="D:\Биология видео учебные\происхождение жизни\ps3-bats-3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3337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2" descr="D:\Биология видео учебные\происхождение жизни\1.stories.divinita-minori.Hek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2085975"/>
            <a:ext cx="417195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В 1688 г. итальянский ученый </a:t>
            </a:r>
            <a:r>
              <a:rPr lang="ru-RU" dirty="0" err="1" smtClean="0"/>
              <a:t>Франческо</a:t>
            </a:r>
            <a:r>
              <a:rPr lang="ru-RU" dirty="0" smtClean="0"/>
              <a:t> </a:t>
            </a:r>
            <a:r>
              <a:rPr lang="ru-RU" dirty="0" err="1" smtClean="0"/>
              <a:t>Реди</a:t>
            </a:r>
            <a:r>
              <a:rPr lang="ru-RU" dirty="0" smtClean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dirty="0" smtClean="0"/>
              <a:t>решил проверить идею самопроизвольного зарождения жизни. Он рассказывал о своем опыте: «Я взял четыре сосуда, поместил в один из них мертвую змею, в другой — немного рыбы, в третий — дохлых угрей, в четвертый — кусок телятины, плотно закрыл их и запечатал. Затем я поместил то же самое в четыре других сосуда, оставив их открытыми. Вскоре мясо и рыба в открытых сосудах зачервивели. Можно было видеть, как мухи свободно залетают в сосуды и вылетают из них. Но в запечатанных сосудах я не увидел ни одного червяка, хотя прошло много дней после того, как в них была положена дохлая рыба и мясо».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28600" y="273050"/>
            <a:ext cx="3810000" cy="1162050"/>
          </a:xfrm>
        </p:spPr>
        <p:txBody>
          <a:bodyPr/>
          <a:lstStyle/>
          <a:p>
            <a:pPr>
              <a:defRPr/>
            </a:pPr>
            <a:r>
              <a:rPr lang="ru-RU" sz="2400" dirty="0" smtClean="0"/>
              <a:t>В 1675 г. итальянский ученый </a:t>
            </a:r>
            <a:r>
              <a:rPr lang="ru-RU" sz="2400" dirty="0" err="1" smtClean="0"/>
              <a:t>Ладзаро</a:t>
            </a:r>
            <a:r>
              <a:rPr lang="ru-RU" sz="2400" dirty="0" smtClean="0"/>
              <a:t> </a:t>
            </a:r>
            <a:r>
              <a:rPr lang="ru-RU" sz="2400" dirty="0" err="1" smtClean="0"/>
              <a:t>Спаланцани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0" y="381000"/>
            <a:ext cx="5334000" cy="6477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Пастер показал, что даже бактерии могут возникать только от других бактерий.</a:t>
            </a:r>
          </a:p>
          <a:p>
            <a:pPr eaLnBrk="1" hangingPunct="1">
              <a:defRPr/>
            </a:pPr>
            <a:endParaRPr lang="ru-RU" sz="2400" dirty="0" smtClean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4114800" cy="4691063"/>
          </a:xfrm>
        </p:spPr>
        <p:txBody>
          <a:bodyPr/>
          <a:lstStyle/>
          <a:p>
            <a:pPr>
              <a:defRPr/>
            </a:pPr>
            <a:r>
              <a:rPr lang="ru-RU" sz="2000" dirty="0" smtClean="0"/>
              <a:t>прокипятил в запаянном сосуде крепкий мясной бульон. Прошло несколько дней, но никаких признаков жизни в бульоне не обнаружилось.</a:t>
            </a:r>
          </a:p>
          <a:p>
            <a:pPr eaLnBrk="1" hangingPunct="1">
              <a:defRPr/>
            </a:pPr>
            <a:r>
              <a:rPr lang="ru-RU" sz="2400" dirty="0" smtClean="0"/>
              <a:t>Наконец, в 1860 г. Луи Пастер </a:t>
            </a:r>
          </a:p>
          <a:p>
            <a:pPr eaLnBrk="1" hangingPunct="1">
              <a:defRPr/>
            </a:pPr>
            <a:r>
              <a:rPr lang="ru-RU" sz="2400" dirty="0" smtClean="0"/>
              <a:t>с помощью ряда блестящих опытов, похожих на опыт </a:t>
            </a:r>
            <a:r>
              <a:rPr lang="ru-RU" sz="2400" dirty="0" err="1" smtClean="0"/>
              <a:t>Спалланцани</a:t>
            </a:r>
            <a:r>
              <a:rPr lang="ru-RU" sz="2400" dirty="0" smtClean="0"/>
              <a:t>, окончательно доказал, что жизнь в современных условиях не </a:t>
            </a:r>
            <a:r>
              <a:rPr lang="ru-RU" sz="2400" dirty="0" err="1" smtClean="0"/>
              <a:t>самозарождается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33796" name="Picture 5" descr="D:\Биология видео учебные\происхождение жизни\m-gpasteurth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057400"/>
            <a:ext cx="36766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8229600" cy="792163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err="1" smtClean="0"/>
              <a:t>Третя</a:t>
            </a:r>
            <a:endParaRPr lang="ru-RU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57800" y="685800"/>
            <a:ext cx="3657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err="1" smtClean="0"/>
              <a:t>Третя</a:t>
            </a:r>
            <a:r>
              <a:rPr lang="ru-RU" sz="2800" dirty="0" smtClean="0"/>
              <a:t> – </a:t>
            </a:r>
            <a:r>
              <a:rPr lang="ru-RU" sz="2800" dirty="0" err="1" smtClean="0"/>
              <a:t>гіпотеза</a:t>
            </a:r>
            <a:r>
              <a:rPr lang="ru-RU" sz="2800" dirty="0" smtClean="0"/>
              <a:t> </a:t>
            </a:r>
            <a:r>
              <a:rPr lang="ru-RU" sz="2800" dirty="0" err="1" smtClean="0"/>
              <a:t>стаціонарного</a:t>
            </a:r>
            <a:r>
              <a:rPr lang="ru-RU" sz="2800" dirty="0" smtClean="0"/>
              <a:t> стану (</a:t>
            </a:r>
            <a:r>
              <a:rPr lang="ru-RU" sz="2800" dirty="0" err="1" smtClean="0"/>
              <a:t>життя</a:t>
            </a:r>
            <a:r>
              <a:rPr lang="ru-RU" sz="2800" dirty="0" smtClean="0"/>
              <a:t> </a:t>
            </a:r>
            <a:r>
              <a:rPr lang="ru-RU" sz="2800" dirty="0" err="1" smtClean="0"/>
              <a:t>існувало</a:t>
            </a:r>
            <a:r>
              <a:rPr lang="ru-RU" sz="2800" dirty="0" smtClean="0"/>
              <a:t> </a:t>
            </a:r>
            <a:r>
              <a:rPr lang="ru-RU" sz="2800" dirty="0" err="1" smtClean="0"/>
              <a:t>завжди</a:t>
            </a:r>
            <a:r>
              <a:rPr lang="ru-RU" sz="2800" dirty="0" smtClean="0"/>
              <a:t>) </a:t>
            </a:r>
            <a:r>
              <a:rPr lang="ru-RU" sz="2800" dirty="0" err="1" smtClean="0"/>
              <a:t>Згідно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іншими</a:t>
            </a:r>
            <a:r>
              <a:rPr lang="ru-RU" sz="2800" dirty="0" smtClean="0"/>
              <a:t> </a:t>
            </a:r>
            <a:r>
              <a:rPr lang="ru-RU" sz="2800" dirty="0" err="1" smtClean="0"/>
              <a:t>гіпотезами</a:t>
            </a:r>
            <a:r>
              <a:rPr lang="ru-RU" sz="2800" dirty="0" smtClean="0"/>
              <a:t>, </a:t>
            </a:r>
            <a:r>
              <a:rPr lang="ru-RU" sz="2800" dirty="0" err="1" smtClean="0"/>
              <a:t>Всесвіт</a:t>
            </a:r>
            <a:r>
              <a:rPr lang="ru-RU" sz="2800" dirty="0" smtClean="0"/>
              <a:t> </a:t>
            </a:r>
            <a:r>
              <a:rPr lang="ru-RU" sz="2800" dirty="0" err="1" smtClean="0"/>
              <a:t>міг</a:t>
            </a:r>
            <a:r>
              <a:rPr lang="ru-RU" sz="2800" dirty="0" smtClean="0"/>
              <a:t> </a:t>
            </a:r>
            <a:r>
              <a:rPr lang="ru-RU" sz="2800" dirty="0" err="1" smtClean="0"/>
              <a:t>виникнути</a:t>
            </a:r>
            <a:r>
              <a:rPr lang="ru-RU" sz="2800" dirty="0" smtClean="0"/>
              <a:t> </a:t>
            </a:r>
            <a:r>
              <a:rPr lang="ru-RU" sz="2800" dirty="0" err="1" smtClean="0"/>
              <a:t>із</a:t>
            </a:r>
            <a:r>
              <a:rPr lang="ru-RU" sz="2800" dirty="0" smtClean="0"/>
              <a:t> </a:t>
            </a:r>
            <a:r>
              <a:rPr lang="ru-RU" sz="2800" dirty="0" err="1" smtClean="0"/>
              <a:t>згустку</a:t>
            </a:r>
            <a:r>
              <a:rPr lang="ru-RU" sz="2800" dirty="0" smtClean="0"/>
              <a:t> </a:t>
            </a:r>
            <a:r>
              <a:rPr lang="ru-RU" sz="2800" dirty="0" err="1" smtClean="0">
                <a:hlinkClick r:id="rId3" tooltip="Нейтрон"/>
              </a:rPr>
              <a:t>нейтронів</a:t>
            </a:r>
            <a:r>
              <a:rPr lang="ru-RU" sz="2800" dirty="0" smtClean="0"/>
              <a:t> </a:t>
            </a:r>
            <a:r>
              <a:rPr lang="ru-RU" sz="2800" dirty="0" err="1" smtClean="0"/>
              <a:t>внаслідок</a:t>
            </a:r>
            <a:r>
              <a:rPr lang="ru-RU" sz="2800" dirty="0" smtClean="0"/>
              <a:t> </a:t>
            </a:r>
            <a:r>
              <a:rPr lang="ru-RU" sz="2800" dirty="0" smtClean="0">
                <a:hlinkClick r:id="rId4" tooltip="Великий вибух"/>
              </a:rPr>
              <a:t>«Великого </a:t>
            </a:r>
            <a:r>
              <a:rPr lang="ru-RU" sz="2800" dirty="0" err="1" smtClean="0">
                <a:hlinkClick r:id="rId4" tooltip="Великий вибух"/>
              </a:rPr>
              <a:t>вибуху</a:t>
            </a:r>
            <a:r>
              <a:rPr lang="ru-RU" sz="2800" dirty="0" smtClean="0">
                <a:hlinkClick r:id="rId4" tooltip="Великий вибух"/>
              </a:rPr>
              <a:t>»</a:t>
            </a:r>
            <a:r>
              <a:rPr lang="ru-RU" sz="2800" dirty="0" smtClean="0"/>
              <a:t>, </a:t>
            </a:r>
            <a:r>
              <a:rPr lang="ru-RU" sz="2800" dirty="0" err="1" smtClean="0"/>
              <a:t>народився</a:t>
            </a:r>
            <a:r>
              <a:rPr lang="ru-RU" sz="2800" dirty="0" smtClean="0"/>
              <a:t> в </a:t>
            </a:r>
            <a:r>
              <a:rPr lang="ru-RU" sz="2800" dirty="0" err="1" smtClean="0"/>
              <a:t>одній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>
                <a:hlinkClick r:id="rId5" tooltip="Чорна діра"/>
              </a:rPr>
              <a:t>чорних</a:t>
            </a:r>
            <a:r>
              <a:rPr lang="ru-RU" sz="2800" dirty="0" smtClean="0">
                <a:hlinkClick r:id="rId5" tooltip="Чорна діра"/>
              </a:rPr>
              <a:t> </a:t>
            </a:r>
            <a:r>
              <a:rPr lang="ru-RU" sz="2800" dirty="0" err="1" smtClean="0">
                <a:hlinkClick r:id="rId5" tooltip="Чорна діра"/>
              </a:rPr>
              <a:t>дір</a:t>
            </a:r>
            <a:r>
              <a:rPr lang="ru-RU" sz="2800" dirty="0" smtClean="0"/>
              <a:t> </a:t>
            </a:r>
            <a:r>
              <a:rPr lang="ru-RU" sz="2800" dirty="0" err="1" smtClean="0"/>
              <a:t>або</a:t>
            </a:r>
            <a:r>
              <a:rPr lang="ru-RU" sz="2800" dirty="0" smtClean="0"/>
              <a:t> ж </a:t>
            </a:r>
            <a:r>
              <a:rPr lang="ru-RU" sz="2800" dirty="0" err="1" smtClean="0"/>
              <a:t>був</a:t>
            </a:r>
            <a:r>
              <a:rPr lang="ru-RU" sz="2800" dirty="0" smtClean="0"/>
              <a:t> </a:t>
            </a:r>
            <a:r>
              <a:rPr lang="ru-RU" sz="2800" dirty="0" err="1" smtClean="0"/>
              <a:t>створений</a:t>
            </a:r>
            <a:r>
              <a:rPr lang="ru-RU" sz="2800" dirty="0" smtClean="0"/>
              <a:t> </a:t>
            </a:r>
            <a:r>
              <a:rPr lang="ru-RU" sz="2800" dirty="0" err="1" smtClean="0"/>
              <a:t>Творцем</a:t>
            </a:r>
            <a:r>
              <a:rPr lang="ru-RU" dirty="0" smtClean="0"/>
              <a:t>.</a:t>
            </a:r>
          </a:p>
        </p:txBody>
      </p:sp>
      <p:pic>
        <p:nvPicPr>
          <p:cNvPr id="34819" name="Picture 5" descr="bi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1066800"/>
            <a:ext cx="3657600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Прямоугольник 7"/>
          <p:cNvSpPr>
            <a:spLocks noChangeArrowheads="1"/>
          </p:cNvSpPr>
          <p:nvPr/>
        </p:nvSpPr>
        <p:spPr bwMode="auto">
          <a:xfrm>
            <a:off x="304800" y="4800600"/>
            <a:ext cx="50292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Згідно з цією теорією, Земля ніколи не виникала, а існувала вічно, вона завжди здатна підтримувати життя, а якщо і змінювалася, то дуже мало. Види також існували завжди.</a:t>
            </a:r>
          </a:p>
        </p:txBody>
      </p:sp>
      <p:pic>
        <p:nvPicPr>
          <p:cNvPr id="34821" name="Picture 6" descr="D:\Биология видео учебные\происхождение жизни\vsemirnyj_den_okeana_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838200"/>
            <a:ext cx="5562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6000" dirty="0" err="1" smtClean="0"/>
              <a:t>Життя</a:t>
            </a:r>
            <a:r>
              <a:rPr lang="ru-RU" sz="6000" dirty="0" smtClean="0"/>
              <a:t> </a:t>
            </a:r>
            <a:endParaRPr lang="ru-RU" sz="6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- </a:t>
            </a:r>
            <a:r>
              <a:rPr lang="uk-UA" sz="2000" dirty="0" smtClean="0"/>
              <a:t>одне з найскладніших явищ природи. З глибокої давнини воно сприймалося як щось таємниче і непізнане - ось чому над питанням його походження завжди йшла гостра боротьба між матеріалістами та ідеалістами. Деякі прихильники ідеалістичних поглядів вважають життя духовним, нематеріальних началом, що виникло в результаті божественного творіння.</a:t>
            </a:r>
            <a:endParaRPr lang="uk-UA" sz="2000" dirty="0"/>
          </a:p>
        </p:txBody>
      </p:sp>
      <p:pic>
        <p:nvPicPr>
          <p:cNvPr id="16387" name="Picture 2" descr="D:\Биология видео учебные\происхождение жизни\247584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57600" y="273050"/>
            <a:ext cx="5257800" cy="6356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Четверта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24400" y="1524000"/>
            <a:ext cx="3962400" cy="4602163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err="1" smtClean="0"/>
              <a:t>Четверта</a:t>
            </a:r>
            <a:r>
              <a:rPr lang="ru-RU" dirty="0" smtClean="0"/>
              <a:t> </a:t>
            </a:r>
            <a:r>
              <a:rPr lang="ru-RU" dirty="0" err="1" smtClean="0"/>
              <a:t>гіпотеза</a:t>
            </a:r>
            <a:r>
              <a:rPr lang="ru-RU" dirty="0" smtClean="0"/>
              <a:t> – </a:t>
            </a:r>
            <a:r>
              <a:rPr lang="ru-RU" dirty="0" err="1" smtClean="0"/>
              <a:t>панспермії</a:t>
            </a:r>
            <a:r>
              <a:rPr lang="ru-RU" dirty="0" smtClean="0"/>
              <a:t> (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занесене</a:t>
            </a:r>
            <a:r>
              <a:rPr lang="ru-RU" dirty="0" smtClean="0"/>
              <a:t> на Землю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планет);</a:t>
            </a:r>
          </a:p>
          <a:p>
            <a:pPr eaLnBrk="1" hangingPunct="1">
              <a:defRPr/>
            </a:pP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преноситься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планети</a:t>
            </a:r>
            <a:r>
              <a:rPr lang="ru-RU" dirty="0" smtClean="0"/>
              <a:t> на планету у </a:t>
            </a:r>
            <a:r>
              <a:rPr lang="ru-RU" dirty="0" err="1" smtClean="0"/>
              <a:t>вигляді</a:t>
            </a:r>
            <a:r>
              <a:rPr lang="ru-RU" dirty="0" smtClean="0"/>
              <a:t> спор, </a:t>
            </a:r>
            <a:r>
              <a:rPr lang="ru-RU" dirty="0" err="1" smtClean="0"/>
              <a:t>бактерій</a:t>
            </a:r>
            <a:r>
              <a:rPr lang="ru-RU" dirty="0" smtClean="0"/>
              <a:t>, </a:t>
            </a:r>
            <a:r>
              <a:rPr lang="ru-RU" dirty="0" err="1" smtClean="0"/>
              <a:t>пріонів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космичним</a:t>
            </a:r>
            <a:r>
              <a:rPr lang="ru-RU" dirty="0" smtClean="0"/>
              <a:t> </a:t>
            </a:r>
            <a:r>
              <a:rPr lang="ru-RU" dirty="0" err="1" smtClean="0"/>
              <a:t>пилом</a:t>
            </a:r>
            <a:endParaRPr lang="ru-RU" dirty="0" smtClean="0"/>
          </a:p>
        </p:txBody>
      </p:sp>
      <p:pic>
        <p:nvPicPr>
          <p:cNvPr id="36867" name="Picture 5" descr="interfac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43000"/>
            <a:ext cx="4114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Прямоугольник 6"/>
          <p:cNvSpPr>
            <a:spLocks noChangeArrowheads="1"/>
          </p:cNvSpPr>
          <p:nvPr/>
        </p:nvSpPr>
        <p:spPr bwMode="auto">
          <a:xfrm>
            <a:off x="152400" y="5562600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/>
              <a:t>Автори гіпотези шведський вчений Сванте Арреніус та радянський вчений Володимир Вернадський</a:t>
            </a:r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7891" name="Picture 2" descr="D:\Биология видео учебные\происхождение жизни\Origin-of-life.j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10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D:\Биология видео учебные\происхождение жизни\3d_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48800" cy="680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dirty="0" err="1" smtClean="0"/>
              <a:t>Гіпотеза</a:t>
            </a:r>
            <a:r>
              <a:rPr lang="ru-RU" sz="2800" dirty="0" smtClean="0"/>
              <a:t> </a:t>
            </a:r>
            <a:r>
              <a:rPr lang="ru-RU" sz="2800" dirty="0" err="1" smtClean="0"/>
              <a:t>панспермії</a:t>
            </a:r>
            <a:endParaRPr lang="ru-RU" sz="2800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24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 err="1" smtClean="0"/>
              <a:t>Сучасні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прихильники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концепції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панспермії</a:t>
            </a:r>
            <a:r>
              <a:rPr lang="ru-RU" sz="2400" b="1" dirty="0" smtClean="0"/>
              <a:t> (в </a:t>
            </a:r>
            <a:r>
              <a:rPr lang="ru-RU" sz="2400" b="1" dirty="0" err="1" smtClean="0"/>
              <a:t>числі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яких</a:t>
            </a:r>
            <a:r>
              <a:rPr lang="ru-RU" sz="2400" b="1" dirty="0" smtClean="0"/>
              <a:t> - лауреат </a:t>
            </a:r>
            <a:r>
              <a:rPr lang="ru-RU" sz="2400" b="1" dirty="0" err="1" smtClean="0"/>
              <a:t>Нобелівської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премії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англійський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біофізик</a:t>
            </a:r>
            <a:r>
              <a:rPr lang="ru-RU" sz="2400" b="1" dirty="0" smtClean="0"/>
              <a:t> Ф. </a:t>
            </a:r>
            <a:r>
              <a:rPr lang="ru-RU" sz="2400" b="1" dirty="0" err="1" smtClean="0"/>
              <a:t>Крік</a:t>
            </a:r>
            <a:r>
              <a:rPr lang="ru-RU" sz="2400" b="1" dirty="0" smtClean="0"/>
              <a:t>) </a:t>
            </a:r>
            <a:r>
              <a:rPr lang="ru-RU" sz="2400" b="1" dirty="0" err="1" smtClean="0"/>
              <a:t>вважають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життя</a:t>
            </a:r>
            <a:r>
              <a:rPr lang="ru-RU" sz="2400" b="1" dirty="0" smtClean="0"/>
              <a:t> на Землю </a:t>
            </a:r>
            <a:r>
              <a:rPr lang="ru-RU" sz="2400" b="1" dirty="0" err="1" smtClean="0"/>
              <a:t>занесене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випадково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або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навмисно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космічними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прибульцями</a:t>
            </a:r>
            <a:r>
              <a:rPr lang="ru-RU" sz="2400" b="1" dirty="0" smtClean="0"/>
              <a:t>. </a:t>
            </a:r>
          </a:p>
        </p:txBody>
      </p:sp>
      <p:pic>
        <p:nvPicPr>
          <p:cNvPr id="39940" name="Picture 4" descr="D:\Биология видео учебные\происхождение жизни\218000_med.pn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0"/>
            <a:ext cx="5029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6" descr="D:\Биология видео учебные\происхождение жизни\get_img.ph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75" y="3352800"/>
            <a:ext cx="35972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До </a:t>
            </a:r>
            <a:r>
              <a:rPr lang="ru-RU" dirty="0" err="1" smtClean="0"/>
              <a:t>гіпотези</a:t>
            </a:r>
            <a:r>
              <a:rPr lang="ru-RU" dirty="0" smtClean="0"/>
              <a:t> </a:t>
            </a:r>
            <a:r>
              <a:rPr lang="ru-RU" dirty="0" err="1" smtClean="0"/>
              <a:t>панспермії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-228600" y="1371600"/>
            <a:ext cx="4876800" cy="5257800"/>
          </a:xfrm>
        </p:spPr>
        <p:txBody>
          <a:bodyPr/>
          <a:lstStyle/>
          <a:p>
            <a:pPr>
              <a:defRPr/>
            </a:pPr>
            <a:r>
              <a:rPr lang="ru-RU" sz="2400" b="1" dirty="0" err="1" smtClean="0"/>
              <a:t>примикає</a:t>
            </a:r>
            <a:r>
              <a:rPr lang="ru-RU" sz="2400" b="1" dirty="0" smtClean="0"/>
              <a:t> точка </a:t>
            </a:r>
            <a:r>
              <a:rPr lang="ru-RU" sz="2400" b="1" dirty="0" err="1" smtClean="0"/>
              <a:t>зору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астрономів</a:t>
            </a:r>
            <a:r>
              <a:rPr lang="ru-RU" sz="2400" b="1" dirty="0" smtClean="0"/>
              <a:t> Ч. </a:t>
            </a:r>
            <a:r>
              <a:rPr lang="ru-RU" sz="2400" b="1" dirty="0" err="1" smtClean="0"/>
              <a:t>Вікрамасінгха</a:t>
            </a:r>
            <a:r>
              <a:rPr lang="ru-RU" sz="2400" b="1" dirty="0" smtClean="0"/>
              <a:t> (</a:t>
            </a:r>
            <a:r>
              <a:rPr lang="ru-RU" sz="2400" b="1" dirty="0" err="1" smtClean="0"/>
              <a:t>Шрі-Ланка</a:t>
            </a:r>
            <a:r>
              <a:rPr lang="ru-RU" sz="2400" b="1" dirty="0" smtClean="0"/>
              <a:t>)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Ф. </a:t>
            </a:r>
            <a:r>
              <a:rPr lang="ru-RU" sz="2400" b="1" dirty="0" err="1" smtClean="0"/>
              <a:t>Хойла</a:t>
            </a:r>
            <a:r>
              <a:rPr lang="ru-RU" sz="2400" b="1" dirty="0" smtClean="0"/>
              <a:t> (</a:t>
            </a:r>
            <a:r>
              <a:rPr lang="ru-RU" sz="2400" b="1" dirty="0" err="1" smtClean="0"/>
              <a:t>Великобританія</a:t>
            </a:r>
            <a:r>
              <a:rPr lang="ru-RU" sz="2400" b="1" dirty="0" smtClean="0"/>
              <a:t>). Вони </a:t>
            </a:r>
            <a:r>
              <a:rPr lang="ru-RU" sz="2400" b="1" dirty="0" err="1" smtClean="0"/>
              <a:t>вважають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космічному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просторі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в</a:t>
            </a:r>
            <a:r>
              <a:rPr lang="ru-RU" sz="2400" b="1" dirty="0" smtClean="0"/>
              <a:t> основному в </a:t>
            </a:r>
            <a:r>
              <a:rPr lang="ru-RU" sz="2400" b="1" dirty="0" err="1" smtClean="0"/>
              <a:t>газових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пилових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хмарах</a:t>
            </a:r>
            <a:r>
              <a:rPr lang="ru-RU" sz="2400" b="1" dirty="0" smtClean="0"/>
              <a:t>, у </a:t>
            </a:r>
            <a:r>
              <a:rPr lang="ru-RU" sz="2400" b="1" dirty="0" err="1" smtClean="0"/>
              <a:t>великій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кількості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присутні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мікроорганізми</a:t>
            </a:r>
            <a:r>
              <a:rPr lang="ru-RU" sz="2400" b="1" dirty="0" smtClean="0"/>
              <a:t>, де вони, на думку </a:t>
            </a:r>
            <a:r>
              <a:rPr lang="ru-RU" sz="2400" b="1" dirty="0" err="1" smtClean="0"/>
              <a:t>вчених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утворюються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Далі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ці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мікроорганізми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захоплюються</a:t>
            </a:r>
            <a:r>
              <a:rPr lang="ru-RU" sz="2400" b="1" dirty="0" smtClean="0"/>
              <a:t> кометами, </a:t>
            </a:r>
            <a:r>
              <a:rPr lang="ru-RU" sz="2400" b="1" dirty="0" err="1" smtClean="0"/>
              <a:t>які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потім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проходячи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поблизу</a:t>
            </a:r>
            <a:r>
              <a:rPr lang="ru-RU" sz="2400" b="1" dirty="0" smtClean="0"/>
              <a:t> планет, «</a:t>
            </a:r>
            <a:r>
              <a:rPr lang="ru-RU" sz="2400" b="1" dirty="0" err="1" smtClean="0"/>
              <a:t>сіють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зародки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життя</a:t>
            </a:r>
            <a:r>
              <a:rPr lang="ru-RU" sz="2400" b="1" dirty="0" smtClean="0"/>
              <a:t>»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40963" name="Picture 8" descr="D:\Биология видео учебные\происхождение жизни\RTEmagicC_dna_embr.jp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524000"/>
            <a:ext cx="4322763" cy="43894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Ще додатков</a:t>
            </a:r>
            <a:r>
              <a:rPr lang="uk-UA" smtClean="0"/>
              <a:t>і гіпотези</a:t>
            </a:r>
            <a:endParaRPr lang="ru-RU" smtClean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dirty="0" err="1" smtClean="0"/>
              <a:t>Ще</a:t>
            </a:r>
            <a:r>
              <a:rPr lang="ru-RU" sz="2400" dirty="0" smtClean="0"/>
              <a:t> </a:t>
            </a:r>
            <a:r>
              <a:rPr lang="ru-RU" sz="2400" dirty="0" err="1" smtClean="0"/>
              <a:t>поширені</a:t>
            </a:r>
            <a:r>
              <a:rPr lang="ru-RU" sz="2400" dirty="0" smtClean="0"/>
              <a:t> </a:t>
            </a:r>
            <a:r>
              <a:rPr lang="ru-RU" sz="2400" dirty="0" err="1" smtClean="0"/>
              <a:t>біохімічні</a:t>
            </a:r>
            <a:r>
              <a:rPr lang="ru-RU" sz="2400" dirty="0" smtClean="0"/>
              <a:t> </a:t>
            </a:r>
            <a:r>
              <a:rPr lang="ru-RU" sz="2400" dirty="0" err="1" smtClean="0"/>
              <a:t>гіпотези</a:t>
            </a:r>
            <a:r>
              <a:rPr lang="ru-RU" sz="2400" dirty="0" smtClean="0"/>
              <a:t> </a:t>
            </a:r>
            <a:r>
              <a:rPr lang="ru-RU" sz="2400" dirty="0" err="1" smtClean="0"/>
              <a:t>виникнення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життя</a:t>
            </a:r>
            <a:r>
              <a:rPr lang="ru-RU" sz="2400" dirty="0" smtClean="0"/>
              <a:t> на </a:t>
            </a:r>
            <a:r>
              <a:rPr lang="ru-RU" sz="2400" dirty="0" err="1" smtClean="0"/>
              <a:t>землі</a:t>
            </a:r>
            <a:r>
              <a:rPr lang="ru-RU" sz="2400" dirty="0" smtClean="0"/>
              <a:t> (</a:t>
            </a:r>
            <a:r>
              <a:rPr lang="ru-RU" sz="2400" dirty="0" err="1" smtClean="0"/>
              <a:t>життя</a:t>
            </a:r>
            <a:r>
              <a:rPr lang="ru-RU" sz="2400" dirty="0" smtClean="0"/>
              <a:t> </a:t>
            </a:r>
            <a:r>
              <a:rPr lang="ru-RU" sz="2400" dirty="0" err="1" smtClean="0"/>
              <a:t>виникло</a:t>
            </a:r>
            <a:r>
              <a:rPr lang="ru-RU" sz="2400" dirty="0" smtClean="0"/>
              <a:t> в </a:t>
            </a:r>
            <a:r>
              <a:rPr lang="ru-RU" sz="2400" dirty="0" err="1" smtClean="0"/>
              <a:t>земних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умовах</a:t>
            </a:r>
            <a:r>
              <a:rPr lang="ru-RU" sz="2400" dirty="0" smtClean="0"/>
              <a:t> </a:t>
            </a:r>
            <a:r>
              <a:rPr lang="ru-RU" sz="2400" dirty="0" err="1" smtClean="0"/>
              <a:t>в</a:t>
            </a:r>
            <a:r>
              <a:rPr lang="ru-RU" sz="2400" dirty="0" smtClean="0"/>
              <a:t> </a:t>
            </a:r>
            <a:r>
              <a:rPr lang="ru-RU" sz="2400" dirty="0" err="1" smtClean="0"/>
              <a:t>ході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процесів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підкоряються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фізичним</a:t>
            </a:r>
            <a:r>
              <a:rPr lang="ru-RU" sz="2400" dirty="0" smtClean="0"/>
              <a:t> та </a:t>
            </a:r>
            <a:r>
              <a:rPr lang="ru-RU" sz="2400" dirty="0" err="1" smtClean="0"/>
              <a:t>хімічним</a:t>
            </a:r>
            <a:r>
              <a:rPr lang="ru-RU" sz="2400" dirty="0" smtClean="0"/>
              <a:t> законам, </a:t>
            </a:r>
            <a:r>
              <a:rPr lang="ru-RU" sz="2400" dirty="0" err="1" smtClean="0"/>
              <a:t>тобто</a:t>
            </a:r>
            <a:r>
              <a:rPr lang="ru-RU" sz="2400" dirty="0" smtClean="0"/>
              <a:t> в </a:t>
            </a:r>
            <a:r>
              <a:rPr lang="ru-RU" sz="2400" dirty="0" err="1" smtClean="0"/>
              <a:t>результаті</a:t>
            </a:r>
            <a:r>
              <a:rPr lang="ru-RU" sz="2400" dirty="0" smtClean="0"/>
              <a:t> </a:t>
            </a:r>
            <a:r>
              <a:rPr lang="ru-RU" sz="2400" dirty="0" err="1" smtClean="0"/>
              <a:t>біохімічної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еволюції</a:t>
            </a:r>
            <a:r>
              <a:rPr lang="ru-RU" dirty="0" smtClean="0"/>
              <a:t>).</a:t>
            </a:r>
          </a:p>
        </p:txBody>
      </p:sp>
      <p:pic>
        <p:nvPicPr>
          <p:cNvPr id="41988" name="Picture 4" descr="D:\Биология видео учебные\происхождение жизни\f_169311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04800"/>
            <a:ext cx="5715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err="1" smtClean="0"/>
              <a:t>Біохімічна</a:t>
            </a:r>
            <a:r>
              <a:rPr lang="ru-RU" dirty="0" smtClean="0"/>
              <a:t> </a:t>
            </a:r>
            <a:r>
              <a:rPr lang="ru-RU" dirty="0" err="1" smtClean="0"/>
              <a:t>теорія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абіогенного</a:t>
            </a:r>
            <a:r>
              <a:rPr lang="ru-RU" dirty="0" smtClean="0"/>
              <a:t> синтезу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b="1" dirty="0" smtClean="0"/>
              <a:t>Першу </a:t>
            </a:r>
            <a:r>
              <a:rPr lang="ru-RU" sz="2800" b="1" dirty="0" err="1" smtClean="0"/>
              <a:t>наукову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теорію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походження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життя</a:t>
            </a:r>
            <a:r>
              <a:rPr lang="ru-RU" sz="2800" b="1" dirty="0" smtClean="0"/>
              <a:t> на </a:t>
            </a:r>
            <a:r>
              <a:rPr lang="ru-RU" sz="2800" b="1" dirty="0" err="1" smtClean="0"/>
              <a:t>Землі</a:t>
            </a:r>
            <a:r>
              <a:rPr lang="ru-RU" sz="2800" b="1" dirty="0" smtClean="0"/>
              <a:t> створив </a:t>
            </a:r>
            <a:r>
              <a:rPr lang="ru-RU" sz="2800" b="1" dirty="0" err="1" smtClean="0"/>
              <a:t>радянський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біохімік</a:t>
            </a:r>
            <a:r>
              <a:rPr lang="ru-RU" sz="2800" b="1" dirty="0" smtClean="0"/>
              <a:t> А.І. </a:t>
            </a:r>
            <a:r>
              <a:rPr lang="ru-RU" sz="2800" b="1" dirty="0" err="1" smtClean="0"/>
              <a:t>Опарін</a:t>
            </a:r>
            <a:r>
              <a:rPr lang="ru-RU" sz="2800" b="1" dirty="0" smtClean="0"/>
              <a:t> (1894-1980). У 1924 р. </a:t>
            </a:r>
            <a:r>
              <a:rPr lang="ru-RU" sz="2800" b="1" dirty="0" err="1" smtClean="0"/>
              <a:t>він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опублікував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роботи</a:t>
            </a:r>
            <a:r>
              <a:rPr lang="ru-RU" sz="2800" b="1" dirty="0" smtClean="0"/>
              <a:t>, в </a:t>
            </a:r>
            <a:r>
              <a:rPr lang="ru-RU" sz="2800" b="1" dirty="0" err="1" smtClean="0"/>
              <a:t>яких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виклав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уявлення</a:t>
            </a:r>
            <a:r>
              <a:rPr lang="ru-RU" sz="2800" b="1" dirty="0" smtClean="0"/>
              <a:t> про те, як могло </a:t>
            </a:r>
            <a:r>
              <a:rPr lang="ru-RU" sz="2800" b="1" dirty="0" err="1" smtClean="0"/>
              <a:t>виникнути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життя</a:t>
            </a:r>
            <a:r>
              <a:rPr lang="ru-RU" sz="2800" b="1" dirty="0" smtClean="0"/>
              <a:t> на </a:t>
            </a:r>
            <a:r>
              <a:rPr lang="ru-RU" sz="2800" b="1" dirty="0" err="1" smtClean="0"/>
              <a:t>Землі</a:t>
            </a:r>
            <a:r>
              <a:rPr lang="ru-RU" sz="2800" b="1" dirty="0" smtClean="0"/>
              <a:t>. </a:t>
            </a:r>
            <a:r>
              <a:rPr lang="ru-RU" sz="2800" b="1" dirty="0" err="1" smtClean="0"/>
              <a:t>Відповідно</a:t>
            </a:r>
            <a:r>
              <a:rPr lang="ru-RU" sz="2800" b="1" dirty="0" smtClean="0"/>
              <a:t> до </a:t>
            </a:r>
            <a:r>
              <a:rPr lang="ru-RU" sz="2800" b="1" dirty="0" err="1" smtClean="0"/>
              <a:t>цієї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теорії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життя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виникло</a:t>
            </a:r>
            <a:r>
              <a:rPr lang="ru-RU" sz="2800" b="1" dirty="0" smtClean="0"/>
              <a:t> в </a:t>
            </a:r>
            <a:r>
              <a:rPr lang="ru-RU" sz="2800" b="1" dirty="0" err="1" smtClean="0"/>
              <a:t>специфічних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умовах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стародавньої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Землі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розглядається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Опаріним</a:t>
            </a:r>
            <a:r>
              <a:rPr lang="ru-RU" sz="2800" b="1" dirty="0" smtClean="0"/>
              <a:t> як </a:t>
            </a:r>
            <a:r>
              <a:rPr lang="ru-RU" sz="2800" b="1" dirty="0" err="1" smtClean="0"/>
              <a:t>закономірний</a:t>
            </a:r>
            <a:r>
              <a:rPr lang="ru-RU" sz="2800" b="1" dirty="0" smtClean="0"/>
              <a:t> результат </a:t>
            </a:r>
            <a:r>
              <a:rPr lang="ru-RU" sz="2800" b="1" dirty="0" err="1" smtClean="0"/>
              <a:t>хімічної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еволюції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сполук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вуглецю</a:t>
            </a:r>
            <a:r>
              <a:rPr lang="ru-RU" sz="2800" b="1" dirty="0" smtClean="0"/>
              <a:t> у </a:t>
            </a:r>
            <a:r>
              <a:rPr lang="ru-RU" sz="2800" b="1" dirty="0" err="1" smtClean="0"/>
              <a:t>Всесвіті</a:t>
            </a:r>
            <a:r>
              <a:rPr lang="ru-RU" sz="28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sz="2800" dirty="0" smtClean="0"/>
              <a:t>Біохімічна еволюція</a:t>
            </a:r>
            <a:endParaRPr lang="ru-RU" sz="2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28600" y="1447800"/>
            <a:ext cx="3008313" cy="4691063"/>
          </a:xfrm>
        </p:spPr>
        <p:txBody>
          <a:bodyPr/>
          <a:lstStyle/>
          <a:p>
            <a:pPr>
              <a:defRPr/>
            </a:pPr>
            <a:r>
              <a:rPr lang="ru-RU" sz="2400" b="1" dirty="0" err="1" smtClean="0"/>
              <a:t>Відповідно</a:t>
            </a:r>
            <a:r>
              <a:rPr lang="ru-RU" sz="2400" b="1" dirty="0" smtClean="0"/>
              <a:t> до  </a:t>
            </a:r>
            <a:r>
              <a:rPr lang="ru-RU" sz="2400" b="1" dirty="0" err="1" smtClean="0"/>
              <a:t>теорії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абіогенного</a:t>
            </a:r>
            <a:r>
              <a:rPr lang="ru-RU" sz="2400" b="1" dirty="0" smtClean="0"/>
              <a:t> синтезу, </a:t>
            </a:r>
            <a:r>
              <a:rPr lang="ru-RU" sz="2400" b="1" dirty="0" err="1" smtClean="0"/>
              <a:t>життя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виникло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специфічних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умовах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стародавньої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Землі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розглядається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Опаріним</a:t>
            </a:r>
            <a:r>
              <a:rPr lang="ru-RU" sz="2400" b="1" dirty="0" smtClean="0"/>
              <a:t> як </a:t>
            </a:r>
            <a:r>
              <a:rPr lang="ru-RU" sz="2400" b="1" dirty="0" err="1" smtClean="0"/>
              <a:t>закономірний</a:t>
            </a:r>
            <a:r>
              <a:rPr lang="ru-RU" sz="2400" b="1" dirty="0" smtClean="0"/>
              <a:t> результат </a:t>
            </a:r>
            <a:r>
              <a:rPr lang="ru-RU" sz="2400" b="1" dirty="0" err="1" smtClean="0"/>
              <a:t>хімічної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еволюції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сполук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вуглецю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Всесвіті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4036" name="Picture 2" descr="D:\Биология видео учебные\происхождение жизни\b_22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0"/>
            <a:ext cx="3527425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3" descr="D:\Биология видео учебные\происхождение жизни\ь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3725" y="2743200"/>
            <a:ext cx="58610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2133600" cy="412750"/>
          </a:xfrm>
        </p:spPr>
        <p:txBody>
          <a:bodyPr/>
          <a:lstStyle/>
          <a:p>
            <a:pPr>
              <a:defRPr/>
            </a:pPr>
            <a:r>
              <a:rPr lang="uk-UA" dirty="0" smtClean="0"/>
              <a:t>Абіогенний синтез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838200"/>
            <a:ext cx="2667000" cy="5287963"/>
          </a:xfrm>
        </p:spPr>
        <p:txBody>
          <a:bodyPr/>
          <a:lstStyle/>
          <a:p>
            <a:pPr>
              <a:defRPr/>
            </a:pPr>
            <a:r>
              <a:rPr lang="uk-UA" sz="2000" dirty="0" smtClean="0"/>
              <a:t>1 Етап – хімічна еволюція, за якою слідує біохімічна еволюція. Від створення  хімічних елементів та планети, до появи простих неорганічних та органічних речовин.</a:t>
            </a:r>
          </a:p>
          <a:p>
            <a:pPr>
              <a:defRPr/>
            </a:pPr>
            <a:r>
              <a:rPr lang="uk-UA" sz="2000" dirty="0" smtClean="0"/>
              <a:t>2 Етап – поява у первинних океанах Землі крапель органічних </a:t>
            </a:r>
            <a:r>
              <a:rPr lang="uk-UA" sz="2000" dirty="0" err="1" smtClean="0"/>
              <a:t>біополімерів-</a:t>
            </a:r>
            <a:r>
              <a:rPr lang="uk-UA" sz="2000" dirty="0" smtClean="0"/>
              <a:t> </a:t>
            </a:r>
            <a:r>
              <a:rPr lang="uk-UA" sz="2000" dirty="0" err="1" smtClean="0"/>
              <a:t>коацерватів</a:t>
            </a:r>
            <a:endParaRPr lang="uk-UA" sz="2000" dirty="0" smtClean="0"/>
          </a:p>
          <a:p>
            <a:pPr>
              <a:defRPr/>
            </a:pPr>
            <a:endParaRPr lang="ru-RU" dirty="0"/>
          </a:p>
        </p:txBody>
      </p:sp>
      <p:pic>
        <p:nvPicPr>
          <p:cNvPr id="45060" name="Picture 2" descr="D:\Биология видео учебные\происхождение жизни\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0"/>
            <a:ext cx="6908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3" descr="D:\Биология видео учебные\происхождение жизни\25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5181600"/>
            <a:ext cx="213360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dirty="0" smtClean="0"/>
              <a:t>Абіогенний синтез А.Опаріна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400" y="1524000"/>
            <a:ext cx="2514600" cy="4691063"/>
          </a:xfrm>
        </p:spPr>
        <p:txBody>
          <a:bodyPr/>
          <a:lstStyle/>
          <a:p>
            <a:pPr>
              <a:defRPr/>
            </a:pPr>
            <a:r>
              <a:rPr lang="uk-UA" sz="2400" dirty="0" smtClean="0"/>
              <a:t>3 Етап – поява хлорофілу та фотосинтезу, вільного кисню та створення первинної атмосфери</a:t>
            </a:r>
          </a:p>
          <a:p>
            <a:pPr>
              <a:defRPr/>
            </a:pPr>
            <a:r>
              <a:rPr lang="uk-UA" sz="2400" dirty="0" smtClean="0"/>
              <a:t>4 Етап – поява озонового шару</a:t>
            </a:r>
          </a:p>
          <a:p>
            <a:pPr>
              <a:defRPr/>
            </a:pPr>
            <a:r>
              <a:rPr lang="uk-UA" sz="2400" dirty="0" smtClean="0"/>
              <a:t> та вихід життя з океану на сушу</a:t>
            </a:r>
            <a:endParaRPr lang="ru-RU" sz="2400" dirty="0"/>
          </a:p>
        </p:txBody>
      </p:sp>
      <p:pic>
        <p:nvPicPr>
          <p:cNvPr id="46084" name="Picture 3" descr="D:\Биология видео учебные\обмен вещества\266607-422-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0313" y="0"/>
            <a:ext cx="410368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4" descr="D:\Биология видео учебные\обмен вещества\12640006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2362200"/>
            <a:ext cx="47625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5" descr="D:\Биология видео учебные\обмен вещества\symb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0"/>
            <a:ext cx="2476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3050"/>
            <a:ext cx="2895600" cy="1162050"/>
          </a:xfrm>
        </p:spPr>
        <p:txBody>
          <a:bodyPr/>
          <a:lstStyle/>
          <a:p>
            <a:pPr>
              <a:defRPr/>
            </a:pPr>
            <a:r>
              <a:rPr lang="uk-UA" sz="3600" dirty="0" smtClean="0"/>
              <a:t>Матеріалісти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435100"/>
            <a:ext cx="2438400" cy="46910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uk-UA" sz="2400" dirty="0" smtClean="0"/>
              <a:t>ж, навпаки, вважають, що життя на Землі виникло з неживої матерії шляхом самозародження (абіогенезу) або було занесене з інших світів, тобто є породженням інших живих організмів (біогенез). </a:t>
            </a:r>
          </a:p>
        </p:txBody>
      </p:sp>
      <p:pic>
        <p:nvPicPr>
          <p:cNvPr id="17412" name="Picture 5" descr="D:\Биология видео учебные\происхождение жизни\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28600"/>
            <a:ext cx="6400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7108" name="Picture 2" descr="D:\Биология видео учебные\происхождение жизни\3000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7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8132" name="Picture 2" descr="D:\Биология видео учебные\обмен вещества\280023003051571768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sz="3600" dirty="0" smtClean="0"/>
              <a:t>Гіпотезу А. Опаріна експериментально підтвердив вчений Стенлі Міллер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49155" name="Picture 2" descr="D:\Биология видео учебные\происхождение жизни\7466_0903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447800"/>
            <a:ext cx="28575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3" descr="D:\Биология видео учебные\происхождение жизни\1277037702_eksperiment-millera-yur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825" y="1485900"/>
            <a:ext cx="54387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Прямоугольник 5"/>
          <p:cNvSpPr>
            <a:spLocks noChangeArrowheads="1"/>
          </p:cNvSpPr>
          <p:nvPr/>
        </p:nvSpPr>
        <p:spPr bwMode="auto">
          <a:xfrm>
            <a:off x="2819400" y="2743200"/>
            <a:ext cx="36814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FF0000"/>
                </a:solidFill>
              </a:rPr>
              <a:t>В колбах одержав</a:t>
            </a:r>
            <a:r>
              <a:rPr lang="uk-UA" sz="2000" b="1">
                <a:solidFill>
                  <a:srgbClr val="FF0000"/>
                </a:solidFill>
              </a:rPr>
              <a:t> біополімери</a:t>
            </a:r>
            <a:endParaRPr lang="ru-RU" sz="2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810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На </a:t>
            </a:r>
            <a:r>
              <a:rPr lang="ru-RU" dirty="0" err="1" smtClean="0"/>
              <a:t>сьогодні</a:t>
            </a:r>
            <a:r>
              <a:rPr lang="ru-RU" dirty="0" smtClean="0"/>
              <a:t> </a:t>
            </a:r>
            <a:r>
              <a:rPr lang="ru-RU" dirty="0" err="1" smtClean="0"/>
              <a:t>біологи</a:t>
            </a:r>
            <a:r>
              <a:rPr lang="ru-RU" dirty="0" smtClean="0"/>
              <a:t> </a:t>
            </a:r>
            <a:r>
              <a:rPr lang="ru-RU" dirty="0" err="1" smtClean="0"/>
              <a:t>визнають</a:t>
            </a:r>
            <a:r>
              <a:rPr lang="ru-RU" dirty="0" smtClean="0"/>
              <a:t> як </a:t>
            </a:r>
            <a:r>
              <a:rPr lang="ru-RU" dirty="0" err="1" smtClean="0"/>
              <a:t>науковий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останній</a:t>
            </a:r>
            <a:r>
              <a:rPr lang="ru-RU" dirty="0" smtClean="0"/>
              <a:t> </a:t>
            </a:r>
            <a:r>
              <a:rPr lang="ru-RU" dirty="0" err="1" smtClean="0"/>
              <a:t>варіант</a:t>
            </a:r>
            <a:r>
              <a:rPr lang="ru-RU" dirty="0" smtClean="0"/>
              <a:t>. </a:t>
            </a:r>
            <a:r>
              <a:rPr lang="ru-RU" dirty="0" err="1" smtClean="0"/>
              <a:t>Панспермія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не </a:t>
            </a:r>
            <a:r>
              <a:rPr lang="ru-RU" dirty="0" err="1" smtClean="0"/>
              <a:t>суперечить</a:t>
            </a:r>
            <a:r>
              <a:rPr lang="ru-RU" dirty="0" smtClean="0"/>
              <a:t>, в </a:t>
            </a:r>
            <a:r>
              <a:rPr lang="ru-RU" dirty="0" err="1" smtClean="0"/>
              <a:t>принципі</a:t>
            </a:r>
            <a:r>
              <a:rPr lang="ru-RU" dirty="0" smtClean="0"/>
              <a:t>, </a:t>
            </a:r>
            <a:r>
              <a:rPr lang="ru-RU" dirty="0" err="1" smtClean="0"/>
              <a:t>науці</a:t>
            </a:r>
            <a:r>
              <a:rPr lang="ru-RU" dirty="0" smtClean="0"/>
              <a:t>, </a:t>
            </a:r>
            <a:r>
              <a:rPr lang="ru-RU" dirty="0" err="1" smtClean="0"/>
              <a:t>проте</a:t>
            </a:r>
            <a:r>
              <a:rPr lang="ru-RU" dirty="0" smtClean="0"/>
              <a:t> не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самостійною</a:t>
            </a:r>
            <a:r>
              <a:rPr lang="ru-RU" dirty="0" smtClean="0"/>
              <a:t> </a:t>
            </a:r>
            <a:r>
              <a:rPr lang="ru-RU" dirty="0" err="1" smtClean="0"/>
              <a:t>гіпотезою</a:t>
            </a:r>
            <a:r>
              <a:rPr lang="ru-RU" dirty="0" smtClean="0"/>
              <a:t>, </a:t>
            </a:r>
            <a:r>
              <a:rPr lang="ru-RU" dirty="0" err="1" smtClean="0"/>
              <a:t>оскільки</a:t>
            </a:r>
            <a:r>
              <a:rPr lang="ru-RU" dirty="0" smtClean="0"/>
              <a:t> просто переносить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біохімічного</a:t>
            </a:r>
            <a:r>
              <a:rPr lang="ru-RU" dirty="0" smtClean="0"/>
              <a:t> </a:t>
            </a:r>
            <a:r>
              <a:rPr lang="ru-RU" dirty="0" err="1" smtClean="0"/>
              <a:t>виникнення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в </a:t>
            </a:r>
            <a:r>
              <a:rPr lang="ru-RU" dirty="0" err="1" smtClean="0"/>
              <a:t>інші</a:t>
            </a:r>
            <a:r>
              <a:rPr lang="ru-RU" dirty="0" smtClean="0"/>
              <a:t>, </a:t>
            </a:r>
            <a:r>
              <a:rPr lang="ru-RU" dirty="0" err="1" smtClean="0"/>
              <a:t>позаземні</a:t>
            </a:r>
            <a:r>
              <a:rPr lang="ru-RU" dirty="0" smtClean="0"/>
              <a:t> </a:t>
            </a:r>
            <a:r>
              <a:rPr lang="ru-RU" dirty="0" err="1" smtClean="0"/>
              <a:t>умови</a:t>
            </a:r>
            <a:r>
              <a:rPr lang="ru-RU" dirty="0" smtClean="0"/>
              <a:t>.</a:t>
            </a:r>
          </a:p>
        </p:txBody>
      </p:sp>
      <p:pic>
        <p:nvPicPr>
          <p:cNvPr id="51202" name="Picture 3" descr="D:\Биология видео учебные\происхождение жизни\image01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429000"/>
            <a:ext cx="5181600" cy="317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52227" name="Picture 3" descr="D:\Биология видео учебные\происхождение жизни\110102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3300" y="0"/>
            <a:ext cx="560070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2" descr="D:\Биология видео учебные\происхождение жизни\evolution_life_cloc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4267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4" descr="1264452481_pokhodzh-zhittja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5000" y="228600"/>
            <a:ext cx="5610225" cy="6172200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Гіпотези самозародження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err="1" smtClean="0"/>
              <a:t>Відповідно</a:t>
            </a:r>
            <a:r>
              <a:rPr lang="ru-RU" sz="2800" b="1" dirty="0" smtClean="0"/>
              <a:t> до </a:t>
            </a:r>
            <a:r>
              <a:rPr lang="ru-RU" sz="2800" b="1" dirty="0" err="1" smtClean="0"/>
              <a:t>цієї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гіпотези</a:t>
            </a:r>
            <a:r>
              <a:rPr lang="ru-RU" sz="2800" b="1" dirty="0" smtClean="0"/>
              <a:t> Земля </a:t>
            </a:r>
            <a:r>
              <a:rPr lang="ru-RU" sz="2800" b="1" dirty="0" err="1" smtClean="0"/>
              <a:t>ніколи</a:t>
            </a:r>
            <a:r>
              <a:rPr lang="ru-RU" sz="2800" b="1" dirty="0" smtClean="0"/>
              <a:t> не </a:t>
            </a:r>
            <a:r>
              <a:rPr lang="ru-RU" sz="2800" b="1" dirty="0" err="1" smtClean="0"/>
              <a:t>виникала</a:t>
            </a:r>
            <a:r>
              <a:rPr lang="ru-RU" sz="2800" b="1" dirty="0" smtClean="0"/>
              <a:t>, а </a:t>
            </a:r>
            <a:r>
              <a:rPr lang="ru-RU" sz="2800" b="1" dirty="0" err="1" smtClean="0"/>
              <a:t>існувала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вічно</a:t>
            </a:r>
            <a:r>
              <a:rPr lang="ru-RU" sz="2800" b="1" dirty="0" smtClean="0"/>
              <a:t>, вона </a:t>
            </a:r>
            <a:r>
              <a:rPr lang="ru-RU" sz="2800" b="1" dirty="0" err="1" smtClean="0"/>
              <a:t>завжди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була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здатна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підтримувати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життя</a:t>
            </a:r>
            <a:r>
              <a:rPr lang="ru-RU" sz="2800" b="1" dirty="0" smtClean="0"/>
              <a:t>, а </a:t>
            </a:r>
            <a:r>
              <a:rPr lang="ru-RU" sz="2800" b="1" dirty="0" err="1" smtClean="0"/>
              <a:t>якщо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змінювалася</a:t>
            </a:r>
            <a:r>
              <a:rPr lang="ru-RU" sz="2800" b="1" dirty="0" smtClean="0"/>
              <a:t>, то </a:t>
            </a:r>
            <a:r>
              <a:rPr lang="ru-RU" sz="2800" b="1" dirty="0" err="1" smtClean="0"/>
              <a:t>дуже</a:t>
            </a:r>
            <a:r>
              <a:rPr lang="ru-RU" sz="2800" b="1" dirty="0" smtClean="0"/>
              <a:t> мало; </a:t>
            </a:r>
            <a:r>
              <a:rPr lang="ru-RU" sz="2800" b="1" dirty="0" err="1" smtClean="0"/>
              <a:t>види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також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існували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завжди</a:t>
            </a:r>
            <a:r>
              <a:rPr lang="ru-RU" sz="2800" b="1" dirty="0" smtClean="0"/>
              <a:t>. </a:t>
            </a:r>
            <a:r>
              <a:rPr lang="ru-RU" sz="2800" b="1" dirty="0" err="1" smtClean="0"/>
              <a:t>Цю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гіпотезу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називають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іноді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гіпотезою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етернізму</a:t>
            </a:r>
            <a:r>
              <a:rPr lang="ru-RU" sz="2800" b="1" dirty="0" smtClean="0"/>
              <a:t> (</a:t>
            </a:r>
            <a:r>
              <a:rPr lang="ru-RU" sz="2800" b="1" dirty="0" err="1" smtClean="0"/>
              <a:t>від</a:t>
            </a:r>
            <a:r>
              <a:rPr lang="ru-RU" sz="2800" b="1" dirty="0" smtClean="0"/>
              <a:t> лат. </a:t>
            </a:r>
            <a:r>
              <a:rPr lang="ru-RU" sz="2800" b="1" dirty="0" err="1" smtClean="0"/>
              <a:t>Eternus</a:t>
            </a:r>
            <a:r>
              <a:rPr lang="ru-RU" sz="2800" b="1" dirty="0" smtClean="0"/>
              <a:t> - </a:t>
            </a:r>
            <a:r>
              <a:rPr lang="ru-RU" sz="2800" b="1" dirty="0" err="1" smtClean="0"/>
              <a:t>вічний</a:t>
            </a:r>
            <a:r>
              <a:rPr lang="ru-RU" sz="2800" b="1" dirty="0" smtClean="0"/>
              <a:t>). </a:t>
            </a:r>
            <a:r>
              <a:rPr lang="ru-RU" sz="2800" b="1" dirty="0" err="1" smtClean="0"/>
              <a:t>Це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уявлення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відповідає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концепції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вічного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нествореного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Всесвіту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характерної</a:t>
            </a:r>
            <a:r>
              <a:rPr lang="ru-RU" sz="2800" b="1" dirty="0" smtClean="0"/>
              <a:t> для </a:t>
            </a:r>
            <a:r>
              <a:rPr lang="ru-RU" sz="2800" b="1" dirty="0" err="1" smtClean="0"/>
              <a:t>східних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релігій</a:t>
            </a:r>
            <a:r>
              <a:rPr lang="ru-RU" sz="2800" b="1" dirty="0" smtClean="0"/>
              <a:t>, таких як </a:t>
            </a:r>
            <a:r>
              <a:rPr lang="ru-RU" sz="2800" b="1" dirty="0" err="1" smtClean="0"/>
              <a:t>індуїзм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</a:t>
            </a:r>
            <a:r>
              <a:rPr lang="ru-RU" sz="2800" b="1" dirty="0" smtClean="0"/>
              <a:t> буддизм. У </a:t>
            </a:r>
            <a:r>
              <a:rPr lang="ru-RU" sz="2800" b="1" dirty="0" err="1" smtClean="0"/>
              <a:t>контексті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сучасних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астрономічних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знань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ця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гіпотеза</a:t>
            </a:r>
            <a:r>
              <a:rPr lang="ru-RU" sz="2800" b="1" dirty="0" smtClean="0"/>
              <a:t> не </a:t>
            </a:r>
            <a:r>
              <a:rPr lang="ru-RU" sz="2800" b="1" dirty="0" err="1" smtClean="0"/>
              <a:t>розглядається</a:t>
            </a:r>
            <a:r>
              <a:rPr lang="ru-RU" sz="2800" b="1" dirty="0" smtClean="0"/>
              <a:t> як </a:t>
            </a:r>
            <a:r>
              <a:rPr lang="ru-RU" sz="2800" b="1" dirty="0" err="1" smtClean="0"/>
              <a:t>наукова</a:t>
            </a:r>
            <a:r>
              <a:rPr lang="ru-RU" sz="2800" b="1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allAtOnce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5299" name="Picture 2" descr="D:\Биология видео учебные\происхождение жизни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2400"/>
            <a:ext cx="91440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D:\Биология видео учебные\происхождение жизни\Planetes_similaires_a_la_Ter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Креаціонізм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 err="1" smtClean="0"/>
              <a:t>Фактично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сьогодні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ставлення</a:t>
            </a:r>
            <a:r>
              <a:rPr lang="ru-RU" sz="2400" b="1" dirty="0" smtClean="0"/>
              <a:t> до </a:t>
            </a:r>
            <a:r>
              <a:rPr lang="ru-RU" sz="2400" b="1" dirty="0" err="1" smtClean="0"/>
              <a:t>креаціонізму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непоганим</a:t>
            </a:r>
            <a:r>
              <a:rPr lang="ru-RU" sz="2400" b="1" dirty="0" smtClean="0"/>
              <a:t> маркером </a:t>
            </a:r>
            <a:r>
              <a:rPr lang="ru-RU" sz="2400" b="1" dirty="0" err="1" smtClean="0"/>
              <a:t>релігійного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фундаменталізму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Релігійні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лідери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які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наполягають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прийнятті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креаціонізму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якості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наукової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гіпотези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фактично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ведуть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боротьбу</a:t>
            </a:r>
            <a:r>
              <a:rPr lang="ru-RU" sz="2400" b="1" dirty="0" smtClean="0"/>
              <a:t> за </a:t>
            </a:r>
            <a:r>
              <a:rPr lang="ru-RU" sz="2400" b="1" dirty="0" err="1" smtClean="0"/>
              <a:t>визнання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релігійних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догматів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безумовно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головуючими</a:t>
            </a:r>
            <a:r>
              <a:rPr lang="ru-RU" sz="2400" b="1" dirty="0" smtClean="0"/>
              <a:t> над </a:t>
            </a:r>
            <a:r>
              <a:rPr lang="ru-RU" sz="2400" b="1" dirty="0" err="1" smtClean="0"/>
              <a:t>будь-якими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даними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об'єктивних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наукових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досліджень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Ця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боротьба</a:t>
            </a:r>
            <a:r>
              <a:rPr lang="ru-RU" sz="2400" b="1" dirty="0" smtClean="0"/>
              <a:t> не </a:t>
            </a:r>
            <a:r>
              <a:rPr lang="ru-RU" sz="2400" b="1" dirty="0" err="1" smtClean="0"/>
              <a:t>має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нічого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спільного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науковою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полемікою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є</a:t>
            </a:r>
            <a:r>
              <a:rPr lang="ru-RU" sz="2400" b="1" dirty="0" smtClean="0"/>
              <a:t> в чистому </a:t>
            </a:r>
            <a:r>
              <a:rPr lang="ru-RU" sz="2400" b="1" dirty="0" err="1" smtClean="0"/>
              <a:t>вигляді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політичною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діяльністю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спрямованою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посилення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впливу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релігійного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мислення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проти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секуляризації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суспільства</a:t>
            </a:r>
            <a:r>
              <a:rPr lang="ru-RU" sz="2400" b="1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5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sz="2800" dirty="0" smtClean="0"/>
              <a:t>За сучасними науковими уявленнями</a:t>
            </a:r>
            <a:endParaRPr lang="ru-RU" sz="28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52400" y="1435100"/>
            <a:ext cx="3313113" cy="4691063"/>
          </a:xfrm>
        </p:spPr>
        <p:txBody>
          <a:bodyPr/>
          <a:lstStyle/>
          <a:p>
            <a:pPr>
              <a:defRPr/>
            </a:pPr>
            <a:r>
              <a:rPr lang="uk-UA" sz="2000" dirty="0" smtClean="0"/>
              <a:t> життя - це процес існування складних систем, що складаються з великих органічних молекул і неорганічних речовин і здатних </a:t>
            </a:r>
            <a:r>
              <a:rPr lang="uk-UA" sz="2000" dirty="0" err="1" smtClean="0"/>
              <a:t>самовідтворюватися</a:t>
            </a:r>
            <a:r>
              <a:rPr lang="uk-UA" sz="2000" dirty="0" smtClean="0"/>
              <a:t>, </a:t>
            </a:r>
            <a:r>
              <a:rPr lang="uk-UA" sz="2000" dirty="0" err="1" smtClean="0"/>
              <a:t>саморозвиватися</a:t>
            </a:r>
            <a:r>
              <a:rPr lang="uk-UA" sz="2000" dirty="0" smtClean="0"/>
              <a:t> і підтримувати своє існування в результаті обміну енергією і речовиною з навколишнім середовищем. Таким чином, біологічна наука стоїть на матеріалістичних позиціях. Проте питання про походження життя ще остаточно не вирішене.</a:t>
            </a:r>
            <a:endParaRPr lang="ru-RU" sz="2000" dirty="0"/>
          </a:p>
        </p:txBody>
      </p:sp>
      <p:pic>
        <p:nvPicPr>
          <p:cNvPr id="18436" name="Picture 5" descr="D:\Биология видео учебные\происхождение жизни\1159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0"/>
            <a:ext cx="5791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8370" name="Picture 4" descr="D:\Биология видео учебные\происхождение жизни\0d1748ae23f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84150"/>
            <a:ext cx="8509000" cy="6673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 descr="D:\Биология видео учебные\происхождение жизни\26603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 descr="D:\Биология видео учебные\происхождение жизни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0"/>
            <a:ext cx="7924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8" name="Прямоугольник 2"/>
          <p:cNvSpPr>
            <a:spLocks noChangeArrowheads="1"/>
          </p:cNvSpPr>
          <p:nvPr/>
        </p:nvSpPr>
        <p:spPr bwMode="auto">
          <a:xfrm>
            <a:off x="1066800" y="381000"/>
            <a:ext cx="55943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/>
              <a:t>Сайт биологии и химии Иволга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 descr="D:\Биология видео учебные\происхождение жизни\5e13b47bfdde 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6096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7696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ТЕОРІЇ</a:t>
            </a:r>
            <a:r>
              <a:rPr lang="en-US" sz="4000" dirty="0" smtClean="0"/>
              <a:t>: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Перша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1600" y="2438400"/>
            <a:ext cx="3505200" cy="3687763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Перша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головна</a:t>
            </a:r>
            <a:r>
              <a:rPr lang="ru-RU" dirty="0" smtClean="0"/>
              <a:t> </a:t>
            </a:r>
            <a:r>
              <a:rPr lang="ru-RU" dirty="0" err="1" smtClean="0"/>
              <a:t>теорія</a:t>
            </a:r>
            <a:r>
              <a:rPr lang="ru-RU" dirty="0" smtClean="0"/>
              <a:t> </a:t>
            </a:r>
            <a:r>
              <a:rPr lang="ru-RU" dirty="0" err="1" smtClean="0"/>
              <a:t>виникнення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на </a:t>
            </a:r>
            <a:r>
              <a:rPr lang="ru-RU" dirty="0" err="1" smtClean="0"/>
              <a:t>землі</a:t>
            </a:r>
            <a:r>
              <a:rPr lang="ru-RU" dirty="0" smtClean="0"/>
              <a:t> – </a:t>
            </a:r>
            <a:r>
              <a:rPr lang="ru-RU" dirty="0" err="1" smtClean="0">
                <a:solidFill>
                  <a:srgbClr val="FF0000"/>
                </a:solidFill>
              </a:rPr>
              <a:t>креаціонізм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(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створена </a:t>
            </a:r>
            <a:r>
              <a:rPr lang="ru-RU" dirty="0" err="1" smtClean="0"/>
              <a:t>Творцем</a:t>
            </a:r>
            <a:r>
              <a:rPr lang="ru-RU" dirty="0" smtClean="0"/>
              <a:t>);</a:t>
            </a:r>
          </a:p>
        </p:txBody>
      </p:sp>
      <p:pic>
        <p:nvPicPr>
          <p:cNvPr id="19459" name="Picture 6" descr="Dore_l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5029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5" descr="D:\Биология видео учебные\происхождение жизни\post-3-125673877515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-152400"/>
            <a:ext cx="33337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0483" name="Picture 6" descr="D:\Биология видео учебные\происхождение жизни\118861845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38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9" descr="D:\Биология видео учебные\происхождение жизни\0_eff6_4fc2d2b6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0"/>
            <a:ext cx="234156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8" descr="D:\Биология видео учебные\происхождение жизни\1111healing20presence430px7c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419225"/>
            <a:ext cx="4095750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D:\Биология видео учебные\происхождение жизни\202781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7543800" cy="1143000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dirty="0" smtClean="0"/>
              <a:t>Друга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6800" y="1600200"/>
            <a:ext cx="38100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Друга </a:t>
            </a:r>
            <a:r>
              <a:rPr lang="ru-RU" sz="2800" dirty="0" err="1" smtClean="0"/>
              <a:t>гіпотеза</a:t>
            </a:r>
            <a:r>
              <a:rPr lang="ru-RU" sz="2800" dirty="0" smtClean="0"/>
              <a:t> </a:t>
            </a:r>
            <a:r>
              <a:rPr lang="ru-RU" sz="2800" dirty="0" err="1" smtClean="0"/>
              <a:t>виникнення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життя</a:t>
            </a:r>
            <a:r>
              <a:rPr lang="ru-RU" sz="2800" dirty="0" smtClean="0"/>
              <a:t> на </a:t>
            </a:r>
            <a:r>
              <a:rPr lang="ru-RU" sz="2800" dirty="0" err="1" smtClean="0"/>
              <a:t>землі</a:t>
            </a:r>
            <a:r>
              <a:rPr lang="ru-RU" sz="2800" dirty="0" smtClean="0"/>
              <a:t> – </a:t>
            </a:r>
            <a:r>
              <a:rPr lang="ru-RU" sz="2800" dirty="0" err="1" smtClean="0"/>
              <a:t>мимовільне</a:t>
            </a:r>
            <a:r>
              <a:rPr lang="ru-RU" sz="2800" dirty="0" smtClean="0"/>
              <a:t> </a:t>
            </a:r>
            <a:r>
              <a:rPr lang="ru-RU" sz="2800" dirty="0" err="1" smtClean="0"/>
              <a:t>зародження</a:t>
            </a:r>
            <a:r>
              <a:rPr lang="ru-RU" sz="2800" dirty="0" smtClean="0"/>
              <a:t> (</a:t>
            </a:r>
            <a:r>
              <a:rPr lang="ru-RU" sz="2800" dirty="0" err="1" smtClean="0"/>
              <a:t>самозародження</a:t>
            </a:r>
            <a:r>
              <a:rPr lang="ru-RU" sz="2800" dirty="0" smtClean="0"/>
              <a:t>; </a:t>
            </a:r>
            <a:r>
              <a:rPr lang="ru-RU" sz="2800" dirty="0" err="1" smtClean="0"/>
              <a:t>життя</a:t>
            </a:r>
            <a:r>
              <a:rPr lang="ru-RU" sz="2800" dirty="0" smtClean="0"/>
              <a:t> </a:t>
            </a:r>
            <a:r>
              <a:rPr lang="ru-RU" sz="2800" dirty="0" err="1" smtClean="0"/>
              <a:t>виникало</a:t>
            </a:r>
            <a:r>
              <a:rPr lang="ru-RU" sz="2800" dirty="0" smtClean="0"/>
              <a:t> </a:t>
            </a:r>
            <a:r>
              <a:rPr lang="ru-RU" sz="2800" dirty="0" err="1" smtClean="0"/>
              <a:t>неодноразово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неживої</a:t>
            </a:r>
            <a:r>
              <a:rPr lang="ru-RU" sz="2800" dirty="0" smtClean="0"/>
              <a:t> </a:t>
            </a:r>
            <a:r>
              <a:rPr lang="ru-RU" sz="2800" dirty="0" err="1" smtClean="0"/>
              <a:t>речовини</a:t>
            </a:r>
            <a:r>
              <a:rPr lang="ru-RU" sz="2800" dirty="0" smtClean="0"/>
              <a:t>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І </a:t>
            </a:r>
            <a:r>
              <a:rPr lang="ru-RU" sz="2800" dirty="0" err="1" smtClean="0"/>
              <a:t>давня</a:t>
            </a:r>
            <a:r>
              <a:rPr lang="ru-RU" sz="2800" dirty="0" smtClean="0"/>
              <a:t> Земля </a:t>
            </a:r>
            <a:r>
              <a:rPr lang="ru-RU" sz="2800" dirty="0" err="1" smtClean="0"/>
              <a:t>цілком</a:t>
            </a:r>
            <a:r>
              <a:rPr lang="ru-RU" sz="2800" dirty="0" smtClean="0"/>
              <a:t> </a:t>
            </a:r>
            <a:r>
              <a:rPr lang="ru-RU" sz="2800" dirty="0" err="1" smtClean="0"/>
              <a:t>підходила</a:t>
            </a:r>
            <a:r>
              <a:rPr lang="ru-RU" sz="2800" dirty="0" smtClean="0"/>
              <a:t> для </a:t>
            </a:r>
            <a:r>
              <a:rPr lang="ru-RU" sz="2800" dirty="0" err="1" smtClean="0"/>
              <a:t>самозародження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життя</a:t>
            </a:r>
            <a:r>
              <a:rPr lang="ru-RU" sz="2800" dirty="0" smtClean="0"/>
              <a:t>.</a:t>
            </a:r>
          </a:p>
        </p:txBody>
      </p:sp>
      <p:pic>
        <p:nvPicPr>
          <p:cNvPr id="22531" name="Picture 6" descr="D:\Биология видео учебные\происхождение жизни\454-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00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10394484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0"/>
            <a:ext cx="4800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71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2400" y="273050"/>
            <a:ext cx="2590800" cy="1162050"/>
          </a:xfrm>
        </p:spPr>
        <p:txBody>
          <a:bodyPr/>
          <a:lstStyle/>
          <a:p>
            <a:pPr>
              <a:defRPr/>
            </a:pPr>
            <a:r>
              <a:rPr lang="uk-UA" sz="2400" dirty="0" smtClean="0"/>
              <a:t>Самозародження життя</a:t>
            </a: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04800" y="1371600"/>
            <a:ext cx="3008313" cy="4691063"/>
          </a:xfrm>
        </p:spPr>
        <p:txBody>
          <a:bodyPr/>
          <a:lstStyle/>
          <a:p>
            <a:pPr>
              <a:defRPr/>
            </a:pPr>
            <a:r>
              <a:rPr lang="ru-RU" sz="2000" dirty="0" smtClean="0"/>
              <a:t>В течение долгих веков, свято веря в акт Божественного творения, люди, кроме того, были твердо убеждены, что жизнь постоянно зарождается самопроизвольно.</a:t>
            </a:r>
            <a:br>
              <a:rPr lang="ru-RU" sz="2000" dirty="0" smtClean="0"/>
            </a:br>
            <a:r>
              <a:rPr lang="ru-RU" sz="2000" dirty="0" smtClean="0"/>
              <a:t>Еще древнегреческий философ Аристотель писал, что не только растения, черви, насекомые, но даже рыбы, лягушки и мыши могут рождаться из влажной почвы или гниющего ила.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23556" name="Picture 2" descr="D:\Биология видео учебные\происхождение жизни\518506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0"/>
            <a:ext cx="25241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 descr="D:\Биология видео учебные\происхождение жизни\0_262b7_493b1ff2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0"/>
            <a:ext cx="3733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7" descr="D:\Биология видео учебные\происхождение жизни\_previ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3444875"/>
            <a:ext cx="2590800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9" descr="D:\Биология видео учебные\происхождение жизни\tezcasi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3449638"/>
            <a:ext cx="3962400" cy="340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961</TotalTime>
  <Words>1236</Words>
  <Application>Microsoft Office PowerPoint</Application>
  <PresentationFormat>Экран (4:3)</PresentationFormat>
  <Paragraphs>70</Paragraphs>
  <Slides>43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Stream</vt:lpstr>
      <vt:lpstr>Гіпотези виникнення життя</vt:lpstr>
      <vt:lpstr>Життя </vt:lpstr>
      <vt:lpstr>Матеріалісти</vt:lpstr>
      <vt:lpstr>За сучасними науковими уявленнями</vt:lpstr>
      <vt:lpstr>ТЕОРІЇ: Перша</vt:lpstr>
      <vt:lpstr>Слайд 6</vt:lpstr>
      <vt:lpstr>Слайд 7</vt:lpstr>
      <vt:lpstr>Друга</vt:lpstr>
      <vt:lpstr>Самозародження життя</vt:lpstr>
      <vt:lpstr>Бог Велес</vt:lpstr>
      <vt:lpstr>Слайд 11</vt:lpstr>
      <vt:lpstr>Ван Гельмонт (1577 1644)</vt:lpstr>
      <vt:lpstr>Слайд 13</vt:lpstr>
      <vt:lpstr>Другой натуралист, Гриндель фон Ах, так рассказывал о якобы наблюдавшемся им самозарождении живой лягушки</vt:lpstr>
      <vt:lpstr>Слайд 15</vt:lpstr>
      <vt:lpstr>Слайд 16</vt:lpstr>
      <vt:lpstr>В 1688 г. итальянский ученый Франческо Реди </vt:lpstr>
      <vt:lpstr>В 1675 г. итальянский ученый Ладзаро Спаланцани </vt:lpstr>
      <vt:lpstr>Третя</vt:lpstr>
      <vt:lpstr>Четверта</vt:lpstr>
      <vt:lpstr>Слайд 21</vt:lpstr>
      <vt:lpstr>Слайд 22</vt:lpstr>
      <vt:lpstr>Гіпотеза панспермії</vt:lpstr>
      <vt:lpstr>До гіпотези панспермії </vt:lpstr>
      <vt:lpstr>Ще додаткові гіпотези</vt:lpstr>
      <vt:lpstr>Біохімічна теорія абіогенного синтезу</vt:lpstr>
      <vt:lpstr>Біохімічна еволюція</vt:lpstr>
      <vt:lpstr>Абіогенний синтез</vt:lpstr>
      <vt:lpstr>Абіогенний синтез А.Опаріна</vt:lpstr>
      <vt:lpstr>Слайд 30</vt:lpstr>
      <vt:lpstr>Слайд 31</vt:lpstr>
      <vt:lpstr>Гіпотезу А. Опаріна експериментально підтвердив вчений Стенлі Міллер</vt:lpstr>
      <vt:lpstr>Слайд 33</vt:lpstr>
      <vt:lpstr>Слайд 34</vt:lpstr>
      <vt:lpstr>Слайд 35</vt:lpstr>
      <vt:lpstr>Гіпотези самозародження</vt:lpstr>
      <vt:lpstr>Слайд 37</vt:lpstr>
      <vt:lpstr>Слайд 38</vt:lpstr>
      <vt:lpstr>Креаціонізм</vt:lpstr>
      <vt:lpstr>Слайд 40</vt:lpstr>
      <vt:lpstr>Слайд 41</vt:lpstr>
      <vt:lpstr>Слайд 42</vt:lpstr>
      <vt:lpstr>Слайд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ольга</dc:creator>
  <cp:lastModifiedBy>User</cp:lastModifiedBy>
  <cp:revision>55</cp:revision>
  <cp:lastPrinted>1601-01-01T00:00:00Z</cp:lastPrinted>
  <dcterms:created xsi:type="dcterms:W3CDTF">1601-01-01T00:00:00Z</dcterms:created>
  <dcterms:modified xsi:type="dcterms:W3CDTF">2025-10-16T12:53:25Z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