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95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6" r:id="rId29"/>
    <p:sldId id="287" r:id="rId30"/>
    <p:sldId id="288" r:id="rId31"/>
    <p:sldId id="290" r:id="rId32"/>
    <p:sldId id="291" r:id="rId33"/>
    <p:sldId id="285" r:id="rId34"/>
    <p:sldId id="292" r:id="rId35"/>
    <p:sldId id="293" r:id="rId36"/>
    <p:sldId id="294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7F88"/>
    <a:srgbClr val="47B6EE"/>
    <a:srgbClr val="3EA8D0"/>
    <a:srgbClr val="FCA7DE"/>
    <a:srgbClr val="543480"/>
    <a:srgbClr val="FCA84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6108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40672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4707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17424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596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590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4421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9717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7036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25755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77509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9D8BC-3F7A-4360-BB6D-F1FCB3470FB4}" type="datetimeFigureOut">
              <a:rPr lang="en-US" smtClean="0"/>
              <a:pPr/>
              <a:t>4/6/2020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8BC49-1B67-4826-A1F3-48AF839B00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2493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854" y="2119746"/>
            <a:ext cx="4364182" cy="1607127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uk-UA" sz="27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 СОЦІАЛЬНИЙ КОМПЛЕКС</a:t>
            </a:r>
            <a:r>
              <a:rPr lang="uk-UA" sz="5400" b="1" dirty="0" smtClean="0">
                <a:solidFill>
                  <a:schemeClr val="bg1"/>
                </a:solidFill>
                <a:latin typeface="+mn-lt"/>
              </a:rPr>
              <a:t/>
            </a:r>
            <a:br>
              <a:rPr lang="uk-UA" sz="5400" b="1" dirty="0" smtClean="0">
                <a:solidFill>
                  <a:schemeClr val="bg1"/>
                </a:solidFill>
                <a:latin typeface="+mn-lt"/>
              </a:rPr>
            </a:br>
            <a:endParaRPr lang="en-US" sz="5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2926449"/>
            <a:ext cx="3034145" cy="1770241"/>
          </a:xfrm>
        </p:spPr>
        <p:txBody>
          <a:bodyPr>
            <a:normAutofit/>
          </a:bodyPr>
          <a:lstStyle/>
          <a:p>
            <a:pPr algn="r">
              <a:lnSpc>
                <a:spcPct val="120000"/>
              </a:lnSpc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736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6032" y="1617807"/>
            <a:ext cx="5217968" cy="4963102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err="1" smtClean="0"/>
              <a:t>Бавовняна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посідає</a:t>
            </a:r>
            <a:r>
              <a:rPr lang="ru-RU" dirty="0" smtClean="0"/>
              <a:t> перше </a:t>
            </a:r>
            <a:r>
              <a:rPr lang="ru-RU" dirty="0" err="1" smtClean="0"/>
              <a:t>місце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виробітку</a:t>
            </a:r>
            <a:r>
              <a:rPr lang="ru-RU" dirty="0" smtClean="0"/>
              <a:t> тканин -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на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припадає</a:t>
            </a:r>
            <a:r>
              <a:rPr lang="ru-RU" dirty="0" smtClean="0"/>
              <a:t> 52%. </a:t>
            </a:r>
            <a:r>
              <a:rPr lang="ru-RU" dirty="0" err="1" smtClean="0"/>
              <a:t>Бавовна</a:t>
            </a:r>
            <a:r>
              <a:rPr lang="ru-RU" dirty="0" smtClean="0"/>
              <a:t> - </a:t>
            </a:r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 тканин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домішками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штучних</a:t>
            </a:r>
            <a:r>
              <a:rPr lang="ru-RU" dirty="0" smtClean="0"/>
              <a:t> волокон.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на </a:t>
            </a:r>
            <a:r>
              <a:rPr lang="ru-RU" dirty="0" err="1" smtClean="0"/>
              <a:t>імпортній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знаходяться</a:t>
            </a:r>
            <a:r>
              <a:rPr lang="ru-RU" dirty="0" smtClean="0"/>
              <a:t> у </a:t>
            </a:r>
            <a:r>
              <a:rPr lang="ru-RU" dirty="0" err="1" smtClean="0"/>
              <a:t>Херсоні</a:t>
            </a:r>
            <a:r>
              <a:rPr lang="ru-RU" dirty="0" smtClean="0"/>
              <a:t>, </a:t>
            </a:r>
            <a:r>
              <a:rPr lang="ru-RU" dirty="0" err="1" smtClean="0"/>
              <a:t>Тернополі</a:t>
            </a:r>
            <a:r>
              <a:rPr lang="ru-RU" dirty="0" smtClean="0"/>
              <a:t>, </a:t>
            </a:r>
            <a:r>
              <a:rPr lang="ru-RU" dirty="0" err="1" smtClean="0"/>
              <a:t>Донецьку</a:t>
            </a:r>
            <a:r>
              <a:rPr lang="ru-RU" dirty="0" smtClean="0"/>
              <a:t>,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Чернівцях</a:t>
            </a:r>
            <a:r>
              <a:rPr lang="ru-RU" dirty="0" smtClean="0"/>
              <a:t>, </a:t>
            </a:r>
            <a:r>
              <a:rPr lang="ru-RU" dirty="0" err="1" smtClean="0"/>
              <a:t>Нікополі</a:t>
            </a:r>
            <a:r>
              <a:rPr lang="ru-RU" dirty="0" smtClean="0"/>
              <a:t>, </a:t>
            </a:r>
            <a:r>
              <a:rPr lang="ru-RU" dirty="0" err="1" smtClean="0"/>
              <a:t>Коростишеві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29698" name="AutoShape 2" descr="Картинки по запросу &quot;Бавов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0" name="AutoShape 4" descr="Картинки по запросу &quot;Бавов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Картинки по запросу &quot;Бавовна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9704" name="Picture 8" descr="Картинки по запросу &quot;Бавов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46" y="186603"/>
            <a:ext cx="3973572" cy="2972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6" name="Picture 10" descr="Картинки по запросу &quot;бавовняна ткани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820" y="3006436"/>
            <a:ext cx="3643744" cy="36437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7092" y="1260764"/>
            <a:ext cx="5181599" cy="5597236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err="1" smtClean="0"/>
              <a:t>Вовняна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як на </a:t>
            </a:r>
            <a:r>
              <a:rPr lang="ru-RU" dirty="0" err="1" smtClean="0"/>
              <a:t>місцевій</a:t>
            </a:r>
            <a:r>
              <a:rPr lang="ru-RU" dirty="0" smtClean="0"/>
              <a:t>, так </a:t>
            </a:r>
            <a:r>
              <a:rPr lang="ru-RU" dirty="0" err="1" smtClean="0"/>
              <a:t>і</a:t>
            </a:r>
            <a:r>
              <a:rPr lang="ru-RU" dirty="0" smtClean="0"/>
              <a:t> на </a:t>
            </a:r>
            <a:r>
              <a:rPr lang="ru-RU" dirty="0" err="1" smtClean="0"/>
              <a:t>привізній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7% </a:t>
            </a:r>
            <a:r>
              <a:rPr lang="ru-RU" dirty="0" err="1" smtClean="0"/>
              <a:t>усіх</a:t>
            </a:r>
            <a:r>
              <a:rPr lang="ru-RU" dirty="0" smtClean="0"/>
              <a:t> тканин </a:t>
            </a:r>
            <a:r>
              <a:rPr lang="ru-RU" dirty="0" err="1" smtClean="0"/>
              <a:t>України</a:t>
            </a:r>
            <a:r>
              <a:rPr lang="ru-RU" dirty="0" smtClean="0"/>
              <a:t>. </a:t>
            </a:r>
            <a:r>
              <a:rPr lang="ru-RU" dirty="0" err="1" smtClean="0"/>
              <a:t>Технологічний</a:t>
            </a:r>
            <a:r>
              <a:rPr lang="ru-RU" dirty="0" smtClean="0"/>
              <a:t>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тканин та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неї</a:t>
            </a:r>
            <a:r>
              <a:rPr lang="ru-RU" dirty="0" smtClean="0"/>
              <a:t> </a:t>
            </a:r>
            <a:r>
              <a:rPr lang="ru-RU" dirty="0" err="1" smtClean="0"/>
              <a:t>починається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вовни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пряжі</a:t>
            </a:r>
            <a:r>
              <a:rPr lang="ru-RU" dirty="0" smtClean="0"/>
              <a:t>. Як </a:t>
            </a:r>
            <a:r>
              <a:rPr lang="ru-RU" dirty="0" err="1" smtClean="0"/>
              <a:t>домішки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та </a:t>
            </a:r>
            <a:r>
              <a:rPr lang="ru-RU" dirty="0" err="1" smtClean="0"/>
              <a:t>синтетичні</a:t>
            </a:r>
            <a:r>
              <a:rPr lang="ru-RU" dirty="0" smtClean="0"/>
              <a:t> волокна. </a:t>
            </a:r>
            <a:r>
              <a:rPr lang="ru-RU" dirty="0" err="1" smtClean="0"/>
              <a:t>Найбільшими</a:t>
            </a:r>
            <a:r>
              <a:rPr lang="ru-RU" dirty="0" smtClean="0"/>
              <a:t> центрами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Чернігів</a:t>
            </a:r>
            <a:r>
              <a:rPr lang="ru-RU" dirty="0" smtClean="0"/>
              <a:t>, </a:t>
            </a:r>
            <a:r>
              <a:rPr lang="ru-RU" dirty="0" err="1" smtClean="0"/>
              <a:t>Луганськ</a:t>
            </a:r>
            <a:r>
              <a:rPr lang="ru-RU" dirty="0" smtClean="0"/>
              <a:t>, </a:t>
            </a:r>
            <a:r>
              <a:rPr lang="ru-RU" dirty="0" err="1" smtClean="0"/>
              <a:t>Харків</a:t>
            </a:r>
            <a:r>
              <a:rPr lang="ru-RU" dirty="0" smtClean="0"/>
              <a:t>, Одеса, </a:t>
            </a:r>
            <a:r>
              <a:rPr lang="ru-RU" dirty="0" err="1" smtClean="0"/>
              <a:t>Лубни</a:t>
            </a:r>
            <a:r>
              <a:rPr lang="ru-RU" dirty="0" smtClean="0"/>
              <a:t>. </a:t>
            </a:r>
            <a:r>
              <a:rPr lang="ru-RU" dirty="0" err="1" smtClean="0"/>
              <a:t>Виробництво</a:t>
            </a:r>
            <a:r>
              <a:rPr lang="ru-RU" dirty="0" smtClean="0"/>
              <a:t> </a:t>
            </a:r>
            <a:r>
              <a:rPr lang="ru-RU" dirty="0" err="1" smtClean="0"/>
              <a:t>килимів</a:t>
            </a:r>
            <a:r>
              <a:rPr lang="ru-RU" dirty="0" smtClean="0"/>
              <a:t> </a:t>
            </a:r>
            <a:r>
              <a:rPr lang="ru-RU" dirty="0" err="1" smtClean="0"/>
              <a:t>зосереджене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Черкасах</a:t>
            </a:r>
            <a:r>
              <a:rPr lang="ru-RU" dirty="0" smtClean="0"/>
              <a:t>, </a:t>
            </a:r>
            <a:r>
              <a:rPr lang="ru-RU" dirty="0" err="1" smtClean="0"/>
              <a:t>Богуславі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8674" name="Picture 2" descr="Картинки по запросу &quot;Вовняна ткани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7126" y="3830780"/>
            <a:ext cx="3726874" cy="2329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Картинки по запросу &quot;Вовняна тканин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6447" y="1058429"/>
            <a:ext cx="3737553" cy="248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31672" y="1510145"/>
            <a:ext cx="4918364" cy="5167746"/>
          </a:xfrm>
        </p:spPr>
        <p:txBody>
          <a:bodyPr>
            <a:normAutofit lnSpcReduction="10000"/>
          </a:bodyPr>
          <a:lstStyle/>
          <a:p>
            <a:r>
              <a:rPr lang="ru-RU" b="1" i="1" dirty="0" err="1" smtClean="0"/>
              <a:t>Шовкова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Україна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натуральний</a:t>
            </a:r>
            <a:r>
              <a:rPr lang="ru-RU" dirty="0" smtClean="0"/>
              <a:t>, </a:t>
            </a:r>
            <a:r>
              <a:rPr lang="ru-RU" dirty="0" err="1" smtClean="0"/>
              <a:t>штучний</a:t>
            </a:r>
            <a:r>
              <a:rPr lang="ru-RU" dirty="0" smtClean="0"/>
              <a:t> та </a:t>
            </a:r>
            <a:r>
              <a:rPr lang="ru-RU" dirty="0" err="1" smtClean="0"/>
              <a:t>синтетичний</a:t>
            </a:r>
            <a:r>
              <a:rPr lang="ru-RU" dirty="0" smtClean="0"/>
              <a:t> </a:t>
            </a:r>
            <a:r>
              <a:rPr lang="ru-RU" dirty="0" err="1" smtClean="0"/>
              <a:t>шовк</a:t>
            </a:r>
            <a:r>
              <a:rPr lang="ru-RU" dirty="0" smtClean="0"/>
              <a:t>. </a:t>
            </a:r>
            <a:r>
              <a:rPr lang="ru-RU" dirty="0" err="1" smtClean="0"/>
              <a:t>Натуральні</a:t>
            </a:r>
            <a:r>
              <a:rPr lang="ru-RU" dirty="0" smtClean="0"/>
              <a:t> </a:t>
            </a:r>
            <a:r>
              <a:rPr lang="ru-RU" dirty="0" err="1" smtClean="0"/>
              <a:t>шовкові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імпортної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</a:t>
            </a:r>
            <a:r>
              <a:rPr lang="ru-RU" dirty="0" err="1" smtClean="0"/>
              <a:t>штучні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вітчизняної</a:t>
            </a:r>
            <a:r>
              <a:rPr lang="ru-RU" dirty="0" smtClean="0"/>
              <a:t> </a:t>
            </a:r>
            <a:r>
              <a:rPr lang="ru-RU" dirty="0" err="1" smtClean="0"/>
              <a:t>віскози</a:t>
            </a:r>
            <a:r>
              <a:rPr lang="ru-RU" dirty="0" smtClean="0"/>
              <a:t>, </a:t>
            </a:r>
            <a:r>
              <a:rPr lang="ru-RU" dirty="0" err="1" smtClean="0"/>
              <a:t>синтетичні</a:t>
            </a:r>
            <a:r>
              <a:rPr lang="ru-RU" dirty="0" smtClean="0"/>
              <a:t> -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волокон </a:t>
            </a:r>
            <a:r>
              <a:rPr lang="ru-RU" dirty="0" err="1" smtClean="0"/>
              <a:t>місцевого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. </a:t>
            </a:r>
            <a:r>
              <a:rPr lang="ru-RU" dirty="0" err="1" smtClean="0"/>
              <a:t>Головними</a:t>
            </a:r>
            <a:r>
              <a:rPr lang="ru-RU" dirty="0" smtClean="0"/>
              <a:t> центрами </a:t>
            </a:r>
            <a:r>
              <a:rPr lang="ru-RU" dirty="0" err="1" smtClean="0"/>
              <a:t>шовкової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Київ</a:t>
            </a:r>
            <a:r>
              <a:rPr lang="ru-RU" dirty="0" smtClean="0"/>
              <a:t>, </a:t>
            </a:r>
            <a:r>
              <a:rPr lang="ru-RU" dirty="0" err="1" smtClean="0"/>
              <a:t>Черкаси</a:t>
            </a:r>
            <a:r>
              <a:rPr lang="ru-RU" dirty="0" smtClean="0"/>
              <a:t>, </a:t>
            </a:r>
            <a:r>
              <a:rPr lang="ru-RU" dirty="0" err="1" smtClean="0"/>
              <a:t>Луцьк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7650" name="Picture 2" descr="Картинки по запросу &quot;Шовкова промисловіст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57" y="290945"/>
            <a:ext cx="3948548" cy="2632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Картинки по запросу &quot;Шовкова промисловіст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38619"/>
            <a:ext cx="4105264" cy="3182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02327"/>
            <a:ext cx="4197927" cy="5334000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Льняна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наближені</a:t>
            </a:r>
            <a:r>
              <a:rPr lang="ru-RU" dirty="0" smtClean="0"/>
              <a:t> до </a:t>
            </a:r>
            <a:r>
              <a:rPr lang="ru-RU" dirty="0" err="1" smtClean="0"/>
              <a:t>сировини</a:t>
            </a:r>
            <a:r>
              <a:rPr lang="ru-RU" dirty="0" smtClean="0"/>
              <a:t> тому,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відходи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первинної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становлять</a:t>
            </a:r>
            <a:r>
              <a:rPr lang="ru-RU" dirty="0" smtClean="0"/>
              <a:t> 80 </a:t>
            </a:r>
            <a:r>
              <a:rPr lang="ru-RU" dirty="0" err="1" smtClean="0"/>
              <a:t>відсотків</a:t>
            </a:r>
            <a:r>
              <a:rPr lang="ru-RU" dirty="0" smtClean="0"/>
              <a:t>.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представлена </a:t>
            </a:r>
            <a:r>
              <a:rPr lang="ru-RU" dirty="0" err="1" smtClean="0"/>
              <a:t>комбінатами</a:t>
            </a:r>
            <a:r>
              <a:rPr lang="ru-RU" dirty="0" smtClean="0"/>
              <a:t> у </a:t>
            </a:r>
            <a:r>
              <a:rPr lang="ru-RU" dirty="0" err="1" smtClean="0"/>
              <a:t>Житомирі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 та </a:t>
            </a:r>
            <a:r>
              <a:rPr lang="ru-RU" dirty="0" err="1" smtClean="0"/>
              <a:t>Рівному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на </a:t>
            </a:r>
            <a:r>
              <a:rPr lang="ru-RU" dirty="0" err="1" smtClean="0"/>
              <a:t>власній</a:t>
            </a:r>
            <a:r>
              <a:rPr lang="ru-RU" dirty="0" smtClean="0"/>
              <a:t> </a:t>
            </a:r>
            <a:r>
              <a:rPr lang="ru-RU" dirty="0" err="1" smtClean="0"/>
              <a:t>сировині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6626" name="Picture 2" descr="Картинки по запросу &quot;Льон&quot;"/>
          <p:cNvPicPr>
            <a:picLocks noChangeAspect="1" noChangeArrowheads="1"/>
          </p:cNvPicPr>
          <p:nvPr/>
        </p:nvPicPr>
        <p:blipFill>
          <a:blip r:embed="rId2" cstate="print"/>
          <a:srcRect r="8696"/>
          <a:stretch>
            <a:fillRect/>
          </a:stretch>
        </p:blipFill>
        <p:spPr bwMode="auto">
          <a:xfrm>
            <a:off x="4156363" y="1316181"/>
            <a:ext cx="4756326" cy="5209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7417" y="1593274"/>
            <a:ext cx="4225637" cy="5070762"/>
          </a:xfrm>
        </p:spPr>
        <p:txBody>
          <a:bodyPr/>
          <a:lstStyle/>
          <a:p>
            <a:r>
              <a:rPr lang="ru-RU" b="1" i="1" dirty="0" err="1" smtClean="0"/>
              <a:t>Конопляно-джутова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розвивається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 та </a:t>
            </a:r>
            <a:r>
              <a:rPr lang="ru-RU" dirty="0" err="1" smtClean="0"/>
              <a:t>Харкові</a:t>
            </a:r>
            <a:r>
              <a:rPr lang="ru-RU" dirty="0" smtClean="0"/>
              <a:t>. З </a:t>
            </a:r>
            <a:r>
              <a:rPr lang="ru-RU" dirty="0" err="1" smtClean="0"/>
              <a:t>місцевих</a:t>
            </a:r>
            <a:r>
              <a:rPr lang="ru-RU" dirty="0" smtClean="0"/>
              <a:t> </a:t>
            </a:r>
            <a:r>
              <a:rPr lang="ru-RU" dirty="0" err="1" smtClean="0"/>
              <a:t>конопель</a:t>
            </a:r>
            <a:r>
              <a:rPr lang="ru-RU" dirty="0" smtClean="0"/>
              <a:t> та </a:t>
            </a:r>
            <a:r>
              <a:rPr lang="ru-RU" dirty="0" err="1" smtClean="0"/>
              <a:t>імпортного</a:t>
            </a:r>
            <a:r>
              <a:rPr lang="ru-RU" dirty="0" smtClean="0"/>
              <a:t> джуту вона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цупкі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канати</a:t>
            </a:r>
            <a:r>
              <a:rPr lang="ru-RU" dirty="0" smtClean="0"/>
              <a:t>, </a:t>
            </a:r>
            <a:r>
              <a:rPr lang="ru-RU" dirty="0" err="1" smtClean="0"/>
              <a:t>рибні</a:t>
            </a:r>
            <a:r>
              <a:rPr lang="ru-RU" dirty="0" smtClean="0"/>
              <a:t> </a:t>
            </a:r>
            <a:r>
              <a:rPr lang="ru-RU" dirty="0" err="1" smtClean="0"/>
              <a:t>снасті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5602" name="Picture 2" descr="Картинки по запросу &quot;Конопляно-джутова промисловіст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392" y="401782"/>
            <a:ext cx="3668280" cy="3079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Картинки по запросу &quot;Конопляні тканин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430" y="3643745"/>
            <a:ext cx="4402570" cy="21957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73" y="1246909"/>
            <a:ext cx="4599710" cy="5430981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err="1" smtClean="0"/>
              <a:t>Трикотажна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i="1" dirty="0" smtClean="0"/>
              <a:t>.</a:t>
            </a:r>
            <a:r>
              <a:rPr lang="ru-RU" b="1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займаються</a:t>
            </a:r>
            <a:r>
              <a:rPr lang="ru-RU" dirty="0" smtClean="0"/>
              <a:t> </a:t>
            </a:r>
            <a:r>
              <a:rPr lang="ru-RU" dirty="0" err="1" smtClean="0"/>
              <a:t>виробництвом</a:t>
            </a:r>
            <a:r>
              <a:rPr lang="ru-RU" dirty="0" smtClean="0"/>
              <a:t> </a:t>
            </a:r>
            <a:r>
              <a:rPr lang="ru-RU" dirty="0" err="1" smtClean="0"/>
              <a:t>в'язаних</a:t>
            </a:r>
            <a:r>
              <a:rPr lang="ru-RU" dirty="0" smtClean="0"/>
              <a:t> тканин та </a:t>
            </a:r>
            <a:r>
              <a:rPr lang="ru-RU" dirty="0" err="1" smtClean="0"/>
              <a:t>виробів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(</a:t>
            </a:r>
            <a:r>
              <a:rPr lang="ru-RU" dirty="0" err="1" smtClean="0"/>
              <a:t>светрів</a:t>
            </a:r>
            <a:r>
              <a:rPr lang="ru-RU" dirty="0" smtClean="0"/>
              <a:t>, </a:t>
            </a:r>
            <a:r>
              <a:rPr lang="ru-RU" dirty="0" err="1" smtClean="0"/>
              <a:t>шкарпеток</a:t>
            </a:r>
            <a:r>
              <a:rPr lang="ru-RU" dirty="0" smtClean="0"/>
              <a:t>, </a:t>
            </a:r>
            <a:r>
              <a:rPr lang="ru-RU" dirty="0" err="1" smtClean="0"/>
              <a:t>панчох</a:t>
            </a:r>
            <a:r>
              <a:rPr lang="ru-RU" dirty="0" smtClean="0"/>
              <a:t>, </a:t>
            </a:r>
            <a:r>
              <a:rPr lang="ru-RU" dirty="0" err="1" smtClean="0"/>
              <a:t>натільної</a:t>
            </a:r>
            <a:r>
              <a:rPr lang="ru-RU" dirty="0" smtClean="0"/>
              <a:t> </a:t>
            </a:r>
            <a:r>
              <a:rPr lang="ru-RU" dirty="0" err="1" smtClean="0"/>
              <a:t>білизни</a:t>
            </a:r>
            <a:r>
              <a:rPr lang="ru-RU" dirty="0" smtClean="0"/>
              <a:t>).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використовуються</a:t>
            </a:r>
            <a:r>
              <a:rPr lang="ru-RU" dirty="0" smtClean="0"/>
              <a:t>, трикотаж </a:t>
            </a:r>
            <a:r>
              <a:rPr lang="ru-RU" dirty="0" err="1" smtClean="0"/>
              <a:t>буває</a:t>
            </a:r>
            <a:r>
              <a:rPr lang="ru-RU" dirty="0" smtClean="0"/>
              <a:t> </a:t>
            </a:r>
            <a:r>
              <a:rPr lang="ru-RU" dirty="0" err="1" smtClean="0"/>
              <a:t>бавовняний</a:t>
            </a:r>
            <a:r>
              <a:rPr lang="ru-RU" dirty="0" smtClean="0"/>
              <a:t>, </a:t>
            </a:r>
            <a:r>
              <a:rPr lang="ru-RU" dirty="0" err="1" smtClean="0"/>
              <a:t>вовняний</a:t>
            </a:r>
            <a:r>
              <a:rPr lang="ru-RU" dirty="0" smtClean="0"/>
              <a:t>, </a:t>
            </a:r>
            <a:r>
              <a:rPr lang="ru-RU" dirty="0" err="1" smtClean="0"/>
              <a:t>шовковий</a:t>
            </a:r>
            <a:r>
              <a:rPr lang="ru-RU" dirty="0" smtClean="0"/>
              <a:t>. </a:t>
            </a:r>
            <a:r>
              <a:rPr lang="ru-RU" dirty="0" err="1" smtClean="0"/>
              <a:t>Найбільші</a:t>
            </a:r>
            <a:r>
              <a:rPr lang="ru-RU" dirty="0" smtClean="0"/>
              <a:t> </a:t>
            </a:r>
            <a:r>
              <a:rPr lang="ru-RU" dirty="0" err="1" smtClean="0"/>
              <a:t>трикотажні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Чернівцях</a:t>
            </a:r>
            <a:r>
              <a:rPr lang="ru-RU" dirty="0" smtClean="0"/>
              <a:t>, </a:t>
            </a:r>
            <a:r>
              <a:rPr lang="ru-RU" dirty="0" err="1" smtClean="0"/>
              <a:t>Хар­кові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Одесі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err="1" smtClean="0"/>
              <a:t>Отже</a:t>
            </a:r>
            <a:r>
              <a:rPr lang="ru-RU" dirty="0" smtClean="0"/>
              <a:t>, </a:t>
            </a:r>
            <a:r>
              <a:rPr lang="ru-RU" dirty="0" err="1" smtClean="0"/>
              <a:t>більшу</a:t>
            </a:r>
            <a:r>
              <a:rPr lang="ru-RU" dirty="0" smtClean="0"/>
              <a:t> </a:t>
            </a:r>
            <a:r>
              <a:rPr lang="ru-RU" dirty="0" err="1" smtClean="0"/>
              <a:t>частину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сконцентровано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Харкові</a:t>
            </a:r>
            <a:r>
              <a:rPr lang="ru-RU" dirty="0" smtClean="0"/>
              <a:t>, </a:t>
            </a:r>
            <a:r>
              <a:rPr lang="ru-RU" dirty="0" err="1" smtClean="0"/>
              <a:t>Одесі</a:t>
            </a:r>
            <a:r>
              <a:rPr lang="ru-RU" dirty="0" smtClean="0"/>
              <a:t> та </a:t>
            </a:r>
            <a:r>
              <a:rPr lang="ru-RU" dirty="0" err="1" smtClean="0"/>
              <a:t>Львові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4578" name="Picture 2" descr="Картинки по запросу &quot;Трикотаж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617" y="803564"/>
            <a:ext cx="4356101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Картинки по запросу &quot;трикотаж производство&quot;"/>
          <p:cNvPicPr>
            <a:picLocks noChangeAspect="1" noChangeArrowheads="1"/>
          </p:cNvPicPr>
          <p:nvPr/>
        </p:nvPicPr>
        <p:blipFill>
          <a:blip r:embed="rId3" cstate="print"/>
          <a:srcRect t="7380" r="4732" b="6357"/>
          <a:stretch>
            <a:fillRect/>
          </a:stretch>
        </p:blipFill>
        <p:spPr bwMode="auto">
          <a:xfrm>
            <a:off x="4433290" y="3602181"/>
            <a:ext cx="4447474" cy="30202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10545" y="1482436"/>
            <a:ext cx="4433455" cy="5209308"/>
          </a:xfrm>
        </p:spPr>
        <p:txBody>
          <a:bodyPr/>
          <a:lstStyle/>
          <a:p>
            <a:r>
              <a:rPr lang="ru-RU" b="1" i="1" dirty="0" err="1" smtClean="0"/>
              <a:t>Швейна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присутні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в </a:t>
            </a:r>
            <a:r>
              <a:rPr lang="ru-RU" dirty="0" err="1" smtClean="0"/>
              <a:t>усіх</a:t>
            </a:r>
            <a:r>
              <a:rPr lang="ru-RU" dirty="0" smtClean="0"/>
              <a:t> </a:t>
            </a:r>
            <a:r>
              <a:rPr lang="ru-RU" dirty="0" err="1" smtClean="0"/>
              <a:t>обласних</a:t>
            </a:r>
            <a:r>
              <a:rPr lang="ru-RU" dirty="0" smtClean="0"/>
              <a:t> центрах </a:t>
            </a:r>
            <a:r>
              <a:rPr lang="ru-RU" dirty="0" err="1" smtClean="0"/>
              <a:t>України</a:t>
            </a:r>
            <a:r>
              <a:rPr lang="ru-RU" dirty="0" smtClean="0"/>
              <a:t>,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продукцією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готовий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. У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задіяні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жіночі</a:t>
            </a:r>
            <a:r>
              <a:rPr lang="ru-RU" dirty="0" smtClean="0"/>
              <a:t> </a:t>
            </a:r>
            <a:r>
              <a:rPr lang="ru-RU" dirty="0" err="1" smtClean="0"/>
              <a:t>трудові</a:t>
            </a:r>
            <a:r>
              <a:rPr lang="ru-RU" dirty="0" smtClean="0"/>
              <a:t> </a:t>
            </a:r>
            <a:r>
              <a:rPr lang="ru-RU" dirty="0" err="1" smtClean="0"/>
              <a:t>ресурси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3554" name="Picture 2" descr="Картинки по запросу &quot;Швейна промисловіст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71" y="418665"/>
            <a:ext cx="4406198" cy="2878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6" name="AutoShape 4" descr="Картинки по запросу &quot;Швейна промисловість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58" name="Picture 6" descr="Картинки по запросу &quot;Швейна промисловіст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6122" y="3532909"/>
            <a:ext cx="4584748" cy="27508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4795" y="3923002"/>
            <a:ext cx="8085859" cy="2934998"/>
          </a:xfrm>
        </p:spPr>
        <p:txBody>
          <a:bodyPr>
            <a:normAutofit fontScale="70000" lnSpcReduction="20000"/>
          </a:bodyPr>
          <a:lstStyle/>
          <a:p>
            <a:r>
              <a:rPr lang="ru-RU" b="1" i="1" dirty="0" err="1" smtClean="0"/>
              <a:t>Технологія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виготовлення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пряжі</a:t>
            </a:r>
            <a:r>
              <a:rPr lang="ru-RU" b="1" i="1" dirty="0" smtClean="0"/>
              <a:t>.</a:t>
            </a:r>
            <a:r>
              <a:rPr lang="ru-RU" dirty="0" smtClean="0"/>
              <a:t> Волокна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виробництва</a:t>
            </a:r>
            <a:r>
              <a:rPr lang="ru-RU" dirty="0" smtClean="0"/>
              <a:t> тканин, </a:t>
            </a:r>
            <a:r>
              <a:rPr lang="ru-RU" dirty="0" err="1" smtClean="0"/>
              <a:t>канатів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вони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i="1" dirty="0" err="1" smtClean="0"/>
              <a:t>натуральні</a:t>
            </a:r>
            <a:r>
              <a:rPr lang="ru-RU" dirty="0" smtClean="0"/>
              <a:t> та</a:t>
            </a:r>
            <a:r>
              <a:rPr lang="ru-RU" i="1" dirty="0" smtClean="0"/>
              <a:t> </a:t>
            </a:r>
            <a:r>
              <a:rPr lang="ru-RU" i="1" dirty="0" err="1" smtClean="0"/>
              <a:t>синтетичні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Натуральні</a:t>
            </a:r>
            <a:r>
              <a:rPr lang="ru-RU" dirty="0" smtClean="0"/>
              <a:t> волокна </a:t>
            </a:r>
            <a:r>
              <a:rPr lang="ru-RU" dirty="0" err="1" smtClean="0"/>
              <a:t>бувають</a:t>
            </a:r>
            <a:r>
              <a:rPr lang="ru-RU" dirty="0" smtClean="0"/>
              <a:t> </a:t>
            </a:r>
            <a:r>
              <a:rPr lang="ru-RU" dirty="0" err="1" smtClean="0"/>
              <a:t>рослинного</a:t>
            </a:r>
            <a:r>
              <a:rPr lang="ru-RU" dirty="0" smtClean="0"/>
              <a:t> та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волокна </a:t>
            </a:r>
            <a:r>
              <a:rPr lang="ru-RU" dirty="0" err="1" smtClean="0"/>
              <a:t>сплітають</a:t>
            </a:r>
            <a:r>
              <a:rPr lang="ru-RU" dirty="0" smtClean="0"/>
              <a:t> у нитки,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на </a:t>
            </a:r>
            <a:r>
              <a:rPr lang="ru-RU" dirty="0" err="1" smtClean="0"/>
              <a:t>ткацьких</a:t>
            </a:r>
            <a:r>
              <a:rPr lang="ru-RU" dirty="0" smtClean="0"/>
              <a:t> </a:t>
            </a:r>
            <a:r>
              <a:rPr lang="ru-RU" dirty="0" err="1" smtClean="0"/>
              <a:t>верстатах</a:t>
            </a:r>
            <a:r>
              <a:rPr lang="ru-RU" dirty="0" smtClean="0"/>
              <a:t> </a:t>
            </a:r>
            <a:r>
              <a:rPr lang="ru-RU" dirty="0" err="1" smtClean="0"/>
              <a:t>виробляють</a:t>
            </a:r>
            <a:r>
              <a:rPr lang="ru-RU" dirty="0" smtClean="0"/>
              <a:t> полотна </a:t>
            </a:r>
            <a:r>
              <a:rPr lang="ru-RU" dirty="0" err="1" smtClean="0"/>
              <a:t>тканини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Найпоширеніше</a:t>
            </a:r>
            <a:r>
              <a:rPr lang="ru-RU" dirty="0" smtClean="0"/>
              <a:t> волокно </a:t>
            </a:r>
            <a:r>
              <a:rPr lang="ru-RU" dirty="0" err="1" smtClean="0"/>
              <a:t>тваринного</a:t>
            </a:r>
            <a:r>
              <a:rPr lang="ru-RU" dirty="0" smtClean="0"/>
              <a:t> </a:t>
            </a:r>
            <a:r>
              <a:rPr lang="ru-RU" dirty="0" err="1" smtClean="0"/>
              <a:t>походження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овеча</a:t>
            </a:r>
            <a:r>
              <a:rPr lang="ru-RU" dirty="0" smtClean="0"/>
              <a:t> </a:t>
            </a:r>
            <a:r>
              <a:rPr lang="ru-RU" dirty="0" err="1" smtClean="0"/>
              <a:t>вовна</a:t>
            </a:r>
            <a:r>
              <a:rPr lang="ru-RU" dirty="0" smtClean="0"/>
              <a:t>. </a:t>
            </a:r>
            <a:r>
              <a:rPr lang="ru-RU" dirty="0" err="1" smtClean="0"/>
              <a:t>Якість</a:t>
            </a:r>
            <a:r>
              <a:rPr lang="ru-RU" dirty="0" smtClean="0"/>
              <a:t> </a:t>
            </a:r>
            <a:r>
              <a:rPr lang="ru-RU" dirty="0" err="1" smtClean="0"/>
              <a:t>вовняних</a:t>
            </a:r>
            <a:r>
              <a:rPr lang="ru-RU" dirty="0" smtClean="0"/>
              <a:t> тканин </a:t>
            </a:r>
            <a:r>
              <a:rPr lang="ru-RU" dirty="0" err="1" smtClean="0"/>
              <a:t>залежить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породи </a:t>
            </a:r>
            <a:r>
              <a:rPr lang="ru-RU" dirty="0" err="1" smtClean="0"/>
              <a:t>тварин</a:t>
            </a:r>
            <a:r>
              <a:rPr lang="ru-RU" dirty="0" smtClean="0"/>
              <a:t>. </a:t>
            </a:r>
            <a:r>
              <a:rPr lang="ru-RU" dirty="0" err="1" smtClean="0"/>
              <a:t>Шовк</a:t>
            </a:r>
            <a:r>
              <a:rPr lang="ru-RU" dirty="0" smtClean="0"/>
              <a:t> - продукт </a:t>
            </a:r>
            <a:r>
              <a:rPr lang="ru-RU" dirty="0" err="1" smtClean="0"/>
              <a:t>життєдіяльності</a:t>
            </a:r>
            <a:r>
              <a:rPr lang="ru-RU" dirty="0" smtClean="0"/>
              <a:t> </a:t>
            </a:r>
            <a:r>
              <a:rPr lang="ru-RU" dirty="0" err="1" smtClean="0"/>
              <a:t>гусениць</a:t>
            </a:r>
            <a:r>
              <a:rPr lang="ru-RU" dirty="0" smtClean="0"/>
              <a:t> </a:t>
            </a:r>
            <a:r>
              <a:rPr lang="ru-RU" dirty="0" err="1" smtClean="0"/>
              <a:t>метелика</a:t>
            </a:r>
            <a:r>
              <a:rPr lang="ru-RU" dirty="0" smtClean="0"/>
              <a:t> </a:t>
            </a:r>
            <a:r>
              <a:rPr lang="ru-RU" dirty="0" err="1" smtClean="0"/>
              <a:t>шовкопряда</a:t>
            </a:r>
            <a:r>
              <a:rPr lang="ru-RU" dirty="0" smtClean="0"/>
              <a:t>. Перш </a:t>
            </a:r>
            <a:r>
              <a:rPr lang="ru-RU" dirty="0" err="1" smtClean="0"/>
              <a:t>ніж</a:t>
            </a:r>
            <a:r>
              <a:rPr lang="ru-RU" dirty="0" smtClean="0"/>
              <a:t> </a:t>
            </a:r>
            <a:r>
              <a:rPr lang="ru-RU" dirty="0" err="1" smtClean="0"/>
              <a:t>перетво­ритись</a:t>
            </a:r>
            <a:r>
              <a:rPr lang="ru-RU" dirty="0" smtClean="0"/>
              <a:t> на </a:t>
            </a:r>
            <a:r>
              <a:rPr lang="ru-RU" dirty="0" err="1" smtClean="0"/>
              <a:t>метелика</a:t>
            </a:r>
            <a:r>
              <a:rPr lang="ru-RU" dirty="0" smtClean="0"/>
              <a:t>, </a:t>
            </a:r>
            <a:r>
              <a:rPr lang="ru-RU" dirty="0" err="1" smtClean="0"/>
              <a:t>гусениці</a:t>
            </a:r>
            <a:r>
              <a:rPr lang="ru-RU" dirty="0" smtClean="0"/>
              <a:t> </a:t>
            </a:r>
            <a:r>
              <a:rPr lang="ru-RU" dirty="0" err="1" smtClean="0"/>
              <a:t>плетуть</a:t>
            </a:r>
            <a:r>
              <a:rPr lang="ru-RU" dirty="0" smtClean="0"/>
              <a:t> </a:t>
            </a:r>
            <a:r>
              <a:rPr lang="ru-RU" dirty="0" err="1" smtClean="0"/>
              <a:t>спеціальний</a:t>
            </a:r>
            <a:r>
              <a:rPr lang="ru-RU" dirty="0" smtClean="0"/>
              <a:t> кокон, </a:t>
            </a:r>
            <a:r>
              <a:rPr lang="ru-RU" dirty="0" err="1" smtClean="0"/>
              <a:t>який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неперервної</a:t>
            </a:r>
            <a:r>
              <a:rPr lang="ru-RU" dirty="0" smtClean="0"/>
              <a:t> </a:t>
            </a:r>
            <a:r>
              <a:rPr lang="ru-RU" dirty="0" err="1" smtClean="0"/>
              <a:t>шовкової</a:t>
            </a:r>
            <a:r>
              <a:rPr lang="ru-RU" dirty="0" smtClean="0"/>
              <a:t> нитки </a:t>
            </a:r>
            <a:r>
              <a:rPr lang="ru-RU" dirty="0" err="1" smtClean="0"/>
              <a:t>завдовжки</a:t>
            </a:r>
            <a:r>
              <a:rPr lang="ru-RU" dirty="0" smtClean="0"/>
              <a:t> до 1,5 км. На </a:t>
            </a:r>
            <a:r>
              <a:rPr lang="ru-RU" dirty="0" err="1" smtClean="0"/>
              <a:t>шовковичних</a:t>
            </a:r>
            <a:r>
              <a:rPr lang="ru-RU" dirty="0" smtClean="0"/>
              <a:t> </a:t>
            </a:r>
            <a:r>
              <a:rPr lang="ru-RU" dirty="0" err="1" smtClean="0"/>
              <a:t>плантаціях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кокони</a:t>
            </a:r>
            <a:r>
              <a:rPr lang="ru-RU" dirty="0" smtClean="0"/>
              <a:t> </a:t>
            </a:r>
            <a:r>
              <a:rPr lang="ru-RU" dirty="0" err="1" smtClean="0"/>
              <a:t>розплітають</a:t>
            </a:r>
            <a:r>
              <a:rPr lang="ru-RU" dirty="0" smtClean="0"/>
              <a:t> до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</a:t>
            </a:r>
            <a:r>
              <a:rPr lang="ru-RU" dirty="0" err="1" smtClean="0"/>
              <a:t>формування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2530" name="Picture 2" descr="Картинки по запросу &quot;Технологія виготовлення пряжі.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54" y="208828"/>
            <a:ext cx="6453046" cy="3757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217" y="3366654"/>
            <a:ext cx="8562109" cy="3491345"/>
          </a:xfrm>
        </p:spPr>
        <p:txBody>
          <a:bodyPr>
            <a:normAutofit fontScale="77500" lnSpcReduction="20000"/>
          </a:bodyPr>
          <a:lstStyle/>
          <a:p>
            <a:pPr marL="0" indent="179388">
              <a:buNone/>
            </a:pPr>
            <a:r>
              <a:rPr lang="ru-RU" dirty="0" err="1" smtClean="0"/>
              <a:t>Багато</a:t>
            </a:r>
            <a:r>
              <a:rPr lang="ru-RU" dirty="0" smtClean="0"/>
              <a:t> волокон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рослин</a:t>
            </a:r>
            <a:r>
              <a:rPr lang="ru-RU" dirty="0" smtClean="0"/>
              <a:t>. У коробочках </a:t>
            </a:r>
            <a:r>
              <a:rPr lang="ru-RU" dirty="0" err="1" smtClean="0"/>
              <a:t>бавовнику</a:t>
            </a:r>
            <a:r>
              <a:rPr lang="ru-RU" dirty="0" smtClean="0"/>
              <a:t>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бавовняне</a:t>
            </a:r>
            <a:r>
              <a:rPr lang="ru-RU" dirty="0" smtClean="0"/>
              <a:t> волокно. Джут, сизаль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прядиво</a:t>
            </a:r>
            <a:r>
              <a:rPr lang="ru-RU" dirty="0" smtClean="0"/>
              <a:t> - </a:t>
            </a:r>
            <a:r>
              <a:rPr lang="ru-RU" dirty="0" err="1" smtClean="0"/>
              <a:t>міцні</a:t>
            </a:r>
            <a:r>
              <a:rPr lang="ru-RU" dirty="0" smtClean="0"/>
              <a:t> волокна,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мотузки</a:t>
            </a:r>
            <a:r>
              <a:rPr lang="ru-RU" dirty="0" smtClean="0"/>
              <a:t> та </a:t>
            </a:r>
            <a:r>
              <a:rPr lang="ru-RU" dirty="0" err="1" smtClean="0"/>
              <a:t>канати</a:t>
            </a:r>
            <a:r>
              <a:rPr lang="ru-RU" dirty="0" smtClean="0"/>
              <a:t>. Парусину </a:t>
            </a:r>
            <a:r>
              <a:rPr lang="ru-RU" dirty="0" err="1" smtClean="0"/>
              <a:t>одержують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стеблових</a:t>
            </a:r>
            <a:r>
              <a:rPr lang="ru-RU" dirty="0" smtClean="0"/>
              <a:t> волокон </a:t>
            </a:r>
            <a:r>
              <a:rPr lang="ru-RU" dirty="0" err="1" smtClean="0"/>
              <a:t>льону</a:t>
            </a:r>
            <a:r>
              <a:rPr lang="ru-RU" dirty="0" smtClean="0"/>
              <a:t>.</a:t>
            </a:r>
          </a:p>
          <a:p>
            <a:pPr marL="0" indent="179388">
              <a:buNone/>
            </a:pPr>
            <a:r>
              <a:rPr lang="ru-RU" dirty="0" smtClean="0"/>
              <a:t>Перше </a:t>
            </a:r>
            <a:r>
              <a:rPr lang="ru-RU" dirty="0" err="1" smtClean="0"/>
              <a:t>штучне</a:t>
            </a:r>
            <a:r>
              <a:rPr lang="ru-RU" dirty="0" smtClean="0"/>
              <a:t> волокно (</a:t>
            </a:r>
            <a:r>
              <a:rPr lang="ru-RU" dirty="0" err="1" smtClean="0"/>
              <a:t>віскозне</a:t>
            </a:r>
            <a:r>
              <a:rPr lang="ru-RU" dirty="0" smtClean="0"/>
              <a:t>) </a:t>
            </a:r>
            <a:r>
              <a:rPr lang="ru-RU" dirty="0" err="1" smtClean="0"/>
              <a:t>було</a:t>
            </a:r>
            <a:r>
              <a:rPr lang="ru-RU" dirty="0" smtClean="0"/>
              <a:t> одержано на початку </a:t>
            </a:r>
            <a:r>
              <a:rPr lang="en-US" dirty="0" smtClean="0"/>
              <a:t>XX </a:t>
            </a:r>
            <a:r>
              <a:rPr lang="ru-RU" dirty="0" smtClean="0"/>
              <a:t>ст.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целюлози</a:t>
            </a:r>
            <a:r>
              <a:rPr lang="ru-RU" dirty="0" smtClean="0"/>
              <a:t>, </a:t>
            </a:r>
            <a:r>
              <a:rPr lang="ru-RU" dirty="0" err="1" smtClean="0"/>
              <a:t>виготовленої</a:t>
            </a:r>
            <a:r>
              <a:rPr lang="ru-RU" dirty="0" smtClean="0"/>
              <a:t> </a:t>
            </a:r>
            <a:r>
              <a:rPr lang="ru-RU" dirty="0" err="1" smtClean="0"/>
              <a:t>розчиненням</a:t>
            </a:r>
            <a:r>
              <a:rPr lang="ru-RU" dirty="0" smtClean="0"/>
              <a:t> </a:t>
            </a:r>
            <a:r>
              <a:rPr lang="ru-RU" dirty="0" err="1" smtClean="0"/>
              <a:t>деревної</a:t>
            </a:r>
            <a:r>
              <a:rPr lang="ru-RU" dirty="0" smtClean="0"/>
              <a:t> кашки в </a:t>
            </a:r>
            <a:r>
              <a:rPr lang="ru-RU" dirty="0" err="1" smtClean="0"/>
              <a:t>лузі</a:t>
            </a:r>
            <a:r>
              <a:rPr lang="ru-RU" dirty="0" smtClean="0"/>
              <a:t>.</a:t>
            </a:r>
          </a:p>
          <a:p>
            <a:pPr marL="0" indent="179388">
              <a:buNone/>
            </a:pP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</a:t>
            </a:r>
            <a:r>
              <a:rPr lang="ru-RU" dirty="0" err="1" smtClean="0"/>
              <a:t>хімічними</a:t>
            </a:r>
            <a:r>
              <a:rPr lang="ru-RU" dirty="0" smtClean="0"/>
              <a:t> реагентами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в'язка</a:t>
            </a:r>
            <a:r>
              <a:rPr lang="ru-RU" dirty="0" smtClean="0"/>
              <a:t> </a:t>
            </a:r>
            <a:r>
              <a:rPr lang="ru-RU" dirty="0" err="1" smtClean="0"/>
              <a:t>драглиста</a:t>
            </a:r>
            <a:r>
              <a:rPr lang="ru-RU" dirty="0" smtClean="0"/>
              <a:t> </a:t>
            </a:r>
            <a:r>
              <a:rPr lang="ru-RU" dirty="0" err="1" smtClean="0"/>
              <a:t>маса</a:t>
            </a:r>
            <a:r>
              <a:rPr lang="ru-RU" dirty="0" smtClean="0"/>
              <a:t>, яку </a:t>
            </a:r>
            <a:r>
              <a:rPr lang="ru-RU" dirty="0" err="1" smtClean="0"/>
              <a:t>протискують</a:t>
            </a:r>
            <a:r>
              <a:rPr lang="ru-RU" dirty="0" smtClean="0"/>
              <a:t> через </a:t>
            </a:r>
            <a:r>
              <a:rPr lang="ru-RU" dirty="0" err="1" smtClean="0"/>
              <a:t>дрібні</a:t>
            </a:r>
            <a:r>
              <a:rPr lang="ru-RU" dirty="0" smtClean="0"/>
              <a:t> отвори у ванну, </a:t>
            </a:r>
            <a:r>
              <a:rPr lang="ru-RU" dirty="0" err="1" smtClean="0"/>
              <a:t>наповнену</a:t>
            </a:r>
            <a:r>
              <a:rPr lang="ru-RU" dirty="0" smtClean="0"/>
              <a:t> </a:t>
            </a:r>
            <a:r>
              <a:rPr lang="ru-RU" dirty="0" err="1" smtClean="0"/>
              <a:t>сірчаною</a:t>
            </a:r>
            <a:r>
              <a:rPr lang="ru-RU" dirty="0" smtClean="0"/>
              <a:t> кислотою. У </a:t>
            </a:r>
            <a:r>
              <a:rPr lang="ru-RU" dirty="0" err="1" smtClean="0"/>
              <a:t>результаті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міцне</a:t>
            </a:r>
            <a:r>
              <a:rPr lang="ru-RU" dirty="0" smtClean="0"/>
              <a:t> </a:t>
            </a:r>
            <a:r>
              <a:rPr lang="ru-RU" dirty="0" err="1" smtClean="0"/>
              <a:t>віскозне</a:t>
            </a:r>
            <a:r>
              <a:rPr lang="ru-RU" dirty="0" smtClean="0"/>
              <a:t> волокно, схоже на </a:t>
            </a:r>
            <a:r>
              <a:rPr lang="ru-RU" dirty="0" err="1" smtClean="0"/>
              <a:t>шовк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штучного </a:t>
            </a:r>
            <a:r>
              <a:rPr lang="ru-RU" dirty="0" err="1" smtClean="0"/>
              <a:t>шовку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. </a:t>
            </a:r>
            <a:r>
              <a:rPr lang="ru-RU" dirty="0" err="1" smtClean="0"/>
              <a:t>Синтетичні</a:t>
            </a:r>
            <a:r>
              <a:rPr lang="ru-RU" dirty="0" smtClean="0"/>
              <a:t> волокна, як нейлон, </a:t>
            </a:r>
            <a:r>
              <a:rPr lang="ru-RU" dirty="0" err="1" smtClean="0"/>
              <a:t>поліефірні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акрилові</a:t>
            </a:r>
            <a:r>
              <a:rPr lang="ru-RU" dirty="0" smtClean="0"/>
              <a:t> волокна - </a:t>
            </a:r>
            <a:r>
              <a:rPr lang="ru-RU" dirty="0" err="1" smtClean="0"/>
              <a:t>продукти</a:t>
            </a:r>
            <a:r>
              <a:rPr lang="ru-RU" dirty="0" smtClean="0"/>
              <a:t> </a:t>
            </a:r>
            <a:r>
              <a:rPr lang="ru-RU" dirty="0" err="1" smtClean="0"/>
              <a:t>хімічної</a:t>
            </a:r>
            <a:r>
              <a:rPr lang="ru-RU" dirty="0" smtClean="0"/>
              <a:t> </a:t>
            </a:r>
            <a:r>
              <a:rPr lang="ru-RU" dirty="0" err="1" smtClean="0"/>
              <a:t>переробки</a:t>
            </a:r>
            <a:r>
              <a:rPr lang="ru-RU" dirty="0" smtClean="0"/>
              <a:t> </a:t>
            </a:r>
            <a:r>
              <a:rPr lang="ru-RU" dirty="0" err="1" smtClean="0"/>
              <a:t>нафти</a:t>
            </a:r>
            <a:r>
              <a:rPr lang="ru-RU" dirty="0" smtClean="0"/>
              <a:t>. </a:t>
            </a:r>
            <a:r>
              <a:rPr lang="ru-RU" dirty="0" err="1" smtClean="0"/>
              <a:t>Ці</a:t>
            </a:r>
            <a:r>
              <a:rPr lang="ru-RU" dirty="0" smtClean="0"/>
              <a:t> волокна за </a:t>
            </a:r>
            <a:r>
              <a:rPr lang="ru-RU" dirty="0" err="1" smtClean="0"/>
              <a:t>багатьма</a:t>
            </a:r>
            <a:r>
              <a:rPr lang="ru-RU" dirty="0" smtClean="0"/>
              <a:t> </a:t>
            </a:r>
            <a:r>
              <a:rPr lang="ru-RU" dirty="0" err="1" smtClean="0"/>
              <a:t>показниками</a:t>
            </a:r>
            <a:r>
              <a:rPr lang="ru-RU" dirty="0" smtClean="0"/>
              <a:t> </a:t>
            </a:r>
            <a:r>
              <a:rPr lang="ru-RU" dirty="0" err="1" smtClean="0"/>
              <a:t>схожі</a:t>
            </a:r>
            <a:r>
              <a:rPr lang="ru-RU" dirty="0" smtClean="0"/>
              <a:t> на </a:t>
            </a:r>
            <a:r>
              <a:rPr lang="ru-RU" dirty="0" err="1" smtClean="0"/>
              <a:t>пластмасу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Картинки по запросу &quot;У коробочках бавовнику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920" y="193964"/>
            <a:ext cx="4624244" cy="3082829"/>
          </a:xfrm>
          <a:prstGeom prst="rect">
            <a:avLst/>
          </a:prstGeom>
          <a:noFill/>
        </p:spPr>
      </p:pic>
      <p:pic>
        <p:nvPicPr>
          <p:cNvPr id="21508" name="Picture 4" descr="Картинки по запросу &quot;льон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03273" y="540327"/>
            <a:ext cx="3512127" cy="23414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509" y="3588326"/>
            <a:ext cx="8631381" cy="3075709"/>
          </a:xfrm>
        </p:spPr>
        <p:txBody>
          <a:bodyPr>
            <a:normAutofit lnSpcReduction="1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Синтетичні</a:t>
            </a:r>
            <a:r>
              <a:rPr lang="ru-RU" dirty="0" smtClean="0"/>
              <a:t> волокна часто </a:t>
            </a:r>
            <a:r>
              <a:rPr lang="ru-RU" dirty="0" err="1" smtClean="0"/>
              <a:t>міцніші</a:t>
            </a:r>
            <a:r>
              <a:rPr lang="ru-RU" dirty="0" smtClean="0"/>
              <a:t> за </a:t>
            </a:r>
            <a:r>
              <a:rPr lang="ru-RU" dirty="0" err="1" smtClean="0"/>
              <a:t>натуральні</a:t>
            </a:r>
            <a:r>
              <a:rPr lang="ru-RU" dirty="0" smtClean="0"/>
              <a:t>. </a:t>
            </a:r>
            <a:r>
              <a:rPr lang="ru-RU" dirty="0" err="1" smtClean="0"/>
              <a:t>Зі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тканин </a:t>
            </a:r>
            <a:r>
              <a:rPr lang="ru-RU" dirty="0" err="1" smtClean="0"/>
              <a:t>шиють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який</a:t>
            </a:r>
            <a:r>
              <a:rPr lang="ru-RU" dirty="0" smtClean="0"/>
              <a:t> не </a:t>
            </a:r>
            <a:r>
              <a:rPr lang="ru-RU" dirty="0" err="1" smtClean="0"/>
              <a:t>мнеться</a:t>
            </a:r>
            <a:r>
              <a:rPr lang="ru-RU" dirty="0" smtClean="0"/>
              <a:t>,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роблять</a:t>
            </a:r>
            <a:r>
              <a:rPr lang="ru-RU" dirty="0" smtClean="0"/>
              <a:t> </a:t>
            </a:r>
            <a:r>
              <a:rPr lang="ru-RU" dirty="0" err="1" smtClean="0"/>
              <a:t>канати</a:t>
            </a:r>
            <a:r>
              <a:rPr lang="ru-RU" dirty="0" smtClean="0"/>
              <a:t>, </a:t>
            </a:r>
            <a:r>
              <a:rPr lang="ru-RU" dirty="0" err="1" smtClean="0"/>
              <a:t>мотузки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килими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uk-UA" dirty="0" smtClean="0"/>
              <a:t>Бавовняні волокна перетворюються на тонку пряжу у результаті прядіння. Валки і ворсувальні машини розрівнюють та розділяють бавовняні волокна, які потім скручуються в пасма. Пасма розтягуються валками і намотуються на бобіни, утворюючи пряжу</a:t>
            </a:r>
            <a:endParaRPr lang="ru-RU" dirty="0"/>
          </a:p>
        </p:txBody>
      </p:sp>
      <p:pic>
        <p:nvPicPr>
          <p:cNvPr id="20482" name="Picture 2" descr="Картинки по запросу &quot;Синтетичні волокн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334" y="1186584"/>
            <a:ext cx="8536286" cy="23526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580" y="0"/>
            <a:ext cx="6924294" cy="916796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 smtClean="0">
                <a:solidFill>
                  <a:schemeClr val="bg1"/>
                </a:solidFill>
                <a:latin typeface="+mn-lt"/>
              </a:rPr>
              <a:t>План</a:t>
            </a:r>
            <a:endParaRPr lang="en-US" sz="6600" b="1" i="1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996440" y="4267200"/>
            <a:ext cx="5105400" cy="555625"/>
            <a:chOff x="1248" y="1440"/>
            <a:chExt cx="3216" cy="350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gray">
            <a:xfrm>
              <a:off x="1440" y="17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61" y="14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2020" y="1456"/>
              <a:ext cx="1774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 Вплив на довкілля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1996440" y="1752600"/>
            <a:ext cx="5411788" cy="555625"/>
            <a:chOff x="1248" y="2030"/>
            <a:chExt cx="3409" cy="350"/>
          </a:xfrm>
        </p:grpSpPr>
        <p:sp>
          <p:nvSpPr>
            <p:cNvPr id="10" name="Line 8"/>
            <p:cNvSpPr>
              <a:spLocks noChangeShapeType="1"/>
            </p:cNvSpPr>
            <p:nvPr/>
          </p:nvSpPr>
          <p:spPr bwMode="gray">
            <a:xfrm>
              <a:off x="1440" y="238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261" y="20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697" y="2072"/>
              <a:ext cx="2960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Структура соціального комплексу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296" y="20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1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1996440" y="2590800"/>
            <a:ext cx="5105400" cy="555625"/>
            <a:chOff x="1248" y="2640"/>
            <a:chExt cx="3216" cy="350"/>
          </a:xfrm>
        </p:grpSpPr>
        <p:sp>
          <p:nvSpPr>
            <p:cNvPr id="15" name="Line 13"/>
            <p:cNvSpPr>
              <a:spLocks noChangeShapeType="1"/>
            </p:cNvSpPr>
            <p:nvPr/>
          </p:nvSpPr>
          <p:spPr bwMode="gray">
            <a:xfrm>
              <a:off x="1440" y="2990"/>
              <a:ext cx="3024" cy="0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261" y="262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2055" y="2691"/>
              <a:ext cx="1879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Легка промисловість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296" y="265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1996440" y="3429000"/>
            <a:ext cx="5105400" cy="555625"/>
            <a:chOff x="1248" y="3230"/>
            <a:chExt cx="3216" cy="350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gray">
            <a:xfrm>
              <a:off x="1441" y="3579"/>
              <a:ext cx="3023" cy="1"/>
            </a:xfrm>
            <a:prstGeom prst="line">
              <a:avLst/>
            </a:prstGeom>
            <a:noFill/>
            <a:ln w="25400">
              <a:solidFill>
                <a:srgbClr val="969696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61" y="3217"/>
              <a:ext cx="302" cy="328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2256" y="3272"/>
              <a:ext cx="1243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uk-UA" sz="2400" b="1" dirty="0" smtClean="0"/>
                <a:t>Сфера послуг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96" y="3244"/>
              <a:ext cx="22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>
                  <a:solidFill>
                    <a:srgbClr val="FFFFFF"/>
                  </a:solidFill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779576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6245" t="24609" r="23682" b="22349"/>
          <a:stretch>
            <a:fillRect/>
          </a:stretch>
        </p:blipFill>
        <p:spPr bwMode="auto">
          <a:xfrm>
            <a:off x="0" y="594878"/>
            <a:ext cx="9144000" cy="5445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6764" y="1468582"/>
            <a:ext cx="5417127" cy="5389418"/>
          </a:xfrm>
        </p:spPr>
        <p:txBody>
          <a:bodyPr>
            <a:normAutofit fontScale="77500" lnSpcReduction="20000"/>
          </a:bodyPr>
          <a:lstStyle/>
          <a:p>
            <a:r>
              <a:rPr lang="ru-RU" b="1" i="1" dirty="0" err="1" smtClean="0"/>
              <a:t>Шкіряна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взуттєва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промисловості</a:t>
            </a:r>
            <a:r>
              <a:rPr lang="ru-RU" dirty="0" smtClean="0"/>
              <a:t>.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займаються</a:t>
            </a:r>
            <a:r>
              <a:rPr lang="ru-RU" dirty="0" smtClean="0"/>
              <a:t> </a:t>
            </a:r>
            <a:r>
              <a:rPr lang="ru-RU" dirty="0" err="1" smtClean="0"/>
              <a:t>обробкою</a:t>
            </a:r>
            <a:r>
              <a:rPr lang="ru-RU" dirty="0" smtClean="0"/>
              <a:t> </a:t>
            </a:r>
            <a:r>
              <a:rPr lang="ru-RU" dirty="0" err="1" smtClean="0"/>
              <a:t>натуральних</a:t>
            </a:r>
            <a:r>
              <a:rPr lang="ru-RU" dirty="0" smtClean="0"/>
              <a:t> </a:t>
            </a:r>
            <a:r>
              <a:rPr lang="ru-RU" dirty="0" err="1" smtClean="0"/>
              <a:t>шкір</a:t>
            </a:r>
            <a:r>
              <a:rPr lang="ru-RU" dirty="0" smtClean="0"/>
              <a:t>, </a:t>
            </a:r>
            <a:r>
              <a:rPr lang="ru-RU" dirty="0" err="1" smtClean="0"/>
              <a:t>виробляють</a:t>
            </a:r>
            <a:r>
              <a:rPr lang="ru-RU" dirty="0" smtClean="0"/>
              <a:t> </a:t>
            </a:r>
            <a:r>
              <a:rPr lang="ru-RU" dirty="0" err="1" smtClean="0"/>
              <a:t>штучні</a:t>
            </a:r>
            <a:r>
              <a:rPr lang="ru-RU" dirty="0" smtClean="0"/>
              <a:t> </a:t>
            </a:r>
            <a:r>
              <a:rPr lang="ru-RU" dirty="0" err="1" smtClean="0"/>
              <a:t>замінники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шиють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них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(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, рукавички, сумки </a:t>
            </a:r>
            <a:r>
              <a:rPr lang="ru-RU" dirty="0" err="1" smtClean="0"/>
              <a:t>тощо</a:t>
            </a:r>
            <a:r>
              <a:rPr lang="ru-RU" dirty="0" smtClean="0"/>
              <a:t>). </a:t>
            </a:r>
            <a:r>
              <a:rPr lang="ru-RU" dirty="0" err="1" smtClean="0"/>
              <a:t>Основні</a:t>
            </a:r>
            <a:r>
              <a:rPr lang="ru-RU" dirty="0" smtClean="0"/>
              <a:t> </a:t>
            </a:r>
            <a:r>
              <a:rPr lang="ru-RU" dirty="0" err="1" smtClean="0"/>
              <a:t>підприємства</a:t>
            </a:r>
            <a:r>
              <a:rPr lang="ru-RU" dirty="0" smtClean="0"/>
              <a:t> </a:t>
            </a:r>
            <a:r>
              <a:rPr lang="ru-RU" dirty="0" err="1" smtClean="0"/>
              <a:t>розташовані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Луганську</a:t>
            </a:r>
            <a:r>
              <a:rPr lang="ru-RU" dirty="0" smtClean="0"/>
              <a:t>, </a:t>
            </a:r>
            <a:r>
              <a:rPr lang="ru-RU" dirty="0" err="1" smtClean="0"/>
              <a:t>Одесі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Миколаєві</a:t>
            </a:r>
            <a:r>
              <a:rPr lang="ru-RU" dirty="0" smtClean="0"/>
              <a:t>, </a:t>
            </a:r>
            <a:r>
              <a:rPr lang="ru-RU" dirty="0" err="1" smtClean="0"/>
              <a:t>Запоріжжі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Основна</a:t>
            </a:r>
            <a:r>
              <a:rPr lang="ru-RU" dirty="0" smtClean="0"/>
              <a:t> </a:t>
            </a:r>
            <a:r>
              <a:rPr lang="ru-RU" dirty="0" err="1" smtClean="0"/>
              <a:t>сировина</a:t>
            </a:r>
            <a:r>
              <a:rPr lang="ru-RU" dirty="0" smtClean="0"/>
              <a:t> для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- </a:t>
            </a:r>
            <a:r>
              <a:rPr lang="ru-RU" dirty="0" err="1" smtClean="0"/>
              <a:t>природна</a:t>
            </a:r>
            <a:r>
              <a:rPr lang="ru-RU" dirty="0" smtClean="0"/>
              <a:t> </a:t>
            </a:r>
            <a:r>
              <a:rPr lang="ru-RU" dirty="0" err="1" smtClean="0"/>
              <a:t>шкіра</a:t>
            </a:r>
            <a:r>
              <a:rPr lang="ru-RU" dirty="0" smtClean="0"/>
              <a:t> </a:t>
            </a:r>
            <a:r>
              <a:rPr lang="ru-RU" dirty="0" err="1" smtClean="0"/>
              <a:t>свійських</a:t>
            </a:r>
            <a:r>
              <a:rPr lang="ru-RU" dirty="0" smtClean="0"/>
              <a:t>, диких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морських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. Широкого </a:t>
            </a:r>
            <a:r>
              <a:rPr lang="ru-RU" dirty="0" err="1" smtClean="0"/>
              <a:t>поширення</a:t>
            </a:r>
            <a:r>
              <a:rPr lang="ru-RU" dirty="0" smtClean="0"/>
              <a:t> </a:t>
            </a:r>
            <a:r>
              <a:rPr lang="ru-RU" dirty="0" err="1" smtClean="0"/>
              <a:t>набуло</a:t>
            </a:r>
            <a:r>
              <a:rPr lang="ru-RU" dirty="0" smtClean="0"/>
              <a:t> </a:t>
            </a:r>
            <a:r>
              <a:rPr lang="ru-RU" dirty="0" err="1" smtClean="0"/>
              <a:t>використання</a:t>
            </a:r>
            <a:r>
              <a:rPr lang="ru-RU" dirty="0" smtClean="0"/>
              <a:t> </a:t>
            </a:r>
            <a:r>
              <a:rPr lang="ru-RU" dirty="0" err="1" smtClean="0"/>
              <a:t>нових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матеріалів</a:t>
            </a:r>
            <a:r>
              <a:rPr lang="ru-RU" dirty="0" smtClean="0"/>
              <a:t>, до </a:t>
            </a:r>
            <a:r>
              <a:rPr lang="ru-RU" dirty="0" err="1" smtClean="0"/>
              <a:t>яких</a:t>
            </a:r>
            <a:r>
              <a:rPr lang="ru-RU" dirty="0" smtClean="0"/>
              <a:t> </a:t>
            </a:r>
            <a:r>
              <a:rPr lang="ru-RU" dirty="0" err="1" smtClean="0"/>
              <a:t>насамперед</a:t>
            </a:r>
            <a:r>
              <a:rPr lang="ru-RU" dirty="0" smtClean="0"/>
              <a:t>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штучну</a:t>
            </a:r>
            <a:r>
              <a:rPr lang="ru-RU" dirty="0" smtClean="0"/>
              <a:t> </a:t>
            </a:r>
            <a:r>
              <a:rPr lang="ru-RU" dirty="0" err="1" smtClean="0"/>
              <a:t>шкіру</a:t>
            </a:r>
            <a:r>
              <a:rPr lang="ru-RU" dirty="0" smtClean="0"/>
              <a:t>,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гуми</a:t>
            </a:r>
            <a:r>
              <a:rPr lang="ru-RU" dirty="0" smtClean="0"/>
              <a:t>, парусину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відповідні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З </a:t>
            </a:r>
            <a:r>
              <a:rPr lang="ru-RU" dirty="0" err="1" smtClean="0"/>
              <a:t>обробленої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шорно-сідельні</a:t>
            </a:r>
            <a:r>
              <a:rPr lang="ru-RU" dirty="0" smtClean="0"/>
              <a:t> та </a:t>
            </a:r>
            <a:r>
              <a:rPr lang="ru-RU" dirty="0" err="1" smtClean="0"/>
              <a:t>різноманітні</a:t>
            </a:r>
            <a:r>
              <a:rPr lang="ru-RU" dirty="0" smtClean="0"/>
              <a:t> </a:t>
            </a:r>
            <a:r>
              <a:rPr lang="ru-RU" dirty="0" err="1" smtClean="0"/>
              <a:t>галантерейні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Шкіра</a:t>
            </a:r>
            <a:r>
              <a:rPr lang="ru-RU" dirty="0" smtClean="0"/>
              <a:t> широко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у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галузях</a:t>
            </a:r>
            <a:r>
              <a:rPr lang="ru-RU" dirty="0" smtClean="0"/>
              <a:t> </a:t>
            </a:r>
            <a:r>
              <a:rPr lang="ru-RU" dirty="0" err="1" smtClean="0"/>
              <a:t>машинобудівної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для </a:t>
            </a:r>
            <a:r>
              <a:rPr lang="ru-RU" dirty="0" err="1" smtClean="0"/>
              <a:t>виготовлення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деталей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ущільнювачів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9458" name="Picture 2" descr="Картинки по запросу &quot;Шкіряна та взуттєва промисловост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109" y="229658"/>
            <a:ext cx="3335387" cy="2222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 descr="Картинки по запросу &quot;Шкіряна та взуттєва промисловост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3762"/>
            <a:ext cx="3681847" cy="2314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2" name="Picture 6" descr="Картинки по запросу &quot;шкіряні вироби&quot;"/>
          <p:cNvPicPr>
            <a:picLocks noChangeAspect="1" noChangeArrowheads="1"/>
          </p:cNvPicPr>
          <p:nvPr/>
        </p:nvPicPr>
        <p:blipFill>
          <a:blip r:embed="rId4" cstate="print"/>
          <a:srcRect l="13249" t="13648" b="11086"/>
          <a:stretch>
            <a:fillRect/>
          </a:stretch>
        </p:blipFill>
        <p:spPr bwMode="auto">
          <a:xfrm>
            <a:off x="450556" y="4653716"/>
            <a:ext cx="2953909" cy="1996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177636"/>
            <a:ext cx="4779818" cy="5500255"/>
          </a:xfrm>
        </p:spPr>
        <p:txBody>
          <a:bodyPr/>
          <a:lstStyle/>
          <a:p>
            <a:r>
              <a:rPr lang="ru-RU" b="1" i="1" dirty="0" err="1" smtClean="0"/>
              <a:t>Хутрова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i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Найвідоміші</a:t>
            </a:r>
            <a:r>
              <a:rPr lang="ru-RU" dirty="0" smtClean="0"/>
              <a:t> </a:t>
            </a:r>
            <a:r>
              <a:rPr lang="ru-RU" dirty="0" err="1" smtClean="0"/>
              <a:t>хутрові</a:t>
            </a:r>
            <a:r>
              <a:rPr lang="ru-RU" dirty="0" smtClean="0"/>
              <a:t> фабрики </a:t>
            </a:r>
            <a:r>
              <a:rPr lang="ru-RU" dirty="0" err="1" smtClean="0"/>
              <a:t>працюють</a:t>
            </a:r>
            <a:r>
              <a:rPr lang="ru-RU" dirty="0" smtClean="0"/>
              <a:t> в </a:t>
            </a:r>
            <a:r>
              <a:rPr lang="ru-RU" dirty="0" err="1" smtClean="0"/>
              <a:t>Івано-Франківську</a:t>
            </a:r>
            <a:r>
              <a:rPr lang="ru-RU" dirty="0" smtClean="0"/>
              <a:t> та </a:t>
            </a:r>
            <a:r>
              <a:rPr lang="ru-RU" dirty="0" err="1" smtClean="0"/>
              <a:t>Харкові</a:t>
            </a:r>
            <a:r>
              <a:rPr lang="ru-RU" dirty="0" smtClean="0"/>
              <a:t>, де </a:t>
            </a:r>
            <a:r>
              <a:rPr lang="ru-RU" dirty="0" err="1" smtClean="0"/>
              <a:t>виготовлять</a:t>
            </a:r>
            <a:r>
              <a:rPr lang="ru-RU" dirty="0" smtClean="0"/>
              <a:t> </a:t>
            </a:r>
            <a:r>
              <a:rPr lang="ru-RU" dirty="0" err="1" smtClean="0"/>
              <a:t>вироби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натурального та штучного </a:t>
            </a:r>
            <a:r>
              <a:rPr lang="ru-RU" dirty="0" err="1" smtClean="0"/>
              <a:t>хутра</a:t>
            </a:r>
            <a:r>
              <a:rPr lang="ru-RU" dirty="0" smtClean="0"/>
              <a:t>.</a:t>
            </a:r>
          </a:p>
          <a:p>
            <a:r>
              <a:rPr lang="ru-RU" b="1" i="1" dirty="0" err="1" smtClean="0"/>
              <a:t>Галантерейна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безліч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дрібниць</a:t>
            </a:r>
            <a:r>
              <a:rPr lang="ru-RU" dirty="0" smtClean="0"/>
              <a:t>: </a:t>
            </a:r>
            <a:r>
              <a:rPr lang="ru-RU" dirty="0" err="1" smtClean="0"/>
              <a:t>ґудзики</a:t>
            </a:r>
            <a:r>
              <a:rPr lang="ru-RU" dirty="0" smtClean="0"/>
              <a:t>, </a:t>
            </a:r>
            <a:r>
              <a:rPr lang="ru-RU" dirty="0" err="1" smtClean="0"/>
              <a:t>голки</a:t>
            </a:r>
            <a:r>
              <a:rPr lang="ru-RU" dirty="0" smtClean="0"/>
              <a:t>, </a:t>
            </a:r>
            <a:r>
              <a:rPr lang="ru-RU" dirty="0" err="1" smtClean="0"/>
              <a:t>парасольки</a:t>
            </a:r>
            <a:r>
              <a:rPr lang="ru-RU" dirty="0" smtClean="0"/>
              <a:t>, </a:t>
            </a:r>
            <a:r>
              <a:rPr lang="ru-RU" dirty="0" err="1" smtClean="0"/>
              <a:t>пояси</a:t>
            </a:r>
            <a:r>
              <a:rPr lang="ru-RU" dirty="0" smtClean="0"/>
              <a:t>, </a:t>
            </a:r>
            <a:r>
              <a:rPr lang="ru-RU" dirty="0" err="1" smtClean="0"/>
              <a:t>в'язальні</a:t>
            </a:r>
            <a:r>
              <a:rPr lang="ru-RU" dirty="0" smtClean="0"/>
              <a:t> </a:t>
            </a:r>
            <a:r>
              <a:rPr lang="ru-RU" dirty="0" err="1" smtClean="0"/>
              <a:t>спиці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8434" name="Picture 2" descr="Картинки по запросу &quot;Галантере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0798" y="3983343"/>
            <a:ext cx="4313202" cy="2874657"/>
          </a:xfrm>
          <a:prstGeom prst="rect">
            <a:avLst/>
          </a:prstGeom>
          <a:noFill/>
        </p:spPr>
      </p:pic>
      <p:pic>
        <p:nvPicPr>
          <p:cNvPr id="18436" name="Picture 4" descr="Картинки по запросу &quot;шуб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6836" y="166256"/>
            <a:ext cx="2757054" cy="4138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8145" y="254290"/>
            <a:ext cx="7767204" cy="6324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3. Сфера послуг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073" y="1274619"/>
            <a:ext cx="6276109" cy="151014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err="1" smtClean="0"/>
              <a:t>Значну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увагу</a:t>
            </a:r>
            <a:r>
              <a:rPr lang="ru-RU" sz="3200" b="1" dirty="0" smtClean="0"/>
              <a:t> в </a:t>
            </a:r>
            <a:r>
              <a:rPr lang="ru-RU" sz="3200" b="1" dirty="0" err="1" smtClean="0"/>
              <a:t>Україні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приділяють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розвитку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сфери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послуг</a:t>
            </a:r>
            <a:r>
              <a:rPr lang="ru-RU" sz="3200" b="1" i="1" dirty="0" smtClean="0"/>
              <a:t>:</a:t>
            </a:r>
            <a:endParaRPr lang="ru-RU" sz="32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634840" y="3103417"/>
            <a:ext cx="1413160" cy="983673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освіта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620983" y="4239491"/>
            <a:ext cx="1454725" cy="928254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культура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514111" y="5223164"/>
            <a:ext cx="1579416" cy="102523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побутовегосподарство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27966" y="4128655"/>
            <a:ext cx="1523998" cy="969818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житлово-комунальне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527965" y="3075710"/>
            <a:ext cx="1510145" cy="87283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фізкультура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спорт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620984" y="5334000"/>
            <a:ext cx="1468580" cy="1066800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охорона</a:t>
            </a:r>
            <a:r>
              <a:rPr lang="ru-RU" b="1" dirty="0" smtClean="0"/>
              <a:t> </a:t>
            </a:r>
            <a:r>
              <a:rPr lang="ru-RU" b="1" dirty="0" err="1" smtClean="0"/>
              <a:t>здоров'я</a:t>
            </a:r>
            <a:endParaRPr lang="ru-RU" b="1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16200000" flipH="1">
            <a:off x="2718955" y="4312228"/>
            <a:ext cx="3075708" cy="48490"/>
          </a:xfrm>
          <a:prstGeom prst="lin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3311236" y="3616036"/>
            <a:ext cx="1898073" cy="1385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3269672" y="4682836"/>
            <a:ext cx="1898073" cy="1385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11236" y="5874327"/>
            <a:ext cx="1898073" cy="13855"/>
          </a:xfrm>
          <a:prstGeom prst="straightConnector1">
            <a:avLst/>
          </a:prstGeom>
          <a:ln w="28575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528" y="1343891"/>
            <a:ext cx="5569528" cy="5334000"/>
          </a:xfrm>
        </p:spPr>
        <p:txBody>
          <a:bodyPr>
            <a:normAutofit fontScale="77500" lnSpcReduction="20000"/>
          </a:bodyPr>
          <a:lstStyle/>
          <a:p>
            <a:pPr marL="0" indent="179388"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До </a:t>
            </a:r>
            <a:r>
              <a:rPr lang="ru-RU" b="1" i="1" dirty="0" err="1" smtClean="0"/>
              <a:t>закладів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освіти</a:t>
            </a:r>
            <a:r>
              <a:rPr lang="ru-RU" b="1" i="1" dirty="0" smtClean="0"/>
              <a:t> </a:t>
            </a:r>
            <a:r>
              <a:rPr lang="ru-RU" dirty="0" smtClean="0"/>
              <a:t>належать </a:t>
            </a:r>
            <a:r>
              <a:rPr lang="ru-RU" dirty="0" err="1" smtClean="0"/>
              <a:t>загальноосвітні</a:t>
            </a:r>
            <a:r>
              <a:rPr lang="ru-RU" dirty="0" smtClean="0"/>
              <a:t>, </a:t>
            </a:r>
            <a:r>
              <a:rPr lang="ru-RU" dirty="0" err="1" smtClean="0"/>
              <a:t>вечірні</a:t>
            </a:r>
            <a:r>
              <a:rPr lang="ru-RU" dirty="0" smtClean="0"/>
              <a:t> (</a:t>
            </a:r>
            <a:r>
              <a:rPr lang="ru-RU" dirty="0" err="1" smtClean="0"/>
              <a:t>змінні</a:t>
            </a:r>
            <a:r>
              <a:rPr lang="ru-RU" dirty="0" smtClean="0"/>
              <a:t>), </a:t>
            </a:r>
            <a:r>
              <a:rPr lang="ru-RU" dirty="0" err="1" smtClean="0"/>
              <a:t>заочні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, </a:t>
            </a:r>
            <a:r>
              <a:rPr lang="ru-RU" dirty="0" err="1" smtClean="0"/>
              <a:t>інтернати</a:t>
            </a:r>
            <a:r>
              <a:rPr lang="ru-RU" dirty="0" smtClean="0"/>
              <a:t>, профтехучилища, </a:t>
            </a:r>
            <a:r>
              <a:rPr lang="ru-RU" dirty="0" err="1" smtClean="0"/>
              <a:t>технікуми</a:t>
            </a:r>
            <a:r>
              <a:rPr lang="ru-RU" dirty="0" smtClean="0"/>
              <a:t>, </a:t>
            </a:r>
            <a:r>
              <a:rPr lang="ru-RU" dirty="0" err="1" smtClean="0"/>
              <a:t>вищі</a:t>
            </a:r>
            <a:r>
              <a:rPr lang="ru-RU" dirty="0" smtClean="0"/>
              <a:t> </a:t>
            </a:r>
            <a:r>
              <a:rPr lang="ru-RU" dirty="0" err="1" smtClean="0"/>
              <a:t>навчальні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, </a:t>
            </a:r>
            <a:r>
              <a:rPr lang="ru-RU" dirty="0" err="1" smtClean="0"/>
              <a:t>дошкільні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, </a:t>
            </a:r>
            <a:r>
              <a:rPr lang="ru-RU" dirty="0" err="1" smtClean="0"/>
              <a:t>дитячі</a:t>
            </a:r>
            <a:r>
              <a:rPr lang="ru-RU" dirty="0" smtClean="0"/>
              <a:t> </a:t>
            </a:r>
            <a:r>
              <a:rPr lang="ru-RU" dirty="0" err="1" smtClean="0"/>
              <a:t>будинки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 marL="0" indent="179388"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err="1" smtClean="0"/>
              <a:t>Важливу</a:t>
            </a:r>
            <a:r>
              <a:rPr lang="ru-RU" dirty="0" smtClean="0"/>
              <a:t> роль у </a:t>
            </a:r>
            <a:r>
              <a:rPr lang="ru-RU" dirty="0" err="1" smtClean="0"/>
              <a:t>соціальній</a:t>
            </a:r>
            <a:r>
              <a:rPr lang="ru-RU" dirty="0" smtClean="0"/>
              <a:t> </a:t>
            </a:r>
            <a:r>
              <a:rPr lang="ru-RU" dirty="0" err="1" smtClean="0"/>
              <a:t>сфері</a:t>
            </a:r>
            <a:r>
              <a:rPr lang="ru-RU" dirty="0" smtClean="0"/>
              <a:t> </a:t>
            </a:r>
            <a:r>
              <a:rPr lang="ru-RU" dirty="0" err="1" smtClean="0"/>
              <a:t>відіграють</a:t>
            </a:r>
            <a:r>
              <a:rPr lang="ru-RU" dirty="0" smtClean="0"/>
              <a:t> </a:t>
            </a:r>
            <a:r>
              <a:rPr lang="ru-RU" b="1" i="1" dirty="0" err="1" smtClean="0"/>
              <a:t>заклади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культури</a:t>
            </a:r>
            <a:r>
              <a:rPr lang="ru-RU" i="1" dirty="0" smtClean="0"/>
              <a:t>: </a:t>
            </a:r>
            <a:r>
              <a:rPr lang="ru-RU" dirty="0" err="1" smtClean="0"/>
              <a:t>театри</a:t>
            </a:r>
            <a:r>
              <a:rPr lang="ru-RU" dirty="0" smtClean="0"/>
              <a:t>, </a:t>
            </a:r>
            <a:r>
              <a:rPr lang="ru-RU" dirty="0" err="1" smtClean="0"/>
              <a:t>музеї</a:t>
            </a:r>
            <a:r>
              <a:rPr lang="ru-RU" dirty="0" smtClean="0"/>
              <a:t>, </a:t>
            </a:r>
            <a:r>
              <a:rPr lang="ru-RU" dirty="0" err="1" smtClean="0"/>
              <a:t>бібліотеки</a:t>
            </a:r>
            <a:r>
              <a:rPr lang="ru-RU" dirty="0" smtClean="0"/>
              <a:t>, </a:t>
            </a:r>
            <a:r>
              <a:rPr lang="ru-RU" dirty="0" err="1" smtClean="0"/>
              <a:t>кінотеатри</a:t>
            </a:r>
            <a:r>
              <a:rPr lang="ru-RU" dirty="0" smtClean="0"/>
              <a:t>, клуби та </a:t>
            </a:r>
            <a:r>
              <a:rPr lang="ru-RU" dirty="0" err="1" smtClean="0"/>
              <a:t>ін</a:t>
            </a:r>
            <a:r>
              <a:rPr lang="ru-RU" dirty="0" smtClean="0"/>
              <a:t>.</a:t>
            </a:r>
          </a:p>
          <a:p>
            <a:pPr marL="0" indent="179388"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Систему </a:t>
            </a:r>
            <a:r>
              <a:rPr lang="ru-RU" b="1" i="1" dirty="0" err="1" smtClean="0"/>
              <a:t>закладів</a:t>
            </a:r>
            <a:r>
              <a:rPr lang="ru-RU" b="1" i="1" dirty="0" smtClean="0"/>
              <a:t> </a:t>
            </a:r>
            <a:r>
              <a:rPr lang="ru-RU" b="1" i="1" dirty="0" err="1" smtClean="0"/>
              <a:t>охорони</a:t>
            </a:r>
            <a:r>
              <a:rPr lang="ru-RU" b="1" i="1" dirty="0" smtClean="0"/>
              <a:t> </a:t>
            </a:r>
            <a:r>
              <a:rPr lang="ru-RU" b="1" i="1" dirty="0" err="1" smtClean="0"/>
              <a:t>здоров'я</a:t>
            </a:r>
            <a:r>
              <a:rPr lang="ru-RU" b="1" i="1" dirty="0" smtClean="0"/>
              <a:t>, </a:t>
            </a:r>
            <a:r>
              <a:rPr lang="ru-RU" b="1" i="1" dirty="0" err="1" smtClean="0"/>
              <a:t>фізкультури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і</a:t>
            </a:r>
            <a:r>
              <a:rPr lang="ru-RU" b="1" i="1" dirty="0" smtClean="0"/>
              <a:t> спорту </a:t>
            </a:r>
            <a:r>
              <a:rPr lang="ru-RU" dirty="0" err="1" smtClean="0"/>
              <a:t>спрямовано</a:t>
            </a:r>
            <a:r>
              <a:rPr lang="ru-RU" dirty="0" smtClean="0"/>
              <a:t> на </a:t>
            </a:r>
            <a:r>
              <a:rPr lang="ru-RU" dirty="0" err="1" smtClean="0"/>
              <a:t>профілактику</a:t>
            </a:r>
            <a:r>
              <a:rPr lang="ru-RU" dirty="0" smtClean="0"/>
              <a:t> </a:t>
            </a:r>
            <a:r>
              <a:rPr lang="ru-RU" dirty="0" err="1" smtClean="0"/>
              <a:t>захворювань</a:t>
            </a:r>
            <a:r>
              <a:rPr lang="ru-RU" dirty="0" smtClean="0"/>
              <a:t>, </a:t>
            </a:r>
            <a:r>
              <a:rPr lang="ru-RU" dirty="0" err="1" smtClean="0"/>
              <a:t>залучення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до </a:t>
            </a:r>
            <a:r>
              <a:rPr lang="ru-RU" dirty="0" err="1" smtClean="0"/>
              <a:t>ведення</a:t>
            </a:r>
            <a:r>
              <a:rPr lang="ru-RU" dirty="0" smtClean="0"/>
              <a:t> здорового способу </a:t>
            </a:r>
            <a:r>
              <a:rPr lang="ru-RU" dirty="0" err="1" smtClean="0"/>
              <a:t>життя</a:t>
            </a:r>
            <a:r>
              <a:rPr lang="ru-RU" dirty="0" smtClean="0"/>
              <a:t>,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здоров'я</a:t>
            </a:r>
            <a:r>
              <a:rPr lang="ru-RU" dirty="0" smtClean="0"/>
              <a:t> та активного </a:t>
            </a:r>
            <a:r>
              <a:rPr lang="ru-RU" dirty="0" err="1" smtClean="0"/>
              <a:t>відпочинку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.</a:t>
            </a:r>
          </a:p>
          <a:p>
            <a:pPr marL="0" indent="179388">
              <a:buClr>
                <a:srgbClr val="7030A0"/>
              </a:buClr>
              <a:buFont typeface="Wingdings" pitchFamily="2" charset="2"/>
              <a:buChar char="Ø"/>
            </a:pPr>
            <a:r>
              <a:rPr lang="ru-RU" b="1" i="1" dirty="0" err="1" smtClean="0"/>
              <a:t>Житлово-комунальні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побутові</a:t>
            </a:r>
            <a:r>
              <a:rPr lang="ru-RU" b="1" i="1" dirty="0" smtClean="0"/>
              <a:t> </a:t>
            </a:r>
            <a:r>
              <a:rPr lang="ru-RU" b="1" i="1" dirty="0" err="1" smtClean="0"/>
              <a:t>послуги</a:t>
            </a:r>
            <a:r>
              <a:rPr lang="ru-RU" dirty="0" smtClean="0"/>
              <a:t> </a:t>
            </a:r>
            <a:r>
              <a:rPr lang="ru-RU" dirty="0" err="1" smtClean="0"/>
              <a:t>сприяють</a:t>
            </a:r>
            <a:r>
              <a:rPr lang="ru-RU" dirty="0" smtClean="0"/>
              <a:t> </a:t>
            </a:r>
            <a:r>
              <a:rPr lang="ru-RU" dirty="0" err="1" smtClean="0"/>
              <a:t>підвищенню</a:t>
            </a:r>
            <a:r>
              <a:rPr lang="ru-RU" dirty="0" smtClean="0"/>
              <a:t> </a:t>
            </a:r>
            <a:r>
              <a:rPr lang="ru-RU" dirty="0" err="1" smtClean="0"/>
              <a:t>культури</a:t>
            </a:r>
            <a:r>
              <a:rPr lang="ru-RU" dirty="0" smtClean="0"/>
              <a:t> </a:t>
            </a:r>
            <a:r>
              <a:rPr lang="ru-RU" dirty="0" err="1" smtClean="0"/>
              <a:t>побуту</a:t>
            </a:r>
            <a:r>
              <a:rPr lang="ru-RU" dirty="0" smtClean="0"/>
              <a:t>, </a:t>
            </a:r>
            <a:r>
              <a:rPr lang="ru-RU" dirty="0" err="1" smtClean="0"/>
              <a:t>зменшенню</a:t>
            </a:r>
            <a:r>
              <a:rPr lang="ru-RU" dirty="0" smtClean="0"/>
              <a:t> </a:t>
            </a:r>
            <a:r>
              <a:rPr lang="ru-RU" dirty="0" err="1" smtClean="0"/>
              <a:t>масштабів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трудомісткості</a:t>
            </a:r>
            <a:r>
              <a:rPr lang="ru-RU" dirty="0" smtClean="0"/>
              <a:t> </a:t>
            </a:r>
            <a:r>
              <a:rPr lang="ru-RU" dirty="0" err="1" smtClean="0"/>
              <a:t>домашнього</a:t>
            </a:r>
            <a:r>
              <a:rPr lang="ru-RU" dirty="0" smtClean="0"/>
              <a:t> </a:t>
            </a:r>
            <a:r>
              <a:rPr lang="ru-RU" dirty="0" err="1" smtClean="0"/>
              <a:t>господарства</a:t>
            </a:r>
            <a:r>
              <a:rPr lang="ru-RU" dirty="0" smtClean="0"/>
              <a:t>. </a:t>
            </a:r>
            <a:r>
              <a:rPr lang="ru-RU" dirty="0" err="1" smtClean="0"/>
              <a:t>Всі</a:t>
            </a:r>
            <a:r>
              <a:rPr lang="ru-RU" dirty="0" smtClean="0"/>
              <a:t> </a:t>
            </a:r>
            <a:r>
              <a:rPr lang="ru-RU" dirty="0" err="1" smtClean="0"/>
              <a:t>ці</a:t>
            </a:r>
            <a:r>
              <a:rPr lang="ru-RU" dirty="0" smtClean="0"/>
              <a:t> </a:t>
            </a:r>
            <a:r>
              <a:rPr lang="ru-RU" dirty="0" err="1" smtClean="0"/>
              <a:t>заклади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бути максимально </a:t>
            </a:r>
            <a:r>
              <a:rPr lang="ru-RU" dirty="0" err="1" smtClean="0"/>
              <a:t>наближеними</a:t>
            </a:r>
            <a:r>
              <a:rPr lang="ru-RU" dirty="0" smtClean="0"/>
              <a:t> до </a:t>
            </a:r>
            <a:r>
              <a:rPr lang="ru-RU" dirty="0" err="1" smtClean="0"/>
              <a:t>споживача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5362" name="Picture 2" descr="Картинки по запросу &quot;До заклади освіт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1756" y="0"/>
            <a:ext cx="3023250" cy="2424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и по запросу &quot;заклади культур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64560" y="2258292"/>
            <a:ext cx="2779440" cy="2507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Картинки по запросу &quot;закладів охорони здоров'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8123" y="4502727"/>
            <a:ext cx="3721913" cy="2355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8650" y="4627418"/>
            <a:ext cx="7886700" cy="1826636"/>
          </a:xfrm>
        </p:spPr>
        <p:txBody>
          <a:bodyPr>
            <a:normAutofit fontScale="92500" lnSpcReduction="10000"/>
          </a:bodyPr>
          <a:lstStyle/>
          <a:p>
            <a:pPr marL="82550" indent="96838">
              <a:buNone/>
            </a:pPr>
            <a:r>
              <a:rPr lang="ru-RU" b="1" dirty="0" err="1" smtClean="0"/>
              <a:t>Підприємства</a:t>
            </a:r>
            <a:r>
              <a:rPr lang="ru-RU" b="1" dirty="0" smtClean="0"/>
              <a:t> </a:t>
            </a:r>
            <a:r>
              <a:rPr lang="ru-RU" b="1" dirty="0" err="1" smtClean="0"/>
              <a:t>житлово-комунального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господарства</a:t>
            </a:r>
            <a:r>
              <a:rPr lang="ru-RU" b="1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 </a:t>
            </a:r>
            <a:r>
              <a:rPr lang="ru-RU" dirty="0" err="1" smtClean="0"/>
              <a:t>головним</a:t>
            </a:r>
            <a:r>
              <a:rPr lang="ru-RU" dirty="0" smtClean="0"/>
              <a:t> чином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споживачів</a:t>
            </a:r>
            <a:r>
              <a:rPr lang="ru-RU" dirty="0" smtClean="0"/>
              <a:t> </a:t>
            </a:r>
            <a:r>
              <a:rPr lang="ru-RU" dirty="0" err="1" smtClean="0"/>
              <a:t>послугами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питного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та</a:t>
            </a:r>
            <a:r>
              <a:rPr lang="ru-RU" dirty="0" smtClean="0"/>
              <a:t> </a:t>
            </a:r>
            <a:r>
              <a:rPr lang="ru-RU" dirty="0" err="1" smtClean="0"/>
              <a:t>водовідведення</a:t>
            </a:r>
            <a:r>
              <a:rPr lang="ru-RU" dirty="0" smtClean="0"/>
              <a:t> в </a:t>
            </a:r>
            <a:r>
              <a:rPr lang="ru-RU" dirty="0" err="1" smtClean="0"/>
              <a:t>достатньому</a:t>
            </a:r>
            <a:r>
              <a:rPr lang="ru-RU" dirty="0" smtClean="0"/>
              <a:t> </a:t>
            </a:r>
            <a:r>
              <a:rPr lang="ru-RU" dirty="0" err="1" smtClean="0"/>
              <a:t>обсязі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належної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14340" name="Picture 4" descr="Картинки по запросу &quot;Підприємства житлово-комунального господарст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91" y="439445"/>
            <a:ext cx="6501247" cy="40632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006435"/>
            <a:ext cx="8728364" cy="4031673"/>
          </a:xfrm>
        </p:spPr>
        <p:txBody>
          <a:bodyPr>
            <a:noAutofit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Централізованим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водопостачанням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у 2004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році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було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забезпечено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населення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всіх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країни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 783 селищ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типу (88%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кількості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), 6490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(23%).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Централізованими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системами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каналізації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забезпечені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432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міста</a:t>
            </a:r>
            <a:r>
              <a:rPr lang="ru-RU" sz="1800" i="1" dirty="0" smtClean="0">
                <a:latin typeface="Times New Roman" pitchFamily="18" charset="0"/>
                <a:cs typeface="Times New Roman" pitchFamily="18" charset="0"/>
              </a:rPr>
              <a:t> (95%),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497 селищ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типу (56%) та 813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сільських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населених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пунктів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(3%).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дефіцит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потужностей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половину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(56,3%)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населенням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понад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100 тис.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забезпечувалось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питною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водою за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графіком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Clr>
                <a:srgbClr val="7030A0"/>
              </a:buClr>
              <a:buFont typeface="Wingdings" pitchFamily="2" charset="2"/>
              <a:buChar char="ü"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протяжність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водопровідних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мереж становить 113 тис. км,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яких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37 тис. км,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33%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знаходяться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аварійному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стані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потребують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заміни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Загальна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протяжність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мереж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каналізації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- 46 тис. км,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них до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аварійних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відносять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13 тис. км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майже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29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відсотків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Водночас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нераціональні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витрати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втрати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питної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води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зовнішніх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мережах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перевищують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31%, а 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окремих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містах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вони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того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age_8609091812304722462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799" y="304799"/>
            <a:ext cx="3362036" cy="2521527"/>
          </a:xfrm>
          <a:prstGeom prst="rect">
            <a:avLst/>
          </a:prstGeom>
        </p:spPr>
      </p:pic>
      <p:pic>
        <p:nvPicPr>
          <p:cNvPr id="13314" name="Picture 2" descr="Картинки по запросу &quot;системами каналізац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659" y="304799"/>
            <a:ext cx="4236196" cy="2540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1055" y="1496291"/>
            <a:ext cx="4862945" cy="5195454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b="1" dirty="0" err="1" smtClean="0"/>
              <a:t>Рекреаційне</a:t>
            </a:r>
            <a:r>
              <a:rPr lang="ru-RU" b="1" dirty="0" smtClean="0"/>
              <a:t> </a:t>
            </a:r>
            <a:r>
              <a:rPr lang="ru-RU" b="1" dirty="0" err="1" smtClean="0"/>
              <a:t>господарство</a:t>
            </a:r>
            <a:r>
              <a:rPr lang="ru-RU" b="1" dirty="0" smtClean="0"/>
              <a:t> </a:t>
            </a:r>
            <a:r>
              <a:rPr lang="ru-RU" dirty="0" err="1" smtClean="0"/>
              <a:t>задовольняє</a:t>
            </a:r>
            <a:r>
              <a:rPr lang="ru-RU" dirty="0" smtClean="0"/>
              <a:t> потреби </a:t>
            </a:r>
            <a:r>
              <a:rPr lang="ru-RU" dirty="0" err="1" smtClean="0"/>
              <a:t>людини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пов'язані</a:t>
            </a:r>
            <a:r>
              <a:rPr lang="ru-RU" dirty="0" smtClean="0"/>
              <a:t> </a:t>
            </a:r>
            <a:r>
              <a:rPr lang="ru-RU" dirty="0" err="1" smtClean="0"/>
              <a:t>із</a:t>
            </a:r>
            <a:r>
              <a:rPr lang="ru-RU" dirty="0" smtClean="0"/>
              <a:t> </a:t>
            </a:r>
            <a:r>
              <a:rPr lang="ru-RU" dirty="0" err="1" smtClean="0"/>
              <a:t>оздоровленням</a:t>
            </a:r>
            <a:r>
              <a:rPr lang="ru-RU" dirty="0" smtClean="0"/>
              <a:t>, </a:t>
            </a:r>
            <a:r>
              <a:rPr lang="ru-RU" dirty="0" err="1" smtClean="0"/>
              <a:t>відпочинком</a:t>
            </a:r>
            <a:r>
              <a:rPr lang="ru-RU" dirty="0" smtClean="0"/>
              <a:t> та </a:t>
            </a:r>
            <a:r>
              <a:rPr lang="ru-RU" dirty="0" err="1" smtClean="0"/>
              <a:t>змістовним</a:t>
            </a:r>
            <a:r>
              <a:rPr lang="ru-RU" dirty="0" smtClean="0"/>
              <a:t> </a:t>
            </a:r>
            <a:r>
              <a:rPr lang="ru-RU" dirty="0" err="1" smtClean="0"/>
              <a:t>проведенням</a:t>
            </a:r>
            <a:r>
              <a:rPr lang="ru-RU" dirty="0" smtClean="0"/>
              <a:t> часу в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дозвілля</a:t>
            </a:r>
            <a:r>
              <a:rPr lang="ru-RU" dirty="0" smtClean="0"/>
              <a:t>. Вони </a:t>
            </a:r>
            <a:r>
              <a:rPr lang="ru-RU" dirty="0" err="1" smtClean="0"/>
              <a:t>охоплюють</a:t>
            </a:r>
            <a:r>
              <a:rPr lang="ru-RU" dirty="0" smtClean="0"/>
              <a:t> мережу </a:t>
            </a:r>
            <a:r>
              <a:rPr lang="ru-RU" dirty="0" err="1" smtClean="0"/>
              <a:t>санаторіїв</a:t>
            </a:r>
            <a:r>
              <a:rPr lang="ru-RU" dirty="0" smtClean="0"/>
              <a:t>, </a:t>
            </a:r>
            <a:r>
              <a:rPr lang="ru-RU" dirty="0" err="1" smtClean="0"/>
              <a:t>профілакторіїв</a:t>
            </a:r>
            <a:r>
              <a:rPr lang="ru-RU" dirty="0" smtClean="0"/>
              <a:t>, </a:t>
            </a:r>
            <a:r>
              <a:rPr lang="ru-RU" dirty="0" err="1" smtClean="0"/>
              <a:t>пансіонатів</a:t>
            </a:r>
            <a:r>
              <a:rPr lang="ru-RU" dirty="0" smtClean="0"/>
              <a:t>, баз </a:t>
            </a:r>
            <a:r>
              <a:rPr lang="ru-RU" dirty="0" err="1" smtClean="0"/>
              <a:t>відпочинку</a:t>
            </a:r>
            <a:r>
              <a:rPr lang="ru-RU" dirty="0" smtClean="0"/>
              <a:t> та туризму. </a:t>
            </a:r>
            <a:r>
              <a:rPr lang="ru-RU" dirty="0" err="1" smtClean="0"/>
              <a:t>Найбільшими</a:t>
            </a:r>
            <a:r>
              <a:rPr lang="ru-RU" dirty="0" smtClean="0"/>
              <a:t> </a:t>
            </a:r>
            <a:r>
              <a:rPr lang="ru-RU" dirty="0" err="1" smtClean="0"/>
              <a:t>природно-рекреаційними</a:t>
            </a:r>
            <a:r>
              <a:rPr lang="ru-RU" dirty="0" smtClean="0"/>
              <a:t> районами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, </a:t>
            </a:r>
            <a:r>
              <a:rPr lang="ru-RU" dirty="0" err="1" smtClean="0"/>
              <a:t>Карпати</a:t>
            </a:r>
            <a:r>
              <a:rPr lang="ru-RU" dirty="0" smtClean="0"/>
              <a:t>, </a:t>
            </a:r>
            <a:r>
              <a:rPr lang="ru-RU" dirty="0" err="1" smtClean="0"/>
              <a:t>Причорномор'я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Приазов'я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Туристів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приваблюють</a:t>
            </a:r>
            <a:r>
              <a:rPr lang="ru-RU" dirty="0" smtClean="0"/>
              <a:t> </a:t>
            </a:r>
            <a:r>
              <a:rPr lang="ru-RU" dirty="0" err="1" smtClean="0"/>
              <a:t>культурно-історичні</a:t>
            </a:r>
            <a:r>
              <a:rPr lang="ru-RU" dirty="0" smtClean="0"/>
              <a:t> </a:t>
            </a:r>
            <a:r>
              <a:rPr lang="ru-RU" dirty="0" err="1" smtClean="0"/>
              <a:t>цінності</a:t>
            </a:r>
            <a:r>
              <a:rPr lang="ru-RU" dirty="0" smtClean="0"/>
              <a:t> </a:t>
            </a:r>
            <a:r>
              <a:rPr lang="ru-RU" dirty="0" err="1" smtClean="0"/>
              <a:t>Києва</a:t>
            </a:r>
            <a:r>
              <a:rPr lang="ru-RU" dirty="0" smtClean="0"/>
              <a:t>, </a:t>
            </a:r>
            <a:r>
              <a:rPr lang="ru-RU" dirty="0" err="1" smtClean="0"/>
              <a:t>Чернігова</a:t>
            </a:r>
            <a:r>
              <a:rPr lang="ru-RU" dirty="0" smtClean="0"/>
              <a:t>, Львова, </a:t>
            </a:r>
            <a:r>
              <a:rPr lang="ru-RU" dirty="0" err="1" smtClean="0"/>
              <a:t>Полтавщини</a:t>
            </a:r>
            <a:r>
              <a:rPr lang="ru-RU" dirty="0" smtClean="0"/>
              <a:t>, </a:t>
            </a:r>
            <a:r>
              <a:rPr lang="ru-RU" dirty="0" err="1" smtClean="0"/>
              <a:t>Чернівців</a:t>
            </a:r>
            <a:r>
              <a:rPr lang="ru-RU" dirty="0" smtClean="0"/>
              <a:t>, </a:t>
            </a:r>
            <a:r>
              <a:rPr lang="ru-RU" dirty="0" err="1" smtClean="0"/>
              <a:t>Кам'янця-Подільського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endParaRPr lang="ru-RU" dirty="0"/>
          </a:p>
        </p:txBody>
      </p:sp>
      <p:pic>
        <p:nvPicPr>
          <p:cNvPr id="11266" name="Picture 2" descr="Картинки по запросу &quot;Рекреаці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992" y="270164"/>
            <a:ext cx="4131425" cy="3442854"/>
          </a:xfrm>
          <a:prstGeom prst="rect">
            <a:avLst/>
          </a:prstGeom>
          <a:noFill/>
        </p:spPr>
      </p:pic>
      <p:pic>
        <p:nvPicPr>
          <p:cNvPr id="11268" name="Picture 4" descr="Картинки по запросу &quot;буковель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528" y="3993138"/>
            <a:ext cx="4110182" cy="25046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723" y="1330037"/>
            <a:ext cx="5134841" cy="5237018"/>
          </a:xfrm>
        </p:spPr>
        <p:txBody>
          <a:bodyPr>
            <a:normAutofit fontScale="77500" lnSpcReduction="20000"/>
          </a:bodyPr>
          <a:lstStyle/>
          <a:p>
            <a:pPr marL="82550" indent="180975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Особливістю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промисловості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відсутність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значних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забруднень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повітря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інертними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речовинами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тому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підприємства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розміщують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 межах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призначеної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забудови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82550" indent="277813"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На</a:t>
            </a:r>
            <a:r>
              <a:rPr lang="ru-RU" i="1" dirty="0" smtClean="0"/>
              <a:t> </a:t>
            </a:r>
            <a:r>
              <a:rPr lang="ru-RU" b="1" i="1" dirty="0" err="1" smtClean="0"/>
              <a:t>підприємствах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бавовняної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льняної</a:t>
            </a:r>
            <a:r>
              <a:rPr lang="ru-RU" b="1" i="1" dirty="0" smtClean="0"/>
              <a:t>, </a:t>
            </a:r>
            <a:r>
              <a:rPr lang="ru-RU" b="1" i="1" dirty="0" err="1" smtClean="0"/>
              <a:t>вовняної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промисловості</a:t>
            </a:r>
            <a:r>
              <a:rPr lang="ru-RU" b="1" i="1" dirty="0" smtClean="0"/>
              <a:t> </a:t>
            </a:r>
            <a:r>
              <a:rPr lang="ru-RU" dirty="0" err="1" smtClean="0"/>
              <a:t>виникають</a:t>
            </a:r>
            <a:r>
              <a:rPr lang="ru-RU" dirty="0" smtClean="0"/>
              <a:t> </a:t>
            </a: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</a:t>
            </a:r>
            <a:r>
              <a:rPr lang="ru-RU" dirty="0" err="1" smtClean="0"/>
              <a:t>пилом</a:t>
            </a:r>
            <a:r>
              <a:rPr lang="ru-RU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транспортування</a:t>
            </a:r>
            <a:r>
              <a:rPr lang="ru-RU" dirty="0" smtClean="0"/>
              <a:t>, </a:t>
            </a:r>
            <a:r>
              <a:rPr lang="ru-RU" dirty="0" err="1" smtClean="0"/>
              <a:t>сортування</a:t>
            </a:r>
            <a:r>
              <a:rPr lang="ru-RU" dirty="0" smtClean="0"/>
              <a:t>, </a:t>
            </a:r>
            <a:r>
              <a:rPr lang="ru-RU" dirty="0" err="1" smtClean="0"/>
              <a:t>оброблення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На фабриках </a:t>
            </a:r>
            <a:r>
              <a:rPr lang="ru-RU" dirty="0" err="1" smtClean="0"/>
              <a:t>первинного</a:t>
            </a:r>
            <a:r>
              <a:rPr lang="ru-RU" dirty="0" smtClean="0"/>
              <a:t> </a:t>
            </a:r>
            <a:r>
              <a:rPr lang="ru-RU" dirty="0" err="1" smtClean="0"/>
              <a:t>оброблення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мінеральний</a:t>
            </a:r>
            <a:r>
              <a:rPr lang="ru-RU" dirty="0" smtClean="0"/>
              <a:t> пил,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складається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часточок</a:t>
            </a:r>
            <a:r>
              <a:rPr lang="ru-RU" dirty="0" smtClean="0"/>
              <a:t> </a:t>
            </a:r>
            <a:r>
              <a:rPr lang="ru-RU" dirty="0" err="1" smtClean="0"/>
              <a:t>ґрунту</a:t>
            </a:r>
            <a:r>
              <a:rPr lang="ru-RU" dirty="0" smtClean="0"/>
              <a:t>. На </a:t>
            </a:r>
            <a:r>
              <a:rPr lang="ru-RU" dirty="0" err="1" smtClean="0"/>
              <a:t>вовняних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льняних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підприємствах</a:t>
            </a:r>
            <a:r>
              <a:rPr lang="ru-RU" dirty="0" smtClean="0"/>
              <a:t> </a:t>
            </a:r>
            <a:r>
              <a:rPr lang="ru-RU" dirty="0" err="1" smtClean="0"/>
              <a:t>утворюється</a:t>
            </a:r>
            <a:r>
              <a:rPr lang="ru-RU" dirty="0" smtClean="0"/>
              <a:t> </a:t>
            </a:r>
            <a:r>
              <a:rPr lang="ru-RU" dirty="0" err="1" smtClean="0"/>
              <a:t>органічний</a:t>
            </a:r>
            <a:r>
              <a:rPr lang="ru-RU" dirty="0" smtClean="0"/>
              <a:t> пил. </a:t>
            </a:r>
            <a:r>
              <a:rPr lang="ru-RU" dirty="0" err="1" smtClean="0"/>
              <a:t>Концентрація</a:t>
            </a:r>
            <a:r>
              <a:rPr lang="ru-RU" dirty="0" smtClean="0"/>
              <a:t> пилу у </a:t>
            </a:r>
            <a:r>
              <a:rPr lang="ru-RU" dirty="0" err="1" smtClean="0"/>
              <a:t>сортувальних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чесальних</a:t>
            </a:r>
            <a:r>
              <a:rPr lang="ru-RU" dirty="0" smtClean="0"/>
              <a:t> цехах </a:t>
            </a:r>
            <a:r>
              <a:rPr lang="ru-RU" dirty="0" err="1" smtClean="0"/>
              <a:t>бавовняних</a:t>
            </a:r>
            <a:r>
              <a:rPr lang="ru-RU" dirty="0" smtClean="0"/>
              <a:t> </a:t>
            </a:r>
            <a:r>
              <a:rPr lang="ru-RU" dirty="0" err="1" smtClean="0"/>
              <a:t>виробництв</a:t>
            </a:r>
            <a:r>
              <a:rPr lang="ru-RU" dirty="0" smtClean="0"/>
              <a:t> становить 2-16 мг/м , а у </a:t>
            </a:r>
            <a:r>
              <a:rPr lang="ru-RU" dirty="0" err="1" smtClean="0"/>
              <a:t>ткацьких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прядильних</a:t>
            </a:r>
            <a:r>
              <a:rPr lang="ru-RU" dirty="0" smtClean="0"/>
              <a:t> 2-8 мг/м</a:t>
            </a:r>
            <a:r>
              <a:rPr lang="ru-RU" baseline="30000" dirty="0" smtClean="0"/>
              <a:t>3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37308" y="0"/>
            <a:ext cx="79663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/>
              <a:t>4. </a:t>
            </a:r>
            <a:r>
              <a:rPr lang="ru-RU" sz="3600" b="1" dirty="0" err="1" smtClean="0"/>
              <a:t>Негативний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вплив</a:t>
            </a:r>
            <a:r>
              <a:rPr lang="ru-RU" sz="3600" b="1" dirty="0" smtClean="0"/>
              <a:t> на </a:t>
            </a:r>
            <a:r>
              <a:rPr lang="ru-RU" sz="3600" b="1" dirty="0" err="1" smtClean="0"/>
              <a:t>довкілля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галузей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соціального</a:t>
            </a:r>
            <a:r>
              <a:rPr lang="ru-RU" sz="3600" b="1" dirty="0" smtClean="0"/>
              <a:t> комплексу</a:t>
            </a:r>
          </a:p>
          <a:p>
            <a:endParaRPr lang="ru-RU" sz="3600" dirty="0"/>
          </a:p>
        </p:txBody>
      </p:sp>
      <p:pic>
        <p:nvPicPr>
          <p:cNvPr id="10242" name="Picture 2" descr="Картинки по запросу &quot;органічний пил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8690" y="1215345"/>
            <a:ext cx="3591527" cy="302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Картинки по запросу &quot;пыль от машины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47274" y="4294909"/>
            <a:ext cx="3295099" cy="218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0213" y="4447308"/>
            <a:ext cx="7886700" cy="2159145"/>
          </a:xfrm>
        </p:spPr>
        <p:txBody>
          <a:bodyPr>
            <a:normAutofit fontScale="92500" lnSpcReduction="20000"/>
          </a:bodyPr>
          <a:lstStyle/>
          <a:p>
            <a:pPr marL="0" indent="360363">
              <a:buNone/>
            </a:pPr>
            <a:r>
              <a:rPr lang="ru-RU" dirty="0" err="1" smtClean="0"/>
              <a:t>Аналіз</a:t>
            </a:r>
            <a:r>
              <a:rPr lang="ru-RU" dirty="0" smtClean="0"/>
              <a:t> </a:t>
            </a:r>
            <a:r>
              <a:rPr lang="ru-RU" dirty="0" err="1" smtClean="0"/>
              <a:t>відсоткового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фракційного</a:t>
            </a:r>
            <a:r>
              <a:rPr lang="ru-RU" dirty="0" smtClean="0"/>
              <a:t> складу пилу показав, </a:t>
            </a:r>
            <a:r>
              <a:rPr lang="ru-RU" dirty="0" err="1" smtClean="0"/>
              <a:t>що</a:t>
            </a:r>
            <a:r>
              <a:rPr lang="ru-RU" dirty="0" smtClean="0"/>
              <a:t> для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запиленого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 треба </a:t>
            </a:r>
            <a:r>
              <a:rPr lang="ru-RU" dirty="0" err="1" smtClean="0"/>
              <a:t>застосовувати</a:t>
            </a:r>
            <a:r>
              <a:rPr lang="ru-RU" dirty="0" smtClean="0"/>
              <a:t> </a:t>
            </a:r>
            <a:r>
              <a:rPr lang="ru-RU" dirty="0" err="1" smtClean="0"/>
              <a:t>пиловловлювачі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мають</a:t>
            </a:r>
            <a:r>
              <a:rPr lang="ru-RU" dirty="0" smtClean="0"/>
              <a:t> </a:t>
            </a:r>
            <a:r>
              <a:rPr lang="ru-RU" dirty="0" err="1" smtClean="0"/>
              <a:t>ефективність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80 до 99 </a:t>
            </a:r>
            <a:r>
              <a:rPr lang="ru-RU" dirty="0" err="1" smtClean="0"/>
              <a:t>відсотків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циклони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b="1" dirty="0" err="1" smtClean="0"/>
              <a:t>вологі</a:t>
            </a:r>
            <a:r>
              <a:rPr lang="ru-RU" b="1" dirty="0" smtClean="0"/>
              <a:t> </a:t>
            </a:r>
            <a:r>
              <a:rPr lang="ru-RU" b="1" dirty="0" err="1" smtClean="0"/>
              <a:t>пиловловлювачі</a:t>
            </a:r>
            <a:r>
              <a:rPr lang="ru-RU" dirty="0" smtClean="0"/>
              <a:t>. </a:t>
            </a:r>
            <a:r>
              <a:rPr lang="ru-RU" dirty="0" err="1" smtClean="0"/>
              <a:t>Особливістю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відсутність</a:t>
            </a:r>
            <a:r>
              <a:rPr lang="ru-RU" dirty="0" smtClean="0"/>
              <a:t> </a:t>
            </a:r>
            <a:r>
              <a:rPr lang="ru-RU" dirty="0" err="1" smtClean="0"/>
              <a:t>значних</a:t>
            </a:r>
            <a:r>
              <a:rPr lang="ru-RU" dirty="0" smtClean="0"/>
              <a:t> </a:t>
            </a:r>
            <a:r>
              <a:rPr lang="ru-RU" dirty="0" err="1" smtClean="0"/>
              <a:t>забруднень</a:t>
            </a:r>
            <a:r>
              <a:rPr lang="ru-RU" dirty="0" smtClean="0"/>
              <a:t> </a:t>
            </a:r>
            <a:r>
              <a:rPr lang="ru-RU" dirty="0" err="1" smtClean="0"/>
              <a:t>повітря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Картинки по запросу &quot;вологі пиловловлювач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25939" y="200890"/>
            <a:ext cx="4333297" cy="4076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0213" y="180109"/>
            <a:ext cx="7886700" cy="771381"/>
          </a:xfrm>
        </p:spPr>
        <p:txBody>
          <a:bodyPr>
            <a:normAutofit/>
          </a:bodyPr>
          <a:lstStyle/>
          <a:p>
            <a:r>
              <a:rPr lang="uk-UA" sz="3600" b="1" dirty="0" smtClean="0">
                <a:latin typeface="Times New Roman" pitchFamily="18" charset="0"/>
                <a:cs typeface="Times New Roman" pitchFamily="18" charset="0"/>
              </a:rPr>
              <a:t>1. Структура соціального комплексу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45522" y="1562388"/>
            <a:ext cx="5093277" cy="381317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uk-UA" dirty="0" smtClean="0"/>
              <a:t>Соціальний комплекс має великий вплив на розвиток господарства в країні та на життя людей. До складу соціального комплексу входять заклади, установи, підприємства виробничої та невиробничої сфер, що задовольняють матеріальні та духовні потреби людей з метою підвищення їх життєвого рівня.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uk-UA" dirty="0" smtClean="0"/>
              <a:t> Соціальний комплекс об'єднує галузі промисловості, що виробляють товари народного вжитку, торгівлю, громадське харчування та сферу послуг</a:t>
            </a:r>
            <a:endParaRPr lang="ru-RU" dirty="0"/>
          </a:p>
        </p:txBody>
      </p:sp>
      <p:pic>
        <p:nvPicPr>
          <p:cNvPr id="36866" name="Picture 2" descr="Картинки по запросу &quot;підприємств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0653" y="4454389"/>
            <a:ext cx="3144981" cy="2223502"/>
          </a:xfrm>
          <a:prstGeom prst="rect">
            <a:avLst/>
          </a:prstGeom>
          <a:noFill/>
        </p:spPr>
      </p:pic>
      <p:pic>
        <p:nvPicPr>
          <p:cNvPr id="36868" name="Picture 4" descr="Картинки по запросу &quot;торгівля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3070" y="748145"/>
            <a:ext cx="2291729" cy="2286000"/>
          </a:xfrm>
          <a:prstGeom prst="rect">
            <a:avLst/>
          </a:prstGeom>
          <a:noFill/>
        </p:spPr>
      </p:pic>
      <p:pic>
        <p:nvPicPr>
          <p:cNvPr id="36870" name="Picture 6" descr="Картинки по запросу &quot;громадське харчуванн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3573" y="2563089"/>
            <a:ext cx="1939637" cy="1939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" y="1302326"/>
            <a:ext cx="6137563" cy="5278583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b="1" i="1" dirty="0" err="1" smtClean="0"/>
              <a:t>Шкіряно-взуттєва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dirty="0" smtClean="0"/>
              <a:t>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найважливішою</a:t>
            </a:r>
            <a:r>
              <a:rPr lang="ru-RU" dirty="0" smtClean="0"/>
              <a:t> </a:t>
            </a:r>
            <a:r>
              <a:rPr lang="ru-RU" dirty="0" err="1" smtClean="0"/>
              <a:t>підгалуззю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однією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основних</a:t>
            </a:r>
            <a:r>
              <a:rPr lang="ru-RU" dirty="0" smtClean="0"/>
              <a:t> </a:t>
            </a:r>
            <a:r>
              <a:rPr lang="ru-RU" dirty="0" err="1" smtClean="0"/>
              <a:t>забруднювачів</a:t>
            </a:r>
            <a:r>
              <a:rPr lang="ru-RU" dirty="0" smtClean="0"/>
              <a:t> </a:t>
            </a:r>
            <a:r>
              <a:rPr lang="ru-RU" dirty="0" err="1" smtClean="0"/>
              <a:t>навколишнього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техногенний</a:t>
            </a:r>
            <a:r>
              <a:rPr lang="ru-RU" dirty="0" smtClean="0"/>
              <a:t> </a:t>
            </a:r>
            <a:r>
              <a:rPr lang="ru-RU" dirty="0" err="1" smtClean="0"/>
              <a:t>тиск</a:t>
            </a:r>
            <a:r>
              <a:rPr lang="ru-RU" dirty="0" smtClean="0"/>
              <a:t> вона чинить на </a:t>
            </a:r>
            <a:r>
              <a:rPr lang="ru-RU" dirty="0" err="1" smtClean="0"/>
              <a:t>водні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. </a:t>
            </a:r>
            <a:r>
              <a:rPr lang="ru-RU" dirty="0" err="1" smtClean="0"/>
              <a:t>Стічні</a:t>
            </a:r>
            <a:r>
              <a:rPr lang="ru-RU" dirty="0" smtClean="0"/>
              <a:t> води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вовну</a:t>
            </a:r>
            <a:r>
              <a:rPr lang="ru-RU" dirty="0" smtClean="0"/>
              <a:t>, кров, </a:t>
            </a:r>
            <a:r>
              <a:rPr lang="ru-RU" dirty="0" err="1" smtClean="0"/>
              <a:t>жири</a:t>
            </a:r>
            <a:r>
              <a:rPr lang="ru-RU" dirty="0" smtClean="0"/>
              <a:t>, </a:t>
            </a:r>
            <a:r>
              <a:rPr lang="ru-RU" dirty="0" err="1" smtClean="0"/>
              <a:t>сульфати</a:t>
            </a:r>
            <a:r>
              <a:rPr lang="ru-RU" dirty="0" smtClean="0"/>
              <a:t>, </a:t>
            </a:r>
            <a:r>
              <a:rPr lang="ru-RU" dirty="0" err="1" smtClean="0"/>
              <a:t>сульфіди</a:t>
            </a:r>
            <a:r>
              <a:rPr lang="ru-RU" dirty="0" smtClean="0"/>
              <a:t>, </a:t>
            </a:r>
            <a:r>
              <a:rPr lang="ru-RU" dirty="0" err="1" smtClean="0"/>
              <a:t>хлориди</a:t>
            </a:r>
            <a:r>
              <a:rPr lang="ru-RU" dirty="0" smtClean="0"/>
              <a:t>, </a:t>
            </a:r>
            <a:r>
              <a:rPr lang="ru-RU" dirty="0" err="1" smtClean="0"/>
              <a:t>луги</a:t>
            </a:r>
            <a:r>
              <a:rPr lang="ru-RU" dirty="0" smtClean="0"/>
              <a:t>, </a:t>
            </a:r>
            <a:r>
              <a:rPr lang="ru-RU" dirty="0" err="1" smtClean="0"/>
              <a:t>кислоти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r>
              <a:rPr lang="ru-RU" dirty="0" smtClean="0"/>
              <a:t>Осад </a:t>
            </a:r>
            <a:r>
              <a:rPr lang="ru-RU" dirty="0" err="1" smtClean="0"/>
              <a:t>стічних</a:t>
            </a:r>
            <a:r>
              <a:rPr lang="ru-RU" dirty="0" smtClean="0"/>
              <a:t> вод </a:t>
            </a:r>
            <a:r>
              <a:rPr lang="ru-RU" dirty="0" err="1" smtClean="0"/>
              <a:t>шкіряних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 </a:t>
            </a:r>
            <a:r>
              <a:rPr lang="ru-RU" dirty="0" err="1" smtClean="0"/>
              <a:t>відбувається</a:t>
            </a:r>
            <a:r>
              <a:rPr lang="ru-RU" dirty="0" smtClean="0"/>
              <a:t> за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завислих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. У </a:t>
            </a:r>
            <a:r>
              <a:rPr lang="ru-RU" dirty="0" err="1" smtClean="0"/>
              <a:t>ньому</a:t>
            </a:r>
            <a:r>
              <a:rPr lang="ru-RU" dirty="0" smtClean="0"/>
              <a:t> </a:t>
            </a:r>
            <a:r>
              <a:rPr lang="ru-RU" dirty="0" err="1" smtClean="0"/>
              <a:t>містяться</a:t>
            </a:r>
            <a:r>
              <a:rPr lang="ru-RU" dirty="0" smtClean="0"/>
              <a:t> хром, жир, </a:t>
            </a:r>
            <a:r>
              <a:rPr lang="ru-RU" dirty="0" err="1" smtClean="0"/>
              <a:t>сульфати</a:t>
            </a:r>
            <a:r>
              <a:rPr lang="ru-RU" dirty="0" smtClean="0"/>
              <a:t>, </a:t>
            </a:r>
            <a:r>
              <a:rPr lang="ru-RU" dirty="0" err="1" smtClean="0"/>
              <a:t>сульфіди</a:t>
            </a:r>
            <a:r>
              <a:rPr lang="ru-RU" dirty="0" smtClean="0"/>
              <a:t>, </a:t>
            </a:r>
            <a:r>
              <a:rPr lang="ru-RU" dirty="0" err="1" smtClean="0"/>
              <a:t>бактеріальні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біологічні</a:t>
            </a:r>
            <a:r>
              <a:rPr lang="ru-RU" dirty="0" smtClean="0"/>
              <a:t> </a:t>
            </a:r>
            <a:r>
              <a:rPr lang="ru-RU" dirty="0" err="1" smtClean="0"/>
              <a:t>забруднювачі</a:t>
            </a:r>
            <a:r>
              <a:rPr lang="ru-RU" dirty="0" smtClean="0"/>
              <a:t>. Через </a:t>
            </a:r>
            <a:r>
              <a:rPr lang="ru-RU" dirty="0" err="1" smtClean="0"/>
              <a:t>присутність</a:t>
            </a:r>
            <a:r>
              <a:rPr lang="ru-RU" dirty="0" smtClean="0"/>
              <a:t> </a:t>
            </a:r>
            <a:r>
              <a:rPr lang="ru-RU" dirty="0" err="1" smtClean="0"/>
              <a:t>великої</a:t>
            </a:r>
            <a:r>
              <a:rPr lang="ru-RU" dirty="0" smtClean="0"/>
              <a:t> </a:t>
            </a:r>
            <a:r>
              <a:rPr lang="ru-RU" dirty="0" err="1" smtClean="0"/>
              <a:t>кількості</a:t>
            </a:r>
            <a:r>
              <a:rPr lang="ru-RU" dirty="0" smtClean="0"/>
              <a:t> </a:t>
            </a:r>
            <a:r>
              <a:rPr lang="ru-RU" dirty="0" err="1" smtClean="0"/>
              <a:t>важкоокиснюваних</a:t>
            </a:r>
            <a:r>
              <a:rPr lang="ru-RU" dirty="0" smtClean="0"/>
              <a:t>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стічні</a:t>
            </a:r>
            <a:r>
              <a:rPr lang="ru-RU" dirty="0" smtClean="0"/>
              <a:t> води </a:t>
            </a:r>
            <a:r>
              <a:rPr lang="ru-RU" dirty="0" err="1" smtClean="0"/>
              <a:t>можуть</a:t>
            </a:r>
            <a:r>
              <a:rPr lang="ru-RU" dirty="0" smtClean="0"/>
              <a:t> </a:t>
            </a:r>
            <a:r>
              <a:rPr lang="ru-RU" dirty="0" err="1" smtClean="0"/>
              <a:t>загнивати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8194" name="Picture 2" descr="Картинки по запросу &quot;состав сточных вод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57610" y="1584902"/>
            <a:ext cx="2899310" cy="3943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4177" y="1562389"/>
            <a:ext cx="4275860" cy="5295611"/>
          </a:xfrm>
        </p:spPr>
        <p:txBody>
          <a:bodyPr>
            <a:normAutofit fontScale="92500"/>
          </a:bodyPr>
          <a:lstStyle/>
          <a:p>
            <a:pPr marL="0" indent="263525">
              <a:buNone/>
            </a:pPr>
            <a:r>
              <a:rPr lang="ru-RU" dirty="0" err="1" smtClean="0"/>
              <a:t>Забруднення</a:t>
            </a:r>
            <a:r>
              <a:rPr lang="ru-RU" dirty="0" smtClean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діяльності</a:t>
            </a:r>
            <a:r>
              <a:rPr lang="ru-RU" i="1" dirty="0" smtClean="0"/>
              <a:t> </a:t>
            </a:r>
            <a:r>
              <a:rPr lang="ru-RU" b="1" i="1" dirty="0" err="1" smtClean="0"/>
              <a:t>трикотажної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промисловості</a:t>
            </a:r>
            <a:r>
              <a:rPr lang="ru-RU" b="1" i="1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наявності</a:t>
            </a:r>
            <a:r>
              <a:rPr lang="ru-RU" dirty="0" smtClean="0"/>
              <a:t> </a:t>
            </a:r>
            <a:r>
              <a:rPr lang="ru-RU" dirty="0" err="1" smtClean="0"/>
              <a:t>двох</a:t>
            </a:r>
            <a:r>
              <a:rPr lang="ru-RU" dirty="0" smtClean="0"/>
              <a:t> </a:t>
            </a:r>
            <a:r>
              <a:rPr lang="ru-RU" dirty="0" err="1" smtClean="0"/>
              <a:t>потоків</a:t>
            </a:r>
            <a:r>
              <a:rPr lang="ru-RU" dirty="0" smtClean="0"/>
              <a:t> </a:t>
            </a:r>
            <a:r>
              <a:rPr lang="ru-RU" dirty="0" err="1" smtClean="0"/>
              <a:t>забруднювальних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токсичного</a:t>
            </a:r>
            <a:r>
              <a:rPr lang="ru-RU" dirty="0" smtClean="0"/>
              <a:t> - </a:t>
            </a:r>
            <a:r>
              <a:rPr lang="ru-RU" dirty="0" err="1" smtClean="0"/>
              <a:t>з'являється</a:t>
            </a:r>
            <a:r>
              <a:rPr lang="ru-RU" dirty="0" smtClean="0"/>
              <a:t> </a:t>
            </a:r>
            <a:r>
              <a:rPr lang="ru-RU" dirty="0" err="1" smtClean="0"/>
              <a:t>внаслідок</a:t>
            </a:r>
            <a:r>
              <a:rPr lang="ru-RU" dirty="0" smtClean="0"/>
              <a:t> </a:t>
            </a:r>
            <a:r>
              <a:rPr lang="ru-RU" dirty="0" err="1" smtClean="0"/>
              <a:t>фарбування</a:t>
            </a:r>
            <a:r>
              <a:rPr lang="ru-RU" dirty="0" smtClean="0"/>
              <a:t> та </a:t>
            </a:r>
            <a:r>
              <a:rPr lang="ru-RU" dirty="0" err="1" smtClean="0"/>
              <a:t>оброблення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dirty="0" err="1" smtClean="0"/>
              <a:t>висококонцентрованого</a:t>
            </a:r>
            <a:r>
              <a:rPr lang="ru-RU" dirty="0" smtClean="0"/>
              <a:t> продукту;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i="1" dirty="0" smtClean="0"/>
              <a:t>нетоксичного</a:t>
            </a:r>
            <a:r>
              <a:rPr lang="ru-RU" dirty="0" smtClean="0"/>
              <a:t> - </a:t>
            </a:r>
            <a:r>
              <a:rPr lang="ru-RU" dirty="0" err="1" smtClean="0"/>
              <a:t>процес</a:t>
            </a:r>
            <a:r>
              <a:rPr lang="ru-RU" dirty="0" smtClean="0"/>
              <a:t> </a:t>
            </a:r>
            <a:r>
              <a:rPr lang="ru-RU" dirty="0" err="1" smtClean="0"/>
              <a:t>мерсеризації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6146" name="Picture 2" descr="Картинки по запросу &quot;как красят тка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94" y="180109"/>
            <a:ext cx="4255409" cy="3255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8" name="Picture 4" descr="Картинки по запросу &quot;процес мерсеризації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709" y="3505199"/>
            <a:ext cx="4045528" cy="30341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85305" y="4657293"/>
            <a:ext cx="8640040" cy="2200707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543480"/>
              </a:buClr>
              <a:buFont typeface="Courier New" pitchFamily="49" charset="0"/>
              <a:buChar char="o"/>
            </a:pPr>
            <a:r>
              <a:rPr lang="ru-RU" dirty="0" smtClean="0"/>
              <a:t>У </a:t>
            </a:r>
            <a:r>
              <a:rPr lang="ru-RU" dirty="0" err="1" smtClean="0"/>
              <a:t>стічних</a:t>
            </a:r>
            <a:r>
              <a:rPr lang="ru-RU" dirty="0" smtClean="0"/>
              <a:t> водах </a:t>
            </a:r>
            <a:r>
              <a:rPr lang="ru-RU" dirty="0" err="1" smtClean="0"/>
              <a:t>міститься</a:t>
            </a:r>
            <a:r>
              <a:rPr lang="ru-RU" dirty="0" smtClean="0"/>
              <a:t> </a:t>
            </a:r>
            <a:r>
              <a:rPr lang="ru-RU" dirty="0" err="1" smtClean="0"/>
              <a:t>близько</a:t>
            </a:r>
            <a:r>
              <a:rPr lang="ru-RU" dirty="0" smtClean="0"/>
              <a:t> 20 </a:t>
            </a:r>
            <a:r>
              <a:rPr lang="ru-RU" dirty="0" err="1" smtClean="0"/>
              <a:t>видів</a:t>
            </a:r>
            <a:r>
              <a:rPr lang="ru-RU" dirty="0" smtClean="0"/>
              <a:t> </a:t>
            </a:r>
            <a:r>
              <a:rPr lang="ru-RU" dirty="0" err="1" smtClean="0"/>
              <a:t>забруднювальних</a:t>
            </a:r>
            <a:r>
              <a:rPr lang="ru-RU" dirty="0" smtClean="0"/>
              <a:t> </a:t>
            </a:r>
            <a:r>
              <a:rPr lang="ru-RU" dirty="0" err="1" smtClean="0"/>
              <a:t>компонентів</a:t>
            </a:r>
            <a:r>
              <a:rPr lang="ru-RU" dirty="0" smtClean="0"/>
              <a:t>. </a:t>
            </a:r>
            <a:r>
              <a:rPr lang="ru-RU" dirty="0" err="1" smtClean="0"/>
              <a:t>Концентрація</a:t>
            </a:r>
            <a:r>
              <a:rPr lang="ru-RU" dirty="0" smtClean="0"/>
              <a:t> </a:t>
            </a:r>
            <a:r>
              <a:rPr lang="ru-RU" dirty="0" err="1" smtClean="0"/>
              <a:t>їх</a:t>
            </a:r>
            <a:r>
              <a:rPr lang="ru-RU" dirty="0" smtClean="0"/>
              <a:t> часто </a:t>
            </a:r>
            <a:r>
              <a:rPr lang="ru-RU" dirty="0" err="1" smtClean="0"/>
              <a:t>перевищує</a:t>
            </a:r>
            <a:r>
              <a:rPr lang="ru-RU" dirty="0" smtClean="0"/>
              <a:t> </a:t>
            </a:r>
            <a:r>
              <a:rPr lang="ru-RU" dirty="0" err="1" smtClean="0"/>
              <a:t>допустимі</a:t>
            </a:r>
            <a:r>
              <a:rPr lang="ru-RU" dirty="0" smtClean="0"/>
              <a:t> </a:t>
            </a:r>
            <a:r>
              <a:rPr lang="ru-RU" dirty="0" err="1" smtClean="0"/>
              <a:t>норми</a:t>
            </a:r>
            <a:r>
              <a:rPr lang="ru-RU" dirty="0" smtClean="0"/>
              <a:t>, тому </a:t>
            </a:r>
            <a:r>
              <a:rPr lang="ru-RU" dirty="0" err="1" smtClean="0"/>
              <a:t>необхідне</a:t>
            </a:r>
            <a:r>
              <a:rPr lang="ru-RU" dirty="0" smtClean="0"/>
              <a:t> </a:t>
            </a:r>
            <a:r>
              <a:rPr lang="ru-RU" dirty="0" err="1" smtClean="0"/>
              <a:t>попереднє</a:t>
            </a:r>
            <a:r>
              <a:rPr lang="ru-RU" dirty="0" smtClean="0"/>
              <a:t>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стоків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фарби</a:t>
            </a:r>
            <a:r>
              <a:rPr lang="ru-RU" dirty="0" smtClean="0"/>
              <a:t>. Осад </a:t>
            </a:r>
            <a:r>
              <a:rPr lang="ru-RU" dirty="0" err="1" smtClean="0"/>
              <a:t>стічних</a:t>
            </a:r>
            <a:r>
              <a:rPr lang="ru-RU" dirty="0" smtClean="0"/>
              <a:t> вод </a:t>
            </a:r>
            <a:r>
              <a:rPr lang="ru-RU" dirty="0" err="1" smtClean="0"/>
              <a:t>трикотажних</a:t>
            </a:r>
            <a:r>
              <a:rPr lang="ru-RU" dirty="0" smtClean="0"/>
              <a:t> </a:t>
            </a:r>
            <a:r>
              <a:rPr lang="ru-RU" dirty="0" err="1" smtClean="0"/>
              <a:t>комбінатів</a:t>
            </a:r>
            <a:r>
              <a:rPr lang="ru-RU" dirty="0" smtClean="0"/>
              <a:t> </a:t>
            </a:r>
            <a:r>
              <a:rPr lang="ru-RU" dirty="0" err="1" smtClean="0"/>
              <a:t>створюється</a:t>
            </a:r>
            <a:r>
              <a:rPr lang="ru-RU" dirty="0" smtClean="0"/>
              <a:t> у </a:t>
            </a:r>
            <a:r>
              <a:rPr lang="ru-RU" dirty="0" err="1" smtClean="0"/>
              <a:t>фарбувально-оздоблювальних</a:t>
            </a:r>
            <a:r>
              <a:rPr lang="ru-RU" dirty="0" smtClean="0"/>
              <a:t> цехах. Там </a:t>
            </a:r>
            <a:r>
              <a:rPr lang="ru-RU" dirty="0" err="1" smtClean="0"/>
              <a:t>містяться</a:t>
            </a:r>
            <a:r>
              <a:rPr lang="ru-RU" dirty="0" smtClean="0"/>
              <a:t> </a:t>
            </a:r>
            <a:r>
              <a:rPr lang="ru-RU" dirty="0" err="1" smtClean="0"/>
              <a:t>розчинні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нерозчинні</a:t>
            </a:r>
            <a:r>
              <a:rPr lang="ru-RU" dirty="0" smtClean="0"/>
              <a:t> </a:t>
            </a:r>
            <a:r>
              <a:rPr lang="ru-RU" dirty="0" err="1" smtClean="0"/>
              <a:t>суміші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ганчір'я</a:t>
            </a:r>
            <a:r>
              <a:rPr lang="ru-RU" dirty="0" smtClean="0"/>
              <a:t>, волокна, </a:t>
            </a:r>
            <a:r>
              <a:rPr lang="ru-RU" dirty="0" err="1" smtClean="0"/>
              <a:t>зшита</a:t>
            </a:r>
            <a:r>
              <a:rPr lang="ru-RU" dirty="0" smtClean="0"/>
              <a:t> </a:t>
            </a:r>
            <a:r>
              <a:rPr lang="ru-RU" dirty="0" err="1" smtClean="0"/>
              <a:t>шліхта</a:t>
            </a:r>
            <a:r>
              <a:rPr lang="ru-RU" dirty="0" smtClean="0"/>
              <a:t>, </a:t>
            </a:r>
            <a:r>
              <a:rPr lang="ru-RU" dirty="0" err="1" smtClean="0"/>
              <a:t>волосся</a:t>
            </a:r>
            <a:r>
              <a:rPr lang="ru-RU" dirty="0" smtClean="0"/>
              <a:t>, </a:t>
            </a:r>
            <a:r>
              <a:rPr lang="ru-RU" dirty="0" err="1" smtClean="0"/>
              <a:t>фарба</a:t>
            </a:r>
            <a:r>
              <a:rPr lang="ru-RU" dirty="0" smtClean="0"/>
              <a:t>. Але </a:t>
            </a:r>
            <a:r>
              <a:rPr lang="ru-RU" dirty="0" err="1" smtClean="0"/>
              <a:t>головні</a:t>
            </a:r>
            <a:r>
              <a:rPr lang="ru-RU" dirty="0" smtClean="0"/>
              <a:t> </a:t>
            </a:r>
            <a:r>
              <a:rPr lang="ru-RU" dirty="0" err="1" smtClean="0"/>
              <a:t>забруднювачі</a:t>
            </a:r>
            <a:r>
              <a:rPr lang="ru-RU" dirty="0" smtClean="0"/>
              <a:t> 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розчини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кислотою, </a:t>
            </a:r>
            <a:r>
              <a:rPr lang="ru-RU" dirty="0" err="1" smtClean="0"/>
              <a:t>високомолекулярні</a:t>
            </a:r>
            <a:r>
              <a:rPr lang="ru-RU" dirty="0" smtClean="0"/>
              <a:t> </a:t>
            </a:r>
            <a:r>
              <a:rPr lang="ru-RU" dirty="0" err="1" smtClean="0"/>
              <a:t>препарати</a:t>
            </a:r>
            <a:r>
              <a:rPr lang="ru-RU" dirty="0" smtClean="0"/>
              <a:t>. Осад </a:t>
            </a:r>
            <a:r>
              <a:rPr lang="ru-RU" dirty="0" err="1" smtClean="0"/>
              <a:t>займає</a:t>
            </a:r>
            <a:r>
              <a:rPr lang="ru-RU" dirty="0" smtClean="0"/>
              <a:t> 1% </a:t>
            </a:r>
            <a:r>
              <a:rPr lang="ru-RU" dirty="0" err="1" smtClean="0"/>
              <a:t>загального</a:t>
            </a:r>
            <a:r>
              <a:rPr lang="ru-RU" dirty="0" smtClean="0"/>
              <a:t> </a:t>
            </a:r>
            <a:r>
              <a:rPr lang="ru-RU" dirty="0" err="1" smtClean="0"/>
              <a:t>об'єму</a:t>
            </a:r>
            <a:r>
              <a:rPr lang="ru-RU" dirty="0" smtClean="0"/>
              <a:t> води, яку </a:t>
            </a:r>
            <a:r>
              <a:rPr lang="ru-RU" dirty="0" err="1" smtClean="0"/>
              <a:t>очищують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5122" name="Picture 2" descr="Картинки по запросу &quot;осадок в сточной вод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255" y="0"/>
            <a:ext cx="8672945" cy="46075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74" y="1330036"/>
            <a:ext cx="4821382" cy="5292437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543480"/>
              </a:buClr>
              <a:buFont typeface="Wingdings" pitchFamily="2" charset="2"/>
              <a:buChar char="Ø"/>
            </a:pPr>
            <a:r>
              <a:rPr lang="ru-RU" b="1" i="1" dirty="0" err="1" smtClean="0"/>
              <a:t>Підприємства</a:t>
            </a:r>
            <a:r>
              <a:rPr lang="ru-RU" b="1" i="1" dirty="0" smtClean="0"/>
              <a:t> </a:t>
            </a:r>
            <a:r>
              <a:rPr lang="ru-RU" b="1" i="1" dirty="0" err="1" smtClean="0"/>
              <a:t>хутрової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промисловості</a:t>
            </a:r>
            <a:r>
              <a:rPr lang="ru-RU" b="1" dirty="0" smtClean="0"/>
              <a:t> </a:t>
            </a:r>
            <a:r>
              <a:rPr lang="ru-RU" dirty="0" err="1" smtClean="0"/>
              <a:t>під</a:t>
            </a:r>
            <a:r>
              <a:rPr lang="ru-RU" dirty="0" smtClean="0"/>
              <a:t> час </a:t>
            </a:r>
            <a:r>
              <a:rPr lang="ru-RU" dirty="0" err="1" smtClean="0"/>
              <a:t>вичинки</a:t>
            </a:r>
            <a:r>
              <a:rPr lang="ru-RU" dirty="0" smtClean="0"/>
              <a:t> та </a:t>
            </a:r>
            <a:r>
              <a:rPr lang="ru-RU" dirty="0" err="1" smtClean="0"/>
              <a:t>фарбування</a:t>
            </a:r>
            <a:r>
              <a:rPr lang="ru-RU" dirty="0" smtClean="0"/>
              <a:t> </a:t>
            </a:r>
            <a:r>
              <a:rPr lang="ru-RU" dirty="0" err="1" smtClean="0"/>
              <a:t>хутра</a:t>
            </a:r>
            <a:r>
              <a:rPr lang="ru-RU" dirty="0" smtClean="0"/>
              <a:t> за </a:t>
            </a:r>
            <a:r>
              <a:rPr lang="ru-RU" dirty="0" err="1" smtClean="0"/>
              <a:t>рік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9 </a:t>
            </a:r>
            <a:r>
              <a:rPr lang="ru-RU" dirty="0" err="1" smtClean="0"/>
              <a:t>млн</a:t>
            </a:r>
            <a:r>
              <a:rPr lang="ru-RU" dirty="0" smtClean="0"/>
              <a:t> м води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витрачають</a:t>
            </a:r>
            <a:r>
              <a:rPr lang="ru-RU" dirty="0" smtClean="0"/>
              <a:t> </a:t>
            </a:r>
            <a:r>
              <a:rPr lang="ru-RU" dirty="0" err="1" smtClean="0"/>
              <a:t>різних</a:t>
            </a:r>
            <a:r>
              <a:rPr lang="ru-RU" dirty="0" smtClean="0"/>
              <a:t> </a:t>
            </a:r>
            <a:r>
              <a:rPr lang="ru-RU" dirty="0" err="1" smtClean="0"/>
              <a:t>хімічних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та </a:t>
            </a:r>
            <a:r>
              <a:rPr lang="ru-RU" dirty="0" err="1" smtClean="0"/>
              <a:t>сполук</a:t>
            </a:r>
            <a:r>
              <a:rPr lang="ru-RU" dirty="0" smtClean="0"/>
              <a:t> до 100 тис. тонн. </a:t>
            </a:r>
            <a:r>
              <a:rPr lang="ru-RU" dirty="0" err="1" smtClean="0"/>
              <a:t>Основний</a:t>
            </a:r>
            <a:r>
              <a:rPr lang="ru-RU" dirty="0" smtClean="0"/>
              <a:t> </a:t>
            </a:r>
            <a:r>
              <a:rPr lang="ru-RU" dirty="0" err="1" smtClean="0"/>
              <a:t>напрям</a:t>
            </a:r>
            <a:r>
              <a:rPr lang="ru-RU" dirty="0" smtClean="0"/>
              <a:t> </a:t>
            </a:r>
            <a:r>
              <a:rPr lang="ru-RU" dirty="0" err="1" smtClean="0"/>
              <a:t>інтенсифікації</a:t>
            </a:r>
            <a:r>
              <a:rPr lang="ru-RU" dirty="0" smtClean="0"/>
              <a:t> </a:t>
            </a:r>
            <a:r>
              <a:rPr lang="ru-RU" dirty="0" err="1" smtClean="0"/>
              <a:t>обробки</a:t>
            </a:r>
            <a:r>
              <a:rPr lang="ru-RU" dirty="0" smtClean="0"/>
              <a:t> </a:t>
            </a:r>
            <a:r>
              <a:rPr lang="ru-RU" dirty="0" err="1" smtClean="0"/>
              <a:t>шкіри</a:t>
            </a:r>
            <a:r>
              <a:rPr lang="ru-RU" dirty="0" smtClean="0"/>
              <a:t> </a:t>
            </a:r>
            <a:r>
              <a:rPr lang="ru-RU" dirty="0" err="1" smtClean="0"/>
              <a:t>полягає</a:t>
            </a:r>
            <a:r>
              <a:rPr lang="ru-RU" dirty="0" smtClean="0"/>
              <a:t> у </a:t>
            </a:r>
            <a:r>
              <a:rPr lang="ru-RU" dirty="0" err="1" smtClean="0"/>
              <a:t>застосуванні</a:t>
            </a:r>
            <a:r>
              <a:rPr lang="ru-RU" dirty="0" smtClean="0"/>
              <a:t>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концентрованих</a:t>
            </a:r>
            <a:r>
              <a:rPr lang="ru-RU" dirty="0" smtClean="0"/>
              <a:t> </a:t>
            </a:r>
            <a:r>
              <a:rPr lang="ru-RU" dirty="0" err="1" smtClean="0"/>
              <a:t>технологічних</a:t>
            </a:r>
            <a:r>
              <a:rPr lang="ru-RU" dirty="0" smtClean="0"/>
              <a:t> </a:t>
            </a:r>
            <a:r>
              <a:rPr lang="ru-RU" dirty="0" err="1" smtClean="0"/>
              <a:t>розчинників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сухих </a:t>
            </a:r>
            <a:r>
              <a:rPr lang="ru-RU" dirty="0" err="1" smtClean="0"/>
              <a:t>реагентів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розчиняються</a:t>
            </a:r>
            <a:r>
              <a:rPr lang="ru-RU" dirty="0" smtClean="0"/>
              <a:t> у </a:t>
            </a:r>
            <a:r>
              <a:rPr lang="ru-RU" dirty="0" err="1" smtClean="0"/>
              <a:t>капілярах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. </a:t>
            </a:r>
            <a:r>
              <a:rPr lang="ru-RU" dirty="0" err="1" smtClean="0"/>
              <a:t>Більш</a:t>
            </a:r>
            <a:r>
              <a:rPr lang="ru-RU" dirty="0" smtClean="0"/>
              <a:t> </a:t>
            </a:r>
            <a:r>
              <a:rPr lang="ru-RU" dirty="0" err="1" smtClean="0"/>
              <a:t>ефективним</a:t>
            </a:r>
            <a:r>
              <a:rPr lang="ru-RU" dirty="0" smtClean="0"/>
              <a:t> </a:t>
            </a:r>
            <a:r>
              <a:rPr lang="ru-RU" dirty="0" err="1" smtClean="0"/>
              <a:t>процесом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вичинка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фарбування</a:t>
            </a:r>
            <a:r>
              <a:rPr lang="ru-RU" dirty="0" smtClean="0"/>
              <a:t> </a:t>
            </a:r>
            <a:r>
              <a:rPr lang="ru-RU" dirty="0" err="1" smtClean="0"/>
              <a:t>хутра</a:t>
            </a:r>
            <a:r>
              <a:rPr lang="ru-RU" dirty="0" smtClean="0"/>
              <a:t> в </a:t>
            </a:r>
            <a:r>
              <a:rPr lang="ru-RU" dirty="0" err="1" smtClean="0"/>
              <a:t>органічних</a:t>
            </a:r>
            <a:r>
              <a:rPr lang="ru-RU" dirty="0" smtClean="0"/>
              <a:t> </a:t>
            </a:r>
            <a:r>
              <a:rPr lang="ru-RU" dirty="0" err="1" smtClean="0"/>
              <a:t>розчинах</a:t>
            </a:r>
            <a:r>
              <a:rPr lang="ru-RU" dirty="0" smtClean="0"/>
              <a:t>, без води. </a:t>
            </a:r>
            <a:r>
              <a:rPr lang="ru-RU" dirty="0" err="1" smtClean="0"/>
              <a:t>Токсичність</a:t>
            </a:r>
            <a:r>
              <a:rPr lang="ru-RU" dirty="0" smtClean="0"/>
              <a:t> </a:t>
            </a:r>
            <a:r>
              <a:rPr lang="ru-RU" dirty="0" err="1" smtClean="0"/>
              <a:t>стічних</a:t>
            </a:r>
            <a:r>
              <a:rPr lang="ru-RU" dirty="0" smtClean="0"/>
              <a:t> вод у </a:t>
            </a:r>
            <a:r>
              <a:rPr lang="ru-RU" dirty="0" err="1" smtClean="0"/>
              <a:t>хутровому</a:t>
            </a:r>
            <a:r>
              <a:rPr lang="ru-RU" dirty="0" smtClean="0"/>
              <a:t> </a:t>
            </a:r>
            <a:r>
              <a:rPr lang="ru-RU" dirty="0" err="1" smtClean="0"/>
              <a:t>виробництві</a:t>
            </a:r>
            <a:r>
              <a:rPr lang="ru-RU" dirty="0" smtClean="0"/>
              <a:t> </a:t>
            </a:r>
            <a:r>
              <a:rPr lang="ru-RU" dirty="0" err="1" smtClean="0"/>
              <a:t>зумовлюється</a:t>
            </a:r>
            <a:r>
              <a:rPr lang="ru-RU" dirty="0" smtClean="0"/>
              <a:t> </a:t>
            </a:r>
            <a:r>
              <a:rPr lang="ru-RU" dirty="0" err="1" smtClean="0"/>
              <a:t>наявністю</a:t>
            </a:r>
            <a:r>
              <a:rPr lang="ru-RU" dirty="0" smtClean="0"/>
              <a:t> </a:t>
            </a:r>
            <a:r>
              <a:rPr lang="ru-RU" dirty="0" err="1" smtClean="0"/>
              <a:t>у</a:t>
            </a:r>
            <a:r>
              <a:rPr lang="ru-RU" dirty="0" smtClean="0"/>
              <a:t> них шестивалентного хрому </a:t>
            </a:r>
            <a:r>
              <a:rPr lang="ru-RU" dirty="0" err="1" smtClean="0"/>
              <a:t>барвників</a:t>
            </a:r>
            <a:r>
              <a:rPr lang="ru-RU" dirty="0" smtClean="0"/>
              <a:t> та </a:t>
            </a:r>
            <a:r>
              <a:rPr lang="ru-RU" dirty="0" err="1" smtClean="0"/>
              <a:t>формаліну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Картинки по запросу &quot;фарбування хутр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2560" y="272616"/>
            <a:ext cx="4137970" cy="3149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 descr="Картинки по запросу &quot;фарбування хутра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527" y="3108420"/>
            <a:ext cx="2812185" cy="3749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21673" y="3671455"/>
            <a:ext cx="8672945" cy="29648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543480"/>
              </a:buClr>
              <a:buFont typeface="Wingdings" pitchFamily="2" charset="2"/>
              <a:buChar char="Ø"/>
            </a:pPr>
            <a:r>
              <a:rPr lang="ru-RU" dirty="0" smtClean="0"/>
              <a:t>На</a:t>
            </a:r>
            <a:r>
              <a:rPr lang="ru-RU" i="1" dirty="0" smtClean="0"/>
              <a:t> </a:t>
            </a:r>
            <a:r>
              <a:rPr lang="ru-RU" b="1" i="1" dirty="0" err="1" smtClean="0"/>
              <a:t>підприємствах</a:t>
            </a:r>
            <a:r>
              <a:rPr lang="ru-RU" b="1" i="1" dirty="0" smtClean="0"/>
              <a:t> </a:t>
            </a:r>
            <a:r>
              <a:rPr lang="ru-RU" b="1" i="1" dirty="0" err="1" smtClean="0"/>
              <a:t>житлово-комунального</a:t>
            </a:r>
            <a:r>
              <a:rPr lang="ru-RU" b="1" i="1" dirty="0" smtClean="0"/>
              <a:t> комплексу</a:t>
            </a:r>
            <a:r>
              <a:rPr lang="ru-RU" b="1" dirty="0" smtClean="0"/>
              <a:t> </a:t>
            </a:r>
            <a:r>
              <a:rPr lang="ru-RU" dirty="0" err="1" smtClean="0"/>
              <a:t>приблизно</a:t>
            </a:r>
            <a:r>
              <a:rPr lang="ru-RU" dirty="0" smtClean="0"/>
              <a:t> 40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існуючих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потужностей</a:t>
            </a:r>
            <a:r>
              <a:rPr lang="ru-RU" dirty="0" smtClean="0"/>
              <a:t>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відновлення</a:t>
            </a:r>
            <a:r>
              <a:rPr lang="ru-RU" dirty="0" smtClean="0"/>
              <a:t> </a:t>
            </a:r>
            <a:r>
              <a:rPr lang="ru-RU" dirty="0" err="1" smtClean="0"/>
              <a:t>або</a:t>
            </a:r>
            <a:r>
              <a:rPr lang="ru-RU" dirty="0" smtClean="0"/>
              <a:t> </a:t>
            </a:r>
            <a:r>
              <a:rPr lang="ru-RU" dirty="0" err="1" smtClean="0"/>
              <a:t>вдосконалення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метою </a:t>
            </a:r>
            <a:r>
              <a:rPr lang="ru-RU" dirty="0" err="1" smtClean="0"/>
              <a:t>виконання</a:t>
            </a:r>
            <a:r>
              <a:rPr lang="ru-RU" dirty="0" smtClean="0"/>
              <a:t> </a:t>
            </a:r>
            <a:r>
              <a:rPr lang="ru-RU" dirty="0" err="1" smtClean="0"/>
              <a:t>вимог</a:t>
            </a:r>
            <a:r>
              <a:rPr lang="ru-RU" dirty="0" smtClean="0"/>
              <a:t> </a:t>
            </a:r>
            <a:r>
              <a:rPr lang="ru-RU" dirty="0" err="1" smtClean="0"/>
              <a:t>стандартів</a:t>
            </a:r>
            <a:r>
              <a:rPr lang="ru-RU" dirty="0" smtClean="0"/>
              <a:t> </a:t>
            </a:r>
            <a:r>
              <a:rPr lang="ru-RU" dirty="0" err="1" smtClean="0"/>
              <a:t>якості</a:t>
            </a:r>
            <a:r>
              <a:rPr lang="ru-RU" dirty="0" smtClean="0"/>
              <a:t> води.</a:t>
            </a:r>
          </a:p>
          <a:p>
            <a:pPr>
              <a:buClr>
                <a:srgbClr val="543480"/>
              </a:buClr>
              <a:buFont typeface="Wingdings" pitchFamily="2" charset="2"/>
              <a:buChar char="Ø"/>
            </a:pPr>
            <a:r>
              <a:rPr lang="ru-RU" dirty="0" err="1" smtClean="0"/>
              <a:t>Значна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підземних</a:t>
            </a:r>
            <a:r>
              <a:rPr lang="ru-RU" dirty="0" smtClean="0"/>
              <a:t> вод не проходить </a:t>
            </a:r>
            <a:r>
              <a:rPr lang="ru-RU" dirty="0" err="1" smtClean="0"/>
              <a:t>очищення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не </a:t>
            </a:r>
            <a:r>
              <a:rPr lang="ru-RU" dirty="0" err="1" smtClean="0"/>
              <a:t>відповідає</a:t>
            </a:r>
            <a:r>
              <a:rPr lang="ru-RU" dirty="0" smtClean="0"/>
              <a:t> стандартам </a:t>
            </a:r>
            <a:r>
              <a:rPr lang="ru-RU" dirty="0" err="1" smtClean="0"/>
              <a:t>якості</a:t>
            </a:r>
            <a:r>
              <a:rPr lang="ru-RU" dirty="0" smtClean="0"/>
              <a:t> води. В </a:t>
            </a:r>
            <a:r>
              <a:rPr lang="ru-RU" dirty="0" err="1" smtClean="0"/>
              <a:t>Автономній</a:t>
            </a:r>
            <a:r>
              <a:rPr lang="ru-RU" dirty="0" smtClean="0"/>
              <a:t> </a:t>
            </a:r>
            <a:r>
              <a:rPr lang="ru-RU" dirty="0" err="1" smtClean="0"/>
              <a:t>Республіці</a:t>
            </a:r>
            <a:r>
              <a:rPr lang="ru-RU" dirty="0" smtClean="0"/>
              <a:t> </a:t>
            </a:r>
            <a:r>
              <a:rPr lang="ru-RU" dirty="0" err="1" smtClean="0"/>
              <a:t>Крим</a:t>
            </a:r>
            <a:r>
              <a:rPr lang="ru-RU" dirty="0" smtClean="0"/>
              <a:t>, </a:t>
            </a:r>
            <a:r>
              <a:rPr lang="ru-RU" dirty="0" err="1" smtClean="0"/>
              <a:t>в</a:t>
            </a:r>
            <a:r>
              <a:rPr lang="ru-RU" dirty="0" smtClean="0"/>
              <a:t> </a:t>
            </a:r>
            <a:r>
              <a:rPr lang="ru-RU" dirty="0" err="1" smtClean="0"/>
              <a:t>Донецькій</a:t>
            </a:r>
            <a:r>
              <a:rPr lang="ru-RU" dirty="0" smtClean="0"/>
              <a:t>, </a:t>
            </a:r>
            <a:r>
              <a:rPr lang="ru-RU" dirty="0" err="1" smtClean="0"/>
              <a:t>Луганській</a:t>
            </a:r>
            <a:r>
              <a:rPr lang="ru-RU" dirty="0" smtClean="0"/>
              <a:t>, </a:t>
            </a:r>
            <a:r>
              <a:rPr lang="ru-RU" dirty="0" err="1" smtClean="0"/>
              <a:t>Херсонській</a:t>
            </a:r>
            <a:r>
              <a:rPr lang="ru-RU" dirty="0" smtClean="0"/>
              <a:t>, </a:t>
            </a:r>
            <a:r>
              <a:rPr lang="ru-RU" dirty="0" err="1" smtClean="0"/>
              <a:t>Хмельницькій</a:t>
            </a:r>
            <a:r>
              <a:rPr lang="ru-RU" dirty="0" smtClean="0"/>
              <a:t>, </a:t>
            </a:r>
            <a:r>
              <a:rPr lang="ru-RU" dirty="0" err="1" smtClean="0"/>
              <a:t>Одеській</a:t>
            </a:r>
            <a:r>
              <a:rPr lang="ru-RU" dirty="0" smtClean="0"/>
              <a:t>, </a:t>
            </a:r>
            <a:r>
              <a:rPr lang="ru-RU" dirty="0" err="1" smtClean="0"/>
              <a:t>Київській</a:t>
            </a:r>
            <a:r>
              <a:rPr lang="ru-RU" dirty="0" smtClean="0"/>
              <a:t> та </a:t>
            </a:r>
            <a:r>
              <a:rPr lang="ru-RU" dirty="0" err="1" smtClean="0"/>
              <a:t>деяких</a:t>
            </a:r>
            <a:r>
              <a:rPr lang="ru-RU" dirty="0" smtClean="0"/>
              <a:t> </a:t>
            </a:r>
            <a:r>
              <a:rPr lang="ru-RU" dirty="0" err="1" smtClean="0"/>
              <a:t>інших</a:t>
            </a:r>
            <a:r>
              <a:rPr lang="ru-RU" dirty="0" smtClean="0"/>
              <a:t> областях </a:t>
            </a:r>
            <a:r>
              <a:rPr lang="ru-RU" dirty="0" err="1" smtClean="0"/>
              <a:t>немає</a:t>
            </a:r>
            <a:r>
              <a:rPr lang="ru-RU" dirty="0" smtClean="0"/>
              <a:t> </a:t>
            </a:r>
            <a:r>
              <a:rPr lang="ru-RU" dirty="0" err="1" smtClean="0"/>
              <a:t>альтернативних</a:t>
            </a:r>
            <a:r>
              <a:rPr lang="ru-RU" dirty="0" smtClean="0"/>
              <a:t> </a:t>
            </a:r>
            <a:r>
              <a:rPr lang="ru-RU" dirty="0" err="1" smtClean="0"/>
              <a:t>джерел</a:t>
            </a:r>
            <a:r>
              <a:rPr lang="ru-RU" dirty="0" smtClean="0"/>
              <a:t> </a:t>
            </a:r>
            <a:r>
              <a:rPr lang="ru-RU" dirty="0" err="1" smtClean="0"/>
              <a:t>водопостачання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економічно</a:t>
            </a:r>
            <a:r>
              <a:rPr lang="ru-RU" dirty="0" smtClean="0"/>
              <a:t> </a:t>
            </a:r>
            <a:r>
              <a:rPr lang="ru-RU" dirty="0" err="1" smtClean="0"/>
              <a:t>прийнятних</a:t>
            </a:r>
            <a:r>
              <a:rPr lang="ru-RU" dirty="0" smtClean="0"/>
              <a:t> </a:t>
            </a:r>
            <a:r>
              <a:rPr lang="ru-RU" dirty="0" err="1" smtClean="0"/>
              <a:t>технологій</a:t>
            </a:r>
            <a:r>
              <a:rPr lang="ru-RU" dirty="0" smtClean="0"/>
              <a:t> для </a:t>
            </a:r>
            <a:r>
              <a:rPr lang="ru-RU" dirty="0" err="1" smtClean="0"/>
              <a:t>очищення</a:t>
            </a:r>
            <a:r>
              <a:rPr lang="ru-RU" dirty="0" smtClean="0"/>
              <a:t> води </a:t>
            </a:r>
            <a:r>
              <a:rPr lang="ru-RU" dirty="0" err="1" smtClean="0"/>
              <a:t>окремих</a:t>
            </a:r>
            <a:r>
              <a:rPr lang="ru-RU" dirty="0" smtClean="0"/>
              <a:t> </a:t>
            </a:r>
            <a:r>
              <a:rPr lang="ru-RU" dirty="0" err="1" smtClean="0"/>
              <a:t>водозаборів</a:t>
            </a:r>
            <a:r>
              <a:rPr lang="ru-RU" dirty="0" smtClean="0"/>
              <a:t>.</a:t>
            </a:r>
          </a:p>
          <a:p>
            <a:pPr>
              <a:buClr>
                <a:srgbClr val="543480"/>
              </a:buCl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074" name="Picture 2" descr="Картинки по запросу &quot;очисні споруд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88630" y="168707"/>
            <a:ext cx="6096000" cy="3429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0945" y="4475018"/>
            <a:ext cx="8631381" cy="2382982"/>
          </a:xfrm>
        </p:spPr>
        <p:txBody>
          <a:bodyPr>
            <a:normAutofit fontScale="85000" lnSpcReduction="20000"/>
          </a:bodyPr>
          <a:lstStyle/>
          <a:p>
            <a:r>
              <a:rPr lang="ru-RU" dirty="0" err="1" smtClean="0"/>
              <a:t>Четверта</a:t>
            </a:r>
            <a:r>
              <a:rPr lang="ru-RU" dirty="0" smtClean="0"/>
              <a:t> </a:t>
            </a:r>
            <a:r>
              <a:rPr lang="ru-RU" dirty="0" err="1" smtClean="0"/>
              <a:t>частина</a:t>
            </a:r>
            <a:r>
              <a:rPr lang="ru-RU" dirty="0" smtClean="0"/>
              <a:t> </a:t>
            </a:r>
            <a:r>
              <a:rPr lang="ru-RU" dirty="0" err="1" smtClean="0"/>
              <a:t>водопровідних</a:t>
            </a:r>
            <a:r>
              <a:rPr lang="ru-RU" dirty="0" smtClean="0"/>
              <a:t> </a:t>
            </a:r>
            <a:r>
              <a:rPr lang="ru-RU" dirty="0" err="1" smtClean="0"/>
              <a:t>очисних</a:t>
            </a:r>
            <a:r>
              <a:rPr lang="ru-RU" dirty="0" smtClean="0"/>
              <a:t> </a:t>
            </a:r>
            <a:r>
              <a:rPr lang="ru-RU" dirty="0" err="1" smtClean="0"/>
              <a:t>споруд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кожна</a:t>
            </a:r>
            <a:r>
              <a:rPr lang="ru-RU" dirty="0" smtClean="0"/>
              <a:t> </a:t>
            </a:r>
            <a:r>
              <a:rPr lang="ru-RU" dirty="0" err="1" smtClean="0"/>
              <a:t>п'ята</a:t>
            </a:r>
            <a:r>
              <a:rPr lang="ru-RU" dirty="0" smtClean="0"/>
              <a:t> </a:t>
            </a:r>
            <a:r>
              <a:rPr lang="ru-RU" dirty="0" err="1" smtClean="0"/>
              <a:t>насосна</a:t>
            </a:r>
            <a:r>
              <a:rPr lang="ru-RU" dirty="0" smtClean="0"/>
              <a:t> </a:t>
            </a:r>
            <a:r>
              <a:rPr lang="ru-RU" dirty="0" err="1" smtClean="0"/>
              <a:t>станція</a:t>
            </a:r>
            <a:r>
              <a:rPr lang="ru-RU" dirty="0" smtClean="0"/>
              <a:t> (у </a:t>
            </a:r>
            <a:r>
              <a:rPr lang="ru-RU" dirty="0" err="1" smtClean="0"/>
              <a:t>вартісному</a:t>
            </a:r>
            <a:r>
              <a:rPr lang="ru-RU" dirty="0" smtClean="0"/>
              <a:t> </a:t>
            </a:r>
            <a:r>
              <a:rPr lang="ru-RU" dirty="0" err="1" smtClean="0"/>
              <a:t>виразі</a:t>
            </a:r>
            <a:r>
              <a:rPr lang="ru-RU" dirty="0" smtClean="0"/>
              <a:t>) </a:t>
            </a:r>
            <a:r>
              <a:rPr lang="ru-RU" dirty="0" err="1" smtClean="0"/>
              <a:t>відпрацювали</a:t>
            </a:r>
            <a:r>
              <a:rPr lang="ru-RU" dirty="0" smtClean="0"/>
              <a:t> </a:t>
            </a:r>
            <a:r>
              <a:rPr lang="ru-RU" dirty="0" err="1" smtClean="0"/>
              <a:t>нормативний</a:t>
            </a:r>
            <a:r>
              <a:rPr lang="ru-RU" dirty="0" smtClean="0"/>
              <a:t> </a:t>
            </a:r>
            <a:r>
              <a:rPr lang="ru-RU" dirty="0" err="1" smtClean="0"/>
              <a:t>термін</a:t>
            </a:r>
            <a:r>
              <a:rPr lang="ru-RU" dirty="0" smtClean="0"/>
              <a:t> </a:t>
            </a:r>
            <a:r>
              <a:rPr lang="ru-RU" dirty="0" err="1" smtClean="0"/>
              <a:t>амортизації</a:t>
            </a:r>
            <a:r>
              <a:rPr lang="ru-RU" dirty="0" smtClean="0"/>
              <a:t>. </a:t>
            </a:r>
            <a:r>
              <a:rPr lang="ru-RU" dirty="0" err="1" smtClean="0"/>
              <a:t>Фактично</a:t>
            </a:r>
            <a:r>
              <a:rPr lang="ru-RU" dirty="0" smtClean="0"/>
              <a:t> </a:t>
            </a:r>
            <a:r>
              <a:rPr lang="ru-RU" dirty="0" err="1" smtClean="0"/>
              <a:t>амортизовано</a:t>
            </a:r>
            <a:r>
              <a:rPr lang="ru-RU" dirty="0" smtClean="0"/>
              <a:t> половину </a:t>
            </a:r>
            <a:r>
              <a:rPr lang="ru-RU" dirty="0" err="1" smtClean="0"/>
              <a:t>насосних</a:t>
            </a:r>
            <a:r>
              <a:rPr lang="ru-RU" dirty="0" smtClean="0"/>
              <a:t> </a:t>
            </a:r>
            <a:r>
              <a:rPr lang="ru-RU" dirty="0" err="1" smtClean="0"/>
              <a:t>агрегатів</a:t>
            </a:r>
            <a:r>
              <a:rPr lang="ru-RU" dirty="0" smtClean="0"/>
              <a:t>,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яких</a:t>
            </a:r>
            <a:r>
              <a:rPr lang="ru-RU" dirty="0" smtClean="0"/>
              <a:t> 40 </a:t>
            </a:r>
            <a:r>
              <a:rPr lang="ru-RU" dirty="0" err="1" smtClean="0"/>
              <a:t>відсотків</a:t>
            </a:r>
            <a:r>
              <a:rPr lang="ru-RU" dirty="0" smtClean="0"/>
              <a:t> </a:t>
            </a:r>
            <a:r>
              <a:rPr lang="ru-RU" dirty="0" err="1" smtClean="0"/>
              <a:t>потребує</a:t>
            </a:r>
            <a:r>
              <a:rPr lang="ru-RU" dirty="0" smtClean="0"/>
              <a:t> </a:t>
            </a:r>
            <a:r>
              <a:rPr lang="ru-RU" dirty="0" err="1" smtClean="0"/>
              <a:t>заміни</a:t>
            </a:r>
            <a:r>
              <a:rPr lang="ru-RU" dirty="0" smtClean="0"/>
              <a:t>. Критична </a:t>
            </a:r>
            <a:r>
              <a:rPr lang="ru-RU" dirty="0" err="1" smtClean="0"/>
              <a:t>ситуація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станом </a:t>
            </a:r>
            <a:r>
              <a:rPr lang="ru-RU" dirty="0" err="1" smtClean="0"/>
              <a:t>експлуатації</a:t>
            </a:r>
            <a:r>
              <a:rPr lang="ru-RU" dirty="0" smtClean="0"/>
              <a:t> </a:t>
            </a:r>
            <a:r>
              <a:rPr lang="ru-RU" dirty="0" err="1" smtClean="0"/>
              <a:t>каналізаційних</a:t>
            </a:r>
            <a:r>
              <a:rPr lang="ru-RU" dirty="0" smtClean="0"/>
              <a:t> </a:t>
            </a:r>
            <a:r>
              <a:rPr lang="ru-RU" dirty="0" err="1" smtClean="0"/>
              <a:t>колекторів</a:t>
            </a:r>
            <a:r>
              <a:rPr lang="ru-RU" dirty="0" smtClean="0"/>
              <a:t> </a:t>
            </a:r>
            <a:r>
              <a:rPr lang="ru-RU" dirty="0" err="1" smtClean="0"/>
              <a:t>склалася</a:t>
            </a:r>
            <a:r>
              <a:rPr lang="ru-RU" dirty="0" smtClean="0"/>
              <a:t> у </a:t>
            </a:r>
            <a:r>
              <a:rPr lang="ru-RU" dirty="0" err="1" smtClean="0"/>
              <a:t>Києві</a:t>
            </a:r>
            <a:r>
              <a:rPr lang="ru-RU" dirty="0" smtClean="0"/>
              <a:t>, </a:t>
            </a:r>
            <a:r>
              <a:rPr lang="ru-RU" dirty="0" err="1" smtClean="0"/>
              <a:t>Чернігові</a:t>
            </a:r>
            <a:r>
              <a:rPr lang="ru-RU" dirty="0" smtClean="0"/>
              <a:t>, </a:t>
            </a:r>
            <a:r>
              <a:rPr lang="ru-RU" dirty="0" err="1" smtClean="0"/>
              <a:t>Львові</a:t>
            </a:r>
            <a:r>
              <a:rPr lang="ru-RU" dirty="0" smtClean="0"/>
              <a:t>, </a:t>
            </a:r>
            <a:r>
              <a:rPr lang="ru-RU" dirty="0" err="1" smtClean="0"/>
              <a:t>Кіровограді</a:t>
            </a:r>
            <a:r>
              <a:rPr lang="ru-RU" dirty="0" smtClean="0"/>
              <a:t>, </a:t>
            </a:r>
            <a:r>
              <a:rPr lang="ru-RU" dirty="0" err="1" smtClean="0"/>
              <a:t>Дніпропетровську</a:t>
            </a:r>
            <a:r>
              <a:rPr lang="ru-RU" dirty="0" smtClean="0"/>
              <a:t>, </a:t>
            </a:r>
            <a:r>
              <a:rPr lang="ru-RU" dirty="0" err="1" smtClean="0"/>
              <a:t>Керчі</a:t>
            </a:r>
            <a:r>
              <a:rPr lang="ru-RU" dirty="0" smtClean="0"/>
              <a:t>, </a:t>
            </a:r>
            <a:r>
              <a:rPr lang="ru-RU" dirty="0" err="1" smtClean="0"/>
              <a:t>Рівному</a:t>
            </a:r>
            <a:r>
              <a:rPr lang="ru-RU" dirty="0" smtClean="0"/>
              <a:t>, </a:t>
            </a:r>
            <a:r>
              <a:rPr lang="ru-RU" dirty="0" err="1" smtClean="0"/>
              <a:t>Херсоні</a:t>
            </a:r>
            <a:r>
              <a:rPr lang="ru-RU" dirty="0" smtClean="0"/>
              <a:t>, </a:t>
            </a:r>
            <a:r>
              <a:rPr lang="ru-RU" dirty="0" err="1" smtClean="0"/>
              <a:t>Ялті</a:t>
            </a:r>
            <a:r>
              <a:rPr lang="ru-RU" dirty="0" smtClean="0"/>
              <a:t>, </a:t>
            </a:r>
            <a:r>
              <a:rPr lang="ru-RU" dirty="0" err="1" smtClean="0"/>
              <a:t>Севастополі</a:t>
            </a:r>
            <a:r>
              <a:rPr lang="ru-RU" dirty="0" smtClean="0"/>
              <a:t> та </a:t>
            </a:r>
            <a:r>
              <a:rPr lang="ru-RU" dirty="0" err="1" smtClean="0"/>
              <a:t>інших</a:t>
            </a:r>
            <a:r>
              <a:rPr lang="ru-RU" dirty="0" smtClean="0"/>
              <a:t> </a:t>
            </a:r>
            <a:r>
              <a:rPr lang="ru-RU" dirty="0" err="1" smtClean="0"/>
              <a:t>містах</a:t>
            </a:r>
            <a:r>
              <a:rPr lang="ru-RU" dirty="0" smtClean="0"/>
              <a:t> </a:t>
            </a:r>
            <a:r>
              <a:rPr lang="ru-RU" dirty="0" err="1" smtClean="0"/>
              <a:t>України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050" name="Picture 2" descr="Картинки по запросу &quot;очисні споруд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8412" y="176645"/>
            <a:ext cx="6716280" cy="4054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783" y="823479"/>
            <a:ext cx="8382000" cy="53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65564" y="623454"/>
            <a:ext cx="5818909" cy="138545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 складу </a:t>
            </a:r>
            <a:r>
              <a:rPr lang="ru-RU" b="1" dirty="0" err="1" smtClean="0"/>
              <a:t>галузей</a:t>
            </a:r>
            <a:r>
              <a:rPr lang="ru-RU" b="1" dirty="0" smtClean="0"/>
              <a:t> </a:t>
            </a:r>
            <a:r>
              <a:rPr lang="ru-RU" b="1" dirty="0" err="1" smtClean="0"/>
              <a:t>промисловості</a:t>
            </a:r>
            <a:r>
              <a:rPr lang="ru-RU" b="1" dirty="0" smtClean="0"/>
              <a:t>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виробляють</a:t>
            </a:r>
            <a:r>
              <a:rPr lang="ru-RU" b="1" dirty="0" smtClean="0"/>
              <a:t> </a:t>
            </a:r>
            <a:r>
              <a:rPr lang="ru-RU" b="1" dirty="0" err="1" smtClean="0"/>
              <a:t>товари</a:t>
            </a:r>
            <a:r>
              <a:rPr lang="ru-RU" b="1" dirty="0" smtClean="0"/>
              <a:t> народного </a:t>
            </a:r>
            <a:r>
              <a:rPr lang="ru-RU" b="1" dirty="0" err="1" smtClean="0"/>
              <a:t>вжитку</a:t>
            </a:r>
            <a:r>
              <a:rPr lang="ru-RU" b="1" dirty="0" smtClean="0"/>
              <a:t> </a:t>
            </a:r>
            <a:r>
              <a:rPr lang="ru-RU" b="1" dirty="0" err="1" smtClean="0"/>
              <a:t>відносять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12619" y="2535383"/>
            <a:ext cx="2369126" cy="1080654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err="1" smtClean="0"/>
              <a:t>легку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(</a:t>
            </a:r>
            <a:r>
              <a:rPr lang="ru-RU" dirty="0" err="1" smtClean="0"/>
              <a:t>виготовляє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</a:t>
            </a:r>
            <a:r>
              <a:rPr lang="ru-RU" dirty="0" err="1" smtClean="0"/>
              <a:t>одяг</a:t>
            </a:r>
            <a:r>
              <a:rPr lang="ru-RU" dirty="0" smtClean="0"/>
              <a:t>, </a:t>
            </a:r>
            <a:r>
              <a:rPr lang="ru-RU" dirty="0" err="1" smtClean="0"/>
              <a:t>взуття</a:t>
            </a:r>
            <a:r>
              <a:rPr lang="ru-RU" dirty="0" smtClean="0"/>
              <a:t> </a:t>
            </a:r>
            <a:r>
              <a:rPr lang="ru-RU" dirty="0" err="1" smtClean="0"/>
              <a:t>тощо</a:t>
            </a:r>
            <a:r>
              <a:rPr lang="ru-RU" dirty="0" smtClean="0"/>
              <a:t>);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119746" y="4378037"/>
            <a:ext cx="2410691" cy="119149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err="1" smtClean="0"/>
              <a:t>поліграфічну</a:t>
            </a:r>
            <a:r>
              <a:rPr lang="ru-RU" dirty="0" smtClean="0"/>
              <a:t> (</a:t>
            </a:r>
            <a:r>
              <a:rPr lang="ru-RU" dirty="0" err="1" smtClean="0"/>
              <a:t>друкує</a:t>
            </a:r>
            <a:r>
              <a:rPr lang="ru-RU" dirty="0" smtClean="0"/>
              <a:t> </a:t>
            </a:r>
            <a:r>
              <a:rPr lang="ru-RU" dirty="0" err="1" smtClean="0"/>
              <a:t>газети</a:t>
            </a:r>
            <a:r>
              <a:rPr lang="ru-RU" dirty="0" smtClean="0"/>
              <a:t>, </a:t>
            </a:r>
            <a:r>
              <a:rPr lang="ru-RU" dirty="0" err="1" smtClean="0"/>
              <a:t>журнали</a:t>
            </a:r>
            <a:r>
              <a:rPr lang="ru-RU" dirty="0" smtClean="0"/>
              <a:t>, книжки, </a:t>
            </a:r>
            <a:r>
              <a:rPr lang="ru-RU" dirty="0" err="1" smtClean="0"/>
              <a:t>зошити</a:t>
            </a:r>
            <a:r>
              <a:rPr lang="ru-RU" dirty="0" smtClean="0"/>
              <a:t>);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53345" y="2507673"/>
            <a:ext cx="2341418" cy="117763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dirty="0" err="1" smtClean="0"/>
              <a:t>порцеляно-фаянсову</a:t>
            </a:r>
            <a:r>
              <a:rPr lang="ru-RU" dirty="0" smtClean="0"/>
              <a:t> (</a:t>
            </a:r>
            <a:r>
              <a:rPr lang="ru-RU" dirty="0" err="1" smtClean="0"/>
              <a:t>дає</a:t>
            </a:r>
            <a:r>
              <a:rPr lang="ru-RU" dirty="0" smtClean="0"/>
              <a:t> посуд, </a:t>
            </a:r>
            <a:r>
              <a:rPr lang="ru-RU" dirty="0" err="1" smtClean="0"/>
              <a:t>декоративну</a:t>
            </a:r>
            <a:r>
              <a:rPr lang="ru-RU" dirty="0" smtClean="0"/>
              <a:t> скульптуру);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39346" y="4461165"/>
            <a:ext cx="2216726" cy="105294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медичну (виробляє ліки, вату, медичне обладнання).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662545" y="2092036"/>
            <a:ext cx="277091" cy="471055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237018" y="2064326"/>
            <a:ext cx="277091" cy="471055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3366654" y="2189018"/>
            <a:ext cx="304801" cy="2161309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6885709" y="2258291"/>
            <a:ext cx="304801" cy="2161309"/>
          </a:xfrm>
          <a:prstGeom prst="downArrow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818" name="Picture 2" descr="Картинки по запросу &quot;легка промисловіст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310" y="3715472"/>
            <a:ext cx="1260762" cy="1306818"/>
          </a:xfrm>
          <a:prstGeom prst="rect">
            <a:avLst/>
          </a:prstGeom>
          <a:noFill/>
        </p:spPr>
      </p:pic>
      <p:pic>
        <p:nvPicPr>
          <p:cNvPr id="34822" name="Picture 6" descr="Картинки по запросу &quot;книжка&quot;"/>
          <p:cNvPicPr>
            <a:picLocks noChangeAspect="1" noChangeArrowheads="1"/>
          </p:cNvPicPr>
          <p:nvPr/>
        </p:nvPicPr>
        <p:blipFill>
          <a:blip r:embed="rId3" cstate="print"/>
          <a:srcRect t="12429" b="14906"/>
          <a:stretch>
            <a:fillRect/>
          </a:stretch>
        </p:blipFill>
        <p:spPr bwMode="auto">
          <a:xfrm>
            <a:off x="0" y="5084618"/>
            <a:ext cx="1995055" cy="1361934"/>
          </a:xfrm>
          <a:prstGeom prst="rect">
            <a:avLst/>
          </a:prstGeom>
          <a:noFill/>
        </p:spPr>
      </p:pic>
      <p:pic>
        <p:nvPicPr>
          <p:cNvPr id="34824" name="Picture 8" descr="Картинки по запросу &quot;посуд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448" y="3879273"/>
            <a:ext cx="1791855" cy="1343891"/>
          </a:xfrm>
          <a:prstGeom prst="rect">
            <a:avLst/>
          </a:prstGeom>
          <a:noFill/>
        </p:spPr>
      </p:pic>
      <p:pic>
        <p:nvPicPr>
          <p:cNvPr id="34826" name="Picture 10" descr="Картинки по запросу &quot;лік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27418" y="5303836"/>
            <a:ext cx="1789939" cy="1341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95854"/>
            <a:ext cx="7886700" cy="632401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2. Легка промисловість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3964" y="1343890"/>
            <a:ext cx="5666509" cy="5320146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Легку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було</a:t>
            </a:r>
            <a:r>
              <a:rPr lang="ru-RU" dirty="0" smtClean="0"/>
              <a:t> створено у </a:t>
            </a:r>
            <a:r>
              <a:rPr lang="ru-RU" dirty="0" err="1" smtClean="0"/>
              <a:t>другій</a:t>
            </a:r>
            <a:r>
              <a:rPr lang="ru-RU" dirty="0" smtClean="0"/>
              <a:t> </a:t>
            </a:r>
            <a:r>
              <a:rPr lang="ru-RU" dirty="0" err="1" smtClean="0"/>
              <a:t>половині</a:t>
            </a:r>
            <a:r>
              <a:rPr lang="ru-RU" dirty="0" smtClean="0"/>
              <a:t> </a:t>
            </a:r>
            <a:r>
              <a:rPr lang="en-US" dirty="0" smtClean="0"/>
              <a:t>XVIII </a:t>
            </a:r>
            <a:r>
              <a:rPr lang="ru-RU" dirty="0" smtClean="0"/>
              <a:t>ст., а </a:t>
            </a:r>
            <a:r>
              <a:rPr lang="ru-RU" dirty="0" err="1" smtClean="0"/>
              <a:t>швидке</a:t>
            </a:r>
            <a:r>
              <a:rPr lang="ru-RU" dirty="0" smtClean="0"/>
              <a:t> </a:t>
            </a:r>
            <a:r>
              <a:rPr lang="ru-RU" dirty="0" err="1" smtClean="0"/>
              <a:t>зростання</a:t>
            </a:r>
            <a:r>
              <a:rPr lang="ru-RU" dirty="0" smtClean="0"/>
              <a:t> </a:t>
            </a:r>
            <a:r>
              <a:rPr lang="ru-RU" dirty="0" err="1" smtClean="0"/>
              <a:t>різновидів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розпочалося</a:t>
            </a:r>
            <a:r>
              <a:rPr lang="ru-RU" dirty="0" smtClean="0"/>
              <a:t> у </a:t>
            </a:r>
            <a:r>
              <a:rPr lang="en-US" dirty="0" smtClean="0"/>
              <a:t>XIX </a:t>
            </a:r>
            <a:r>
              <a:rPr lang="ru-RU" dirty="0" smtClean="0"/>
              <a:t>ст.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стримувався</a:t>
            </a:r>
            <a:r>
              <a:rPr lang="ru-RU" dirty="0" smtClean="0"/>
              <a:t> в той час </a:t>
            </a:r>
            <a:r>
              <a:rPr lang="ru-RU" dirty="0" err="1" smtClean="0"/>
              <a:t>слабким</a:t>
            </a:r>
            <a:r>
              <a:rPr lang="ru-RU" dirty="0" smtClean="0"/>
              <a:t> </a:t>
            </a:r>
            <a:r>
              <a:rPr lang="ru-RU" dirty="0" err="1" smtClean="0"/>
              <a:t>розвитком</a:t>
            </a:r>
            <a:r>
              <a:rPr lang="ru-RU" dirty="0" smtClean="0"/>
              <a:t> </a:t>
            </a:r>
            <a:r>
              <a:rPr lang="ru-RU" dirty="0" err="1" smtClean="0"/>
              <a:t>сировинної</a:t>
            </a:r>
            <a:r>
              <a:rPr lang="ru-RU" dirty="0" smtClean="0"/>
              <a:t> </a:t>
            </a:r>
            <a:r>
              <a:rPr lang="ru-RU" dirty="0" err="1" smtClean="0"/>
              <a:t>бази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</a:t>
            </a:r>
            <a:r>
              <a:rPr lang="ru-RU" dirty="0" err="1" smtClean="0"/>
              <a:t>відсутністю</a:t>
            </a:r>
            <a:r>
              <a:rPr lang="ru-RU" dirty="0" smtClean="0"/>
              <a:t> </a:t>
            </a:r>
            <a:r>
              <a:rPr lang="ru-RU" dirty="0" err="1" smtClean="0"/>
              <a:t>машинобудування</a:t>
            </a:r>
            <a:r>
              <a:rPr lang="ru-RU" dirty="0" smtClean="0"/>
              <a:t>.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Сьогодні</a:t>
            </a:r>
            <a:r>
              <a:rPr lang="ru-RU" dirty="0" smtClean="0"/>
              <a:t> </a:t>
            </a:r>
            <a:r>
              <a:rPr lang="ru-RU" dirty="0" err="1" smtClean="0"/>
              <a:t>виробничий</a:t>
            </a:r>
            <a:r>
              <a:rPr lang="ru-RU" dirty="0" smtClean="0"/>
              <a:t> </a:t>
            </a:r>
            <a:r>
              <a:rPr lang="ru-RU" dirty="0" err="1" smtClean="0"/>
              <a:t>потенціал</a:t>
            </a:r>
            <a:r>
              <a:rPr lang="ru-RU" dirty="0" smtClean="0"/>
              <a:t> </a:t>
            </a:r>
            <a:r>
              <a:rPr lang="ru-RU" dirty="0" err="1" smtClean="0"/>
              <a:t>легкої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в </a:t>
            </a:r>
            <a:r>
              <a:rPr lang="ru-RU" dirty="0" err="1" smtClean="0"/>
              <a:t>Україні</a:t>
            </a:r>
            <a:r>
              <a:rPr lang="ru-RU" dirty="0" smtClean="0"/>
              <a:t> </a:t>
            </a:r>
            <a:r>
              <a:rPr lang="ru-RU" dirty="0" err="1" smtClean="0"/>
              <a:t>налічує</a:t>
            </a:r>
            <a:r>
              <a:rPr lang="ru-RU" dirty="0" smtClean="0"/>
              <a:t> 483 </a:t>
            </a:r>
            <a:r>
              <a:rPr lang="ru-RU" dirty="0" err="1" smtClean="0"/>
              <a:t>виробничих</a:t>
            </a:r>
            <a:r>
              <a:rPr lang="ru-RU" dirty="0" smtClean="0"/>
              <a:t> </a:t>
            </a:r>
            <a:r>
              <a:rPr lang="ru-RU" dirty="0" err="1" smtClean="0"/>
              <a:t>підприємств</a:t>
            </a:r>
            <a:r>
              <a:rPr lang="ru-RU" dirty="0" smtClean="0"/>
              <a:t>. </a:t>
            </a:r>
            <a:r>
              <a:rPr lang="ru-RU" dirty="0" err="1" smtClean="0"/>
              <a:t>Найбільшою</a:t>
            </a:r>
            <a:r>
              <a:rPr lang="ru-RU" dirty="0" smtClean="0"/>
              <a:t> </a:t>
            </a:r>
            <a:r>
              <a:rPr lang="ru-RU" dirty="0" err="1" smtClean="0"/>
              <a:t>підгалуззю</a:t>
            </a:r>
            <a:r>
              <a:rPr lang="ru-RU" dirty="0" smtClean="0"/>
              <a:t> у </a:t>
            </a:r>
            <a:r>
              <a:rPr lang="ru-RU" dirty="0" err="1" smtClean="0"/>
              <a:t>легкій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текстильна</a:t>
            </a:r>
            <a:r>
              <a:rPr lang="ru-RU" dirty="0" smtClean="0"/>
              <a:t>, </a:t>
            </a:r>
            <a:r>
              <a:rPr lang="ru-RU" dirty="0" err="1" smtClean="0"/>
              <a:t>сумісно</a:t>
            </a:r>
            <a:r>
              <a:rPr lang="ru-RU" dirty="0" smtClean="0"/>
              <a:t> </a:t>
            </a:r>
            <a:r>
              <a:rPr lang="ru-RU" dirty="0" err="1" smtClean="0"/>
              <a:t>обидві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виготовляють</a:t>
            </a:r>
            <a:r>
              <a:rPr lang="ru-RU" dirty="0" smtClean="0"/>
              <a:t> 12,1 м</a:t>
            </a:r>
            <a:r>
              <a:rPr lang="ru-RU" baseline="30000" dirty="0" smtClean="0"/>
              <a:t>2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, 6 пар </a:t>
            </a:r>
            <a:r>
              <a:rPr lang="ru-RU" dirty="0" err="1" smtClean="0"/>
              <a:t>панчішно-шкарпеткових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3 </a:t>
            </a:r>
            <a:r>
              <a:rPr lang="ru-RU" dirty="0" err="1" smtClean="0"/>
              <a:t>найменування</a:t>
            </a:r>
            <a:r>
              <a:rPr lang="ru-RU" dirty="0" smtClean="0"/>
              <a:t> </a:t>
            </a:r>
            <a:r>
              <a:rPr lang="ru-RU" dirty="0" err="1" smtClean="0"/>
              <a:t>трикотажних</a:t>
            </a:r>
            <a:r>
              <a:rPr lang="ru-RU" dirty="0" smtClean="0"/>
              <a:t> </a:t>
            </a:r>
            <a:r>
              <a:rPr lang="ru-RU" dirty="0" err="1" smtClean="0"/>
              <a:t>виробів</a:t>
            </a:r>
            <a:r>
              <a:rPr lang="ru-RU" dirty="0" smtClean="0"/>
              <a:t>, 2,3 пари </a:t>
            </a:r>
            <a:r>
              <a:rPr lang="ru-RU" dirty="0" err="1" smtClean="0"/>
              <a:t>взуття</a:t>
            </a:r>
            <a:r>
              <a:rPr lang="ru-RU" dirty="0" smtClean="0"/>
              <a:t> у </a:t>
            </a:r>
            <a:r>
              <a:rPr lang="ru-RU" dirty="0" err="1" smtClean="0"/>
              <a:t>перерахунку</a:t>
            </a:r>
            <a:r>
              <a:rPr lang="ru-RU" dirty="0" smtClean="0"/>
              <a:t> на одну </a:t>
            </a:r>
            <a:r>
              <a:rPr lang="ru-RU" dirty="0" err="1" smtClean="0"/>
              <a:t>людину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" name="Рисунок 3" descr="giph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53099" y="2183821"/>
            <a:ext cx="3109480" cy="345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Картинки по запросу &quot;карта легкої промисловості україни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245" y="176646"/>
            <a:ext cx="8982755" cy="6210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0218" y="1551709"/>
            <a:ext cx="8155132" cy="4987636"/>
          </a:xfrm>
        </p:spPr>
        <p:txBody>
          <a:bodyPr>
            <a:normAutofit fontScale="92500" lnSpcReduction="20000"/>
          </a:bodyPr>
          <a:lstStyle/>
          <a:p>
            <a:pPr marL="0" indent="263525">
              <a:buClr>
                <a:srgbClr val="7030A0"/>
              </a:buClr>
              <a:buNone/>
            </a:pPr>
            <a:r>
              <a:rPr lang="ru-RU" b="1" i="1" dirty="0" err="1" smtClean="0"/>
              <a:t>Текстильна</a:t>
            </a:r>
            <a:r>
              <a:rPr lang="ru-RU" b="1" i="1" dirty="0" smtClean="0"/>
              <a:t> </a:t>
            </a:r>
            <a:r>
              <a:rPr lang="ru-RU" b="1" i="1" dirty="0" err="1" smtClean="0"/>
              <a:t>промисловість</a:t>
            </a:r>
            <a:r>
              <a:rPr lang="ru-RU" b="1" dirty="0" smtClean="0"/>
              <a:t>.</a:t>
            </a:r>
            <a:r>
              <a:rPr lang="ru-RU" dirty="0" smtClean="0"/>
              <a:t> </a:t>
            </a:r>
            <a:r>
              <a:rPr lang="ru-RU" dirty="0" err="1" smtClean="0"/>
              <a:t>Промисловість</a:t>
            </a:r>
            <a:r>
              <a:rPr lang="ru-RU" dirty="0" smtClean="0"/>
              <a:t> </a:t>
            </a:r>
            <a:r>
              <a:rPr lang="ru-RU" dirty="0" err="1" smtClean="0"/>
              <a:t>виробляє</a:t>
            </a:r>
            <a:r>
              <a:rPr lang="ru-RU" dirty="0" smtClean="0"/>
              <a:t> </a:t>
            </a:r>
            <a:r>
              <a:rPr lang="ru-RU" dirty="0" err="1" smtClean="0"/>
              <a:t>різні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. </a:t>
            </a:r>
            <a:r>
              <a:rPr lang="ru-RU" dirty="0" err="1" smtClean="0"/>
              <a:t>Залежно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сировини</a:t>
            </a:r>
            <a:r>
              <a:rPr lang="ru-RU" dirty="0" smtClean="0"/>
              <a:t>, яку </a:t>
            </a:r>
            <a:r>
              <a:rPr lang="ru-RU" dirty="0" err="1" smtClean="0"/>
              <a:t>використовують</a:t>
            </a:r>
            <a:r>
              <a:rPr lang="ru-RU" dirty="0" smtClean="0"/>
              <a:t> для </a:t>
            </a:r>
            <a:r>
              <a:rPr lang="ru-RU" dirty="0" err="1" smtClean="0"/>
              <a:t>цього</a:t>
            </a:r>
            <a:r>
              <a:rPr lang="ru-RU" dirty="0" smtClean="0"/>
              <a:t>, </a:t>
            </a:r>
            <a:r>
              <a:rPr lang="ru-RU" dirty="0" err="1" smtClean="0"/>
              <a:t>виділяють</a:t>
            </a:r>
            <a:r>
              <a:rPr lang="ru-RU" dirty="0" smtClean="0"/>
              <a:t> </a:t>
            </a:r>
            <a:r>
              <a:rPr lang="ru-RU" dirty="0" err="1" smtClean="0"/>
              <a:t>такі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: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бавовняна</a:t>
            </a:r>
            <a:r>
              <a:rPr lang="ru-RU" dirty="0" smtClean="0"/>
              <a:t>,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вовняна</a:t>
            </a:r>
            <a:r>
              <a:rPr lang="ru-RU" dirty="0" smtClean="0"/>
              <a:t>,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dirty="0" err="1" smtClean="0"/>
              <a:t>шовкова</a:t>
            </a:r>
            <a:r>
              <a:rPr lang="ru-RU" dirty="0" smtClean="0"/>
              <a:t>,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лляна</a:t>
            </a:r>
            <a:r>
              <a:rPr lang="ru-RU" dirty="0" smtClean="0"/>
              <a:t>,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конопляно-джутова</a:t>
            </a:r>
            <a:r>
              <a:rPr lang="ru-RU" dirty="0" smtClean="0"/>
              <a:t>, </a:t>
            </a:r>
          </a:p>
          <a:p>
            <a:pPr>
              <a:buClr>
                <a:srgbClr val="7030A0"/>
              </a:buClr>
              <a:buFont typeface="Wingdings" pitchFamily="2" charset="2"/>
              <a:buChar char="v"/>
            </a:pPr>
            <a:r>
              <a:rPr lang="ru-RU" dirty="0" err="1" smtClean="0"/>
              <a:t>трикотажна</a:t>
            </a:r>
            <a:r>
              <a:rPr lang="ru-RU" dirty="0" smtClean="0"/>
              <a:t>. </a:t>
            </a:r>
          </a:p>
          <a:p>
            <a:pPr>
              <a:buClr>
                <a:srgbClr val="7030A0"/>
              </a:buClr>
              <a:buNone/>
            </a:pPr>
            <a:endParaRPr lang="ru-RU" dirty="0" smtClean="0"/>
          </a:p>
          <a:p>
            <a:pPr marL="0" indent="263525">
              <a:buClr>
                <a:srgbClr val="7030A0"/>
              </a:buClr>
              <a:buNone/>
            </a:pPr>
            <a:r>
              <a:rPr lang="ru-RU" dirty="0" err="1" smtClean="0"/>
              <a:t>Всі</a:t>
            </a:r>
            <a:r>
              <a:rPr lang="ru-RU" dirty="0" smtClean="0"/>
              <a:t> вони, </a:t>
            </a:r>
            <a:r>
              <a:rPr lang="ru-RU" dirty="0" err="1" smtClean="0"/>
              <a:t>крім</a:t>
            </a:r>
            <a:r>
              <a:rPr lang="ru-RU" dirty="0" smtClean="0"/>
              <a:t> </a:t>
            </a:r>
            <a:r>
              <a:rPr lang="ru-RU" dirty="0" err="1" smtClean="0"/>
              <a:t>лляної</a:t>
            </a:r>
            <a:r>
              <a:rPr lang="ru-RU" dirty="0" smtClean="0"/>
              <a:t>, </a:t>
            </a:r>
            <a:r>
              <a:rPr lang="ru-RU" dirty="0" err="1" smtClean="0"/>
              <a:t>потребують</a:t>
            </a:r>
            <a:r>
              <a:rPr lang="ru-RU" dirty="0" smtClean="0"/>
              <a:t> </a:t>
            </a:r>
            <a:r>
              <a:rPr lang="ru-RU" dirty="0" err="1" smtClean="0"/>
              <a:t>трудових</a:t>
            </a:r>
            <a:r>
              <a:rPr lang="ru-RU" dirty="0" smtClean="0"/>
              <a:t> </a:t>
            </a:r>
            <a:r>
              <a:rPr lang="ru-RU" dirty="0" err="1" smtClean="0"/>
              <a:t>ресурсів</a:t>
            </a:r>
            <a:r>
              <a:rPr lang="ru-RU" dirty="0" smtClean="0"/>
              <a:t> </a:t>
            </a:r>
            <a:r>
              <a:rPr lang="ru-RU" dirty="0" err="1" smtClean="0"/>
              <a:t>певної</a:t>
            </a:r>
            <a:r>
              <a:rPr lang="ru-RU" dirty="0" smtClean="0"/>
              <a:t> </a:t>
            </a:r>
            <a:r>
              <a:rPr lang="ru-RU" dirty="0" err="1" smtClean="0"/>
              <a:t>кваліфікації</a:t>
            </a:r>
            <a:r>
              <a:rPr lang="ru-RU" dirty="0" smtClean="0"/>
              <a:t> (в </a:t>
            </a:r>
            <a:r>
              <a:rPr lang="ru-RU" dirty="0" err="1" smtClean="0"/>
              <a:t>цій</a:t>
            </a:r>
            <a:r>
              <a:rPr lang="ru-RU" dirty="0" smtClean="0"/>
              <a:t> </a:t>
            </a:r>
            <a:r>
              <a:rPr lang="ru-RU" dirty="0" err="1" smtClean="0"/>
              <a:t>галузі</a:t>
            </a:r>
            <a:r>
              <a:rPr lang="ru-RU" dirty="0" smtClean="0"/>
              <a:t> </a:t>
            </a:r>
            <a:r>
              <a:rPr lang="ru-RU" dirty="0" err="1" smtClean="0"/>
              <a:t>переважно</a:t>
            </a: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 smtClean="0"/>
              <a:t> </a:t>
            </a:r>
            <a:r>
              <a:rPr lang="ru-RU" dirty="0" err="1" smtClean="0"/>
              <a:t>жінки</a:t>
            </a:r>
            <a:r>
              <a:rPr lang="ru-RU" dirty="0" smtClean="0"/>
              <a:t>).</a:t>
            </a:r>
          </a:p>
          <a:p>
            <a:endParaRPr lang="ru-RU" dirty="0"/>
          </a:p>
        </p:txBody>
      </p:sp>
      <p:pic>
        <p:nvPicPr>
          <p:cNvPr id="31746" name="Picture 2" descr="Картинки по запросу &quot;Текстильна промисловіст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6362" y="2511152"/>
            <a:ext cx="3920547" cy="25483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257591"/>
            <a:ext cx="4682836" cy="1139245"/>
          </a:xfrm>
        </p:spPr>
        <p:txBody>
          <a:bodyPr>
            <a:normAutofit fontScale="85000" lnSpcReduction="10000"/>
          </a:bodyPr>
          <a:lstStyle/>
          <a:p>
            <a:pPr marL="0" indent="360363">
              <a:buNone/>
            </a:pPr>
            <a:r>
              <a:rPr lang="ru-RU" dirty="0" smtClean="0"/>
              <a:t>Основною формою </a:t>
            </a:r>
            <a:r>
              <a:rPr lang="ru-RU" dirty="0" err="1" smtClean="0"/>
              <a:t>організації</a:t>
            </a:r>
            <a:r>
              <a:rPr lang="ru-RU" dirty="0" smtClean="0"/>
              <a:t> </a:t>
            </a:r>
            <a:r>
              <a:rPr lang="ru-RU" dirty="0" err="1" smtClean="0"/>
              <a:t>виробництва</a:t>
            </a:r>
            <a:r>
              <a:rPr lang="ru-RU" dirty="0" smtClean="0"/>
              <a:t> </a:t>
            </a:r>
            <a:r>
              <a:rPr lang="ru-RU" dirty="0" err="1" smtClean="0"/>
              <a:t>галузей</a:t>
            </a:r>
            <a:r>
              <a:rPr lang="ru-RU" dirty="0" smtClean="0"/>
              <a:t> </a:t>
            </a:r>
            <a:r>
              <a:rPr lang="ru-RU" dirty="0" err="1" smtClean="0"/>
              <a:t>текстильної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 </a:t>
            </a:r>
            <a:r>
              <a:rPr lang="ru-RU" dirty="0" err="1" smtClean="0"/>
              <a:t>є</a:t>
            </a:r>
            <a:r>
              <a:rPr lang="ru-RU" dirty="0" smtClean="0"/>
              <a:t> </a:t>
            </a:r>
            <a:r>
              <a:rPr lang="ru-RU" dirty="0" err="1" smtClean="0"/>
              <a:t>комбінування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90947" y="3546762"/>
            <a:ext cx="1676399" cy="13161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прядіння</a:t>
            </a:r>
            <a:r>
              <a:rPr lang="ru-RU" b="1" dirty="0" smtClean="0"/>
              <a:t> (</a:t>
            </a:r>
            <a:r>
              <a:rPr lang="ru-RU" b="1" dirty="0" err="1" smtClean="0"/>
              <a:t>виробництво</a:t>
            </a:r>
            <a:r>
              <a:rPr lang="ru-RU" b="1" dirty="0" smtClean="0"/>
              <a:t> ниток),</a:t>
            </a:r>
            <a:endParaRPr lang="ru-RU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19056" y="3574471"/>
            <a:ext cx="1510144" cy="1316183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ткацтво</a:t>
            </a:r>
            <a:r>
              <a:rPr lang="ru-RU" b="1" i="1" dirty="0" smtClean="0"/>
              <a:t> </a:t>
            </a:r>
            <a:r>
              <a:rPr lang="ru-RU" b="1" dirty="0" smtClean="0"/>
              <a:t>(</a:t>
            </a:r>
            <a:r>
              <a:rPr lang="ru-RU" b="1" dirty="0" err="1" smtClean="0"/>
              <a:t>виготовлення</a:t>
            </a:r>
            <a:r>
              <a:rPr lang="ru-RU" b="1" dirty="0" smtClean="0"/>
              <a:t> тканин),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497784" y="3519053"/>
            <a:ext cx="1620980" cy="13300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err="1" smtClean="0"/>
              <a:t>фарбування</a:t>
            </a:r>
            <a:r>
              <a:rPr lang="ru-RU" b="1" i="1" dirty="0" smtClean="0"/>
              <a:t> та </a:t>
            </a:r>
            <a:r>
              <a:rPr lang="ru-RU" b="1" i="1" dirty="0" err="1" smtClean="0"/>
              <a:t>оздоблення</a:t>
            </a:r>
            <a:r>
              <a:rPr lang="ru-RU" b="1" i="1" dirty="0" smtClean="0"/>
              <a:t> тканин</a:t>
            </a:r>
            <a:endParaRPr lang="ru-RU" b="1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2272145" y="3976254"/>
            <a:ext cx="831273" cy="40178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>
            <a:off x="5347854" y="4003963"/>
            <a:ext cx="831273" cy="401782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551708" y="2272144"/>
            <a:ext cx="597131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Текстильні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комбінати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поєднують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такі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стадії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виробництва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ru-RU" dirty="0"/>
          </a:p>
        </p:txBody>
      </p:sp>
      <p:pic>
        <p:nvPicPr>
          <p:cNvPr id="30722" name="Picture 2" descr="Картинки по запросу &quot;прядіння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556" y="4977678"/>
            <a:ext cx="1709383" cy="1880322"/>
          </a:xfrm>
          <a:prstGeom prst="rect">
            <a:avLst/>
          </a:prstGeom>
          <a:noFill/>
        </p:spPr>
      </p:pic>
      <p:pic>
        <p:nvPicPr>
          <p:cNvPr id="30724" name="Picture 4" descr="Картинки по запросу &quot;ткацтво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15649" y="4973782"/>
            <a:ext cx="2850862" cy="1693623"/>
          </a:xfrm>
          <a:prstGeom prst="rect">
            <a:avLst/>
          </a:prstGeom>
          <a:noFill/>
        </p:spPr>
      </p:pic>
      <p:sp>
        <p:nvSpPr>
          <p:cNvPr id="30726" name="AutoShape 6" descr="Картинки по запросу &quot;оздоблення ткани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8" name="AutoShape 8" descr="Картинки по запросу &quot;оздоблення ткани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30" name="AutoShape 10" descr="Картинки по запросу &quot;оздоблення тканин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2" name="Picture 12" descr="Картинки по запросу &quot;оздоблення тканин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23709" y="4916248"/>
            <a:ext cx="2611292" cy="17408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336</TotalTime>
  <Words>1956</Words>
  <Application>Microsoft Office PowerPoint</Application>
  <PresentationFormat>Экран (4:3)</PresentationFormat>
  <Paragraphs>90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Office Theme</vt:lpstr>
      <vt:lpstr>Тема: СОЦІАЛЬНИЙ КОМПЛЕКС </vt:lpstr>
      <vt:lpstr>План</vt:lpstr>
      <vt:lpstr>1. Структура соціального комплексу</vt:lpstr>
      <vt:lpstr>Слайд 4</vt:lpstr>
      <vt:lpstr>Слайд 5</vt:lpstr>
      <vt:lpstr>2. Легка промисловість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3. Сфера послуг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Пользователь Windows</cp:lastModifiedBy>
  <cp:revision>11</cp:revision>
  <dcterms:created xsi:type="dcterms:W3CDTF">2019-02-21T15:01:25Z</dcterms:created>
  <dcterms:modified xsi:type="dcterms:W3CDTF">2020-04-06T07:21:05Z</dcterms:modified>
</cp:coreProperties>
</file>