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70" r:id="rId5"/>
    <p:sldId id="262" r:id="rId6"/>
    <p:sldId id="267" r:id="rId7"/>
    <p:sldId id="268" r:id="rId8"/>
    <p:sldId id="277" r:id="rId9"/>
    <p:sldId id="275" r:id="rId10"/>
    <p:sldId id="279" r:id="rId11"/>
    <p:sldId id="280" r:id="rId12"/>
    <p:sldId id="281" r:id="rId13"/>
    <p:sldId id="259" r:id="rId14"/>
    <p:sldId id="276" r:id="rId15"/>
    <p:sldId id="273" r:id="rId16"/>
    <p:sldId id="278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CC7B8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254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B9B9F">
              <a:alpha val="19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left>
          <a:righ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right>
          <a:top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top>
          <a:bottom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bottom>
          <a:insideH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H>
          <a:insideV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0CC8A">
              <a:alpha val="31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0E9D7"/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5815">
              <a:alpha val="7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2EBD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F2EBDB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2EBDB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wholeTbl>
    <a:band2H>
      <a:tcTxStyle/>
      <a:tcStyle>
        <a:tcBdr/>
        <a:fill>
          <a:solidFill>
            <a:srgbClr val="BCBCBC">
              <a:alpha val="12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45C51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766D60"/>
              </a:solidFill>
              <a:prstDash val="solid"/>
              <a:miter lim="400000"/>
            </a:ln>
          </a:left>
          <a:right>
            <a:ln w="127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66D60"/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D60">
              <a:alpha val="5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66D60"/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66D60"/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53" d="100"/>
          <a:sy n="53" d="100"/>
        </p:scale>
        <p:origin x="-78" y="-64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642954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eatherbooktypeembellishgld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53100" y="4775200"/>
            <a:ext cx="195662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825500" y="1879600"/>
            <a:ext cx="11836400" cy="2603500"/>
          </a:xfrm>
          <a:prstGeom prst="rect">
            <a:avLst/>
          </a:prstGeom>
          <a:effectLst>
            <a:outerShdw blurRad="25400" dist="38100" dir="2700000" rotWithShape="0">
              <a:srgbClr val="6D625D">
                <a:alpha val="90000"/>
              </a:srgbClr>
            </a:outerShdw>
          </a:effectLst>
        </p:spPr>
        <p:txBody>
          <a:bodyPr anchor="b"/>
          <a:lstStyle>
            <a:lvl1pPr>
              <a:defRPr sz="8000">
                <a:solidFill>
                  <a:srgbClr val="BEA56D"/>
                </a:solidFill>
                <a:effectLst>
                  <a:outerShdw blurRad="38100" dist="254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825500" y="5346700"/>
            <a:ext cx="11836400" cy="1854200"/>
          </a:xfrm>
          <a:prstGeom prst="rect">
            <a:avLst/>
          </a:prstGeom>
          <a:effectLst>
            <a:outerShdw blurRad="25400" dist="38100" dir="2700000" rotWithShape="0">
              <a:srgbClr val="6D625D">
                <a:alpha val="90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6565899" y="9029700"/>
            <a:ext cx="342901" cy="355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нутренняя 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pic" idx="13"/>
          </p:nvPr>
        </p:nvSpPr>
        <p:spPr>
          <a:xfrm>
            <a:off x="749300" y="812800"/>
            <a:ext cx="11480800" cy="6223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762000" y="7035800"/>
            <a:ext cx="11480800" cy="13462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762000" y="8382000"/>
            <a:ext cx="11480800" cy="9525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600" i="1"/>
            </a:lvl1pPr>
            <a:lvl2pPr marL="0" indent="228600" algn="ctr">
              <a:spcBef>
                <a:spcPts val="0"/>
              </a:spcBef>
              <a:buSzTx/>
              <a:buNone/>
              <a:defRPr sz="3600" i="1"/>
            </a:lvl2pPr>
            <a:lvl3pPr marL="0" indent="457200" algn="ctr">
              <a:spcBef>
                <a:spcPts val="0"/>
              </a:spcBef>
              <a:buSzTx/>
              <a:buNone/>
              <a:defRPr sz="3600" i="1"/>
            </a:lvl3pPr>
            <a:lvl4pPr marL="0" indent="685800" algn="ctr">
              <a:spcBef>
                <a:spcPts val="0"/>
              </a:spcBef>
              <a:buSzTx/>
              <a:buNone/>
              <a:defRPr sz="3600" i="1"/>
            </a:lvl4pPr>
            <a:lvl5pPr marL="0" indent="914400" algn="ctr">
              <a:spcBef>
                <a:spcPts val="0"/>
              </a:spcBef>
              <a:buSzTx/>
              <a:buNone/>
              <a:defRPr sz="3600" i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6324599" y="9144000"/>
            <a:ext cx="342901" cy="355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762000" y="3606800"/>
            <a:ext cx="11480800" cy="2540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leatherbooktypeembellishgry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6906" y="5083509"/>
            <a:ext cx="1956621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>
            <a:spLocks noGrp="1"/>
          </p:cNvSpPr>
          <p:nvPr>
            <p:ph type="pic" sz="half" idx="13"/>
          </p:nvPr>
        </p:nvSpPr>
        <p:spPr>
          <a:xfrm>
            <a:off x="7121230" y="1586868"/>
            <a:ext cx="5105401" cy="6807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431800" y="1600200"/>
            <a:ext cx="6477000" cy="31750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"/>
          </p:nvPr>
        </p:nvSpPr>
        <p:spPr>
          <a:xfrm>
            <a:off x="431800" y="5715000"/>
            <a:ext cx="6464300" cy="267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 i="1"/>
            </a:lvl1pPr>
            <a:lvl2pPr marL="0" indent="228600" algn="ctr">
              <a:spcBef>
                <a:spcPts val="0"/>
              </a:spcBef>
              <a:buSzTx/>
              <a:buNone/>
              <a:defRPr sz="3600" i="1"/>
            </a:lvl2pPr>
            <a:lvl3pPr marL="0" indent="457200" algn="ctr">
              <a:spcBef>
                <a:spcPts val="0"/>
              </a:spcBef>
              <a:buSzTx/>
              <a:buNone/>
              <a:defRPr sz="3600" i="1"/>
            </a:lvl3pPr>
            <a:lvl4pPr marL="0" indent="685800" algn="ctr">
              <a:spcBef>
                <a:spcPts val="0"/>
              </a:spcBef>
              <a:buSzTx/>
              <a:buNone/>
              <a:defRPr sz="3600" i="1"/>
            </a:lvl4pPr>
            <a:lvl5pPr marL="0" indent="914400" algn="ctr">
              <a:spcBef>
                <a:spcPts val="0"/>
              </a:spcBef>
              <a:buSzTx/>
              <a:buNone/>
              <a:defRPr sz="3600" i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pic" idx="13"/>
          </p:nvPr>
        </p:nvSpPr>
        <p:spPr>
          <a:xfrm>
            <a:off x="787400" y="723900"/>
            <a:ext cx="6324600" cy="8178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pic" sz="quarter" idx="14"/>
          </p:nvPr>
        </p:nvSpPr>
        <p:spPr>
          <a:xfrm>
            <a:off x="7396540" y="723900"/>
            <a:ext cx="4800601" cy="347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sz="quarter" idx="15"/>
          </p:nvPr>
        </p:nvSpPr>
        <p:spPr>
          <a:xfrm>
            <a:off x="7396540" y="4508617"/>
            <a:ext cx="4813301" cy="439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body" sz="quarter" idx="13"/>
          </p:nvPr>
        </p:nvSpPr>
        <p:spPr>
          <a:xfrm>
            <a:off x="1270000" y="6350000"/>
            <a:ext cx="10464800" cy="558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–Иван Арсентьев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sz="quarter" idx="14"/>
          </p:nvPr>
        </p:nvSpPr>
        <p:spPr>
          <a:xfrm>
            <a:off x="1270000" y="4292600"/>
            <a:ext cx="10464800" cy="6731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 i="1"/>
            </a:lvl1pPr>
          </a:lstStyle>
          <a:p>
            <a:r>
              <a:t>«Введите цитату здесь». 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762000" y="723900"/>
            <a:ext cx="11480800" cy="829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3"/>
              </a:buBlip>
            </a:lvl1pPr>
            <a:lvl2pPr>
              <a:buBlip>
                <a:blip r:embed="rId13"/>
              </a:buBlip>
            </a:lvl2pPr>
            <a:lvl3pPr>
              <a:buBlip>
                <a:blip r:embed="rId13"/>
              </a:buBlip>
            </a:lvl3pPr>
            <a:lvl4pPr>
              <a:buBlip>
                <a:blip r:embed="rId13"/>
              </a:buBlip>
            </a:lvl4pPr>
            <a:lvl5pPr>
              <a:buBlip>
                <a:blip r:embed="rId13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762000" y="381000"/>
            <a:ext cx="11480800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4599" y="9017000"/>
            <a:ext cx="342901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533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3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1pPr>
      <a:lvl2pPr marL="1066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3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2pPr>
      <a:lvl3pPr marL="1600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3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3pPr>
      <a:lvl4pPr marL="2133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3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4pPr>
      <a:lvl5pPr marL="26670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3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5pPr>
      <a:lvl6pPr marL="3200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3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6pPr>
      <a:lvl7pPr marL="3733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3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7pPr>
      <a:lvl8pPr marL="4267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3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8pPr>
      <a:lvl9pPr marL="4800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3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ctrTitle"/>
          </p:nvPr>
        </p:nvSpPr>
        <p:spPr>
          <a:xfrm>
            <a:off x="825500" y="1199351"/>
            <a:ext cx="11836400" cy="26035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14781">
              <a:defRPr sz="5680">
                <a:effectLst>
                  <a:outerShdw blurRad="27050" dist="18034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rPr lang="uk-UA" dirty="0"/>
              <a:t>Правове регулювання організаційних та ідеологічних засад діяльності політичних партій: вітчизняний і зарубіжний досвід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hueOff val="-88726"/>
                  <a:lumOff val="-13711"/>
                </a:schemeClr>
              </a:gs>
            </a:gsLst>
            <a:lin ang="5400000"/>
          </a:gradFill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 sz="4600">
                <a:solidFill>
                  <a:srgbClr val="F2EBDB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rPr lang="uk-UA" dirty="0"/>
              <a:t>Ідеологія</a:t>
            </a:r>
            <a:endParaRPr dirty="0"/>
          </a:p>
        </p:txBody>
      </p:sp>
      <p:sp>
        <p:nvSpPr>
          <p:cNvPr id="246" name="Shape 246"/>
          <p:cNvSpPr/>
          <p:nvPr/>
        </p:nvSpPr>
        <p:spPr>
          <a:xfrm>
            <a:off x="737012" y="2819172"/>
            <a:ext cx="4685268" cy="5613856"/>
          </a:xfrm>
          <a:prstGeom prst="roundRect">
            <a:avLst>
              <a:gd name="adj" fmla="val 5428"/>
            </a:avLst>
          </a:prstGeom>
          <a:blipFill>
            <a:blip r:embed="rId2"/>
          </a:blipFill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sz="2900" b="1" dirty="0"/>
              <a:t>Політична ідеологія</a:t>
            </a:r>
          </a:p>
          <a:p>
            <a:r>
              <a:rPr lang="uk-UA" sz="2900" dirty="0"/>
              <a:t>Є сукупністю ідейних поглядів, що виражають та захищають інтереси певної групи або груп населення. Це доктрина, яка </a:t>
            </a:r>
            <a:r>
              <a:rPr lang="uk-UA" sz="2900" dirty="0" err="1"/>
              <a:t>обгрунтовує</a:t>
            </a:r>
            <a:r>
              <a:rPr lang="uk-UA" sz="2900" dirty="0"/>
              <a:t> прагнення цієї групи отримати владу та здійснити певні перетворення в країні</a:t>
            </a:r>
          </a:p>
        </p:txBody>
      </p:sp>
      <p:sp>
        <p:nvSpPr>
          <p:cNvPr id="6" name="Shape 246">
            <a:extLst>
              <a:ext uri="{FF2B5EF4-FFF2-40B4-BE49-F238E27FC236}">
                <a16:creationId xmlns="" xmlns:a16="http://schemas.microsoft.com/office/drawing/2014/main" id="{8AB9F451-6D10-4EF1-9DD2-1F5A98A0888C}"/>
              </a:ext>
            </a:extLst>
          </p:cNvPr>
          <p:cNvSpPr/>
          <p:nvPr/>
        </p:nvSpPr>
        <p:spPr>
          <a:xfrm>
            <a:off x="7550195" y="2816396"/>
            <a:ext cx="4685268" cy="5613856"/>
          </a:xfrm>
          <a:prstGeom prst="roundRect">
            <a:avLst>
              <a:gd name="adj" fmla="val 5428"/>
            </a:avLst>
          </a:prstGeom>
          <a:blipFill>
            <a:blip r:embed="rId2"/>
          </a:blipFill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sz="2900" b="1" dirty="0"/>
              <a:t>Партійна ідеологія</a:t>
            </a:r>
          </a:p>
          <a:p>
            <a:r>
              <a:rPr lang="uk-UA" sz="2900" dirty="0"/>
              <a:t>Є одною з форм представлення позитивної моделі сучасного та майбутнього державного та суспільного устрою, необхідна для визначення в ній місця партії</a:t>
            </a:r>
          </a:p>
        </p:txBody>
      </p:sp>
      <p:sp>
        <p:nvSpPr>
          <p:cNvPr id="9" name="Shape 152">
            <a:extLst>
              <a:ext uri="{FF2B5EF4-FFF2-40B4-BE49-F238E27FC236}">
                <a16:creationId xmlns="" xmlns:a16="http://schemas.microsoft.com/office/drawing/2014/main" id="{FB737750-FE8B-4E47-B443-ACB4D776ECE2}"/>
              </a:ext>
            </a:extLst>
          </p:cNvPr>
          <p:cNvSpPr/>
          <p:nvPr/>
        </p:nvSpPr>
        <p:spPr>
          <a:xfrm flipV="1">
            <a:off x="3053769" y="1993001"/>
            <a:ext cx="1" cy="782304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0" name="Shape 152">
            <a:extLst>
              <a:ext uri="{FF2B5EF4-FFF2-40B4-BE49-F238E27FC236}">
                <a16:creationId xmlns="" xmlns:a16="http://schemas.microsoft.com/office/drawing/2014/main" id="{2A87FE73-4868-42CA-BE24-709691236E5A}"/>
              </a:ext>
            </a:extLst>
          </p:cNvPr>
          <p:cNvSpPr/>
          <p:nvPr/>
        </p:nvSpPr>
        <p:spPr>
          <a:xfrm flipV="1">
            <a:off x="9952047" y="1981505"/>
            <a:ext cx="1" cy="782304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54539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hueOff val="-88726"/>
                  <a:lumOff val="-13711"/>
                </a:schemeClr>
              </a:gs>
            </a:gsLst>
            <a:lin ang="5400000"/>
          </a:gradFill>
        </p:spPr>
        <p:txBody>
          <a:bodyPr/>
          <a:lstStyle>
            <a:lvl1pPr>
              <a:defRPr sz="4000">
                <a:solidFill>
                  <a:srgbClr val="F2EBDB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rPr lang="uk-UA" dirty="0"/>
              <a:t>Елементи ідеології</a:t>
            </a:r>
            <a:endParaRPr dirty="0"/>
          </a:p>
        </p:txBody>
      </p:sp>
      <p:sp>
        <p:nvSpPr>
          <p:cNvPr id="141" name="Shape 141"/>
          <p:cNvSpPr/>
          <p:nvPr/>
        </p:nvSpPr>
        <p:spPr>
          <a:xfrm>
            <a:off x="2974008" y="3011583"/>
            <a:ext cx="9232100" cy="54886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sz="2900" dirty="0"/>
              <a:t>Образ дійсності</a:t>
            </a:r>
          </a:p>
        </p:txBody>
      </p:sp>
      <p:sp>
        <p:nvSpPr>
          <p:cNvPr id="142" name="Shape 142"/>
          <p:cNvSpPr/>
          <p:nvPr/>
        </p:nvSpPr>
        <p:spPr>
          <a:xfrm>
            <a:off x="2974008" y="4392600"/>
            <a:ext cx="9232100" cy="548868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sz="2900" dirty="0"/>
              <a:t>Аксіологічна система (ієрархія цінностей)</a:t>
            </a:r>
          </a:p>
        </p:txBody>
      </p:sp>
      <p:sp>
        <p:nvSpPr>
          <p:cNvPr id="143" name="Shape 143"/>
          <p:cNvSpPr/>
          <p:nvPr/>
        </p:nvSpPr>
        <p:spPr>
          <a:xfrm>
            <a:off x="3010700" y="5764771"/>
            <a:ext cx="9232100" cy="1441420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sz="2900" dirty="0"/>
              <a:t>Практичні вказівки (методологія діяльності для зміни або збереження існуючого стану справ у суспільстві</a:t>
            </a:r>
          </a:p>
        </p:txBody>
      </p:sp>
      <p:sp>
        <p:nvSpPr>
          <p:cNvPr id="144" name="Shape 144"/>
          <p:cNvSpPr/>
          <p:nvPr/>
        </p:nvSpPr>
        <p:spPr>
          <a:xfrm flipH="1" flipV="1">
            <a:off x="1317837" y="3277241"/>
            <a:ext cx="1584164" cy="0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1" name="Shape 144">
            <a:extLst>
              <a:ext uri="{FF2B5EF4-FFF2-40B4-BE49-F238E27FC236}">
                <a16:creationId xmlns="" xmlns:a16="http://schemas.microsoft.com/office/drawing/2014/main" id="{A162C70B-FD91-4E4B-A230-4F9754C4FABD}"/>
              </a:ext>
            </a:extLst>
          </p:cNvPr>
          <p:cNvSpPr/>
          <p:nvPr/>
        </p:nvSpPr>
        <p:spPr>
          <a:xfrm flipH="1" flipV="1">
            <a:off x="1317837" y="4660776"/>
            <a:ext cx="1584164" cy="0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2" name="Shape 144">
            <a:extLst>
              <a:ext uri="{FF2B5EF4-FFF2-40B4-BE49-F238E27FC236}">
                <a16:creationId xmlns="" xmlns:a16="http://schemas.microsoft.com/office/drawing/2014/main" id="{2167970E-14FB-4F60-907E-5D55FF424630}"/>
              </a:ext>
            </a:extLst>
          </p:cNvPr>
          <p:cNvSpPr/>
          <p:nvPr/>
        </p:nvSpPr>
        <p:spPr>
          <a:xfrm flipH="1" flipV="1">
            <a:off x="1245830" y="6532984"/>
            <a:ext cx="1656171" cy="0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3" name="Shape 144">
            <a:extLst>
              <a:ext uri="{FF2B5EF4-FFF2-40B4-BE49-F238E27FC236}">
                <a16:creationId xmlns="" xmlns:a16="http://schemas.microsoft.com/office/drawing/2014/main" id="{30EB30A2-2B9A-4001-BCA2-331C9BE4F28D}"/>
              </a:ext>
            </a:extLst>
          </p:cNvPr>
          <p:cNvSpPr/>
          <p:nvPr/>
        </p:nvSpPr>
        <p:spPr>
          <a:xfrm flipH="1">
            <a:off x="1245830" y="1905000"/>
            <a:ext cx="60878" cy="4700468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non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2412565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hueOff val="-88726"/>
                  <a:lumOff val="-13711"/>
                </a:schemeClr>
              </a:gs>
            </a:gsLst>
            <a:lin ang="5400000"/>
          </a:gradFill>
          <a:effectLst>
            <a:outerShdw blurRad="190500" dist="8455" dir="5400000" rotWithShape="0">
              <a:srgbClr val="000000"/>
            </a:outerShdw>
          </a:effectLst>
        </p:spPr>
        <p:txBody>
          <a:bodyPr/>
          <a:lstStyle>
            <a:lvl1pPr>
              <a:defRPr sz="4000">
                <a:solidFill>
                  <a:srgbClr val="F2EBDB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rPr lang="uk-UA" dirty="0"/>
              <a:t>Найпопулярніші політичні ідеології</a:t>
            </a:r>
            <a:endParaRPr dirty="0"/>
          </a:p>
        </p:txBody>
      </p:sp>
      <p:sp>
        <p:nvSpPr>
          <p:cNvPr id="167" name="Shape 167"/>
          <p:cNvSpPr/>
          <p:nvPr/>
        </p:nvSpPr>
        <p:spPr>
          <a:xfrm>
            <a:off x="1324873" y="2801189"/>
            <a:ext cx="3612800" cy="1525491"/>
          </a:xfrm>
          <a:prstGeom prst="roundRect">
            <a:avLst>
              <a:gd name="adj" fmla="val 12488"/>
            </a:avLst>
          </a:prstGeom>
          <a:blipFill>
            <a:blip r:embed="rId2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dirty="0"/>
              <a:t>Консерватизм</a:t>
            </a:r>
            <a:endParaRPr dirty="0"/>
          </a:p>
        </p:txBody>
      </p:sp>
      <p:sp>
        <p:nvSpPr>
          <p:cNvPr id="168" name="Shape 168"/>
          <p:cNvSpPr/>
          <p:nvPr/>
        </p:nvSpPr>
        <p:spPr>
          <a:xfrm>
            <a:off x="7870552" y="2801189"/>
            <a:ext cx="3612800" cy="1525491"/>
          </a:xfrm>
          <a:prstGeom prst="roundRect">
            <a:avLst>
              <a:gd name="adj" fmla="val 12488"/>
            </a:avLst>
          </a:prstGeom>
          <a:blipFill>
            <a:blip r:embed="rId2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dirty="0"/>
              <a:t>Расизм</a:t>
            </a:r>
            <a:endParaRPr dirty="0"/>
          </a:p>
        </p:txBody>
      </p:sp>
      <p:sp>
        <p:nvSpPr>
          <p:cNvPr id="170" name="Shape 170"/>
          <p:cNvSpPr/>
          <p:nvPr/>
        </p:nvSpPr>
        <p:spPr>
          <a:xfrm>
            <a:off x="1324873" y="7325072"/>
            <a:ext cx="3612800" cy="1525490"/>
          </a:xfrm>
          <a:prstGeom prst="roundRect">
            <a:avLst>
              <a:gd name="adj" fmla="val 12488"/>
            </a:avLst>
          </a:prstGeom>
          <a:blipFill>
            <a:blip r:embed="rId2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dirty="0"/>
              <a:t>Лібералізм</a:t>
            </a:r>
            <a:endParaRPr dirty="0"/>
          </a:p>
        </p:txBody>
      </p:sp>
      <p:sp>
        <p:nvSpPr>
          <p:cNvPr id="171" name="Shape 171"/>
          <p:cNvSpPr/>
          <p:nvPr/>
        </p:nvSpPr>
        <p:spPr>
          <a:xfrm>
            <a:off x="7870551" y="5063131"/>
            <a:ext cx="3612800" cy="1525490"/>
          </a:xfrm>
          <a:prstGeom prst="roundRect">
            <a:avLst>
              <a:gd name="adj" fmla="val 12488"/>
            </a:avLst>
          </a:prstGeom>
          <a:blipFill>
            <a:blip r:embed="rId3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dirty="0"/>
              <a:t>Фашизм</a:t>
            </a:r>
            <a:endParaRPr dirty="0"/>
          </a:p>
        </p:txBody>
      </p:sp>
      <p:sp>
        <p:nvSpPr>
          <p:cNvPr id="14" name="Shape 171">
            <a:extLst>
              <a:ext uri="{FF2B5EF4-FFF2-40B4-BE49-F238E27FC236}">
                <a16:creationId xmlns="" xmlns:a16="http://schemas.microsoft.com/office/drawing/2014/main" id="{8BDD776C-BD42-4AA2-89D2-26E35B9C613C}"/>
              </a:ext>
            </a:extLst>
          </p:cNvPr>
          <p:cNvSpPr/>
          <p:nvPr/>
        </p:nvSpPr>
        <p:spPr>
          <a:xfrm>
            <a:off x="1324873" y="5063131"/>
            <a:ext cx="3612800" cy="1525490"/>
          </a:xfrm>
          <a:prstGeom prst="roundRect">
            <a:avLst>
              <a:gd name="adj" fmla="val 12488"/>
            </a:avLst>
          </a:prstGeom>
          <a:blipFill>
            <a:blip r:embed="rId3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dirty="0"/>
              <a:t>Націоналізм</a:t>
            </a:r>
            <a:endParaRPr dirty="0"/>
          </a:p>
        </p:txBody>
      </p:sp>
      <p:sp>
        <p:nvSpPr>
          <p:cNvPr id="9" name="Shape 152">
            <a:extLst>
              <a:ext uri="{FF2B5EF4-FFF2-40B4-BE49-F238E27FC236}">
                <a16:creationId xmlns="" xmlns:a16="http://schemas.microsoft.com/office/drawing/2014/main" id="{8D8F29A4-530B-4E6D-9114-F9AECB0AD04A}"/>
              </a:ext>
            </a:extLst>
          </p:cNvPr>
          <p:cNvSpPr/>
          <p:nvPr/>
        </p:nvSpPr>
        <p:spPr>
          <a:xfrm flipV="1">
            <a:off x="3131273" y="2056256"/>
            <a:ext cx="1" cy="593677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0" name="Shape 152">
            <a:extLst>
              <a:ext uri="{FF2B5EF4-FFF2-40B4-BE49-F238E27FC236}">
                <a16:creationId xmlns="" xmlns:a16="http://schemas.microsoft.com/office/drawing/2014/main" id="{C52C946F-0FDC-40A0-9061-B1AF4B5F10D4}"/>
              </a:ext>
            </a:extLst>
          </p:cNvPr>
          <p:cNvSpPr/>
          <p:nvPr/>
        </p:nvSpPr>
        <p:spPr>
          <a:xfrm flipV="1">
            <a:off x="3131272" y="4423473"/>
            <a:ext cx="1" cy="593677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1" name="Shape 152">
            <a:extLst>
              <a:ext uri="{FF2B5EF4-FFF2-40B4-BE49-F238E27FC236}">
                <a16:creationId xmlns="" xmlns:a16="http://schemas.microsoft.com/office/drawing/2014/main" id="{1B21C9CF-A1C9-490E-8028-0D25F02F0A9F}"/>
              </a:ext>
            </a:extLst>
          </p:cNvPr>
          <p:cNvSpPr/>
          <p:nvPr/>
        </p:nvSpPr>
        <p:spPr>
          <a:xfrm flipV="1">
            <a:off x="3131271" y="6692138"/>
            <a:ext cx="1" cy="593677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2" name="Shape 152">
            <a:extLst>
              <a:ext uri="{FF2B5EF4-FFF2-40B4-BE49-F238E27FC236}">
                <a16:creationId xmlns="" xmlns:a16="http://schemas.microsoft.com/office/drawing/2014/main" id="{1BC94C31-CF84-4DC3-9D4B-1607EDDE3F09}"/>
              </a:ext>
            </a:extLst>
          </p:cNvPr>
          <p:cNvSpPr/>
          <p:nvPr/>
        </p:nvSpPr>
        <p:spPr>
          <a:xfrm flipV="1">
            <a:off x="9676951" y="2050874"/>
            <a:ext cx="1" cy="593677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3" name="Shape 152">
            <a:extLst>
              <a:ext uri="{FF2B5EF4-FFF2-40B4-BE49-F238E27FC236}">
                <a16:creationId xmlns="" xmlns:a16="http://schemas.microsoft.com/office/drawing/2014/main" id="{EE2DE842-8C99-4450-97E2-6F1AEAB2AA74}"/>
              </a:ext>
            </a:extLst>
          </p:cNvPr>
          <p:cNvSpPr/>
          <p:nvPr/>
        </p:nvSpPr>
        <p:spPr>
          <a:xfrm flipV="1">
            <a:off x="9676950" y="4423472"/>
            <a:ext cx="1" cy="593677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5" name="Shape 171">
            <a:extLst>
              <a:ext uri="{FF2B5EF4-FFF2-40B4-BE49-F238E27FC236}">
                <a16:creationId xmlns="" xmlns:a16="http://schemas.microsoft.com/office/drawing/2014/main" id="{C7D3DDFF-8E69-452A-978B-DF9B8C9EA1A5}"/>
              </a:ext>
            </a:extLst>
          </p:cNvPr>
          <p:cNvSpPr/>
          <p:nvPr/>
        </p:nvSpPr>
        <p:spPr>
          <a:xfrm>
            <a:off x="7870552" y="7285815"/>
            <a:ext cx="3612800" cy="1525490"/>
          </a:xfrm>
          <a:prstGeom prst="roundRect">
            <a:avLst>
              <a:gd name="adj" fmla="val 12488"/>
            </a:avLst>
          </a:prstGeom>
          <a:solidFill>
            <a:schemeClr val="bg1">
              <a:lumMod val="50000"/>
            </a:schemeClr>
          </a:solid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dirty="0"/>
              <a:t>Анархізм</a:t>
            </a:r>
            <a:endParaRPr dirty="0"/>
          </a:p>
        </p:txBody>
      </p:sp>
      <p:sp>
        <p:nvSpPr>
          <p:cNvPr id="16" name="Shape 152">
            <a:extLst>
              <a:ext uri="{FF2B5EF4-FFF2-40B4-BE49-F238E27FC236}">
                <a16:creationId xmlns="" xmlns:a16="http://schemas.microsoft.com/office/drawing/2014/main" id="{0AD8A142-96BA-4220-93A4-B8B7ABD8888F}"/>
              </a:ext>
            </a:extLst>
          </p:cNvPr>
          <p:cNvSpPr/>
          <p:nvPr/>
        </p:nvSpPr>
        <p:spPr>
          <a:xfrm flipV="1">
            <a:off x="9676949" y="6646815"/>
            <a:ext cx="1" cy="593677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7976723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hueOff val="-88726"/>
                  <a:lumOff val="-13711"/>
                </a:schemeClr>
              </a:gs>
            </a:gsLst>
            <a:lin ang="5400000"/>
          </a:gradFill>
        </p:spPr>
        <p:txBody>
          <a:bodyPr/>
          <a:lstStyle>
            <a:lvl1pPr>
              <a:defRPr sz="4000">
                <a:solidFill>
                  <a:srgbClr val="F2EBDB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rPr lang="uk-UA" dirty="0"/>
              <a:t>Багатопартійна система</a:t>
            </a:r>
            <a:endParaRPr dirty="0"/>
          </a:p>
        </p:txBody>
      </p:sp>
      <p:sp>
        <p:nvSpPr>
          <p:cNvPr id="141" name="Shape 141"/>
          <p:cNvSpPr/>
          <p:nvPr/>
        </p:nvSpPr>
        <p:spPr>
          <a:xfrm>
            <a:off x="1994420" y="2739796"/>
            <a:ext cx="9232100" cy="99514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sz="2900" dirty="0"/>
              <a:t>Боротьба кількох політичних партій за державну владу</a:t>
            </a:r>
          </a:p>
        </p:txBody>
      </p:sp>
      <p:sp>
        <p:nvSpPr>
          <p:cNvPr id="142" name="Shape 142"/>
          <p:cNvSpPr/>
          <p:nvPr/>
        </p:nvSpPr>
        <p:spPr>
          <a:xfrm>
            <a:off x="1998824" y="4596307"/>
            <a:ext cx="9232100" cy="995144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sz="2900" dirty="0"/>
              <a:t>Періодична зміна партій при владі, що виключає можливість застою і переродження</a:t>
            </a:r>
          </a:p>
        </p:txBody>
      </p:sp>
      <p:sp>
        <p:nvSpPr>
          <p:cNvPr id="143" name="Shape 143"/>
          <p:cNvSpPr/>
          <p:nvPr/>
        </p:nvSpPr>
        <p:spPr>
          <a:xfrm>
            <a:off x="2014343" y="6388968"/>
            <a:ext cx="9232100" cy="1441420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sz="2900" dirty="0"/>
              <a:t>Наявність </a:t>
            </a:r>
            <a:r>
              <a:rPr lang="uk-UA" sz="2900" dirty="0" err="1"/>
              <a:t>антисистемних</a:t>
            </a:r>
            <a:r>
              <a:rPr lang="uk-UA" sz="2900" dirty="0"/>
              <a:t> партій, тобто партій, які виступають проти існуючої соціально-економічної системи</a:t>
            </a:r>
          </a:p>
        </p:txBody>
      </p:sp>
      <p:sp>
        <p:nvSpPr>
          <p:cNvPr id="144" name="Shape 144"/>
          <p:cNvSpPr/>
          <p:nvPr/>
        </p:nvSpPr>
        <p:spPr>
          <a:xfrm flipV="1">
            <a:off x="6699312" y="2049124"/>
            <a:ext cx="1" cy="625075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45" name="Shape 145"/>
          <p:cNvSpPr/>
          <p:nvPr/>
        </p:nvSpPr>
        <p:spPr>
          <a:xfrm flipV="1">
            <a:off x="6704670" y="3902735"/>
            <a:ext cx="1" cy="625075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46" name="Shape 146"/>
          <p:cNvSpPr/>
          <p:nvPr/>
        </p:nvSpPr>
        <p:spPr>
          <a:xfrm flipV="1">
            <a:off x="6679017" y="5696707"/>
            <a:ext cx="1" cy="625075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9" name="Shape 145">
            <a:extLst>
              <a:ext uri="{FF2B5EF4-FFF2-40B4-BE49-F238E27FC236}">
                <a16:creationId xmlns="" xmlns:a16="http://schemas.microsoft.com/office/drawing/2014/main" id="{9050B578-82D5-4362-869D-001A2E63374D}"/>
              </a:ext>
            </a:extLst>
          </p:cNvPr>
          <p:cNvSpPr/>
          <p:nvPr/>
        </p:nvSpPr>
        <p:spPr>
          <a:xfrm flipV="1">
            <a:off x="6679016" y="7897574"/>
            <a:ext cx="1" cy="385184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0" name="Shape 142">
            <a:extLst>
              <a:ext uri="{FF2B5EF4-FFF2-40B4-BE49-F238E27FC236}">
                <a16:creationId xmlns="" xmlns:a16="http://schemas.microsoft.com/office/drawing/2014/main" id="{5064FA7F-9B00-4DDE-A521-0E481FD96777}"/>
              </a:ext>
            </a:extLst>
          </p:cNvPr>
          <p:cNvSpPr/>
          <p:nvPr/>
        </p:nvSpPr>
        <p:spPr>
          <a:xfrm>
            <a:off x="417727" y="8295575"/>
            <a:ext cx="12169346" cy="995144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sz="2900" dirty="0"/>
              <a:t>Виявлення волі народу як засобу вибору суспільних сил, партій і політичних лідерів, здатних виконати політичні питання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3838274" y="3896774"/>
            <a:ext cx="5328249" cy="1584177"/>
          </a:xfrm>
          <a:prstGeom prst="rect">
            <a:avLst/>
          </a:prstGeom>
          <a:blipFill>
            <a:blip r:embed="rId2"/>
          </a:blipFill>
          <a:effectLst>
            <a:outerShdw blurRad="50800" dist="12700" rotWithShape="0">
              <a:srgbClr val="000000">
                <a:alpha val="60000"/>
              </a:srgbClr>
            </a:outerShdw>
          </a:effectLst>
        </p:spPr>
        <p:txBody>
          <a:bodyPr>
            <a:normAutofit fontScale="90000"/>
          </a:bodyPr>
          <a:lstStyle>
            <a:lvl1pPr>
              <a:defRPr sz="4400">
                <a:solidFill>
                  <a:srgbClr val="F2EBDB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rPr lang="uk-UA" sz="3200" b="1" dirty="0"/>
              <a:t>Особливості формування багатопартійності в Україні</a:t>
            </a:r>
            <a:endParaRPr sz="3200" b="1" dirty="0"/>
          </a:p>
        </p:txBody>
      </p:sp>
      <p:sp>
        <p:nvSpPr>
          <p:cNvPr id="183" name="Shape 183"/>
          <p:cNvSpPr/>
          <p:nvPr/>
        </p:nvSpPr>
        <p:spPr>
          <a:xfrm>
            <a:off x="669752" y="6662019"/>
            <a:ext cx="4227889" cy="1080120"/>
          </a:xfrm>
          <a:prstGeom prst="rect">
            <a:avLst/>
          </a:prstGeom>
          <a:solidFill>
            <a:srgbClr val="653909"/>
          </a:solid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sz="2900" dirty="0"/>
              <a:t>Програми різних партій мають схожі гасла</a:t>
            </a:r>
          </a:p>
        </p:txBody>
      </p:sp>
      <p:sp>
        <p:nvSpPr>
          <p:cNvPr id="5" name="Shape 183">
            <a:extLst>
              <a:ext uri="{FF2B5EF4-FFF2-40B4-BE49-F238E27FC236}">
                <a16:creationId xmlns="" xmlns:a16="http://schemas.microsoft.com/office/drawing/2014/main" id="{50FFADE3-247E-4A23-9552-BC907C67EC24}"/>
              </a:ext>
            </a:extLst>
          </p:cNvPr>
          <p:cNvSpPr/>
          <p:nvPr/>
        </p:nvSpPr>
        <p:spPr>
          <a:xfrm>
            <a:off x="8158584" y="1636439"/>
            <a:ext cx="4227889" cy="1296144"/>
          </a:xfrm>
          <a:prstGeom prst="rect">
            <a:avLst/>
          </a:prstGeom>
          <a:solidFill>
            <a:srgbClr val="653909"/>
          </a:solid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sz="2900" dirty="0"/>
              <a:t>Більшість партій </a:t>
            </a:r>
            <a:r>
              <a:rPr lang="uk-UA" sz="2900" dirty="0" err="1"/>
              <a:t>грунтується</a:t>
            </a:r>
            <a:r>
              <a:rPr lang="uk-UA" sz="2900" dirty="0"/>
              <a:t> навколо лідерів</a:t>
            </a:r>
          </a:p>
        </p:txBody>
      </p:sp>
      <p:sp>
        <p:nvSpPr>
          <p:cNvPr id="6" name="Shape 183">
            <a:extLst>
              <a:ext uri="{FF2B5EF4-FFF2-40B4-BE49-F238E27FC236}">
                <a16:creationId xmlns="" xmlns:a16="http://schemas.microsoft.com/office/drawing/2014/main" id="{C0A40ECD-3541-46D7-9061-E350338C65D4}"/>
              </a:ext>
            </a:extLst>
          </p:cNvPr>
          <p:cNvSpPr/>
          <p:nvPr/>
        </p:nvSpPr>
        <p:spPr>
          <a:xfrm>
            <a:off x="813768" y="1636439"/>
            <a:ext cx="4227889" cy="1455143"/>
          </a:xfrm>
          <a:prstGeom prst="rect">
            <a:avLst/>
          </a:prstGeom>
          <a:solidFill>
            <a:srgbClr val="653909"/>
          </a:solid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sz="2900" dirty="0"/>
              <a:t>Низька популярність різних партій серед народу</a:t>
            </a:r>
          </a:p>
        </p:txBody>
      </p:sp>
      <p:sp>
        <p:nvSpPr>
          <p:cNvPr id="7" name="Shape 183">
            <a:extLst>
              <a:ext uri="{FF2B5EF4-FFF2-40B4-BE49-F238E27FC236}">
                <a16:creationId xmlns="" xmlns:a16="http://schemas.microsoft.com/office/drawing/2014/main" id="{0B2B495B-8C54-4326-9AB9-EA1FA60B1D2E}"/>
              </a:ext>
            </a:extLst>
          </p:cNvPr>
          <p:cNvSpPr/>
          <p:nvPr/>
        </p:nvSpPr>
        <p:spPr>
          <a:xfrm>
            <a:off x="7870552" y="6532984"/>
            <a:ext cx="4227889" cy="2224331"/>
          </a:xfrm>
          <a:prstGeom prst="rect">
            <a:avLst/>
          </a:prstGeom>
          <a:solidFill>
            <a:srgbClr val="653909"/>
          </a:solid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sz="2900" dirty="0"/>
              <a:t>Неспроможність партій розробити конкретні механізми реалізації власних програмних засад</a:t>
            </a:r>
          </a:p>
        </p:txBody>
      </p:sp>
      <p:sp>
        <p:nvSpPr>
          <p:cNvPr id="8" name="Shape 144">
            <a:extLst>
              <a:ext uri="{FF2B5EF4-FFF2-40B4-BE49-F238E27FC236}">
                <a16:creationId xmlns="" xmlns:a16="http://schemas.microsoft.com/office/drawing/2014/main" id="{2FF19B63-C2ED-4003-99C2-43D3263CAE19}"/>
              </a:ext>
            </a:extLst>
          </p:cNvPr>
          <p:cNvSpPr/>
          <p:nvPr/>
        </p:nvSpPr>
        <p:spPr>
          <a:xfrm flipH="1">
            <a:off x="6646415" y="2932583"/>
            <a:ext cx="2160240" cy="944708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9" name="Shape 144">
            <a:extLst>
              <a:ext uri="{FF2B5EF4-FFF2-40B4-BE49-F238E27FC236}">
                <a16:creationId xmlns="" xmlns:a16="http://schemas.microsoft.com/office/drawing/2014/main" id="{0B63F8ED-6634-4202-AFF8-EE3B0FEA8F83}"/>
              </a:ext>
            </a:extLst>
          </p:cNvPr>
          <p:cNvSpPr/>
          <p:nvPr/>
        </p:nvSpPr>
        <p:spPr>
          <a:xfrm>
            <a:off x="4198144" y="3111065"/>
            <a:ext cx="2449263" cy="766226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0" name="Shape 144">
            <a:extLst>
              <a:ext uri="{FF2B5EF4-FFF2-40B4-BE49-F238E27FC236}">
                <a16:creationId xmlns="" xmlns:a16="http://schemas.microsoft.com/office/drawing/2014/main" id="{D0D0BF06-03BA-4013-8FB8-35529D579840}"/>
              </a:ext>
            </a:extLst>
          </p:cNvPr>
          <p:cNvSpPr/>
          <p:nvPr/>
        </p:nvSpPr>
        <p:spPr>
          <a:xfrm flipV="1">
            <a:off x="3982121" y="5518489"/>
            <a:ext cx="2520278" cy="1143529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1" name="Shape 144">
            <a:extLst>
              <a:ext uri="{FF2B5EF4-FFF2-40B4-BE49-F238E27FC236}">
                <a16:creationId xmlns="" xmlns:a16="http://schemas.microsoft.com/office/drawing/2014/main" id="{4AEEA32B-07CC-46FB-A329-DABA35657892}"/>
              </a:ext>
            </a:extLst>
          </p:cNvPr>
          <p:cNvSpPr/>
          <p:nvPr/>
        </p:nvSpPr>
        <p:spPr>
          <a:xfrm flipH="1" flipV="1">
            <a:off x="6530038" y="5518490"/>
            <a:ext cx="2420634" cy="1014494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8715843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hueOff val="-88726"/>
                  <a:lumOff val="-13711"/>
                </a:schemeClr>
              </a:gs>
            </a:gsLst>
            <a:lin ang="5400000"/>
          </a:gradFill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 sz="4600">
                <a:solidFill>
                  <a:srgbClr val="F2EBDB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rPr lang="uk-UA" dirty="0"/>
              <a:t>Роль політичного лідера</a:t>
            </a:r>
            <a:endParaRPr dirty="0"/>
          </a:p>
        </p:txBody>
      </p:sp>
      <p:sp>
        <p:nvSpPr>
          <p:cNvPr id="246" name="Shape 246"/>
          <p:cNvSpPr/>
          <p:nvPr/>
        </p:nvSpPr>
        <p:spPr>
          <a:xfrm>
            <a:off x="737012" y="2819172"/>
            <a:ext cx="4685268" cy="5613856"/>
          </a:xfrm>
          <a:prstGeom prst="roundRect">
            <a:avLst>
              <a:gd name="adj" fmla="val 5428"/>
            </a:avLst>
          </a:prstGeom>
          <a:blipFill>
            <a:blip r:embed="rId2"/>
          </a:blipFill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sz="2900" b="1" dirty="0"/>
              <a:t>В розвинених демократичних державах</a:t>
            </a:r>
          </a:p>
          <a:p>
            <a:r>
              <a:rPr lang="uk-UA" sz="2900" dirty="0"/>
              <a:t>Провідні політики все менше пов’язують себе з відповідними партіями, а виборці роблять між політичними лідерами, а не політичними партіями</a:t>
            </a:r>
          </a:p>
        </p:txBody>
      </p:sp>
      <p:sp>
        <p:nvSpPr>
          <p:cNvPr id="6" name="Shape 246">
            <a:extLst>
              <a:ext uri="{FF2B5EF4-FFF2-40B4-BE49-F238E27FC236}">
                <a16:creationId xmlns="" xmlns:a16="http://schemas.microsoft.com/office/drawing/2014/main" id="{8AB9F451-6D10-4EF1-9DD2-1F5A98A0888C}"/>
              </a:ext>
            </a:extLst>
          </p:cNvPr>
          <p:cNvSpPr/>
          <p:nvPr/>
        </p:nvSpPr>
        <p:spPr>
          <a:xfrm>
            <a:off x="7550195" y="2816396"/>
            <a:ext cx="4685268" cy="5613856"/>
          </a:xfrm>
          <a:prstGeom prst="roundRect">
            <a:avLst>
              <a:gd name="adj" fmla="val 5428"/>
            </a:avLst>
          </a:prstGeom>
          <a:blipFill>
            <a:blip r:embed="rId2"/>
          </a:blipFill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sz="2900" b="1" dirty="0"/>
              <a:t>В Україні</a:t>
            </a:r>
          </a:p>
          <a:p>
            <a:r>
              <a:rPr lang="uk-UA" sz="2900" dirty="0"/>
              <a:t>Політичні лідери прив’язані до партій, не стверджуються як особистості. За ними немає електорату, а є прихильники відповідних партій.</a:t>
            </a:r>
          </a:p>
        </p:txBody>
      </p:sp>
      <p:sp>
        <p:nvSpPr>
          <p:cNvPr id="9" name="Shape 152">
            <a:extLst>
              <a:ext uri="{FF2B5EF4-FFF2-40B4-BE49-F238E27FC236}">
                <a16:creationId xmlns="" xmlns:a16="http://schemas.microsoft.com/office/drawing/2014/main" id="{FB737750-FE8B-4E47-B443-ACB4D776ECE2}"/>
              </a:ext>
            </a:extLst>
          </p:cNvPr>
          <p:cNvSpPr/>
          <p:nvPr/>
        </p:nvSpPr>
        <p:spPr>
          <a:xfrm flipV="1">
            <a:off x="3053769" y="1993001"/>
            <a:ext cx="1" cy="782304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0" name="Shape 152">
            <a:extLst>
              <a:ext uri="{FF2B5EF4-FFF2-40B4-BE49-F238E27FC236}">
                <a16:creationId xmlns="" xmlns:a16="http://schemas.microsoft.com/office/drawing/2014/main" id="{2A87FE73-4868-42CA-BE24-709691236E5A}"/>
              </a:ext>
            </a:extLst>
          </p:cNvPr>
          <p:cNvSpPr/>
          <p:nvPr/>
        </p:nvSpPr>
        <p:spPr>
          <a:xfrm flipV="1">
            <a:off x="9952047" y="1981505"/>
            <a:ext cx="1" cy="782304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59926"/>
          </a:solidFill>
          <a:effectLst>
            <a:outerShdw blurRad="190500" dist="8455" dir="5400000" rotWithShape="0">
              <a:srgbClr val="000000"/>
            </a:outerShdw>
          </a:effectLst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uk-UA" dirty="0"/>
              <a:t>Політичні партії України</a:t>
            </a:r>
            <a:endParaRPr dirty="0"/>
          </a:p>
        </p:txBody>
      </p:sp>
      <p:sp>
        <p:nvSpPr>
          <p:cNvPr id="256" name="Shape 256"/>
          <p:cNvSpPr/>
          <p:nvPr/>
        </p:nvSpPr>
        <p:spPr>
          <a:xfrm>
            <a:off x="554664" y="3004592"/>
            <a:ext cx="3724175" cy="5688632"/>
          </a:xfrm>
          <a:prstGeom prst="roundRect">
            <a:avLst>
              <a:gd name="adj" fmla="val 4039"/>
            </a:avLst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b="1" dirty="0"/>
              <a:t>Ліві</a:t>
            </a:r>
          </a:p>
          <a:p>
            <a:r>
              <a:rPr lang="uk-UA" dirty="0"/>
              <a:t>Проголошують своїми цілями побудову суспільства, у якому буде соціальна рівність громадян</a:t>
            </a:r>
            <a:endParaRPr dirty="0"/>
          </a:p>
        </p:txBody>
      </p:sp>
      <p:sp>
        <p:nvSpPr>
          <p:cNvPr id="8" name="Shape 256">
            <a:extLst>
              <a:ext uri="{FF2B5EF4-FFF2-40B4-BE49-F238E27FC236}">
                <a16:creationId xmlns="" xmlns:a16="http://schemas.microsoft.com/office/drawing/2014/main" id="{CA365453-F992-4578-9E28-7A8F0104C4C9}"/>
              </a:ext>
            </a:extLst>
          </p:cNvPr>
          <p:cNvSpPr/>
          <p:nvPr/>
        </p:nvSpPr>
        <p:spPr>
          <a:xfrm>
            <a:off x="4658396" y="3004592"/>
            <a:ext cx="3724175" cy="5688632"/>
          </a:xfrm>
          <a:prstGeom prst="roundRect">
            <a:avLst>
              <a:gd name="adj" fmla="val 4039"/>
            </a:avLst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b="1" dirty="0"/>
              <a:t>Центристські</a:t>
            </a:r>
          </a:p>
          <a:p>
            <a:r>
              <a:rPr lang="uk-UA" dirty="0"/>
              <a:t>Дотримуються помірних політичних позицій. Виступають за розвиток ринкових відносин, захист приватної власності</a:t>
            </a:r>
            <a:endParaRPr dirty="0"/>
          </a:p>
        </p:txBody>
      </p:sp>
      <p:sp>
        <p:nvSpPr>
          <p:cNvPr id="9" name="Shape 256">
            <a:extLst>
              <a:ext uri="{FF2B5EF4-FFF2-40B4-BE49-F238E27FC236}">
                <a16:creationId xmlns="" xmlns:a16="http://schemas.microsoft.com/office/drawing/2014/main" id="{BB33A966-5893-4A68-979E-E59953BE6935}"/>
              </a:ext>
            </a:extLst>
          </p:cNvPr>
          <p:cNvSpPr/>
          <p:nvPr/>
        </p:nvSpPr>
        <p:spPr>
          <a:xfrm>
            <a:off x="8725961" y="3004592"/>
            <a:ext cx="3724175" cy="5688632"/>
          </a:xfrm>
          <a:prstGeom prst="roundRect">
            <a:avLst>
              <a:gd name="adj" fmla="val 4039"/>
            </a:avLst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b="1" dirty="0"/>
              <a:t>Праві</a:t>
            </a:r>
          </a:p>
          <a:p>
            <a:r>
              <a:rPr lang="uk-UA" sz="2600" b="1" dirty="0"/>
              <a:t>Відстоюють інтереси власників, національні й консервативні позиції. </a:t>
            </a:r>
            <a:endParaRPr lang="uk-UA" sz="2600" dirty="0"/>
          </a:p>
        </p:txBody>
      </p:sp>
      <p:sp>
        <p:nvSpPr>
          <p:cNvPr id="10" name="Shape 215">
            <a:extLst>
              <a:ext uri="{FF2B5EF4-FFF2-40B4-BE49-F238E27FC236}">
                <a16:creationId xmlns="" xmlns:a16="http://schemas.microsoft.com/office/drawing/2014/main" id="{15E4422F-1DCE-48FE-B168-D8E3F6C24BB5}"/>
              </a:ext>
            </a:extLst>
          </p:cNvPr>
          <p:cNvSpPr/>
          <p:nvPr/>
        </p:nvSpPr>
        <p:spPr>
          <a:xfrm flipV="1">
            <a:off x="2416750" y="2112239"/>
            <a:ext cx="1" cy="669180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1" name="Shape 215">
            <a:extLst>
              <a:ext uri="{FF2B5EF4-FFF2-40B4-BE49-F238E27FC236}">
                <a16:creationId xmlns="" xmlns:a16="http://schemas.microsoft.com/office/drawing/2014/main" id="{AFBFC150-95B2-4F84-BC8F-54AAA250C277}"/>
              </a:ext>
            </a:extLst>
          </p:cNvPr>
          <p:cNvSpPr/>
          <p:nvPr/>
        </p:nvSpPr>
        <p:spPr>
          <a:xfrm flipV="1">
            <a:off x="6520484" y="2131874"/>
            <a:ext cx="1" cy="669180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2" name="Shape 215">
            <a:extLst>
              <a:ext uri="{FF2B5EF4-FFF2-40B4-BE49-F238E27FC236}">
                <a16:creationId xmlns="" xmlns:a16="http://schemas.microsoft.com/office/drawing/2014/main" id="{6F09B97C-38EB-4882-8C6B-B32FADF43169}"/>
              </a:ext>
            </a:extLst>
          </p:cNvPr>
          <p:cNvSpPr/>
          <p:nvPr/>
        </p:nvSpPr>
        <p:spPr>
          <a:xfrm flipV="1">
            <a:off x="10588047" y="2131874"/>
            <a:ext cx="1" cy="669180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451178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hueOff val="-88726"/>
                  <a:lumOff val="-13711"/>
                </a:schemeClr>
              </a:gs>
            </a:gsLst>
            <a:lin ang="5400000"/>
          </a:gradFill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4200">
                <a:solidFill>
                  <a:srgbClr val="F2EBDB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rPr lang="uk-UA" dirty="0"/>
              <a:t>Поняття політичної партії</a:t>
            </a:r>
            <a:endParaRPr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A84D187-7EA5-4FB8-BB25-5559E110EDCD}"/>
              </a:ext>
            </a:extLst>
          </p:cNvPr>
          <p:cNvSpPr/>
          <p:nvPr/>
        </p:nvSpPr>
        <p:spPr>
          <a:xfrm>
            <a:off x="5206256" y="3065763"/>
            <a:ext cx="7272808" cy="42473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uk-UA" sz="3000" b="1" dirty="0"/>
              <a:t>Політична партія </a:t>
            </a:r>
            <a:r>
              <a:rPr lang="uk-UA" sz="3000" dirty="0"/>
              <a:t>- це зареєстроване згідно з законом добровільне об’єднання громадян - прихильників певної загальнонаціональної програми суспільного розвитку, що має своєю метою сприяння формуванню і вираженню політичної волі громадян, бере участь у виборах та інших політичних заходах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4465758-8FDE-4426-AFFD-5308563B6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2" y="3065763"/>
            <a:ext cx="4752528" cy="3968219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3704209" y="3870893"/>
            <a:ext cx="5596384" cy="15240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hueOff val="-88726"/>
                  <a:lumOff val="-13711"/>
                </a:schemeClr>
              </a:gs>
            </a:gsLst>
            <a:lin ang="5400000"/>
          </a:gradFill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>
            <a:noAutofit/>
          </a:bodyPr>
          <a:lstStyle>
            <a:lvl1pPr>
              <a:defRPr sz="4300">
                <a:solidFill>
                  <a:srgbClr val="F2EBDB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rPr lang="uk-UA" sz="3500" b="1" dirty="0">
                <a:effectLst/>
              </a:rPr>
              <a:t>Політична партія</a:t>
            </a:r>
            <a:endParaRPr lang="uk-UA" sz="3500" dirty="0"/>
          </a:p>
        </p:txBody>
      </p:sp>
      <p:sp>
        <p:nvSpPr>
          <p:cNvPr id="152" name="Shape 152"/>
          <p:cNvSpPr/>
          <p:nvPr/>
        </p:nvSpPr>
        <p:spPr>
          <a:xfrm>
            <a:off x="3982117" y="3135024"/>
            <a:ext cx="2520283" cy="695911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53" name="Shape 153"/>
          <p:cNvSpPr/>
          <p:nvPr/>
        </p:nvSpPr>
        <p:spPr>
          <a:xfrm flipV="1">
            <a:off x="2469952" y="5434850"/>
            <a:ext cx="4032448" cy="1457818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453727" y="6932625"/>
            <a:ext cx="4248471" cy="1695420"/>
          </a:xfrm>
          <a:prstGeom prst="roundRect">
            <a:avLst>
              <a:gd name="adj" fmla="val 8947"/>
            </a:avLst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sz="2500" dirty="0"/>
              <a:t>Носій певної ідеології, або особливого бачення світу і людини</a:t>
            </a:r>
          </a:p>
        </p:txBody>
      </p:sp>
      <p:sp>
        <p:nvSpPr>
          <p:cNvPr id="155" name="Shape 155"/>
          <p:cNvSpPr/>
          <p:nvPr/>
        </p:nvSpPr>
        <p:spPr>
          <a:xfrm>
            <a:off x="8142998" y="1357375"/>
            <a:ext cx="4320476" cy="1647217"/>
          </a:xfrm>
          <a:prstGeom prst="roundRect">
            <a:avLst>
              <a:gd name="adj" fmla="val 8947"/>
            </a:avLst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sz="2500" dirty="0"/>
              <a:t>Представляє і захищає у політиці інтереси певних груп і верств суспільства</a:t>
            </a:r>
          </a:p>
        </p:txBody>
      </p:sp>
      <p:sp>
        <p:nvSpPr>
          <p:cNvPr id="156" name="Shape 156"/>
          <p:cNvSpPr/>
          <p:nvPr/>
        </p:nvSpPr>
        <p:spPr>
          <a:xfrm flipH="1" flipV="1">
            <a:off x="6502400" y="5403759"/>
            <a:ext cx="3339254" cy="1441163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8142998" y="6853788"/>
            <a:ext cx="4320479" cy="1695420"/>
          </a:xfrm>
          <a:prstGeom prst="roundRect">
            <a:avLst>
              <a:gd name="adj" fmla="val 19569"/>
            </a:avLst>
          </a:prstGeom>
          <a:solidFill>
            <a:srgbClr val="578C2E"/>
          </a:solid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sz="2500" dirty="0"/>
              <a:t>Об’єднання людей на різних рівнях політики – від місцевого до міжнародного</a:t>
            </a:r>
          </a:p>
        </p:txBody>
      </p:sp>
      <p:sp>
        <p:nvSpPr>
          <p:cNvPr id="14" name="Shape 158">
            <a:extLst>
              <a:ext uri="{FF2B5EF4-FFF2-40B4-BE49-F238E27FC236}">
                <a16:creationId xmlns="" xmlns:a16="http://schemas.microsoft.com/office/drawing/2014/main" id="{0273FB01-EB6C-4E25-852C-1896B3589AC7}"/>
              </a:ext>
            </a:extLst>
          </p:cNvPr>
          <p:cNvSpPr/>
          <p:nvPr/>
        </p:nvSpPr>
        <p:spPr>
          <a:xfrm>
            <a:off x="409111" y="1357375"/>
            <a:ext cx="4293086" cy="1737692"/>
          </a:xfrm>
          <a:prstGeom prst="roundRect">
            <a:avLst>
              <a:gd name="adj" fmla="val 19569"/>
            </a:avLst>
          </a:prstGeom>
          <a:solidFill>
            <a:schemeClr val="bg1">
              <a:lumMod val="50000"/>
            </a:schemeClr>
          </a:solid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sz="2500" dirty="0"/>
              <a:t>Націленість на завоювання, утримання політичної влади, здійснює вплив на неї</a:t>
            </a:r>
          </a:p>
        </p:txBody>
      </p:sp>
      <p:sp>
        <p:nvSpPr>
          <p:cNvPr id="11" name="Shape 152">
            <a:extLst>
              <a:ext uri="{FF2B5EF4-FFF2-40B4-BE49-F238E27FC236}">
                <a16:creationId xmlns="" xmlns:a16="http://schemas.microsoft.com/office/drawing/2014/main" id="{A860CDB7-5C7C-49BC-8B34-A495B4529F81}"/>
              </a:ext>
            </a:extLst>
          </p:cNvPr>
          <p:cNvSpPr/>
          <p:nvPr/>
        </p:nvSpPr>
        <p:spPr>
          <a:xfrm flipH="1">
            <a:off x="6535388" y="3044549"/>
            <a:ext cx="2415284" cy="817478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hueOff val="-88726"/>
                  <a:lumOff val="-13711"/>
                </a:schemeClr>
              </a:gs>
            </a:gsLst>
            <a:lin ang="5400000"/>
          </a:gradFill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 sz="4600">
                <a:solidFill>
                  <a:srgbClr val="F2EBDB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rPr lang="uk-UA" dirty="0"/>
              <a:t>Партійні системи світу</a:t>
            </a:r>
            <a:endParaRPr dirty="0"/>
          </a:p>
        </p:txBody>
      </p:sp>
      <p:sp>
        <p:nvSpPr>
          <p:cNvPr id="225" name="Shape 225"/>
          <p:cNvSpPr/>
          <p:nvPr/>
        </p:nvSpPr>
        <p:spPr>
          <a:xfrm>
            <a:off x="685261" y="2268252"/>
            <a:ext cx="4578827" cy="1594492"/>
          </a:xfrm>
          <a:prstGeom prst="roundRect">
            <a:avLst>
              <a:gd name="adj" fmla="val 11947"/>
            </a:avLst>
          </a:prstGeom>
          <a:blipFill>
            <a:blip r:embed="rId2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dirty="0"/>
              <a:t>Однопартійні</a:t>
            </a:r>
            <a:endParaRPr dirty="0"/>
          </a:p>
        </p:txBody>
      </p:sp>
      <p:sp>
        <p:nvSpPr>
          <p:cNvPr id="226" name="Shape 226"/>
          <p:cNvSpPr/>
          <p:nvPr/>
        </p:nvSpPr>
        <p:spPr>
          <a:xfrm>
            <a:off x="685261" y="4225997"/>
            <a:ext cx="4578827" cy="1594492"/>
          </a:xfrm>
          <a:prstGeom prst="roundRect">
            <a:avLst>
              <a:gd name="adj" fmla="val 11947"/>
            </a:avLst>
          </a:prstGeom>
          <a:blipFill>
            <a:blip r:embed="rId3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dirty="0"/>
              <a:t>Безпартійні</a:t>
            </a:r>
            <a:endParaRPr dirty="0"/>
          </a:p>
        </p:txBody>
      </p:sp>
      <p:sp>
        <p:nvSpPr>
          <p:cNvPr id="227" name="Shape 227"/>
          <p:cNvSpPr/>
          <p:nvPr/>
        </p:nvSpPr>
        <p:spPr>
          <a:xfrm>
            <a:off x="685261" y="6183740"/>
            <a:ext cx="4578827" cy="1594492"/>
          </a:xfrm>
          <a:prstGeom prst="roundRect">
            <a:avLst>
              <a:gd name="adj" fmla="val 11947"/>
            </a:avLst>
          </a:prstGeom>
          <a:blipFill>
            <a:blip r:embed="rId4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dirty="0"/>
              <a:t>Двоблокова</a:t>
            </a:r>
            <a:endParaRPr dirty="0"/>
          </a:p>
        </p:txBody>
      </p:sp>
      <p:sp>
        <p:nvSpPr>
          <p:cNvPr id="228" name="Shape 228"/>
          <p:cNvSpPr/>
          <p:nvPr/>
        </p:nvSpPr>
        <p:spPr>
          <a:xfrm>
            <a:off x="7497861" y="2268252"/>
            <a:ext cx="4578827" cy="1594492"/>
          </a:xfrm>
          <a:prstGeom prst="roundRect">
            <a:avLst>
              <a:gd name="adj" fmla="val 11947"/>
            </a:avLst>
          </a:prstGeom>
          <a:blipFill>
            <a:blip r:embed="rId5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dirty="0"/>
              <a:t>Багатопартійні</a:t>
            </a:r>
            <a:endParaRPr dirty="0"/>
          </a:p>
        </p:txBody>
      </p:sp>
      <p:sp>
        <p:nvSpPr>
          <p:cNvPr id="229" name="Shape 229"/>
          <p:cNvSpPr/>
          <p:nvPr/>
        </p:nvSpPr>
        <p:spPr>
          <a:xfrm>
            <a:off x="7497861" y="4225997"/>
            <a:ext cx="4578827" cy="1594492"/>
          </a:xfrm>
          <a:prstGeom prst="roundRect">
            <a:avLst>
              <a:gd name="adj" fmla="val 11947"/>
            </a:avLst>
          </a:prstGeom>
          <a:blipFill>
            <a:blip r:embed="rId6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dirty="0"/>
              <a:t>Багатопартійна система з монопольно панівною партією</a:t>
            </a:r>
            <a:endParaRPr dirty="0"/>
          </a:p>
        </p:txBody>
      </p:sp>
      <p:sp>
        <p:nvSpPr>
          <p:cNvPr id="230" name="Shape 230"/>
          <p:cNvSpPr/>
          <p:nvPr/>
        </p:nvSpPr>
        <p:spPr>
          <a:xfrm>
            <a:off x="7497861" y="6183740"/>
            <a:ext cx="4578827" cy="1594492"/>
          </a:xfrm>
          <a:prstGeom prst="roundRect">
            <a:avLst>
              <a:gd name="adj" fmla="val 11947"/>
            </a:avLst>
          </a:prstGeom>
          <a:solidFill>
            <a:srgbClr val="4D5459"/>
          </a:solid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dirty="0"/>
              <a:t>Система багатопартійної роздробленості</a:t>
            </a:r>
            <a:endParaRPr dirty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hueOff val="-88726"/>
                  <a:lumOff val="-13711"/>
                </a:schemeClr>
              </a:gs>
            </a:gsLst>
            <a:lin ang="5400000"/>
          </a:gradFill>
          <a:effectLst>
            <a:outerShdw blurRad="190500" dist="8455" dir="5400000" rotWithShape="0">
              <a:srgbClr val="000000"/>
            </a:outerShdw>
          </a:effectLst>
        </p:spPr>
        <p:txBody>
          <a:bodyPr/>
          <a:lstStyle>
            <a:lvl1pPr>
              <a:defRPr sz="4000">
                <a:solidFill>
                  <a:srgbClr val="F2EBDB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rPr lang="uk-UA" dirty="0"/>
              <a:t>Партія</a:t>
            </a:r>
            <a:endParaRPr dirty="0"/>
          </a:p>
        </p:txBody>
      </p:sp>
      <p:sp>
        <p:nvSpPr>
          <p:cNvPr id="167" name="Shape 167"/>
          <p:cNvSpPr/>
          <p:nvPr/>
        </p:nvSpPr>
        <p:spPr>
          <a:xfrm>
            <a:off x="1324873" y="2801189"/>
            <a:ext cx="3612800" cy="1525491"/>
          </a:xfrm>
          <a:prstGeom prst="roundRect">
            <a:avLst>
              <a:gd name="adj" fmla="val 12488"/>
            </a:avLst>
          </a:prstGeom>
          <a:blipFill>
            <a:blip r:embed="rId2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dirty="0"/>
              <a:t>Ідеологія</a:t>
            </a:r>
            <a:endParaRPr dirty="0"/>
          </a:p>
        </p:txBody>
      </p:sp>
      <p:sp>
        <p:nvSpPr>
          <p:cNvPr id="168" name="Shape 168"/>
          <p:cNvSpPr/>
          <p:nvPr/>
        </p:nvSpPr>
        <p:spPr>
          <a:xfrm>
            <a:off x="7870552" y="2801189"/>
            <a:ext cx="3612800" cy="1525491"/>
          </a:xfrm>
          <a:prstGeom prst="roundRect">
            <a:avLst>
              <a:gd name="adj" fmla="val 12488"/>
            </a:avLst>
          </a:prstGeom>
          <a:blipFill>
            <a:blip r:embed="rId2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dirty="0"/>
              <a:t>Організаційна структура</a:t>
            </a:r>
            <a:endParaRPr dirty="0"/>
          </a:p>
        </p:txBody>
      </p:sp>
      <p:sp>
        <p:nvSpPr>
          <p:cNvPr id="169" name="Shape 169"/>
          <p:cNvSpPr/>
          <p:nvPr/>
        </p:nvSpPr>
        <p:spPr>
          <a:xfrm>
            <a:off x="7870552" y="7325072"/>
            <a:ext cx="3612800" cy="1525490"/>
          </a:xfrm>
          <a:prstGeom prst="roundRect">
            <a:avLst>
              <a:gd name="adj" fmla="val 12488"/>
            </a:avLst>
          </a:prstGeom>
          <a:blipFill>
            <a:blip r:embed="rId2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dirty="0"/>
              <a:t>Лідери</a:t>
            </a:r>
            <a:endParaRPr dirty="0"/>
          </a:p>
        </p:txBody>
      </p:sp>
      <p:sp>
        <p:nvSpPr>
          <p:cNvPr id="170" name="Shape 170"/>
          <p:cNvSpPr/>
          <p:nvPr/>
        </p:nvSpPr>
        <p:spPr>
          <a:xfrm>
            <a:off x="1324873" y="7325072"/>
            <a:ext cx="3612800" cy="1525490"/>
          </a:xfrm>
          <a:prstGeom prst="roundRect">
            <a:avLst>
              <a:gd name="adj" fmla="val 12488"/>
            </a:avLst>
          </a:prstGeom>
          <a:blipFill>
            <a:blip r:embed="rId2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dirty="0"/>
              <a:t>Фінансова база</a:t>
            </a:r>
            <a:endParaRPr dirty="0"/>
          </a:p>
        </p:txBody>
      </p:sp>
      <p:sp>
        <p:nvSpPr>
          <p:cNvPr id="171" name="Shape 171"/>
          <p:cNvSpPr/>
          <p:nvPr/>
        </p:nvSpPr>
        <p:spPr>
          <a:xfrm>
            <a:off x="7870551" y="5063131"/>
            <a:ext cx="3612800" cy="1525490"/>
          </a:xfrm>
          <a:prstGeom prst="roundRect">
            <a:avLst>
              <a:gd name="adj" fmla="val 12488"/>
            </a:avLst>
          </a:prstGeom>
          <a:blipFill>
            <a:blip r:embed="rId3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dirty="0"/>
              <a:t>Соціальна база і електорат</a:t>
            </a:r>
            <a:endParaRPr dirty="0"/>
          </a:p>
        </p:txBody>
      </p:sp>
      <p:sp>
        <p:nvSpPr>
          <p:cNvPr id="14" name="Shape 171">
            <a:extLst>
              <a:ext uri="{FF2B5EF4-FFF2-40B4-BE49-F238E27FC236}">
                <a16:creationId xmlns="" xmlns:a16="http://schemas.microsoft.com/office/drawing/2014/main" id="{8BDD776C-BD42-4AA2-89D2-26E35B9C613C}"/>
              </a:ext>
            </a:extLst>
          </p:cNvPr>
          <p:cNvSpPr/>
          <p:nvPr/>
        </p:nvSpPr>
        <p:spPr>
          <a:xfrm>
            <a:off x="1324873" y="5063131"/>
            <a:ext cx="3612800" cy="1525490"/>
          </a:xfrm>
          <a:prstGeom prst="roundRect">
            <a:avLst>
              <a:gd name="adj" fmla="val 12488"/>
            </a:avLst>
          </a:prstGeom>
          <a:blipFill>
            <a:blip r:embed="rId3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dirty="0"/>
              <a:t>Методи і засоби діяльності</a:t>
            </a:r>
            <a:endParaRPr dirty="0"/>
          </a:p>
        </p:txBody>
      </p:sp>
      <p:sp>
        <p:nvSpPr>
          <p:cNvPr id="9" name="Shape 152">
            <a:extLst>
              <a:ext uri="{FF2B5EF4-FFF2-40B4-BE49-F238E27FC236}">
                <a16:creationId xmlns="" xmlns:a16="http://schemas.microsoft.com/office/drawing/2014/main" id="{8D8F29A4-530B-4E6D-9114-F9AECB0AD04A}"/>
              </a:ext>
            </a:extLst>
          </p:cNvPr>
          <p:cNvSpPr/>
          <p:nvPr/>
        </p:nvSpPr>
        <p:spPr>
          <a:xfrm flipV="1">
            <a:off x="3131273" y="2056256"/>
            <a:ext cx="1" cy="593677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0" name="Shape 152">
            <a:extLst>
              <a:ext uri="{FF2B5EF4-FFF2-40B4-BE49-F238E27FC236}">
                <a16:creationId xmlns="" xmlns:a16="http://schemas.microsoft.com/office/drawing/2014/main" id="{C52C946F-0FDC-40A0-9061-B1AF4B5F10D4}"/>
              </a:ext>
            </a:extLst>
          </p:cNvPr>
          <p:cNvSpPr/>
          <p:nvPr/>
        </p:nvSpPr>
        <p:spPr>
          <a:xfrm flipV="1">
            <a:off x="3131272" y="4423473"/>
            <a:ext cx="1" cy="593677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1" name="Shape 152">
            <a:extLst>
              <a:ext uri="{FF2B5EF4-FFF2-40B4-BE49-F238E27FC236}">
                <a16:creationId xmlns="" xmlns:a16="http://schemas.microsoft.com/office/drawing/2014/main" id="{1B21C9CF-A1C9-490E-8028-0D25F02F0A9F}"/>
              </a:ext>
            </a:extLst>
          </p:cNvPr>
          <p:cNvSpPr/>
          <p:nvPr/>
        </p:nvSpPr>
        <p:spPr>
          <a:xfrm flipV="1">
            <a:off x="3131271" y="6692138"/>
            <a:ext cx="1" cy="593677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2" name="Shape 152">
            <a:extLst>
              <a:ext uri="{FF2B5EF4-FFF2-40B4-BE49-F238E27FC236}">
                <a16:creationId xmlns="" xmlns:a16="http://schemas.microsoft.com/office/drawing/2014/main" id="{1BC94C31-CF84-4DC3-9D4B-1607EDDE3F09}"/>
              </a:ext>
            </a:extLst>
          </p:cNvPr>
          <p:cNvSpPr/>
          <p:nvPr/>
        </p:nvSpPr>
        <p:spPr>
          <a:xfrm flipV="1">
            <a:off x="9676951" y="2050874"/>
            <a:ext cx="1" cy="593677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3" name="Shape 152">
            <a:extLst>
              <a:ext uri="{FF2B5EF4-FFF2-40B4-BE49-F238E27FC236}">
                <a16:creationId xmlns="" xmlns:a16="http://schemas.microsoft.com/office/drawing/2014/main" id="{EE2DE842-8C99-4450-97E2-6F1AEAB2AA74}"/>
              </a:ext>
            </a:extLst>
          </p:cNvPr>
          <p:cNvSpPr/>
          <p:nvPr/>
        </p:nvSpPr>
        <p:spPr>
          <a:xfrm flipV="1">
            <a:off x="9676950" y="4423472"/>
            <a:ext cx="1" cy="593677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5" name="Shape 152">
            <a:extLst>
              <a:ext uri="{FF2B5EF4-FFF2-40B4-BE49-F238E27FC236}">
                <a16:creationId xmlns="" xmlns:a16="http://schemas.microsoft.com/office/drawing/2014/main" id="{CD358700-6B73-4BB0-85F1-C77E55723586}"/>
              </a:ext>
            </a:extLst>
          </p:cNvPr>
          <p:cNvSpPr/>
          <p:nvPr/>
        </p:nvSpPr>
        <p:spPr>
          <a:xfrm flipV="1">
            <a:off x="9676952" y="6659721"/>
            <a:ext cx="1" cy="593677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xfrm>
            <a:off x="762000" y="340659"/>
            <a:ext cx="11480800" cy="15240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hueOff val="-88726"/>
                  <a:lumOff val="-13711"/>
                </a:schemeClr>
              </a:gs>
            </a:gsLst>
            <a:lin ang="5400000"/>
          </a:gradFill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3900">
                <a:solidFill>
                  <a:srgbClr val="F2EBDB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rPr lang="uk-UA" dirty="0"/>
              <a:t>Функції партій</a:t>
            </a:r>
            <a:endParaRPr dirty="0"/>
          </a:p>
        </p:txBody>
      </p:sp>
      <p:sp>
        <p:nvSpPr>
          <p:cNvPr id="202" name="Shape 202"/>
          <p:cNvSpPr/>
          <p:nvPr/>
        </p:nvSpPr>
        <p:spPr>
          <a:xfrm>
            <a:off x="762000" y="2689106"/>
            <a:ext cx="2932088" cy="633800"/>
          </a:xfrm>
          <a:prstGeom prst="roundRect">
            <a:avLst>
              <a:gd name="adj" fmla="val 9404"/>
            </a:avLst>
          </a:prstGeom>
          <a:blipFill>
            <a:blip r:embed="rId2"/>
          </a:blip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b="1" dirty="0"/>
              <a:t>Зовнішні</a:t>
            </a:r>
            <a:endParaRPr b="1" dirty="0"/>
          </a:p>
        </p:txBody>
      </p:sp>
      <p:sp>
        <p:nvSpPr>
          <p:cNvPr id="12" name="Shape 152">
            <a:extLst>
              <a:ext uri="{FF2B5EF4-FFF2-40B4-BE49-F238E27FC236}">
                <a16:creationId xmlns="" xmlns:a16="http://schemas.microsoft.com/office/drawing/2014/main" id="{1031D2DB-4AA6-4661-A5F5-27751D9F0510}"/>
              </a:ext>
            </a:extLst>
          </p:cNvPr>
          <p:cNvSpPr/>
          <p:nvPr/>
        </p:nvSpPr>
        <p:spPr>
          <a:xfrm flipV="1">
            <a:off x="2253927" y="2050874"/>
            <a:ext cx="1" cy="593677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6" name="Shape 202">
            <a:extLst>
              <a:ext uri="{FF2B5EF4-FFF2-40B4-BE49-F238E27FC236}">
                <a16:creationId xmlns="" xmlns:a16="http://schemas.microsoft.com/office/drawing/2014/main" id="{BDAA3596-53FC-480B-9CD0-08BE0BDEEFE1}"/>
              </a:ext>
            </a:extLst>
          </p:cNvPr>
          <p:cNvSpPr/>
          <p:nvPr/>
        </p:nvSpPr>
        <p:spPr>
          <a:xfrm>
            <a:off x="9310714" y="2679294"/>
            <a:ext cx="2932088" cy="633800"/>
          </a:xfrm>
          <a:prstGeom prst="roundRect">
            <a:avLst>
              <a:gd name="adj" fmla="val 9404"/>
            </a:avLst>
          </a:prstGeom>
          <a:blipFill>
            <a:blip r:embed="rId2"/>
          </a:blip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b="1" dirty="0"/>
              <a:t>Внутрішні</a:t>
            </a:r>
            <a:endParaRPr b="1" dirty="0"/>
          </a:p>
        </p:txBody>
      </p:sp>
      <p:sp>
        <p:nvSpPr>
          <p:cNvPr id="18" name="Shape 202">
            <a:extLst>
              <a:ext uri="{FF2B5EF4-FFF2-40B4-BE49-F238E27FC236}">
                <a16:creationId xmlns="" xmlns:a16="http://schemas.microsoft.com/office/drawing/2014/main" id="{EB746A08-364D-4328-A8DA-3DAF0A24D5C0}"/>
              </a:ext>
            </a:extLst>
          </p:cNvPr>
          <p:cNvSpPr/>
          <p:nvPr/>
        </p:nvSpPr>
        <p:spPr>
          <a:xfrm>
            <a:off x="1995800" y="3885351"/>
            <a:ext cx="2932088" cy="633800"/>
          </a:xfrm>
          <a:prstGeom prst="roundRect">
            <a:avLst>
              <a:gd name="adj" fmla="val 9404"/>
            </a:avLst>
          </a:prstGeom>
          <a:solidFill>
            <a:schemeClr val="tx1">
              <a:lumMod val="60000"/>
              <a:lumOff val="40000"/>
            </a:schemeClr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dirty="0"/>
              <a:t>Теоретичні</a:t>
            </a:r>
            <a:endParaRPr dirty="0"/>
          </a:p>
        </p:txBody>
      </p:sp>
      <p:sp>
        <p:nvSpPr>
          <p:cNvPr id="19" name="Shape 202">
            <a:extLst>
              <a:ext uri="{FF2B5EF4-FFF2-40B4-BE49-F238E27FC236}">
                <a16:creationId xmlns="" xmlns:a16="http://schemas.microsoft.com/office/drawing/2014/main" id="{FFFB1F03-73F5-435C-BE05-875BB1D5EE72}"/>
              </a:ext>
            </a:extLst>
          </p:cNvPr>
          <p:cNvSpPr/>
          <p:nvPr/>
        </p:nvSpPr>
        <p:spPr>
          <a:xfrm>
            <a:off x="3478064" y="5114636"/>
            <a:ext cx="2932088" cy="633800"/>
          </a:xfrm>
          <a:prstGeom prst="roundRect">
            <a:avLst>
              <a:gd name="adj" fmla="val 9404"/>
            </a:avLst>
          </a:prstGeom>
          <a:solidFill>
            <a:srgbClr val="FFC000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dirty="0"/>
              <a:t>Ідеологічні</a:t>
            </a:r>
            <a:endParaRPr dirty="0"/>
          </a:p>
        </p:txBody>
      </p:sp>
      <p:sp>
        <p:nvSpPr>
          <p:cNvPr id="20" name="Shape 202">
            <a:extLst>
              <a:ext uri="{FF2B5EF4-FFF2-40B4-BE49-F238E27FC236}">
                <a16:creationId xmlns="" xmlns:a16="http://schemas.microsoft.com/office/drawing/2014/main" id="{208F4250-34FC-4C86-AB4F-CCADD7F72D05}"/>
              </a:ext>
            </a:extLst>
          </p:cNvPr>
          <p:cNvSpPr/>
          <p:nvPr/>
        </p:nvSpPr>
        <p:spPr>
          <a:xfrm>
            <a:off x="4846216" y="6382111"/>
            <a:ext cx="2932088" cy="633800"/>
          </a:xfrm>
          <a:prstGeom prst="roundRect">
            <a:avLst>
              <a:gd name="adj" fmla="val 9404"/>
            </a:avLst>
          </a:prstGeom>
          <a:solidFill>
            <a:schemeClr val="accent4">
              <a:lumMod val="75000"/>
            </a:schemeClr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dirty="0"/>
              <a:t>Політичні</a:t>
            </a:r>
            <a:endParaRPr dirty="0"/>
          </a:p>
        </p:txBody>
      </p:sp>
      <p:sp>
        <p:nvSpPr>
          <p:cNvPr id="21" name="Shape 202">
            <a:extLst>
              <a:ext uri="{FF2B5EF4-FFF2-40B4-BE49-F238E27FC236}">
                <a16:creationId xmlns="" xmlns:a16="http://schemas.microsoft.com/office/drawing/2014/main" id="{307A3CD2-A132-4F69-932D-071B409F78B4}"/>
              </a:ext>
            </a:extLst>
          </p:cNvPr>
          <p:cNvSpPr/>
          <p:nvPr/>
        </p:nvSpPr>
        <p:spPr>
          <a:xfrm>
            <a:off x="6291548" y="7540124"/>
            <a:ext cx="2932088" cy="633800"/>
          </a:xfrm>
          <a:prstGeom prst="roundRect">
            <a:avLst>
              <a:gd name="adj" fmla="val 9404"/>
            </a:avLst>
          </a:prstGeom>
          <a:solidFill>
            <a:schemeClr val="accent5">
              <a:lumMod val="75000"/>
            </a:schemeClr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dirty="0"/>
              <a:t>Соціальні</a:t>
            </a:r>
            <a:endParaRPr dirty="0"/>
          </a:p>
        </p:txBody>
      </p:sp>
      <p:sp>
        <p:nvSpPr>
          <p:cNvPr id="22" name="Shape 202">
            <a:extLst>
              <a:ext uri="{FF2B5EF4-FFF2-40B4-BE49-F238E27FC236}">
                <a16:creationId xmlns="" xmlns:a16="http://schemas.microsoft.com/office/drawing/2014/main" id="{2643BC37-CEF6-4144-A416-1A815F430261}"/>
              </a:ext>
            </a:extLst>
          </p:cNvPr>
          <p:cNvSpPr/>
          <p:nvPr/>
        </p:nvSpPr>
        <p:spPr>
          <a:xfrm>
            <a:off x="9382720" y="3911688"/>
            <a:ext cx="2932088" cy="633800"/>
          </a:xfrm>
          <a:prstGeom prst="roundRect">
            <a:avLst>
              <a:gd name="adj" fmla="val 9404"/>
            </a:avLst>
          </a:prstGeom>
          <a:solidFill>
            <a:schemeClr val="tx2">
              <a:lumMod val="75000"/>
            </a:schemeClr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dirty="0"/>
              <a:t>Організаційні</a:t>
            </a:r>
            <a:endParaRPr dirty="0"/>
          </a:p>
        </p:txBody>
      </p:sp>
      <p:sp>
        <p:nvSpPr>
          <p:cNvPr id="23" name="Shape 152">
            <a:extLst>
              <a:ext uri="{FF2B5EF4-FFF2-40B4-BE49-F238E27FC236}">
                <a16:creationId xmlns="" xmlns:a16="http://schemas.microsoft.com/office/drawing/2014/main" id="{FB22E96A-0336-49F5-8DA9-0A2F0525780C}"/>
              </a:ext>
            </a:extLst>
          </p:cNvPr>
          <p:cNvSpPr/>
          <p:nvPr/>
        </p:nvSpPr>
        <p:spPr>
          <a:xfrm flipV="1">
            <a:off x="10782243" y="2020124"/>
            <a:ext cx="1" cy="593677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4" name="Shape 152">
            <a:extLst>
              <a:ext uri="{FF2B5EF4-FFF2-40B4-BE49-F238E27FC236}">
                <a16:creationId xmlns="" xmlns:a16="http://schemas.microsoft.com/office/drawing/2014/main" id="{F48CCF3A-374D-4731-A362-EE017A5EE04F}"/>
              </a:ext>
            </a:extLst>
          </p:cNvPr>
          <p:cNvSpPr/>
          <p:nvPr/>
        </p:nvSpPr>
        <p:spPr>
          <a:xfrm flipV="1">
            <a:off x="2757985" y="3367461"/>
            <a:ext cx="0" cy="517890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5" name="Shape 152">
            <a:extLst>
              <a:ext uri="{FF2B5EF4-FFF2-40B4-BE49-F238E27FC236}">
                <a16:creationId xmlns="" xmlns:a16="http://schemas.microsoft.com/office/drawing/2014/main" id="{ABDC64FC-239B-48E9-8E1C-4D56046523E8}"/>
              </a:ext>
            </a:extLst>
          </p:cNvPr>
          <p:cNvSpPr/>
          <p:nvPr/>
        </p:nvSpPr>
        <p:spPr>
          <a:xfrm flipV="1">
            <a:off x="3982120" y="4596746"/>
            <a:ext cx="0" cy="517890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6" name="Shape 152">
            <a:extLst>
              <a:ext uri="{FF2B5EF4-FFF2-40B4-BE49-F238E27FC236}">
                <a16:creationId xmlns="" xmlns:a16="http://schemas.microsoft.com/office/drawing/2014/main" id="{C4A8FB25-3E4C-4B80-87EB-222296C0C6F9}"/>
              </a:ext>
            </a:extLst>
          </p:cNvPr>
          <p:cNvSpPr/>
          <p:nvPr/>
        </p:nvSpPr>
        <p:spPr>
          <a:xfrm flipV="1">
            <a:off x="5278264" y="5812904"/>
            <a:ext cx="0" cy="517890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7" name="Shape 152">
            <a:extLst>
              <a:ext uri="{FF2B5EF4-FFF2-40B4-BE49-F238E27FC236}">
                <a16:creationId xmlns="" xmlns:a16="http://schemas.microsoft.com/office/drawing/2014/main" id="{D5F62957-91B4-4C3D-A9E7-0EA753114B40}"/>
              </a:ext>
            </a:extLst>
          </p:cNvPr>
          <p:cNvSpPr/>
          <p:nvPr/>
        </p:nvSpPr>
        <p:spPr>
          <a:xfrm flipV="1">
            <a:off x="6646416" y="7037040"/>
            <a:ext cx="0" cy="517890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8" name="Shape 152">
            <a:extLst>
              <a:ext uri="{FF2B5EF4-FFF2-40B4-BE49-F238E27FC236}">
                <a16:creationId xmlns="" xmlns:a16="http://schemas.microsoft.com/office/drawing/2014/main" id="{A64CFC5B-43F6-4DD8-B272-C01CF5A9DF98}"/>
              </a:ext>
            </a:extLst>
          </p:cNvPr>
          <p:cNvSpPr/>
          <p:nvPr/>
        </p:nvSpPr>
        <p:spPr>
          <a:xfrm flipV="1">
            <a:off x="10782244" y="3374367"/>
            <a:ext cx="0" cy="517890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hueOff val="-88726"/>
                  <a:lumOff val="-13711"/>
                </a:schemeClr>
              </a:gs>
            </a:gsLst>
            <a:lin ang="5400000"/>
          </a:gradFill>
        </p:spPr>
        <p:txBody>
          <a:bodyPr/>
          <a:lstStyle>
            <a:lvl1pPr>
              <a:defRPr sz="4600">
                <a:solidFill>
                  <a:srgbClr val="F2EBDB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rPr lang="ru-RU" dirty="0" err="1">
                <a:effectLst/>
              </a:rPr>
              <a:t>Функції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партій</a:t>
            </a:r>
            <a:endParaRPr dirty="0"/>
          </a:p>
        </p:txBody>
      </p:sp>
      <p:sp>
        <p:nvSpPr>
          <p:cNvPr id="211" name="Shape 211"/>
          <p:cNvSpPr/>
          <p:nvPr/>
        </p:nvSpPr>
        <p:spPr>
          <a:xfrm>
            <a:off x="873684" y="2370190"/>
            <a:ext cx="11257433" cy="120737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sz="2600" b="1" dirty="0"/>
              <a:t>Розробка стратегії і тактики; уточнення й корекція політичної доктрини</a:t>
            </a:r>
            <a:endParaRPr lang="uk-UA" sz="2600" dirty="0"/>
          </a:p>
        </p:txBody>
      </p:sp>
      <p:sp>
        <p:nvSpPr>
          <p:cNvPr id="212" name="Shape 212"/>
          <p:cNvSpPr/>
          <p:nvPr/>
        </p:nvSpPr>
        <p:spPr>
          <a:xfrm>
            <a:off x="873684" y="4030336"/>
            <a:ext cx="11257433" cy="1653809"/>
          </a:xfrm>
          <a:prstGeom prst="rect">
            <a:avLst/>
          </a:prstGeom>
          <a:solidFill>
            <a:schemeClr val="accent3">
              <a:hueOff val="86101"/>
              <a:satOff val="28726"/>
              <a:lumOff val="15001"/>
              <a:alpha val="56000"/>
            </a:schemeClr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/>
            </a:lvl1pPr>
          </a:lstStyle>
          <a:p>
            <a:r>
              <a:rPr lang="uk-UA" sz="26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Поширення в масах і відстоювання своєї системи цінностей та світогляду; пропаганда своїх програмних цілей і політики; соціально-політична освіта</a:t>
            </a:r>
            <a:endParaRPr lang="uk-UA" sz="2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879449" y="6028928"/>
            <a:ext cx="11257433" cy="1455202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sz="2600" b="1" dirty="0"/>
              <a:t>Боротьба за владу; підготовка альтернативних пропозицій; виконання передвиборчої програми; розробка й виконання принципів роботи з іншими партіями</a:t>
            </a:r>
            <a:endParaRPr lang="uk-UA" sz="2600" dirty="0"/>
          </a:p>
        </p:txBody>
      </p:sp>
      <p:sp>
        <p:nvSpPr>
          <p:cNvPr id="9" name="Shape 211">
            <a:extLst>
              <a:ext uri="{FF2B5EF4-FFF2-40B4-BE49-F238E27FC236}">
                <a16:creationId xmlns="" xmlns:a16="http://schemas.microsoft.com/office/drawing/2014/main" id="{FB54CFCE-4AB6-47C8-9AF7-00332C5C31C0}"/>
              </a:ext>
            </a:extLst>
          </p:cNvPr>
          <p:cNvSpPr/>
          <p:nvPr/>
        </p:nvSpPr>
        <p:spPr>
          <a:xfrm>
            <a:off x="873683" y="7832724"/>
            <a:ext cx="11257433" cy="1207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sz="2600" b="1" dirty="0"/>
              <a:t>Представництво соціальних інтересів; примирення конфліктних інтересів; забезпечення соціальної інтеграції</a:t>
            </a:r>
            <a:endParaRPr lang="uk-UA" sz="2600" dirty="0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hueOff val="-88726"/>
                  <a:lumOff val="-13711"/>
                </a:schemeClr>
              </a:gs>
            </a:gsLst>
            <a:lin ang="5400000"/>
          </a:gradFill>
          <a:effectLst>
            <a:outerShdw blurRad="190500" dist="8455" dir="5400000" rotWithShape="0">
              <a:srgbClr val="000000"/>
            </a:outerShdw>
          </a:effectLst>
        </p:spPr>
        <p:txBody>
          <a:bodyPr/>
          <a:lstStyle>
            <a:lvl1pPr>
              <a:defRPr sz="4000">
                <a:solidFill>
                  <a:srgbClr val="F2EBDB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rPr lang="uk-UA" dirty="0"/>
              <a:t>Членами партій не можуть бути</a:t>
            </a:r>
            <a:endParaRPr dirty="0"/>
          </a:p>
        </p:txBody>
      </p:sp>
      <p:sp>
        <p:nvSpPr>
          <p:cNvPr id="167" name="Shape 167"/>
          <p:cNvSpPr/>
          <p:nvPr/>
        </p:nvSpPr>
        <p:spPr>
          <a:xfrm>
            <a:off x="1324873" y="2801189"/>
            <a:ext cx="3612800" cy="1525491"/>
          </a:xfrm>
          <a:prstGeom prst="roundRect">
            <a:avLst>
              <a:gd name="adj" fmla="val 12488"/>
            </a:avLst>
          </a:prstGeom>
          <a:blipFill>
            <a:blip r:embed="rId2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dirty="0"/>
              <a:t>Судді</a:t>
            </a:r>
            <a:endParaRPr dirty="0"/>
          </a:p>
        </p:txBody>
      </p:sp>
      <p:sp>
        <p:nvSpPr>
          <p:cNvPr id="168" name="Shape 168"/>
          <p:cNvSpPr/>
          <p:nvPr/>
        </p:nvSpPr>
        <p:spPr>
          <a:xfrm>
            <a:off x="7870552" y="2801189"/>
            <a:ext cx="3612800" cy="1525491"/>
          </a:xfrm>
          <a:prstGeom prst="roundRect">
            <a:avLst>
              <a:gd name="adj" fmla="val 12488"/>
            </a:avLst>
          </a:prstGeom>
          <a:blipFill>
            <a:blip r:embed="rId2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dirty="0"/>
              <a:t>Співробітники служби безпеки України</a:t>
            </a:r>
            <a:endParaRPr dirty="0"/>
          </a:p>
        </p:txBody>
      </p:sp>
      <p:sp>
        <p:nvSpPr>
          <p:cNvPr id="170" name="Shape 170"/>
          <p:cNvSpPr/>
          <p:nvPr/>
        </p:nvSpPr>
        <p:spPr>
          <a:xfrm>
            <a:off x="1324873" y="7325072"/>
            <a:ext cx="3612800" cy="1525490"/>
          </a:xfrm>
          <a:prstGeom prst="roundRect">
            <a:avLst>
              <a:gd name="adj" fmla="val 12488"/>
            </a:avLst>
          </a:prstGeom>
          <a:blipFill>
            <a:blip r:embed="rId2"/>
          </a:blipFill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dirty="0"/>
              <a:t>Працівники органів внутрішніх справ</a:t>
            </a:r>
            <a:endParaRPr dirty="0"/>
          </a:p>
        </p:txBody>
      </p:sp>
      <p:sp>
        <p:nvSpPr>
          <p:cNvPr id="171" name="Shape 171"/>
          <p:cNvSpPr/>
          <p:nvPr/>
        </p:nvSpPr>
        <p:spPr>
          <a:xfrm>
            <a:off x="7870551" y="5063131"/>
            <a:ext cx="3612800" cy="1525490"/>
          </a:xfrm>
          <a:prstGeom prst="roundRect">
            <a:avLst>
              <a:gd name="adj" fmla="val 12488"/>
            </a:avLst>
          </a:prstGeom>
          <a:blipFill>
            <a:blip r:embed="rId3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dirty="0"/>
              <a:t>Військовослужбовці</a:t>
            </a:r>
            <a:endParaRPr dirty="0"/>
          </a:p>
        </p:txBody>
      </p:sp>
      <p:sp>
        <p:nvSpPr>
          <p:cNvPr id="14" name="Shape 171">
            <a:extLst>
              <a:ext uri="{FF2B5EF4-FFF2-40B4-BE49-F238E27FC236}">
                <a16:creationId xmlns="" xmlns:a16="http://schemas.microsoft.com/office/drawing/2014/main" id="{8BDD776C-BD42-4AA2-89D2-26E35B9C613C}"/>
              </a:ext>
            </a:extLst>
          </p:cNvPr>
          <p:cNvSpPr/>
          <p:nvPr/>
        </p:nvSpPr>
        <p:spPr>
          <a:xfrm>
            <a:off x="1324873" y="5063131"/>
            <a:ext cx="3612800" cy="1525490"/>
          </a:xfrm>
          <a:prstGeom prst="roundRect">
            <a:avLst>
              <a:gd name="adj" fmla="val 12488"/>
            </a:avLst>
          </a:prstGeom>
          <a:blipFill>
            <a:blip r:embed="rId3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dirty="0"/>
              <a:t>Працівники прокуратури</a:t>
            </a:r>
            <a:endParaRPr dirty="0"/>
          </a:p>
        </p:txBody>
      </p:sp>
      <p:sp>
        <p:nvSpPr>
          <p:cNvPr id="9" name="Shape 152">
            <a:extLst>
              <a:ext uri="{FF2B5EF4-FFF2-40B4-BE49-F238E27FC236}">
                <a16:creationId xmlns="" xmlns:a16="http://schemas.microsoft.com/office/drawing/2014/main" id="{8D8F29A4-530B-4E6D-9114-F9AECB0AD04A}"/>
              </a:ext>
            </a:extLst>
          </p:cNvPr>
          <p:cNvSpPr/>
          <p:nvPr/>
        </p:nvSpPr>
        <p:spPr>
          <a:xfrm flipV="1">
            <a:off x="3131273" y="2056256"/>
            <a:ext cx="1" cy="593677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0" name="Shape 152">
            <a:extLst>
              <a:ext uri="{FF2B5EF4-FFF2-40B4-BE49-F238E27FC236}">
                <a16:creationId xmlns="" xmlns:a16="http://schemas.microsoft.com/office/drawing/2014/main" id="{C52C946F-0FDC-40A0-9061-B1AF4B5F10D4}"/>
              </a:ext>
            </a:extLst>
          </p:cNvPr>
          <p:cNvSpPr/>
          <p:nvPr/>
        </p:nvSpPr>
        <p:spPr>
          <a:xfrm flipV="1">
            <a:off x="3131272" y="4423473"/>
            <a:ext cx="1" cy="593677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1" name="Shape 152">
            <a:extLst>
              <a:ext uri="{FF2B5EF4-FFF2-40B4-BE49-F238E27FC236}">
                <a16:creationId xmlns="" xmlns:a16="http://schemas.microsoft.com/office/drawing/2014/main" id="{1B21C9CF-A1C9-490E-8028-0D25F02F0A9F}"/>
              </a:ext>
            </a:extLst>
          </p:cNvPr>
          <p:cNvSpPr/>
          <p:nvPr/>
        </p:nvSpPr>
        <p:spPr>
          <a:xfrm flipV="1">
            <a:off x="3131271" y="6692138"/>
            <a:ext cx="1" cy="593677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2" name="Shape 152">
            <a:extLst>
              <a:ext uri="{FF2B5EF4-FFF2-40B4-BE49-F238E27FC236}">
                <a16:creationId xmlns="" xmlns:a16="http://schemas.microsoft.com/office/drawing/2014/main" id="{1BC94C31-CF84-4DC3-9D4B-1607EDDE3F09}"/>
              </a:ext>
            </a:extLst>
          </p:cNvPr>
          <p:cNvSpPr/>
          <p:nvPr/>
        </p:nvSpPr>
        <p:spPr>
          <a:xfrm flipV="1">
            <a:off x="9676951" y="2050874"/>
            <a:ext cx="1" cy="593677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3" name="Shape 152">
            <a:extLst>
              <a:ext uri="{FF2B5EF4-FFF2-40B4-BE49-F238E27FC236}">
                <a16:creationId xmlns="" xmlns:a16="http://schemas.microsoft.com/office/drawing/2014/main" id="{EE2DE842-8C99-4450-97E2-6F1AEAB2AA74}"/>
              </a:ext>
            </a:extLst>
          </p:cNvPr>
          <p:cNvSpPr/>
          <p:nvPr/>
        </p:nvSpPr>
        <p:spPr>
          <a:xfrm flipV="1">
            <a:off x="9676950" y="4423472"/>
            <a:ext cx="1" cy="593677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999033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59926"/>
          </a:solidFill>
          <a:effectLst>
            <a:outerShdw blurRad="190500" dist="8455" dir="5400000" rotWithShape="0">
              <a:srgbClr val="000000"/>
            </a:outerShdw>
          </a:effectLst>
        </p:spPr>
        <p:txBody>
          <a:bodyPr>
            <a:normAutofit fontScale="90000"/>
          </a:bodyPr>
          <a:lstStyle>
            <a:lvl1pPr>
              <a:defRPr sz="4600"/>
            </a:lvl1pPr>
          </a:lstStyle>
          <a:p>
            <a:r>
              <a:rPr lang="uk-UA" dirty="0"/>
              <a:t>Утворення політичних партій забороняється у разі, якщо їх дії спрямовані на</a:t>
            </a:r>
            <a:endParaRPr dirty="0"/>
          </a:p>
        </p:txBody>
      </p:sp>
      <p:sp>
        <p:nvSpPr>
          <p:cNvPr id="256" name="Shape 256"/>
          <p:cNvSpPr/>
          <p:nvPr/>
        </p:nvSpPr>
        <p:spPr>
          <a:xfrm>
            <a:off x="554664" y="3004592"/>
            <a:ext cx="3724175" cy="2880320"/>
          </a:xfrm>
          <a:prstGeom prst="roundRect">
            <a:avLst>
              <a:gd name="adj" fmla="val 4039"/>
            </a:avLst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b="1" dirty="0"/>
              <a:t>Ліквідацію незалежності України</a:t>
            </a:r>
            <a:endParaRPr b="1" dirty="0"/>
          </a:p>
        </p:txBody>
      </p:sp>
      <p:sp>
        <p:nvSpPr>
          <p:cNvPr id="8" name="Shape 256">
            <a:extLst>
              <a:ext uri="{FF2B5EF4-FFF2-40B4-BE49-F238E27FC236}">
                <a16:creationId xmlns="" xmlns:a16="http://schemas.microsoft.com/office/drawing/2014/main" id="{CA365453-F992-4578-9E28-7A8F0104C4C9}"/>
              </a:ext>
            </a:extLst>
          </p:cNvPr>
          <p:cNvSpPr/>
          <p:nvPr/>
        </p:nvSpPr>
        <p:spPr>
          <a:xfrm>
            <a:off x="4658396" y="3004592"/>
            <a:ext cx="3724175" cy="2952328"/>
          </a:xfrm>
          <a:prstGeom prst="roundRect">
            <a:avLst>
              <a:gd name="adj" fmla="val 4039"/>
            </a:avLst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b="1" dirty="0"/>
              <a:t>Підрив безпеки держави</a:t>
            </a:r>
            <a:endParaRPr b="1" dirty="0"/>
          </a:p>
        </p:txBody>
      </p:sp>
      <p:sp>
        <p:nvSpPr>
          <p:cNvPr id="9" name="Shape 256">
            <a:extLst>
              <a:ext uri="{FF2B5EF4-FFF2-40B4-BE49-F238E27FC236}">
                <a16:creationId xmlns="" xmlns:a16="http://schemas.microsoft.com/office/drawing/2014/main" id="{BB33A966-5893-4A68-979E-E59953BE6935}"/>
              </a:ext>
            </a:extLst>
          </p:cNvPr>
          <p:cNvSpPr/>
          <p:nvPr/>
        </p:nvSpPr>
        <p:spPr>
          <a:xfrm>
            <a:off x="8725961" y="3004592"/>
            <a:ext cx="3724175" cy="2952328"/>
          </a:xfrm>
          <a:prstGeom prst="roundRect">
            <a:avLst>
              <a:gd name="adj" fmla="val 4039"/>
            </a:avLst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b="1" dirty="0"/>
              <a:t>Посягання на права і свободи громадян</a:t>
            </a:r>
            <a:endParaRPr lang="uk-UA" sz="2600" dirty="0"/>
          </a:p>
        </p:txBody>
      </p:sp>
      <p:sp>
        <p:nvSpPr>
          <p:cNvPr id="10" name="Shape 215">
            <a:extLst>
              <a:ext uri="{FF2B5EF4-FFF2-40B4-BE49-F238E27FC236}">
                <a16:creationId xmlns="" xmlns:a16="http://schemas.microsoft.com/office/drawing/2014/main" id="{15E4422F-1DCE-48FE-B168-D8E3F6C24BB5}"/>
              </a:ext>
            </a:extLst>
          </p:cNvPr>
          <p:cNvSpPr/>
          <p:nvPr/>
        </p:nvSpPr>
        <p:spPr>
          <a:xfrm flipV="1">
            <a:off x="2416750" y="2112239"/>
            <a:ext cx="1" cy="669180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1" name="Shape 215">
            <a:extLst>
              <a:ext uri="{FF2B5EF4-FFF2-40B4-BE49-F238E27FC236}">
                <a16:creationId xmlns="" xmlns:a16="http://schemas.microsoft.com/office/drawing/2014/main" id="{AFBFC150-95B2-4F84-BC8F-54AAA250C277}"/>
              </a:ext>
            </a:extLst>
          </p:cNvPr>
          <p:cNvSpPr/>
          <p:nvPr/>
        </p:nvSpPr>
        <p:spPr>
          <a:xfrm flipV="1">
            <a:off x="6520484" y="2131874"/>
            <a:ext cx="1" cy="669180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2" name="Shape 215">
            <a:extLst>
              <a:ext uri="{FF2B5EF4-FFF2-40B4-BE49-F238E27FC236}">
                <a16:creationId xmlns="" xmlns:a16="http://schemas.microsoft.com/office/drawing/2014/main" id="{6F09B97C-38EB-4882-8C6B-B32FADF43169}"/>
              </a:ext>
            </a:extLst>
          </p:cNvPr>
          <p:cNvSpPr/>
          <p:nvPr/>
        </p:nvSpPr>
        <p:spPr>
          <a:xfrm flipV="1">
            <a:off x="10588047" y="2131874"/>
            <a:ext cx="1" cy="669180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3" name="Shape 256">
            <a:extLst>
              <a:ext uri="{FF2B5EF4-FFF2-40B4-BE49-F238E27FC236}">
                <a16:creationId xmlns="" xmlns:a16="http://schemas.microsoft.com/office/drawing/2014/main" id="{500E933C-C829-456F-9761-BE698E7348A7}"/>
              </a:ext>
            </a:extLst>
          </p:cNvPr>
          <p:cNvSpPr/>
          <p:nvPr/>
        </p:nvSpPr>
        <p:spPr>
          <a:xfrm>
            <a:off x="554662" y="6244952"/>
            <a:ext cx="3724175" cy="2952328"/>
          </a:xfrm>
          <a:prstGeom prst="roundRect">
            <a:avLst>
              <a:gd name="adj" fmla="val 4039"/>
            </a:avLst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sz="2600" b="1" dirty="0"/>
              <a:t>Порушення суверенітету і територіальної  цілісності держави </a:t>
            </a:r>
            <a:endParaRPr lang="uk-UA" sz="2600" dirty="0"/>
          </a:p>
        </p:txBody>
      </p:sp>
      <p:sp>
        <p:nvSpPr>
          <p:cNvPr id="14" name="Shape 256">
            <a:extLst>
              <a:ext uri="{FF2B5EF4-FFF2-40B4-BE49-F238E27FC236}">
                <a16:creationId xmlns="" xmlns:a16="http://schemas.microsoft.com/office/drawing/2014/main" id="{CFEE5F59-08E8-4F2F-838D-AC1B9EA9B504}"/>
              </a:ext>
            </a:extLst>
          </p:cNvPr>
          <p:cNvSpPr/>
          <p:nvPr/>
        </p:nvSpPr>
        <p:spPr>
          <a:xfrm>
            <a:off x="4640312" y="6244952"/>
            <a:ext cx="3724175" cy="2952328"/>
          </a:xfrm>
          <a:prstGeom prst="roundRect">
            <a:avLst>
              <a:gd name="adj" fmla="val 4039"/>
            </a:avLst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sz="2800" b="1" dirty="0"/>
              <a:t>Пропагування насильства, розпалювання міжетнічної, расової чи релігійної ворожнечі</a:t>
            </a:r>
            <a:endParaRPr lang="uk-UA" sz="2800" dirty="0"/>
          </a:p>
        </p:txBody>
      </p:sp>
      <p:sp>
        <p:nvSpPr>
          <p:cNvPr id="15" name="Shape 256">
            <a:extLst>
              <a:ext uri="{FF2B5EF4-FFF2-40B4-BE49-F238E27FC236}">
                <a16:creationId xmlns="" xmlns:a16="http://schemas.microsoft.com/office/drawing/2014/main" id="{D65717A1-5ED1-46BC-988E-958C9DAD8287}"/>
              </a:ext>
            </a:extLst>
          </p:cNvPr>
          <p:cNvSpPr/>
          <p:nvPr/>
        </p:nvSpPr>
        <p:spPr>
          <a:xfrm>
            <a:off x="8725959" y="6244952"/>
            <a:ext cx="3724175" cy="2952328"/>
          </a:xfrm>
          <a:prstGeom prst="roundRect">
            <a:avLst>
              <a:gd name="adj" fmla="val 4039"/>
            </a:avLst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2EBDB"/>
                </a:solidFill>
              </a:defRPr>
            </a:lvl1pPr>
          </a:lstStyle>
          <a:p>
            <a:r>
              <a:rPr lang="uk-UA" b="1" dirty="0"/>
              <a:t>Зміну конституційного ладу насильницьким шляхом</a:t>
            </a:r>
            <a:endParaRPr lang="uk-UA" sz="2600" dirty="0"/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LeatherBook">
  <a:themeElements>
    <a:clrScheme name="LeatherBook">
      <a:dk1>
        <a:srgbClr val="6C6963"/>
      </a:dk1>
      <a:lt1>
        <a:srgbClr val="092C6C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eatherBook">
  <a:themeElements>
    <a:clrScheme name="LeatherBook">
      <a:dk1>
        <a:srgbClr val="000000"/>
      </a:dk1>
      <a:lt1>
        <a:srgbClr val="FFFFFF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535</Words>
  <Application>Microsoft Office PowerPoint</Application>
  <PresentationFormat>Произвольный</PresentationFormat>
  <Paragraphs>86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LeatherBook</vt:lpstr>
      <vt:lpstr>Правове регулювання організаційних та ідеологічних засад діяльності політичних партій: вітчизняний і зарубіжний досвід</vt:lpstr>
      <vt:lpstr>Поняття політичної партії</vt:lpstr>
      <vt:lpstr>Політична партія</vt:lpstr>
      <vt:lpstr>Партійні системи світу</vt:lpstr>
      <vt:lpstr>Партія</vt:lpstr>
      <vt:lpstr>Функції партій</vt:lpstr>
      <vt:lpstr>Функції партій</vt:lpstr>
      <vt:lpstr>Членами партій не можуть бути</vt:lpstr>
      <vt:lpstr>Утворення політичних партій забороняється у разі, якщо їх дії спрямовані на</vt:lpstr>
      <vt:lpstr>Ідеологія</vt:lpstr>
      <vt:lpstr>Елементи ідеології</vt:lpstr>
      <vt:lpstr>Найпопулярніші політичні ідеології</vt:lpstr>
      <vt:lpstr>Багатопартійна система</vt:lpstr>
      <vt:lpstr>Особливості формування багатопартійності в Україні</vt:lpstr>
      <vt:lpstr>Роль політичного лідера</vt:lpstr>
      <vt:lpstr>Політичні партії України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складання, розгляду і затвердження державного та місцевих бюджетів</dc:title>
  <dc:creator>Администратор</dc:creator>
  <cp:lastModifiedBy>usr_Home</cp:lastModifiedBy>
  <cp:revision>45</cp:revision>
  <dcterms:modified xsi:type="dcterms:W3CDTF">2020-09-02T19:44:18Z</dcterms:modified>
</cp:coreProperties>
</file>