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3" r:id="rId8"/>
    <p:sldId id="270" r:id="rId9"/>
    <p:sldId id="271" r:id="rId10"/>
    <p:sldId id="272" r:id="rId11"/>
    <p:sldId id="268" r:id="rId12"/>
    <p:sldId id="269" r:id="rId13"/>
    <p:sldId id="283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6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6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9675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Загальна будова та функції нервової системи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.livescience.com/images/i/000/024/292/i02/neurons-120208.jpg?1328727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8964"/>
            <a:ext cx="9144000" cy="5709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Нейрон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Види нейронів за призначенням</a:t>
            </a:r>
            <a:endParaRPr lang="ru-RU" sz="2800" dirty="0"/>
          </a:p>
        </p:txBody>
      </p:sp>
      <p:pic>
        <p:nvPicPr>
          <p:cNvPr id="29698" name="Picture 2" descr="http://biologiyavklasse.ru/wp-content/uploads/2011/01/003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57343" cy="59046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052736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Чутливий </a:t>
            </a: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(аферентний) </a:t>
            </a: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нейрон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4176007">
            <a:off x="2542184" y="4354274"/>
            <a:ext cx="1154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Чутливий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967568">
            <a:off x="981957" y="3658900"/>
            <a:ext cx="1154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Чутливий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3861048"/>
            <a:ext cx="21066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chemeClr val="tx2"/>
                </a:solidFill>
              </a:rPr>
              <a:t>Руховий</a:t>
            </a:r>
          </a:p>
          <a:p>
            <a:pPr algn="ctr"/>
            <a:r>
              <a:rPr lang="uk-UA" sz="2400" dirty="0" smtClean="0">
                <a:solidFill>
                  <a:schemeClr val="tx2"/>
                </a:solidFill>
              </a:rPr>
              <a:t> (еферентний) </a:t>
            </a:r>
          </a:p>
          <a:p>
            <a:pPr algn="ctr"/>
            <a:r>
              <a:rPr lang="uk-UA" sz="2400" dirty="0" smtClean="0">
                <a:solidFill>
                  <a:schemeClr val="tx2"/>
                </a:solidFill>
              </a:rPr>
              <a:t>нейрон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326400">
            <a:off x="5580112" y="3356992"/>
            <a:ext cx="985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tx2"/>
                </a:solidFill>
              </a:rPr>
              <a:t>Руховий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1556792"/>
            <a:ext cx="14622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</a:rPr>
              <a:t>Вставний </a:t>
            </a:r>
          </a:p>
          <a:p>
            <a:pPr algn="ctr"/>
            <a:r>
              <a:rPr lang="uk-UA" sz="2400" dirty="0" smtClean="0">
                <a:solidFill>
                  <a:srgbClr val="C00000"/>
                </a:solidFill>
              </a:rPr>
              <a:t>нейрон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Нейрон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Біла і сіра речовина мозку</a:t>
            </a:r>
            <a:endParaRPr lang="ru-RU" sz="2800" dirty="0"/>
          </a:p>
        </p:txBody>
      </p:sp>
      <p:pic>
        <p:nvPicPr>
          <p:cNvPr id="25602" name="Picture 2" descr="http://biologiyavklasse.ru/wp-content/uploads/2011/02/0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632848" cy="5733119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827584" y="692696"/>
            <a:ext cx="6840760" cy="44644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27584" y="548680"/>
            <a:ext cx="269657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Сіра речовина – 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тіла і дендрити 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нейронів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5301208"/>
            <a:ext cx="27167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800" dirty="0" smtClean="0">
                <a:solidFill>
                  <a:schemeClr val="bg1"/>
                </a:solidFill>
              </a:rPr>
              <a:t>Біла речовина – </a:t>
            </a:r>
          </a:p>
          <a:p>
            <a:pPr algn="r"/>
            <a:r>
              <a:rPr lang="uk-UA" sz="2800" dirty="0" smtClean="0">
                <a:solidFill>
                  <a:schemeClr val="bg1"/>
                </a:solidFill>
              </a:rPr>
              <a:t>аксони нейронів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Нейрон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2800" dirty="0" smtClean="0"/>
              <a:t>На розрізах спинного і головного мозку видно розподіл сірої і білої речовини</a:t>
            </a:r>
            <a:endParaRPr lang="ru-RU" sz="2800" dirty="0"/>
          </a:p>
        </p:txBody>
      </p:sp>
      <p:pic>
        <p:nvPicPr>
          <p:cNvPr id="26626" name="Picture 2" descr="http://www.iqmed.ru/i/arti/enciklopedija/ns1-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2541" y="1700808"/>
            <a:ext cx="6231459" cy="4320480"/>
          </a:xfrm>
          <a:prstGeom prst="rect">
            <a:avLst/>
          </a:prstGeom>
          <a:noFill/>
        </p:spPr>
      </p:pic>
      <p:pic>
        <p:nvPicPr>
          <p:cNvPr id="26628" name="Picture 4" descr="http://upload.wikimedia.org/wikipedia/commons/thumb/f/f8/Gray664.png/250px-Gray6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3181339" cy="2290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Відділи нервової системи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8680"/>
            <a:ext cx="3456384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prstClr val="white"/>
                </a:solidFill>
              </a:rPr>
              <a:t>Нервова система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5733256"/>
            <a:ext cx="144016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204864"/>
            <a:ext cx="25202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prstClr val="white"/>
                </a:solidFill>
              </a:rPr>
              <a:t>Периферична 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3933056"/>
            <a:ext cx="223224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prstClr val="white"/>
                </a:solidFill>
              </a:rPr>
              <a:t>Соматична 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3933056"/>
            <a:ext cx="2088232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prstClr val="white"/>
                </a:solidFill>
              </a:rPr>
              <a:t>Вегетативна</a:t>
            </a:r>
            <a:r>
              <a:rPr lang="uk-UA" dirty="0" smtClean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5733256"/>
            <a:ext cx="187220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204864"/>
            <a:ext cx="22322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prstClr val="white"/>
                </a:solidFill>
              </a:rPr>
              <a:t>Центральна</a:t>
            </a:r>
            <a:r>
              <a:rPr lang="uk-UA" dirty="0" smtClean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6021288"/>
            <a:ext cx="1429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prstClr val="black"/>
                </a:solidFill>
              </a:rPr>
              <a:t>Симпатична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48264" y="6021288"/>
            <a:ext cx="1891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prstClr val="black"/>
                </a:solidFill>
              </a:rPr>
              <a:t>Парасимпатична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Двойная стрелка влево/вверх 12"/>
          <p:cNvSpPr/>
          <p:nvPr/>
        </p:nvSpPr>
        <p:spPr>
          <a:xfrm rot="13575491">
            <a:off x="2587737" y="1516745"/>
            <a:ext cx="850392" cy="850392"/>
          </a:xfrm>
          <a:prstGeom prst="leftUpArrow">
            <a:avLst>
              <a:gd name="adj1" fmla="val 25000"/>
              <a:gd name="adj2" fmla="val 25000"/>
              <a:gd name="adj3" fmla="val 23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Двойная стрелка влево/вверх 13"/>
          <p:cNvSpPr/>
          <p:nvPr/>
        </p:nvSpPr>
        <p:spPr>
          <a:xfrm rot="13575491">
            <a:off x="5108017" y="3244937"/>
            <a:ext cx="850392" cy="850392"/>
          </a:xfrm>
          <a:prstGeom prst="leftUpArrow">
            <a:avLst>
              <a:gd name="adj1" fmla="val 25000"/>
              <a:gd name="adj2" fmla="val 25000"/>
              <a:gd name="adj3" fmla="val 23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Двойная стрелка влево/вверх 14"/>
          <p:cNvSpPr/>
          <p:nvPr/>
        </p:nvSpPr>
        <p:spPr>
          <a:xfrm rot="13575491">
            <a:off x="6477029" y="4972761"/>
            <a:ext cx="850392" cy="852774"/>
          </a:xfrm>
          <a:prstGeom prst="leftUpArrow">
            <a:avLst>
              <a:gd name="adj1" fmla="val 25000"/>
              <a:gd name="adj2" fmla="val 25000"/>
              <a:gd name="adj3" fmla="val 23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8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5264" y="0"/>
            <a:ext cx="3538736" cy="1268760"/>
          </a:xfrm>
        </p:spPr>
        <p:txBody>
          <a:bodyPr>
            <a:noAutofit/>
          </a:bodyPr>
          <a:lstStyle/>
          <a:p>
            <a:r>
              <a:rPr lang="uk-UA" sz="3200" dirty="0" smtClean="0"/>
              <a:t>    Відділи нервової системи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3645024"/>
            <a:ext cx="3178696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Нервова система людини</a:t>
            </a:r>
            <a:endParaRPr lang="ru-RU" sz="2800" dirty="0"/>
          </a:p>
        </p:txBody>
      </p:sp>
      <p:pic>
        <p:nvPicPr>
          <p:cNvPr id="4" name="Picture 2" descr="C:\Users\User\Desktop\нерви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5148064" cy="6864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0"/>
            <a:ext cx="3322712" cy="2060848"/>
          </a:xfrm>
        </p:spPr>
        <p:txBody>
          <a:bodyPr>
            <a:noAutofit/>
          </a:bodyPr>
          <a:lstStyle/>
          <a:p>
            <a:r>
              <a:rPr lang="uk-UA" sz="3200" dirty="0" smtClean="0"/>
              <a:t>Відділи нервової </a:t>
            </a:r>
            <a:br>
              <a:rPr lang="uk-UA" sz="3200" dirty="0" smtClean="0"/>
            </a:br>
            <a:r>
              <a:rPr lang="uk-UA" sz="3200" dirty="0" smtClean="0"/>
              <a:t>системи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2492896"/>
            <a:ext cx="3466728" cy="2160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Центральна нервова система (ЦНС): головний і спинний мозок</a:t>
            </a:r>
            <a:endParaRPr lang="ru-RU" sz="2800" dirty="0"/>
          </a:p>
        </p:txBody>
      </p:sp>
      <p:pic>
        <p:nvPicPr>
          <p:cNvPr id="4" name="Picture 6" descr="http://agape-love.ru/wp-content/uploads/2012/02/slozhnaya-nervnaya-sistema-chelove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032"/>
            <a:ext cx="5436096" cy="6877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Відділи нервової системи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Нейрони головного мозку</a:t>
            </a:r>
            <a:endParaRPr lang="ru-RU" sz="2800" dirty="0"/>
          </a:p>
        </p:txBody>
      </p:sp>
      <p:pic>
        <p:nvPicPr>
          <p:cNvPr id="4" name="Picture 4" descr="http://zhaba.ru/_pics/4qbq1jion1ji9n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316"/>
            <a:ext cx="9144000" cy="6341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0"/>
            <a:ext cx="3250704" cy="1700808"/>
          </a:xfrm>
        </p:spPr>
        <p:txBody>
          <a:bodyPr>
            <a:noAutofit/>
          </a:bodyPr>
          <a:lstStyle/>
          <a:p>
            <a:r>
              <a:rPr lang="uk-UA" sz="3200" dirty="0" smtClean="0"/>
              <a:t>Відділи нервової </a:t>
            </a:r>
            <a:br>
              <a:rPr lang="uk-UA" sz="3200" dirty="0" smtClean="0"/>
            </a:br>
            <a:r>
              <a:rPr lang="uk-UA" sz="3200" dirty="0" smtClean="0"/>
              <a:t>системи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2636912"/>
            <a:ext cx="3250704" cy="20162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   Периферична нервова система</a:t>
            </a:r>
          </a:p>
          <a:p>
            <a:pPr algn="ctr">
              <a:buNone/>
            </a:pPr>
            <a:r>
              <a:rPr lang="uk-UA" sz="2800" dirty="0" smtClean="0"/>
              <a:t>   (поза головним і спинним мозком)</a:t>
            </a:r>
            <a:endParaRPr lang="ru-RU" sz="2800" dirty="0"/>
          </a:p>
        </p:txBody>
      </p:sp>
      <p:pic>
        <p:nvPicPr>
          <p:cNvPr id="4" name="Picture 2" descr="http://www.sciencephoto.com/image/428496/350wm/F0041383-Human_nervous_system,_artwork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1532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Відділи нервової системи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Периферична нервова система</a:t>
            </a:r>
            <a:endParaRPr lang="ru-RU" sz="2800" dirty="0"/>
          </a:p>
        </p:txBody>
      </p:sp>
      <p:pic>
        <p:nvPicPr>
          <p:cNvPr id="30722" name="Picture 2" descr="http://upload.wikimedia.org/wikipedia/commons/thumb/8/88/Brain_human_normal_inferior_view_with_labels_ru.svg/220px-Brain_human_normal_inferior_view_with_labels_ru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3178244" cy="3785002"/>
          </a:xfrm>
          <a:prstGeom prst="rect">
            <a:avLst/>
          </a:prstGeom>
          <a:noFill/>
        </p:spPr>
      </p:pic>
      <p:pic>
        <p:nvPicPr>
          <p:cNvPr id="30724" name="Picture 4" descr="http://www.niv.ru/images/020/image0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92696"/>
            <a:ext cx="1887091" cy="54137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4725144"/>
            <a:ext cx="46542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12 пар </a:t>
            </a:r>
            <a:r>
              <a:rPr lang="uk-UA" sz="2400" dirty="0" err="1" smtClean="0"/>
              <a:t>черепномозкових</a:t>
            </a:r>
            <a:r>
              <a:rPr lang="uk-UA" sz="2400" dirty="0" smtClean="0"/>
              <a:t> нервів </a:t>
            </a:r>
          </a:p>
          <a:p>
            <a:r>
              <a:rPr lang="uk-UA" sz="2400" dirty="0" smtClean="0"/>
              <a:t>+ 31 пара спинномозкових нервів </a:t>
            </a:r>
          </a:p>
          <a:p>
            <a:r>
              <a:rPr lang="uk-UA" sz="2400" dirty="0" smtClean="0"/>
              <a:t>+ периферичні нервові сплетення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Відділи нервової системи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93610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2800" dirty="0" smtClean="0"/>
              <a:t>Периферична нервова система: </a:t>
            </a:r>
            <a:r>
              <a:rPr lang="uk-UA" sz="2800" b="1" dirty="0" smtClean="0"/>
              <a:t>соматична </a:t>
            </a:r>
            <a:r>
              <a:rPr lang="uk-UA" sz="2800" dirty="0" smtClean="0"/>
              <a:t>– </a:t>
            </a:r>
          </a:p>
          <a:p>
            <a:pPr algn="ctr">
              <a:buNone/>
            </a:pPr>
            <a:r>
              <a:rPr lang="uk-UA" sz="2800" dirty="0" err="1" smtClean="0"/>
              <a:t>зв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язок</a:t>
            </a:r>
            <a:r>
              <a:rPr lang="uk-UA" sz="2800" dirty="0" smtClean="0"/>
              <a:t> зі шкірою, м</a:t>
            </a:r>
            <a:r>
              <a:rPr lang="en-US" sz="2800" dirty="0" smtClean="0"/>
              <a:t>’</a:t>
            </a:r>
            <a:r>
              <a:rPr lang="uk-UA" sz="2800" dirty="0" smtClean="0"/>
              <a:t>язами, сухожиллями, </a:t>
            </a:r>
            <a:r>
              <a:rPr lang="uk-UA" sz="2800" dirty="0" err="1" smtClean="0"/>
              <a:t>зв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язками</a:t>
            </a:r>
            <a:endParaRPr lang="ru-RU" sz="2800" dirty="0"/>
          </a:p>
        </p:txBody>
      </p:sp>
      <p:pic>
        <p:nvPicPr>
          <p:cNvPr id="35844" name="Picture 4" descr="http://i049.radikal.ru/0911/77/804e44eea7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20688"/>
            <a:ext cx="9144000" cy="51435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777583" y="620688"/>
            <a:ext cx="2366417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Шкірна і м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  <a:r>
              <a:rPr lang="uk-UA" sz="2400" dirty="0" err="1" smtClean="0">
                <a:solidFill>
                  <a:schemeClr val="bg1"/>
                </a:solidFill>
              </a:rPr>
              <a:t>язова</a:t>
            </a:r>
            <a:endParaRPr lang="uk-UA" sz="2400" dirty="0" smtClean="0">
              <a:solidFill>
                <a:schemeClr val="bg1"/>
              </a:solidFill>
            </a:endParaRP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чутливість</a:t>
            </a:r>
          </a:p>
          <a:p>
            <a:pPr algn="r"/>
            <a:endParaRPr lang="uk-UA" sz="2400" dirty="0" smtClean="0">
              <a:solidFill>
                <a:schemeClr val="bg1"/>
              </a:solidFill>
            </a:endParaRP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 і довільне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скорочення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скелетної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мускулатури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Нервова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Нервова система формується в багатоклітинних тварин і має </a:t>
            </a:r>
            <a:r>
              <a:rPr lang="uk-UA" sz="2800" dirty="0" err="1" smtClean="0"/>
              <a:t>інтеграторну</a:t>
            </a:r>
            <a:r>
              <a:rPr lang="uk-UA" sz="2800" dirty="0" smtClean="0"/>
              <a:t> (об</a:t>
            </a:r>
            <a:r>
              <a:rPr lang="en-US" sz="2800" dirty="0" smtClean="0"/>
              <a:t>’</a:t>
            </a:r>
            <a:r>
              <a:rPr lang="uk-UA" sz="2800" dirty="0" err="1" smtClean="0"/>
              <a:t>єднувальну</a:t>
            </a:r>
            <a:r>
              <a:rPr lang="uk-UA" sz="2800" dirty="0" smtClean="0"/>
              <a:t>) </a:t>
            </a:r>
            <a:r>
              <a:rPr lang="uk-UA" sz="2800" dirty="0" err="1" smtClean="0"/>
              <a:t>фунцію</a:t>
            </a:r>
            <a:endParaRPr lang="ru-RU" sz="2800" dirty="0"/>
          </a:p>
        </p:txBody>
      </p:sp>
      <p:pic>
        <p:nvPicPr>
          <p:cNvPr id="14338" name="Picture 2" descr="https://sites.google.com/site/biologia928/poll/domasnie-zadania-dla-7-klassov/organy-cuvstv-i-nervnaa-sistema---modul-2-nervnaa-sistema/img119.jpg?attredirects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3" y="836712"/>
            <a:ext cx="9128667" cy="4265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Відділи нервової системи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93610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Периферична нервова система: </a:t>
            </a:r>
            <a:r>
              <a:rPr lang="uk-UA" sz="2800" b="1" dirty="0" smtClean="0"/>
              <a:t>вегетативна (автономна) </a:t>
            </a:r>
            <a:r>
              <a:rPr lang="uk-UA" sz="2800" dirty="0" smtClean="0"/>
              <a:t>– </a:t>
            </a:r>
          </a:p>
          <a:p>
            <a:pPr algn="ctr">
              <a:buNone/>
            </a:pPr>
            <a:r>
              <a:rPr lang="uk-UA" sz="2800" dirty="0" smtClean="0"/>
              <a:t>робота внутрішніх органів</a:t>
            </a:r>
            <a:endParaRPr lang="ru-RU" sz="2800" dirty="0"/>
          </a:p>
        </p:txBody>
      </p:sp>
      <p:pic>
        <p:nvPicPr>
          <p:cNvPr id="36868" name="Picture 4" descr="http://images.tutorvista.com/content/nervous-coordination/autonomic-nervous-system-structur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704856" cy="5204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Відділи нервової системи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8680"/>
            <a:ext cx="3456384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Нервова система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5733256"/>
            <a:ext cx="144016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204864"/>
            <a:ext cx="25202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Периферична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3933056"/>
            <a:ext cx="223224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Соматична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3933056"/>
            <a:ext cx="2088232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Вегетативна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5733256"/>
            <a:ext cx="187220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204864"/>
            <a:ext cx="22322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Центральна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6021288"/>
            <a:ext cx="1429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Симпатична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48264" y="6021288"/>
            <a:ext cx="1891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Парасимпатична </a:t>
            </a:r>
            <a:endParaRPr lang="ru-RU" dirty="0"/>
          </a:p>
        </p:txBody>
      </p:sp>
      <p:sp>
        <p:nvSpPr>
          <p:cNvPr id="13" name="Двойная стрелка влево/вверх 12"/>
          <p:cNvSpPr/>
          <p:nvPr/>
        </p:nvSpPr>
        <p:spPr>
          <a:xfrm rot="13575491">
            <a:off x="2587737" y="1516745"/>
            <a:ext cx="850392" cy="850392"/>
          </a:xfrm>
          <a:prstGeom prst="leftUpArrow">
            <a:avLst>
              <a:gd name="adj1" fmla="val 25000"/>
              <a:gd name="adj2" fmla="val 25000"/>
              <a:gd name="adj3" fmla="val 23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верх 13"/>
          <p:cNvSpPr/>
          <p:nvPr/>
        </p:nvSpPr>
        <p:spPr>
          <a:xfrm rot="13575491">
            <a:off x="5108017" y="3244937"/>
            <a:ext cx="850392" cy="850392"/>
          </a:xfrm>
          <a:prstGeom prst="leftUpArrow">
            <a:avLst>
              <a:gd name="adj1" fmla="val 25000"/>
              <a:gd name="adj2" fmla="val 25000"/>
              <a:gd name="adj3" fmla="val 23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верх 14"/>
          <p:cNvSpPr/>
          <p:nvPr/>
        </p:nvSpPr>
        <p:spPr>
          <a:xfrm rot="13575491">
            <a:off x="6477029" y="4972761"/>
            <a:ext cx="850392" cy="852774"/>
          </a:xfrm>
          <a:prstGeom prst="leftUpArrow">
            <a:avLst>
              <a:gd name="adj1" fmla="val 25000"/>
              <a:gd name="adj2" fmla="val 25000"/>
              <a:gd name="adj3" fmla="val 23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Нерви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7170" name="Picture 2" descr="http://faculty.irsc.edu/FACULTY/TFischer/AP1/nerve%20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48680"/>
            <a:ext cx="4350426" cy="6309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0112" y="404664"/>
            <a:ext cx="122413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332656"/>
            <a:ext cx="1011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Аксон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908720"/>
            <a:ext cx="2166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Мієлінова оболонка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1412776"/>
            <a:ext cx="288032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628800"/>
            <a:ext cx="3529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Окреме нервове волокно</a:t>
            </a:r>
            <a:endParaRPr lang="ru-RU" sz="2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427984" y="1916832"/>
            <a:ext cx="91440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267744" y="2708920"/>
            <a:ext cx="10801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780928"/>
            <a:ext cx="3489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Пучок нервових волокон</a:t>
            </a:r>
            <a:endParaRPr lang="ru-RU" sz="24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411760" y="3140968"/>
            <a:ext cx="1008112" cy="936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084168" y="2924944"/>
            <a:ext cx="2079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Вена й артерія</a:t>
            </a:r>
            <a:endParaRPr lang="ru-RU" sz="2400" dirty="0"/>
          </a:p>
        </p:txBody>
      </p:sp>
      <p:cxnSp>
        <p:nvCxnSpPr>
          <p:cNvPr id="19" name="Прямая со стрелкой 18"/>
          <p:cNvCxnSpPr>
            <a:stCxn id="17" idx="1"/>
          </p:cNvCxnSpPr>
          <p:nvPr/>
        </p:nvCxnSpPr>
        <p:spPr>
          <a:xfrm flipH="1">
            <a:off x="4499992" y="3155777"/>
            <a:ext cx="1584176" cy="6332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Нерви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Види нервів</a:t>
            </a:r>
            <a:endParaRPr lang="ru-RU" sz="2800" dirty="0"/>
          </a:p>
        </p:txBody>
      </p:sp>
      <p:pic>
        <p:nvPicPr>
          <p:cNvPr id="6146" name="Picture 2" descr="http://biologiyavklasse.ru/wp-content/uploads/2011/01/003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50989"/>
            <a:ext cx="8586330" cy="55364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124744"/>
            <a:ext cx="16995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Чутливі  </a:t>
            </a: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(аферентні)</a:t>
            </a: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нерви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3717032"/>
            <a:ext cx="2683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chemeClr val="tx2"/>
                </a:solidFill>
              </a:rPr>
              <a:t>Рухові і секреторні </a:t>
            </a:r>
          </a:p>
          <a:p>
            <a:pPr algn="ctr"/>
            <a:r>
              <a:rPr lang="uk-UA" sz="2400" dirty="0" smtClean="0">
                <a:solidFill>
                  <a:schemeClr val="tx2"/>
                </a:solidFill>
              </a:rPr>
              <a:t>(еферентні )нерви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9957671">
            <a:off x="3769545" y="2225365"/>
            <a:ext cx="208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Змішані нерви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4725144"/>
            <a:ext cx="18609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</a:rPr>
              <a:t>+ Живильні </a:t>
            </a:r>
          </a:p>
          <a:p>
            <a:pPr algn="ctr"/>
            <a:r>
              <a:rPr lang="uk-UA" sz="2400" dirty="0" smtClean="0">
                <a:solidFill>
                  <a:srgbClr val="C00000"/>
                </a:solidFill>
              </a:rPr>
              <a:t>(вегетативні)</a:t>
            </a:r>
          </a:p>
          <a:p>
            <a:pPr algn="ctr"/>
            <a:r>
              <a:rPr lang="uk-UA" sz="2400" dirty="0" smtClean="0">
                <a:solidFill>
                  <a:srgbClr val="C00000"/>
                </a:solidFill>
              </a:rPr>
              <a:t> нерви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Нерви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err="1" smtClean="0"/>
              <a:t>Абсурдопедія</a:t>
            </a:r>
            <a:r>
              <a:rPr lang="uk-UA" sz="2800" dirty="0" smtClean="0"/>
              <a:t> пожартувала над будовою нейрона</a:t>
            </a:r>
            <a:endParaRPr lang="ru-RU" sz="2800" dirty="0"/>
          </a:p>
        </p:txBody>
      </p:sp>
      <p:sp>
        <p:nvSpPr>
          <p:cNvPr id="14340" name="AutoShape 4" descr="data:image/jpeg;base64,/9j/4AAQSkZJRgABAQAAAQABAAD/2wCEAAkGBhQSERUUExMWFRUVGRoYGBgYGBoeHBwfHBwXGx8YHRgfHyggHRojGh0YHy8gJCcpLCwtGB8xNTAqNSYrLCkBCQoKDgwOFw8PFykcHBwpKSkpKSkpKSkpKSkpKSkpKSkpKSkpKSkpKSkpKSk1KSkpLCkpKSwpKSkpKSkpKSwpKf/AABEIAMUBAAMBIgACEQEDEQH/xAAaAAACAwEBAAAAAAAAAAAAAAADBAACBQEG/8QAPxAAAgEDAgQEAwYFAgYCAwEAAQIRAAMhEjEEQVFhBSJxgRMykUJSobHB8BQjYtHhBnIzgpKi0vEVwmODskP/xAAZAQADAQEBAAAAAAAAAAAAAAAAAQIDBAX/xAAfEQEBAQEAAwADAQEAAAAAAAAAARECEiExA0FRoSL/2gAMAwEAAhEDEQA/APR3LdtJhVdvr7kUo9v4pkq4jcquPqMU3w3D2yTc0EkZ0Tmf31rj/Eu3Mt8FBnSDj6dTVeTmUPEu5AGUGIIj/wB1e1aGrUjsY+zp/Yq7XGJ02wYG5BH58qEfiTpVrhP9IgD/AJqqdKl9kr3BszZJB7nb2pq0rAEJGSASAWJ9at8G4QNTKD3GT2nrR+P8TNm2tuSojJWASepFV5NHOJ4wooAVQ0bDB+kUvwnCO6yV0EnnvSNgm48By09s+prVvWzbRUMQeXX35UaVHK/DQhdBuH9561io7apu201TAAkZ6md60mcW0kMqasDPLnk0lZvK1xcAOu2qWH0qdRQ7nD851ljuDEdhWlwXBfEkaCESNXcnqd6ovxLf8y4wAgwEG/fbFG4LjlTh2eWOt8aiMwMntT1cgXil8DJW3HLUc45BRt71jtbRiDbb5vmVse4puzY+O8DU/UKske+w9TTt3/Q1tSWfiNAGSANRHYnaewmi9SKzWVZUq0aQ7n5UUA/8xb9KNxHDcRGu9ZYk7YMfSK9D4ZdtWQfhIw63HPm2/D0WuXPFNQUksf8Aap+sEzWV/Pi5+NgHwxly6Nb6llJ+h5UFs7SR32r2VjxQMMhbk7mAfYqN6z7/AAFon5Qqn7quCP8Aqlac/Nov43nNIgnkMYH7mqEx+pjb/NbXG+BsACjBl31DBH/KPzFY7WiT2Gw/X1q51rO84Gylo3jkN/c0e3bjLYHbf/FU08hM8849Kn8KP31/Wlax66gbOX7LyAP50RbUURU9q6tsdBU+TG9apVh2FEC12Yz9P70SlJqugEhScbse5/tRSNAMjAxtk+naqpZPuaNxqDy5wBPbHeqnTbi6W4RuUiTyn9KPFVF1nzrVuigDH6k0RTyJ9z+RNFo751TRXdFEKVIqPJhgLIxBYoR7/nzNH4fibwGdBHPOB71Xh+HV4PxF1n7ImI6TWhY8NJHkVDGPKZAnfM0nRIT1I06EbTzJkD2iqPfKAKsj+kBj7E10pcuXPhhnAUmVULGPXb1NPWuJKrBVYbBBIiOpbefSkClq3dueZgQO+D7D9alywQulgpzIG8dCTG9QWirliwRScwWYEcsnaOlVs27jOdTHEnv9K0l1pzdNWuFuBVCBc5JkfiTtVL/BgMPiNMAYmAfruKW/jSG0j4jTuIIIjlIqlwbmSNRypk5HUHaijpzidV5tIZAo9CnpHamV8NW3/wAS8RHzASYHQQNz0oWj4WlUgHeIyT17Cg8XwraAJ/mNktOJO2acKRbiLhdoRWFsbEyJ7GZmm18LN0oGARFl3MjSo5Y5scR3oHgXhZXD3CztgHO3OBt71v8AE3xa+GqrswkATJHfcmSMnrS66xrzztA8Q49eFU2rKquB0LMTzbvNKWbtzS7XCwM+WSAABv6e2aSu8QRdhtTuW26GcdyRvypTxTxB2m0p8owehM9Tnf6wK5b3+3RmK+L+MH5QZ9M75+lIpeY5LQfr+NJ3QRIn1H+fc1axwrlJgAdSf2awt1TWt8UyCVKZ5AZ6885rQ4Tjjg62AO6zAHtXm7axneI5bU2HM7HP3gPrvitOJSepteIKhGvVv8y4iev3getM8ZwK8QAbUa888kjkwOdtjyivP8PxyQFuDtOI9xzX8qbW6mrDEEYMbdjP61r7ievZS/whQlSCCMEHehhK9LxhF5PMP5qxmPmx17jNYbJWkrz/AMnHjQNFdCUTRUihioFrqW5IA9f81fG35VXirgP8tZxlm69v8U/005n/ACgcHA25t/b+9Xtt1wORAyPSqIAORiroZ2BHrvRolyxCAYJDAchqC6u/lxRFuBAS2JxOsc+cHcUJYVSVVnPMJE+hLTj0FEV9cQSHOIxP/UY/AU2jiExMSOWZ95/tV9Q329dvrVWsQRI83WZ/Eb1HYDdo/wB3PtHSgrJfody6GMfDwcTqgx09I5mqJwq6Ra4eQCfMLec9Sx7Vb+JLiEvZYzDIJjHlGMg9aZXjbnDK2prep4wAMDODGAaDctAQbevI/wCIykT6MQDJxtRH4S2im4yEknyTOB1M7E9aX4FfisD8QaZJ0CBJ7lefejtwLsSQwbkAMrHQg/rFKk4lxT5viMSdlkL9CckU/wAJbJAnZgSxBzjG/rS90taUeUFvvACFHbG8dqBxXjDqgRTBYnUT80QIE8hTiua5d4ZwTLHRIxvMfjPaiWeJ+I0G2SBksARpHUmZk8qRHBNdMlmxyBjFNXdIJJ+JpXATV5fUmqqujllFuOzDUqLk696yLxDX9mAAkGCRHKCD+lMcRZ0qZbSG+xvHOSRiar4fa5fEusvQpIJ9v1pw40fB7hNxrh1fy1Jz8oMQonrJ2rvil1gpK/OQonkJAJz1Jn605wdvRauKSILA4AEQNsd+Z6Vh8VfwSTMnB7mR+h+tY9+3Rx6itjhdC6ifM2SeQGcbSfyyK81xnFaW0z+Ga0uP4oqpHMYOe+Ce9Z9q8RGsSMEjeOe9Y9ctIAhmZWfXYbfjWnw10AKCdRZs9+gGNhSf8eGJ1iR0PKrHxBdRCqQTA1Scc59O1ROBTr31OVgfQx771ncWTJMnbMT9fShq67lvQAfia0OH4pAsKTPWOXpz9K03EkkunT6HHcc6b8PuE+YT39Osf2qQSNt+a7fuOVB4ubel1EbfXII9Kcoeu8N4kHTMyQwnmNJkD8TVuOtg6WgeacjY9/XkR2rLseIqtj4jYgRvzOPrFPeC3vi2GWZIOod+f5TVS+2X5OfLkuy1VVzFFZa4pjIPm2Hqa0x58m3HOKb4Y8p8xwO00rZQjGPp/mrgEsST2H6miR/n+1FX1/kUA5+0UVDyk7Gf/dViiWwArEnttO/PrSRPqioUAM6T6RP4bVGtsw85aD3MflJrikAbrkiBIBH1yTHeuC2JJ0gE8xP03zTbKoqpi0Ac53IHacZ7Zq4PXP7964MbGBtGBHqN6hNMDrYZmyoDDICpOOXn+UCrWvCrhLOzHUfslgFj98opjhPiwFBInAUQIHPVy9qOPDiYOjURkHBMdxIAoOLC01tCSV8wg7KFHRYE++Ky2424SBbIifmVZUepnFS/4Y5Ys6xzA1QPcZoJsgYXQrZxBnvnc/SgVaxYumNDfEn5tMrns5zTV7wlbaQ5/mM2o6nBgbRP72pNuIKgTE7AgGfRczJ74pfiLEFSzENpG/eTEelHP0+fq/wWeQWIB5lSVjtGa1n4ll8qL5R9sxMxHy9B0rFHFQQoySfuEzty5Vo3yAxHmRjMKrMPcj+5irq6tbKl9RlmzgrEn6xXOJ4u4iSulVJ5SM+pwDSXBcLcuXwGLMRmQ2FB5k9Kcu8UnxPLcYqBgKN+XfHtQOWhwZb+EZnJDEyNWSBAH0rF4viF0psB9n1nJJ9Zit+9xKnhsA6iGBkdPMc/7dvSvOcW6oEEZXC+5P6mufr66OfjL8Qtky3U5n99ZrOPFkqVOM4PXlWqXBYI5yxgH3OD70pf4IhomNuVLFRlvcafwP8A7qtglnCD1+m59aY4oYIBOmZA5T19YoNpIIYGOY9j09ag6M9oqNyfYV22/wCxRf4jUCTg5xuM/pmg2UjHalYGhwx2ljAMnNO37SOiTlj7SMwekgx7Vm8MIOT+zz9arwqNbDknURIBMxI6nlTnpJnxvhGucFFqQVuK+0mIOofiD6Ctf/TDlLWozMqJ9SBSXg3EtpaSoYgkDcYFbPht9UQTHmAx26R61W/shOJTSxHp+PTtQA+5G4/P/AprxK75o6DJ9cx9D+NKfAMZ9AK6OfcceSdVS3tuaJFVqCpv1j1dqwq92AAM/eMLMTtjnXUTrtzqHWTnUoJwAd+mACSB7CkfE/blpQ3mhl5Atb0E9f6aExExBPbT/wDaYj0FGbgiQSQ7DaCxYE9ABsO9DDE4J0jaAYUdhiSabRxbbH5UBHYyQO0CIqXEK/MVUd8f9x39KHfYTpgnqQssfU7AfjQ7lq2GALm44GUaMekA5pho3S6L/wAUktgscADoOp71iX+LuMBpIIA23aJxIknJzNaNtIXzEScLILHPQAYn2ojNbUDAL9dMf5OaDZls3drlwEfcIB/7pH+NqaW+QIUEdwY23AG8d6v8RBuwXMA6gcz6CR3rjXgvNRjcnJ7ARE96CGs8U0gkZ5T+e+Kg+I1xiF5kk6R7CTtQrLSCxM56gz77AVfhA5vgvOjLQSYmMGBymnyvkx/8jdQkOTaVT9oZJ6iMtSl+9aUsyl7jRLK+BO45yW7VbiOJ2BBO8upOOwnc0nxtgExtMASB9NQnNUfScDwd24dRvsyk4ELpgn5RER9Ke0ANAQCcB8iR1AAmrtxlvhkBuOc+WAPMSfyUDnvWfLXJKXfm+6SJ5DflFAnpvrxQNltIB0FhuSdgczmTXlf9QholMEgELuROcivSeGcCbPDOzZOobGZgHBrB8Rvl+IJUbSOxnAjnAIrDq435+Me7xj/DV2AFxRLdJBzn0g05wfEtdIW6hViCwYfKREj0MYrvHKCnkUsTACjJ/DczNO8VxQtZAI1EjUeYGJj1motXHluNvfDYgCQcx++cUxyBGQRI/f1+lJeIlbk7f+/Tai+E8MBIyyiTAmZI6dJj61Koj3Y7746Uza44QSCP89PWu2eFE9N8deua43Cqo0hY2Efl70GvZ4sEjBBnM7elAey6u8OGVpcSIic6cbxtNVF2TjygnrGwj86dA1DIzgA/vtmjfSGj4KNiRM4+uDWza4MawufmG/oMVncBw4RS74CAliN4HQdSae8K8T+NrvFY5gHlsBP96iS24VN+J8IzXCykxsf6SuCOvKajWjAXYgSd8T19aub4/m6tYCsMgCcjfJxzz3q3gvDhxu8k+UtBX0JDZnvXbJkct492wqbFc0RvT9zh3BMwsbiCP39aEVtlZNy2D92TH151OMp+P+hm2YARSSd9IJI5jYigNw6airBsAyBEnrkGPYmr3uMKx520jI0qSCdyS2Ik0q/GLdUs1vQeTKWUHOxmZnrQvJFLt1bg0oPhqvsT9N6NbQEbkADLNle2+anDXz8xGlBgaVLk9gZieprviV6QAbdodi7/AFJGx9cUELZWQwtsAg3uYyY+UCZn2oXCWRDC2Qv3mUTPYkxJpReCW4VLlgFOyZEnnJ+Y9SNutHu3LS+W2pgHIBBnux5HtThm73DXbhIKqE6qw/7gJOegNUPgFwZNpW5mQwAAGwg5PpSyeKXOHWFGZyQNv3tFZK/6nvtcLzcJJnJwO8dBQPTV+BGQ+gCJwPoJH41W2ozp0Y+0Rkes4k1ReN+IZZVJP72FWbiQcKv1GPcjYUEretFjlvKNljemrvHstkCSimUjAYgRktBJBmI6CqW+kEYwdRKn/HvV4MQpZ21/ZU4x6flRPqufrK4jxBww0WzpEABRnHcdTWh4Zwr6iWVgQQCykgies4J7UIJxAIAtEKZ1NMR3JkR+JpnifE0HliQuBLGJ7zifTNWsrxVyyzjUglZChjMnr3PrS639TjVbC58q5A6CQI9TmuXLDS38tLkmBI1aQcyRg8+9bXgnhoDTdMhBkD5QRsI+UfjtRUzbW2yFLVtPLLHMT92JySTJzk7V5Xxfh4ukgyYIABzkHPTH616jxC/re2ciEZttz8vsQcRzrzHF8QVbbU8cueDgHlyk965u+bXVDfhVv4dhiQA0EdyJjPoMe9YfHoL27iFkZG3r03wK3r1wXUiTIgsAwwWUeXHIHAjvWVc4ZQvwlWAoLHSeozJ5kDrWVlhvLcVwoAISSYzuZ9sUn4F4i5drYgA/NqkHG2P71v3rKzpGJ5lc/rNK8P4U1pzdbzM0AtuPLtHOJqlGXupEBuQ364nHrNZvifEMDj5XVlMbgwRqB9K1XSGzHoI/HE0vxN5WLwFAwY7jn2NO4kr4TwQaJlhEZ/MdDzmvQL4SUIk6lyQfpGOuRS3htz+nOMdKF4v4ublwWTgLGpkbcnBUDoMAnselZzeqKb8b8QDWRbtEksZYjYhNwDz3n2rX8Btxw77yUJnljP50O14MtywYw9sYb+nfbpFE8J8QRU0BhGqJg57AdCMn2ro45xNOW+Ma3JQBtVoY+8YMj1gH6V4jxn/V5tuJcgtACwBHKJn8Yr1vE3Wt8UIPlYKUImMH5ekhp+velvH/AAqzcuAvYRupIHlOJnImMb10Mrpfw3xt2t5JuKM6ftKRyB5imviC8mtLKAnMMR5h2M4I6UzwHDLEwQcxlVZvQKfTvmu3+LtW83LekmJJgk/jv25TUVnWRbPEO2NK2/u6o+gx7U3wdvQ2rQ5nCgs0seoHQDnRmuW7rSl8FdwIEjtvP4e9FS4GEFCw2JjB+p3pEnF8O9wglxA5AgD/AKcMxpZOI4dMFWnYmcZ5MAIPoPrVr/CY8gn+gET6SYgdq5Ys2kUXL2lY+VEMkn2OmPekSXuLe4I+GDbjI06DA5yPlWgFiRptj4SczJk/7ZzHfej/ABrj/MQqcl1iT/uM0RZ6L7Ef3oK7noG+mo6SxgbDb9iqHgE+ucGCfrk/hijWDcbEx1P/ANZot21pEkr9Y5deftRQEOEVRknTz5/924xUGkfKrZ2AAI7An8YzQtInBzzo4t2xkjUR7+0daRI9wgHTgkZAx7DqaPwF50t3CwbRKgaDBJzPpjnQTbT5mDjpMKB9cewNP3LpNoF21DUfkHyiFhYmO+KcXz9ZvH+K6mCwYUZ8/wDnNY7X0Zx5GWN+Yk+3tk0TiktNqOog9SNiI3ovg3gljUXXVeuDOlDqBPWIwOxrRV+tGxaYiba7DJYYEf0xv0g5otzidNoBFYF3hUwC5x5sYAn/APk0xc8OVBr4xtMklbakAk9Tn1qjcZb/AP8ANCoRdKCAR5vmYtvgE571cacz9tTxK6F4fkxUBJGxIUGR2kz3ryfiHEFSsKQTo5iYxjsTjHcVuNxkcKHZQZyJAggBRIHLYelLcf4f/PQsCQpDFiee8x3O1Z1tmrOioGCxrL+djmImAD2z71gPfOpyp8oBGTtO0YyTW9b0upYnBJdjykmI7mJ36153xPxNNRVV0gmTkiY5mO3IVjZolI27zSSflBiBiTv6nrXP4pmwA2lTyjETyByPSmBbLA+cqqxhtzOeW2BkmjcFeFtFaAHb5c7L16AsenKl4lbo3DcIfmcaIBJgQMCcjflvWd4T4drB8xLMZZiMickiMUzxXENdRoyIh5kiOYjlIn2Bqg4jToIYBOo+VcbdRP6UvAM3ifC+LvDSw+AiyAQfM4nGdgOYE86e8H4JLXkKyBiVxB6H3616DgPFl1EaV5ZG8mOdB8buJ/Fuk6TCwY3EAzjk23tyq+ZIm0z/AKj8Q/heBVrc6rri0u53ksf+kMPeayrFmbYZXCSRqBkaTJMz3JFb3inAW+J4RLbb23+ImczEAH1EiaxLPh2gQJLD5QwXzKc6Y3kRFXym16TguINxPhvEruDOT1HtzG/tSniHBlrpuJbDXARbLhwNQGxPpsedYfB8ZdkkAyR8snluIJkHaB2p7gONW45NxQrkzqDaGPqCIJjqJ71adQh5yVYjkh+X3kn1M5or+GWbkfFJJjIUz/6NH47xZF8t1J0n5gigx93G/wDupbg/GUcN8K2UUbu2FnpyE9qzZ1G8AskHStyB1GkD3gz1yRvUucUANAEqBGSfN2A5DvSvEeIs25D8hBP0AnzHttQ1vtqwml9yTy7gfe/AVRX0KeJHy/BBY/KGyPXGR70WyDqDXAXbqpGgDshxiuWbYG0knck+Y+ppi3zxt+96lnt1GtjoPpV/4YclHsK4qHqTy67e1Wa2DuYG+SAo67RFGH4xdLEmA6wNzqx396BeV58+kAfKEz9f7nJqC75TOJ/L1+lVV1+/HTfP1oA1qzAnYehP6E0O4zg4BAHt6k4P6UZuI+FEMGJ3zgeoAzQBedp0kzvpCSo7zIHtRhqXLN+64UIVRfNrdFJkdMQPaa1bXEpwtjS7EvdJfONI+UAjvBP0rvA8OYlgQn28aJ5wck56b9a8x/qjxJlJOoGTmAdI5AA9sCqkXzM9m7l0XnkAEzBBiD6g/nXoeAtMU08OLdtTOplByeeeftivM+AeDuxDKQT0OR7yRtXpLvElEAYhyAWJ5AbBRyifQVRz+geK+IqhKW3bUiwSiIfNtJZgZPRayuDY3XNtQ8yPiNcIBAEk4HPt22rJPiJd9I0gcgO5AkkzmedafAcVGRrAdtMn5iuASOYBOT6U20svx6C3bRhYUjVbtlhnO0+X3/Q1meLcSxLjCjOtjE7xGfpFPeHKrO1rIKS7N1BEY6EECOWTvWb4pxKM+kCAxOrzTgc/WajpZjxFwLVuwIwoOdmY9gMz1rz6eDMLn846V+yF3fMCTyAz/en+K4o/HVk3iBOfslRp/IGl+KNzXFxwYOkSYG+Z9KzLTfE8BZCFLYgjODJJAzvAk5+leTvX11HJIGAScY5RyPat27fUszAwCcT02xzrN8W04JHmznrHUfrRQDbutGpQwnedsCd+4oljjSHBZFQafKcEETJnpvsazLHE6m06tMbzJAjArZ4YWTAdvKO0mefm6HttQb0ngvDozeUgBtwogRyJn2OI2rzHGPdfinNxIyyrLCNIJ0mQd/Stzwm+UuSpDBTOlZkqBmAOg7117BvXWZQrBsh5Axy3MEgQZAyKaRvCG0RrJ8xALmd+UA/Z2wM4rM8YvvbC2wB8zHVHlERHmGAxn3ineKuDhbbM91nEquWhc7R/UNx6RSnB3hoE6m6FYiNhlgDNaRFcHEXWg3FLp9qVLYjrGM85q3EwCWtAtODIJO3MnIxVL/EkNFsaFwZLAdvMMMT3FFsC5qBtshB3I3+m8e2aWIH4HxFyDpKyORYkdtzAig+K8WjCLjFnzEMFWem4E+9F4rxRzKFgB9poAOOdVTh7FxNCoLgBnTc0k6vvLnf+k0fBuM/hrFwx5NIPczHfr+FalizGASDtDEmfYz9a6OHH3QPYUQWOwHeKVZ0ZOGP2iif7yVP03I9KZa8qqwjU0QQCDM/aUbhQY+lZ6KqkT542/ls2meZOxFNszbS4HNoVSvouce9AVRTzg9pOfYb+tdW2CdpPrq9yeVWe6QpLHSuwEEMx6sQME+kUMlTykd8/ht+JNAHfgCAAWtmeeoHO8Dt71ccEseUqHH2nuLiO2Z+s7UC3xVomTxC6eio23SNgPU+9c4ZC2om2qJMKzFfONwVAMKDsSAdqDwXiuGcppOqDEup1g8z5CQ3ae1H8L8ISypuu7MMgayqyd8AMc8skRVOF4K0n8w29AUTJadX+23OQeQMGsrjvEvinU5YW1EKgAUHoNsZycU5NVJ/TXi3jLKuokKY8tsQYB751E8+dK8Dx2lVa8iy3mUadRjqFkZ96zrSK7+eCv3cz67RW/wCE2XuNNpdI28+RgdwcdSKZW6Nw9pXU3WYJbHMhVGTkBVB1MR/asnxXiGvsfhIxWYgTy2wNzHM4p/jbjvcVdSnSCxJlVAzEGAAxOc9qFfuMuFuooXEa4Eb6sb565NAv8Yt5L/y6VRBmABkjaWGT7mj+B2nB1M0hG1OxMCPuz2Ez9OddXxC2fsO7EwIjONygx3yT3p/w5fiH+baITWCUPMADzMOZJwqjGCetUrjq/B719lypOG1tO7CPte042FK8I4hrsYM6Z3gZx++VavGeHl0uNGjWYEmNQAOAYxM5bbeKA/h40fCTzR5SwEKOoWe45nlSrbSPhy6rYPlJNzTvJAxsNwQCc+ppD/UDFmC2wCMgQNgIE+nf1rVFu3bPxFdQqqwVVgglo88jE7isdvFGGFbczA/scVnhaU4fg2QiWUztBz++fvQfEzGnVlSJHPSZI/HFatrWSAZLHMAGfrExVH8Ma5cLBlAAxkSP6SpGZJMx05UWGxuA/wBLufOSQvzEwYz+BP41oDwIvg6c7Z0mR0kTtyPWtTg7d5Wm6LZAysAsvrAyDtvmiXvG7ZIAshpEs59eTb7jb8KmQaWtWriAfDQgA7kgbcwdiBzpg8aSQ11UUnCkxn0KzGOtUueJsSSCdW4Byceu/oMRSN62oDEkebME4B3jvOY9q0kLyaviPh1y4dIRbibmSMEbSpP4xGaV/wDjQq/zmXPyr/ZYk0G1wp3W4ApEFbgOodhnPbIoq8KCc3NBxJK6j7EwN+9XiL7WdWABCi7PMrEDqyjY/wBqV4i60YUIIyASAZ7HM0y/iC2t7gcEwDoyo/8ALnzFVvMb6gKAxB+0QMdT+OO1BUhb1jJtXHBMQFMgdY5r3rct8IFVWRV82Jghval0EKVuEG3/AFsdK9xIkHsKZaxZA8zYIgeZQsDbfM88VmzWPD3C0FGJPMA/iOVcC6TBGR++dK28iLN5z/S8j3B7UbgXu61V31LuREmOcMc/pQRu2o+ZidA35E9h1Jq62n+GzoipnErJzu0EZGfegrctu402ro0zGcMQJzqEAbZFJ/wrsdTsqk9NZYHoGkxHSIoBz+GgywknMkdenb0q9LC5eC4vfEUbLcUsJ6AxqHtT3D3FuaotFCgE+YwSdyA2etLGd4tZviZsLpxdLTnzK23OCIkY5c6ftcT8QBUFwTP8xypMDBOnBjoQI5VOE8HS86stwoV3thNRkbMskAMZyTzo3jnFpYUpaQOwHnJcZI+yTuQDkxFVG0gHGcF8VgCXj7Mssjuw1ZY9MY9KT8U8LW2qoUJk/MNsnmSZEUDwS3cd3uucgHHIEggRBP0rQ8O464oIYjQ33gIPqDTotZ/CeCwRIyYgTqaOwAye9ets8MbaBdATVg5lwu+TMAnp0HekP4+B/K0TygeUdzgY7Vj8Vduh1H/ELZkrOTyHON6IcmLeOXrloXDKsZJBMmF3UjfJHLlWF4ZbNwG4+BPzEyZ7cvczFest220hbyMpGVLKduY7jpWlw/iNgeW0usqJMA+7HkDyEn0pUryxvD/DyBq1EgD/AIugZn7Ktu3cxHetrhbi2kL3HCBspIgwMeWRuTuYziBFWF75RBUEbPkwN4/91k+IXHe41w6YBAUHST0AAyTAEwBkgUy+CHiVZw3m0g5ZuecIoPInnuaR4niVdW1O66iRkctyAo2xie9HtaiFZgQCSQuAcDc9xgRsIM0o1yVOgKpOANRMAnGTz3P7FVIc6I+Ilbh0p/LBIgTJA5YGPb8aDxFsoIVFUYXyuCdtid5nEUXi7TiE1Kg3JxznJYnpy71l3LKhgLQaBMMpDAwDliQNInPOq8Vzo9wqO+NWljMSxIEe5wSPwrRvXWgSFZ2+YSA0gAc+cVk8bdJDbEgDyDCwNz5dzFB4K7rU/wA1RmAk7xzziRtvme1TYvW5xPHXQoCKR1BIhh3jBNZ3iNl41nUA0QDmI3MbyK5wvFOD5FIj5jI9zJ2NdPGBjADMBmG1CPQj0yMUitZwvMh1AuwO4Ccvxia2vDWZyPiK4IHlQ7D1Y5A6A9DFE8L4O4WhZtg9JnuVM8up9KL4tw4W2VNwuz4BOOfM5JJAwB0pami8b4zaA0wqgYU/hgxOo4kneaz7PE2h9pzzAkz7AflQuF4VCroyM+kpJB0xv2Io93xJLagWkETuJmfX9arT0K7bFoFwf+Vl69uVThCPmZSW5AGO/ofSqcN4gLjCFBjGRI/GZ/xWwAsDykDkyAke43B75qeqz6uhW7+sfzfiNG07D6zFQcIp+7ByJMkep3zyq9/xJdragnqwJz1zn2q1nh3eSFJO5iIH/kahDtsXdWlHCgZY51xn5Qce086icZc3F64BzDwdxtgY5Yqt4Np0FmAOSJMn0jI/eKZs/BsfywDrIli5MCeRPvsKcOFmKXMfFEbFSVCtvnHMn9KYs2jufKsHZ5Jx0GPrihKQI/4MwIh5H0Jk+9XucIBBK+Y5Lau+wIyMdKVFXN8NsBO2WBMeqyoHtXSwCaVKyT5wJO2y6oAkZx3qyqTgqYEyQfMPUwBpnegW9NwD4YkLggdetOCNnhrZQFiF1OYXQJ7lmaNh0FZ7pYU+ZbmoyfiEhSf/ANcGB+NF8W8SmVTU+CPLyUY1RWF4ZwvxXmDBmJAjH2hHmnaeVV8afHpvDkV0YWwBjDAEczHlMDJ3O5rKt+C2ll9J+K2dLGAk5rd4W6LKMVYuxIDEEHbOnaFOds1icffX4rIh0CTOwkHPMRjNJN+OIDb81wq/RQQwB775qvCeJrduYtJcYRvuOm3KYwa1bNu3bVZQXGbkDIUcuUE0ROKXUUXAGWCjSf8AmaIAjpPagg7fhnRtbgDWBcOD0xg+tDv8HxJIS2gFkGTpIgkSc89+bGfSl7n+rHB02rVs55Cfc4jtRLvHcSVlSVGxAzvynMCj6v1VxwQAJuHVO5JMQO8CROBiJzmKpf8AFlTTbQ2rYAAgSSebAjnjmazOLdt7rPJyAZLeuk7DkOdK3uCRCdR82zYBjbAM5PL+9NF9NY8emCVA1AKIgaV5eYjCquY5nqazPFf9QJchV0QD5ZET/ViAdxjniuv4cXfW2FRcCTGcARz6d6Su27dwwt0rAEhRMdIGIPsapJJFN0lUywMEkQBJ3nYk9P7UHi+GdH+HdIAP2tUgxyYbR6U94opVBbWVA5hgTPVyMlvypXgjaZdL2ywGdRY42BKyMz0NPyOEdADQSSSd0+z3zyHOmbnCWlUKp1EfN/UfXkB+ddv+G6WYKrjuVwR1B/qxVBwLLidE8yJj1wQai9NJR7F1cCUtH1aT+Yz1Na9vxZrZCAXGDDUFCiOhJwOc771meDeDAs73PhNbHysdc4jOIIAOM8532rdsmwF/ltDROTKAxujMJUx1FRpmL/FRbVdXwGaCVXVoAPMqJJx9kYq3C8CoJLXLd62fMBn4nsOQ9aQfgbTDzXc82VpPuZpC/aTa25hcS+SSPymrgb3E+KJaWAiWkP2WWSf6mO80hdFsoTaK6owAN56mY9orO4O82fiIrZxA1e9HFgF/KwEDYZIJ643iKd9Fbg9rgCQJVdXLT8vvAkDtmmV8PCiSYxvMN7INxQU4W71ZfXSPx3q62LuoCdUbncE/2rLWQ6wcHyD75YifYZ/eaqSzGAbgUciF5c5B2ojWwom4geOmAO+M+2KvYuXHMgv8PmukaI6TuKZuWeJW3knWxOIXAP3j1IpVfEwCWFs3GM+dt84OO+fSnfjXmB0W10EQRgHT0U7n6VWxqVNa2DbjCzBPqAYgdyPSmYS8YFAU2bgn7xGB0kAGPSrDjrYnTNtebHYk8p/8c965ZdzOlSznENBB/q0icfnFFuWb7wrm1ZjAaASO4GRPpmgCtZ1KAzMU5gLC8sg9PWTS/E+Iqi6LS3B1cbmMYUQQO9TiL5eRaughTGpzA7wI39pOavbswoKhr04ktpX2XcmnAzPD+GF1ixPlWDk4xgZON+W9bF/xRBb8luQDEsWAkcpnCz7E70vYcOoPwlS2k6VzkieokZ5k5qhuKJulGJTygyFA5+UQJGd4oo1pWyWtIjcgWLrAnUS0AGCWiMxmlbqozqx1HPJJ1HA+Y7DAJ9Ka8V4i2GH8nOBr80TA3IMg9/woPDPpBa7dISSFiTHbBGKaqHxPEsupi0A7rkEjuzRA9JoL8UACqqLTc3e3H4gztjoaPxfFWZm09vHO6HDz16ekUobHxDK5b/dj8dz6E0kgniETLOHP/wCO2BPaQIH1ovBeN32dfhKRJggZAXnJ54yfWi8H/psai168onaWJI6+X+1aF22loS12FBHkVWHlGyqOZPcUQ5Ko3Alj8QA6t1YmY7ATnqJoV3wlLXmdibpBIDZPqSMA/jR7vizBPifCVFnGs6m7RvHLYCKxX8fvaoCNDd5J/wCblTVSfGBz82rzH0wMAIPTnXLTW0XFt/ikZIYkLJ6kRMAebvitQ31CxpYMctMMF7aRse/4UhxHBO8QQ0HAVwT2kDakyJnwmD85AOQs6jPMwOpq/FWTIUIXOwEEkeoEQB9Kra8IuEkMt22B8wMZ+u/aK6PCplQ7CMkEQfWZiPWgLWuJcDQFxzGTPvO/SKas8DvFrUsEGWMid8DO21V4ZVtYAa4RtIMes/qaav8AGlVALNbDfKBBBJ6kbr6+1JUqXLNtkNu3ggSdf2iPs9lG3c1nr4SbBVraIG+yMlR3BP2vUc627Vl1tj4wIn5lUypG2mR82OROKM7Jw4ldJZlnSy/IDzifm96MV9Yd/wAYKnzWrZb7WhZ9y3MjtV7nFuwDKFJj5NIkc5jaY51ofxmqCtpEjc6oP1JNKXjmVILT9oS0+sZqzKf/ACTMArZB2OkLn23pwCSFdAZEqzADtvufQ1n8H4xcuufh2Q7c2CgbdJGPwpm07iZcp1UEiO5PI+lL6V9nLNqMIXHUEfl29av8ITA0MTuZz6aZH1oVjidcIH19ZG3cky2f6RRrVhbspZe5qHzBV0kiOXMipxPiHd8PceYnQORdlH4Tt7UU30QfOt3mRa2nvABJpO9wFoQh1T/WSSPVhifwpnw//TYLavMqoYkyBO+MR+JoEhhfEGMEWyGPyt9oDrB2H6Uve4cXGm7fCkGP5ZnUOpVgAPrTV5LjGLYCJPzuBnO41Zj6nGayvEeLt2X0Poe594Aj0jlmnisaF1mjRYED7RPzNHWMR22qnB22kqW3GQqyDPVjge1N8D4SAA15dLNkB2gx1OcDsJoj8faCkW2AA+ZlXHoMyfpmgYqnCEEFwrqvyKDCj/d1ileJ8W0tqQsXOCdgI2VYyB2pDieIIlg2oH7Uyo/zV+F4ETOk+YblgMdYOR9aPibTScOFQRtBOw6xvy9sVNYRzI1kAIdRlTqIzG4idpipUqqE8b4wniWtN5lBIz2BMY2FVXwRBquksQqyqE4BPfnvXKlH6XWVxPB6HADElty0H6dBROHe65Ci6yKI8qgac9uvepUpMmx4Nwsn4jMzaZME5OkT80bHsJ71ocDwYdndoJ1CDBnJ6zUqU2nPx5zxnjP5rDTtiZ5DlGwHoKyD4kEUEWwdRAgnAnn/AIqVKEW+2hYs6kDkzBECNscqvw/iA1QilCSROqf05+tSpSJp20N5dLkkKAQOWekyQe4Oae8M8BthsDScZEz13JMe0VKlCoHeFl3+D8IqrQSVc9cyCIPSYpDxbiFjUbalLeEQ/ZA2g9R1INSpSOi8A3lN4EyPLDEtJ31E8zSPEcU/z6sz+PX9KlSrVCUFpcttyqnh957jMfiMoWIC/lnlUqUi6aw8WufEFqRDQCQAP36bVvWvDRPmIJiZ0gMff/FSpSTCnH8Cw1OjKhJyRbBYwPvHb2FTgOIcWPiSCTIPlH51KlB6OviIIJKDVG4/sZoFziNSTmUBKyZgwTMbfQCpUoiyC3XS1ruObrXUDHUBA5aQN4z1p5LpuhFcWyRBVjbGDyIHapUpgt4vwptqdVx3nlIC/SDPua81xHFEIAvlBJMA+0medcqUFWt4J4UNBvajj7BAIP1rUuWpy2RA8uwyRyGPeKlSlUV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8593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 </a:t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34818" name="Picture 2" descr="NeuronSche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96710"/>
            <a:ext cx="8409800" cy="5740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Нейрон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Нервові клітини – нейрони – мають багато відростків</a:t>
            </a:r>
            <a:endParaRPr lang="ru-RU" sz="2800" dirty="0"/>
          </a:p>
        </p:txBody>
      </p:sp>
      <p:pic>
        <p:nvPicPr>
          <p:cNvPr id="6146" name="Picture 2" descr="http://upload.wikimedia.org/wikipedia/commons/thumb/0/0d/GFPneuron.png/300px-GFPneur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200800" cy="5712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Нейрон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22532" name="Picture 4" descr="http://wsyachina.narod.ru/biology/brain_5/gl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841"/>
            <a:ext cx="9144000" cy="624515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148064" y="836712"/>
            <a:ext cx="3744416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ю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48065" y="908720"/>
            <a:ext cx="378501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 smtClean="0"/>
              <a:t>Нейрон – високоспеціалізована </a:t>
            </a:r>
          </a:p>
          <a:p>
            <a:pPr algn="ctr"/>
            <a:r>
              <a:rPr lang="uk-UA" sz="2000" dirty="0" smtClean="0"/>
              <a:t>клітина, що втратила </a:t>
            </a:r>
          </a:p>
          <a:p>
            <a:pPr algn="ctr"/>
            <a:r>
              <a:rPr lang="uk-UA" sz="2000" dirty="0" smtClean="0"/>
              <a:t>здатність до поділу та </a:t>
            </a:r>
          </a:p>
          <a:p>
            <a:pPr algn="ctr"/>
            <a:r>
              <a:rPr lang="uk-UA" sz="2000" dirty="0" smtClean="0"/>
              <a:t>обмежена у регенерації.</a:t>
            </a:r>
          </a:p>
          <a:p>
            <a:pPr algn="ctr"/>
            <a:endParaRPr lang="uk-UA" sz="2000" dirty="0" smtClean="0"/>
          </a:p>
          <a:p>
            <a:pPr algn="ctr"/>
            <a:r>
              <a:rPr lang="uk-UA" sz="2000" dirty="0" smtClean="0"/>
              <a:t>1 нейрон – ≈10 клітин-супутників</a:t>
            </a:r>
          </a:p>
          <a:p>
            <a:pPr algn="ctr"/>
            <a:r>
              <a:rPr lang="uk-UA" sz="2000" dirty="0" smtClean="0"/>
              <a:t>для живлення, опори тощо</a:t>
            </a:r>
          </a:p>
          <a:p>
            <a:pPr algn="ctr"/>
            <a:r>
              <a:rPr lang="uk-UA" sz="2000" dirty="0" smtClean="0"/>
              <a:t> (</a:t>
            </a:r>
            <a:r>
              <a:rPr lang="uk-UA" sz="2000" dirty="0" err="1" smtClean="0"/>
              <a:t>нейроглія</a:t>
            </a:r>
            <a:r>
              <a:rPr lang="uk-UA" sz="2000" dirty="0" smtClean="0"/>
              <a:t>)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Нейрон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Клітини-супутники (</a:t>
            </a:r>
            <a:r>
              <a:rPr lang="uk-UA" sz="2800" dirty="0" err="1" smtClean="0"/>
              <a:t>нейроглія</a:t>
            </a:r>
            <a:r>
              <a:rPr lang="uk-UA" sz="2800" dirty="0" smtClean="0"/>
              <a:t>)</a:t>
            </a:r>
            <a:endParaRPr lang="ru-RU" sz="2800" dirty="0"/>
          </a:p>
        </p:txBody>
      </p:sp>
      <p:pic>
        <p:nvPicPr>
          <p:cNvPr id="4" name="Picture 2" descr="&amp;Kcy;&amp;ocy;&amp;ncy;&amp;kcy;&amp;ucy;&amp;rcy;&amp;scy; &amp;mcy;&amp;icy;&amp;kcy;&amp;rcy;&amp;ocy;&amp;fcy;&amp;ocy;&amp;tcy;&amp;ocy;&amp;gcy;&amp;rcy;&amp;acy;&amp;fcy;&amp;icy;&amp;icy; &amp;ocy;&amp;tcy; Nikon (19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55599"/>
            <a:ext cx="8712968" cy="5685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Нейрон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764704"/>
            <a:ext cx="3610744" cy="5976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Нервова система людини:</a:t>
            </a:r>
          </a:p>
          <a:p>
            <a:pPr algn="ctr">
              <a:buNone/>
            </a:pPr>
            <a:r>
              <a:rPr lang="uk-UA" sz="2800" dirty="0" smtClean="0"/>
              <a:t>10…15 </a:t>
            </a:r>
            <a:r>
              <a:rPr lang="uk-UA" sz="2800" dirty="0" err="1" smtClean="0"/>
              <a:t>млрд</a:t>
            </a:r>
            <a:r>
              <a:rPr lang="uk-UA" sz="2800" dirty="0" smtClean="0"/>
              <a:t> клітин     у головному мозку</a:t>
            </a:r>
          </a:p>
          <a:p>
            <a:pPr algn="ctr">
              <a:buNone/>
            </a:pPr>
            <a:r>
              <a:rPr lang="uk-UA" sz="2800" dirty="0" smtClean="0"/>
              <a:t>10…15 </a:t>
            </a:r>
            <a:r>
              <a:rPr lang="uk-UA" sz="2800" dirty="0" err="1" smtClean="0"/>
              <a:t>млн</a:t>
            </a:r>
            <a:r>
              <a:rPr lang="uk-UA" sz="2800" dirty="0" smtClean="0"/>
              <a:t> клітин        у спинному мозку    і гангліях.</a:t>
            </a:r>
          </a:p>
          <a:p>
            <a:pPr algn="ctr">
              <a:buNone/>
            </a:pPr>
            <a:endParaRPr lang="uk-UA" sz="2800" dirty="0" smtClean="0"/>
          </a:p>
          <a:p>
            <a:pPr algn="ctr">
              <a:buNone/>
            </a:pPr>
            <a:r>
              <a:rPr lang="uk-UA" sz="2800" dirty="0" smtClean="0"/>
              <a:t>Після народження кількість </a:t>
            </a:r>
            <a:r>
              <a:rPr lang="uk-UA" sz="2800" dirty="0" err="1" smtClean="0"/>
              <a:t>клітнин</a:t>
            </a:r>
            <a:r>
              <a:rPr lang="uk-UA" sz="2800" dirty="0" smtClean="0"/>
              <a:t> не збільшується </a:t>
            </a:r>
            <a:endParaRPr lang="ru-RU" sz="2800" dirty="0"/>
          </a:p>
        </p:txBody>
      </p:sp>
      <p:pic>
        <p:nvPicPr>
          <p:cNvPr id="23554" name="Picture 2" descr="http://mudrosttela.ru/wp-content/uploads/2011/11/nervnaja-sist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3400797" cy="6177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Нервова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smtClean="0"/>
              <a:t>Нервові клітини нейрони у </a:t>
            </a:r>
            <a:r>
              <a:rPr lang="uk-UA" sz="2800" dirty="0" err="1" smtClean="0"/>
              <a:t>зв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язку</a:t>
            </a:r>
            <a:r>
              <a:rPr lang="uk-UA" sz="2800" dirty="0" smtClean="0"/>
              <a:t> з виконуваними  функціями мають певну будову</a:t>
            </a:r>
            <a:endParaRPr lang="ru-RU" sz="2800" dirty="0"/>
          </a:p>
        </p:txBody>
      </p:sp>
      <p:pic>
        <p:nvPicPr>
          <p:cNvPr id="4" name="Picture 2" descr="http://sciencepoweroflife.files.wordpress.com/2011/05/screen-shot-2011-05-19-at-6-02-53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30320"/>
            <a:ext cx="9144424" cy="54643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836712"/>
            <a:ext cx="91440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340768"/>
            <a:ext cx="108012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68760"/>
            <a:ext cx="1538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Дендрити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881658">
            <a:off x="1907704" y="1700808"/>
            <a:ext cx="288032" cy="6183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0426105">
            <a:off x="755576" y="1556792"/>
            <a:ext cx="288032" cy="6183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7446664">
            <a:off x="467544" y="2924944"/>
            <a:ext cx="288032" cy="6183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4962055">
            <a:off x="539552" y="4365104"/>
            <a:ext cx="288032" cy="6183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5733256"/>
            <a:ext cx="108012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5589240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Ядро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242088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3068960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Тіло 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39952" y="3789040"/>
            <a:ext cx="914400" cy="482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3968" y="3933056"/>
            <a:ext cx="1027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Аксон 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32040" y="5085184"/>
            <a:ext cx="165618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995936" y="4941168"/>
            <a:ext cx="2341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 smtClean="0"/>
              <a:t>Жироподібна </a:t>
            </a:r>
          </a:p>
          <a:p>
            <a:pPr algn="ctr"/>
            <a:r>
              <a:rPr lang="uk-UA" sz="2000" dirty="0" smtClean="0"/>
              <a:t>мієлінова оболонка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732240" y="4509120"/>
            <a:ext cx="165618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660232" y="4509120"/>
            <a:ext cx="1954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Клітини </a:t>
            </a:r>
            <a:r>
              <a:rPr lang="uk-UA" sz="2000" dirty="0" err="1" smtClean="0"/>
              <a:t>Шванна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004048" y="2060848"/>
            <a:ext cx="1130424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27984" y="3068960"/>
            <a:ext cx="2080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Перехвати </a:t>
            </a:r>
            <a:r>
              <a:rPr lang="uk-UA" sz="2000" dirty="0" err="1" smtClean="0"/>
              <a:t>Ранв</a:t>
            </a:r>
            <a:r>
              <a:rPr lang="en-US" sz="2000" dirty="0" smtClean="0"/>
              <a:t>’</a:t>
            </a:r>
            <a:r>
              <a:rPr lang="uk-UA" sz="2000" dirty="0" smtClean="0"/>
              <a:t>є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804248" y="1268760"/>
            <a:ext cx="216024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60232" y="1772816"/>
            <a:ext cx="2193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Закінчення аксона</a:t>
            </a:r>
            <a:endParaRPr lang="ru-RU" sz="2000" dirty="0"/>
          </a:p>
        </p:txBody>
      </p:sp>
      <p:sp>
        <p:nvSpPr>
          <p:cNvPr id="26" name="Стрелка вниз 25"/>
          <p:cNvSpPr/>
          <p:nvPr/>
        </p:nvSpPr>
        <p:spPr>
          <a:xfrm rot="16989902">
            <a:off x="8218228" y="3330466"/>
            <a:ext cx="288032" cy="6183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5457294">
            <a:off x="8145228" y="2318652"/>
            <a:ext cx="288032" cy="6183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9117070">
            <a:off x="6428661" y="1588198"/>
            <a:ext cx="288032" cy="6183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3381760">
            <a:off x="1505535" y="1827989"/>
            <a:ext cx="3482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i="1" dirty="0" smtClean="0"/>
              <a:t>Дендритичне дерево</a:t>
            </a:r>
            <a:endParaRPr lang="ru-RU" sz="2800" i="1" dirty="0"/>
          </a:p>
        </p:txBody>
      </p:sp>
      <p:sp>
        <p:nvSpPr>
          <p:cNvPr id="30" name="Прямоугольник 29"/>
          <p:cNvSpPr/>
          <p:nvPr/>
        </p:nvSpPr>
        <p:spPr>
          <a:xfrm rot="18200398">
            <a:off x="4346062" y="1599938"/>
            <a:ext cx="3167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i="1" dirty="0" err="1" smtClean="0"/>
              <a:t>Аксональне</a:t>
            </a:r>
            <a:r>
              <a:rPr lang="uk-UA" sz="2800" i="1" dirty="0" smtClean="0"/>
              <a:t> дерево</a:t>
            </a:r>
            <a:endParaRPr lang="ru-RU" sz="28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Нейрон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Можливі різні варіанти будови нейронів</a:t>
            </a:r>
            <a:endParaRPr lang="ru-RU" sz="2800" dirty="0"/>
          </a:p>
        </p:txBody>
      </p:sp>
      <p:pic>
        <p:nvPicPr>
          <p:cNvPr id="4" name="Picture 4" descr="http://biology.ru/course/content/chapter9/section3/paragraph4/images/090304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3"/>
            <a:ext cx="9144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Нейрон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27650" name="Picture 2" descr="http://www.3dnews.ru/_imgdata/img/2010/05/20/592316/1077neu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8383" y="0"/>
            <a:ext cx="3425617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800" dirty="0" smtClean="0">
                <a:solidFill>
                  <a:schemeClr val="bg1"/>
                </a:solidFill>
              </a:rPr>
              <a:t>Функція нейрону – </a:t>
            </a:r>
          </a:p>
          <a:p>
            <a:pPr algn="r"/>
            <a:r>
              <a:rPr lang="uk-UA" sz="2800" dirty="0" smtClean="0">
                <a:solidFill>
                  <a:schemeClr val="bg1"/>
                </a:solidFill>
              </a:rPr>
              <a:t>одержання,</a:t>
            </a:r>
          </a:p>
          <a:p>
            <a:pPr algn="r"/>
            <a:r>
              <a:rPr lang="uk-UA" sz="2800" dirty="0" smtClean="0">
                <a:solidFill>
                  <a:schemeClr val="bg1"/>
                </a:solidFill>
              </a:rPr>
              <a:t> аналіз,</a:t>
            </a:r>
          </a:p>
          <a:p>
            <a:pPr algn="r"/>
            <a:r>
              <a:rPr lang="uk-UA" sz="2800" dirty="0" smtClean="0">
                <a:solidFill>
                  <a:schemeClr val="bg1"/>
                </a:solidFill>
              </a:rPr>
              <a:t> зберігання і</a:t>
            </a:r>
          </a:p>
          <a:p>
            <a:pPr algn="r"/>
            <a:r>
              <a:rPr lang="uk-UA" sz="2800" dirty="0" smtClean="0">
                <a:solidFill>
                  <a:schemeClr val="bg1"/>
                </a:solidFill>
              </a:rPr>
              <a:t> передавання</a:t>
            </a:r>
          </a:p>
          <a:p>
            <a:pPr algn="r"/>
            <a:r>
              <a:rPr lang="uk-UA" sz="2800" dirty="0" smtClean="0">
                <a:solidFill>
                  <a:schemeClr val="bg1"/>
                </a:solidFill>
              </a:rPr>
              <a:t> інформації</a:t>
            </a:r>
          </a:p>
          <a:p>
            <a:pPr algn="r"/>
            <a:r>
              <a:rPr lang="uk-UA" sz="2800" dirty="0" smtClean="0">
                <a:solidFill>
                  <a:schemeClr val="bg1"/>
                </a:solidFill>
              </a:rPr>
              <a:t> (нервових імпульсів)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386</Words>
  <Application>Microsoft Office PowerPoint</Application>
  <PresentationFormat>Экран (4:3)</PresentationFormat>
  <Paragraphs>134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Загальна будова та функції нервової системи</vt:lpstr>
      <vt:lpstr>Нервова система</vt:lpstr>
      <vt:lpstr>Нейрон</vt:lpstr>
      <vt:lpstr>Нейрон</vt:lpstr>
      <vt:lpstr>Нейрон</vt:lpstr>
      <vt:lpstr>Нейрон</vt:lpstr>
      <vt:lpstr>Нервова система</vt:lpstr>
      <vt:lpstr>Нейрон</vt:lpstr>
      <vt:lpstr>Нейрон</vt:lpstr>
      <vt:lpstr>Нейрон</vt:lpstr>
      <vt:lpstr>Нейрон</vt:lpstr>
      <vt:lpstr>Нейрон</vt:lpstr>
      <vt:lpstr>Відділи нервової системи</vt:lpstr>
      <vt:lpstr>    Відділи нервової системи</vt:lpstr>
      <vt:lpstr>Відділи нервової  системи</vt:lpstr>
      <vt:lpstr>Відділи нервової системи</vt:lpstr>
      <vt:lpstr>Відділи нервової  системи</vt:lpstr>
      <vt:lpstr>Відділи нервової системи</vt:lpstr>
      <vt:lpstr>Відділи нервової системи</vt:lpstr>
      <vt:lpstr>Відділи нервової системи</vt:lpstr>
      <vt:lpstr>Відділи нервової системи</vt:lpstr>
      <vt:lpstr>Нерви </vt:lpstr>
      <vt:lpstr>Нерви </vt:lpstr>
      <vt:lpstr>Нерви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Фаворитов</cp:lastModifiedBy>
  <cp:revision>26</cp:revision>
  <dcterms:created xsi:type="dcterms:W3CDTF">2012-10-13T17:11:21Z</dcterms:created>
  <dcterms:modified xsi:type="dcterms:W3CDTF">2021-09-22T05:55:29Z</dcterms:modified>
</cp:coreProperties>
</file>