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57" r:id="rId4"/>
    <p:sldId id="259" r:id="rId5"/>
    <p:sldId id="260" r:id="rId6"/>
    <p:sldId id="269" r:id="rId7"/>
    <p:sldId id="261" r:id="rId8"/>
    <p:sldId id="313" r:id="rId9"/>
    <p:sldId id="265" r:id="rId10"/>
    <p:sldId id="266" r:id="rId11"/>
    <p:sldId id="294" r:id="rId12"/>
    <p:sldId id="314" r:id="rId13"/>
    <p:sldId id="268" r:id="rId14"/>
    <p:sldId id="284" r:id="rId15"/>
    <p:sldId id="286" r:id="rId16"/>
    <p:sldId id="296" r:id="rId17"/>
    <p:sldId id="287" r:id="rId18"/>
    <p:sldId id="288" r:id="rId19"/>
    <p:sldId id="289" r:id="rId20"/>
    <p:sldId id="291" r:id="rId21"/>
    <p:sldId id="292" r:id="rId22"/>
    <p:sldId id="293" r:id="rId23"/>
    <p:sldId id="263" r:id="rId24"/>
    <p:sldId id="264" r:id="rId25"/>
    <p:sldId id="267" r:id="rId26"/>
    <p:sldId id="299" r:id="rId27"/>
    <p:sldId id="303" r:id="rId28"/>
    <p:sldId id="302" r:id="rId29"/>
    <p:sldId id="304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277" r:id="rId3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D758-8165-48FE-B9B8-25C76AF97430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45B9-0A4A-4F7A-BADB-AC1591DD7D4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7777470"/>
      </p:ext>
    </p:extLst>
  </p:cSld>
  <p:clrMapOvr>
    <a:masterClrMapping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D758-8165-48FE-B9B8-25C76AF97430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45B9-0A4A-4F7A-BADB-AC1591DD7D4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2446268"/>
      </p:ext>
    </p:extLst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D758-8165-48FE-B9B8-25C76AF97430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45B9-0A4A-4F7A-BADB-AC1591DD7D4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8507094"/>
      </p:ext>
    </p:extLst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D758-8165-48FE-B9B8-25C76AF97430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45B9-0A4A-4F7A-BADB-AC1591DD7D4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4583200"/>
      </p:ext>
    </p:extLst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D758-8165-48FE-B9B8-25C76AF97430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45B9-0A4A-4F7A-BADB-AC1591DD7D4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7579662"/>
      </p:ext>
    </p:extLst>
  </p:cSld>
  <p:clrMapOvr>
    <a:masterClrMapping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D758-8165-48FE-B9B8-25C76AF97430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45B9-0A4A-4F7A-BADB-AC1591DD7D4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970590"/>
      </p:ext>
    </p:extLst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D758-8165-48FE-B9B8-25C76AF97430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45B9-0A4A-4F7A-BADB-AC1591DD7D4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1922695"/>
      </p:ext>
    </p:extLst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D758-8165-48FE-B9B8-25C76AF97430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45B9-0A4A-4F7A-BADB-AC1591DD7D4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1757428"/>
      </p:ext>
    </p:extLst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D758-8165-48FE-B9B8-25C76AF97430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45B9-0A4A-4F7A-BADB-AC1591DD7D4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7463556"/>
      </p:ext>
    </p:extLst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D758-8165-48FE-B9B8-25C76AF97430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45B9-0A4A-4F7A-BADB-AC1591DD7D4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0349246"/>
      </p:ext>
    </p:extLst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D758-8165-48FE-B9B8-25C76AF97430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45B9-0A4A-4F7A-BADB-AC1591DD7D4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4601842"/>
      </p:ext>
    </p:extLst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CD758-8165-48FE-B9B8-25C76AF97430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345B9-0A4A-4F7A-BADB-AC1591DD7D4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972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6234" y="147"/>
            <a:ext cx="9160233" cy="306881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«Тигролови» як український пригодницький роман. Проблема свободи й боротьби за визволення. Жанрові особливості (динаміка сюжету,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неоромантичність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та ін.).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Усна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характеристика образу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Григорія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Многогрішного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Родина Сірків, майор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Медвин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Символіка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роману,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ідея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перемоги добра над злом.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Популярність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повоєнній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Актуальність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нашого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часу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9144000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34853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Назва твору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— символічна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63888" y="1600201"/>
            <a:ext cx="5122912" cy="39890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Родина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Сірків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полює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тигрів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Тигр — символ тайги.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тоталітарного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режиму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полює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людину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тайзі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безпечно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з’являється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людолов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Медвин.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48963"/>
            <a:ext cx="2736304" cy="390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5818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116633"/>
            <a:ext cx="8712968" cy="187220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3923928" y="2060848"/>
            <a:ext cx="4968552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ІДЕЯ </a:t>
            </a:r>
          </a:p>
          <a:p>
            <a:endParaRPr lang="ru-RU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15349"/>
            <a:ext cx="2951163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542981"/>
      </p:ext>
    </p:extLst>
  </p:cSld>
  <p:clrMapOvr>
    <a:masterClrMapping/>
  </p:clrMapOvr>
  <p:transition spd="slow"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116633"/>
            <a:ext cx="8712968" cy="230425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вплив сталінського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терору на долю окремої людини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та нації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 цілому, змалювання побуту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традицій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нащадків переселених до тайги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українців, романтичне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кохання Григорія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Многогрішного й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Наталки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Сірківни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3418707" y="2636912"/>
            <a:ext cx="5329757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ІДЕЯ: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утвердження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думки по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неминучість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перемоги добра 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правди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жорстокому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носіїв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ідеалів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позбавляють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права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засудження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сталінського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терору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за будь-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обставин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передусім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бути  Людиною.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52223"/>
            <a:ext cx="2565510" cy="365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36378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828680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Протягом усього сюжету роману йде двобій: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715008" y="1571612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Смерть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1643050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33CC"/>
                </a:solidFill>
              </a:rPr>
              <a:t>Життя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2285992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33CC"/>
                </a:solidFill>
              </a:rPr>
              <a:t>Добро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9322" y="2214554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Зло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57290" y="3000372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33CC"/>
                </a:solidFill>
              </a:rPr>
              <a:t>Світло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2132" y="2857496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Темрява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28728" y="3643314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33CC"/>
                </a:solidFill>
              </a:rPr>
              <a:t>Надія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4942" y="3571876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Приреченість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2942" y="4357694"/>
            <a:ext cx="2928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33CC"/>
                </a:solidFill>
              </a:rPr>
              <a:t>Григорій Многогрішний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2066" y="4429132"/>
            <a:ext cx="2928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Майор НКВС </a:t>
            </a:r>
            <a:r>
              <a:rPr lang="uk-UA" sz="3200" b="1" dirty="0" err="1" smtClean="0"/>
              <a:t>Медвин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34641319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50638" y="0"/>
            <a:ext cx="859336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dirty="0" smtClean="0"/>
              <a:t>ПЕРЕМОГА ДОБРА НАД ЗЛОМ</a:t>
            </a:r>
            <a:endParaRPr lang="uk-UA" sz="3200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3164911" y="3164911"/>
            <a:ext cx="685304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ПРОБЛЕМАТИКА ТВОРУ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27583" y="692696"/>
            <a:ext cx="8316415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глобальних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масштабах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протистояння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безправних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людей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репресивної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машини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конкретній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інженера-авіатора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Многогрішного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майора Медвина.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827582" y="2780928"/>
            <a:ext cx="8316415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«В сміливих щастя завжди є!.. От хоч би й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ми. Приїхали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сюди... Боже! Яка страшна і дика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пуща була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! І нудьга смертельна. І лихо скрізь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навколо, і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злигодні, і смерть... Чужа чужина... А бач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оббулися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... І дивись — зажили ж як потім! І пущі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здолали, і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край скорили ще й залюднили. І звикли, і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полюбили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. А нові діти народились — це вже їхня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батьківщина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тута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, — такі, ніби Бог знав, де їм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доведеться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жити, та й вдачу їм дав таку, як треба...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(...)</a:t>
            </a:r>
            <a:r>
              <a:rPr lang="uk-UA" sz="2400" i="1" dirty="0" err="1" smtClean="0">
                <a:latin typeface="Times New Roman" pitchFamily="18" charset="0"/>
                <a:cs typeface="Times New Roman" pitchFamily="18" charset="0"/>
              </a:rPr>
              <a:t>.Перебралися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сюди, щоб і не чути, і не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бачити, та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щоб по-своєму таки віку доживати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81629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50638" y="0"/>
            <a:ext cx="859336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dirty="0" smtClean="0"/>
              <a:t>ВІРА В БОГА</a:t>
            </a:r>
            <a:endParaRPr lang="uk-UA" sz="3200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3164911" y="3164911"/>
            <a:ext cx="685304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ПРОБЛЕМАТИКА ТВОРУ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27583" y="692696"/>
            <a:ext cx="8316415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пронизаний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глибокою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вірою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силу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Добра, яка є і Богом,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Провидінням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і Удачею,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Милосердям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777742" y="3011021"/>
            <a:ext cx="716668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момент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знесилений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голодом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мандрами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Многогрішний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знаходить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тайзі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777742" y="4005064"/>
            <a:ext cx="716668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епізод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порятунку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Наталки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Григорієм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печері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ведмедиці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1777742" y="4889977"/>
            <a:ext cx="713522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сцену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благословення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батьками Наталки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молодих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людей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спільне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далеку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дорогу;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1777742" y="5915951"/>
            <a:ext cx="716668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утеча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через кордон 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Маньчжурією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835871" y="2204864"/>
            <a:ext cx="316006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dirty="0" smtClean="0"/>
              <a:t>Зачитайте: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97902468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67544" y="764704"/>
            <a:ext cx="8352928" cy="61247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«Ну, слава Богу»,— говорив батько після вдалого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полювання.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«Боже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мій!» — зрадів Гриць, коли дізнався, що Григорій за фахом авіаконструктор.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Бог з тобою!» — дивується він Григорієвій наполегливості у пошуках води.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Бог не без милості, козак не без щастя,— каже старий Сірко.»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Я весь час дякую Богові за те, що послав мені таку втіху»,— радіє за гарно вихованих дітей мати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Аби тільки дав Бог здоров’я та щастя», — благає мати у Всевишнього кращої долі своїм дітям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Бог тобі суддя, та й мати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Божая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»,— покладає надію на божу справедливість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Сірчиха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0" y="2884"/>
            <a:ext cx="91440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dirty="0" smtClean="0"/>
              <a:t>ВІРА В БОГА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20312447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50638" y="0"/>
            <a:ext cx="859336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dirty="0" smtClean="0"/>
              <a:t>ГРІХ  Й ПОКАРА</a:t>
            </a:r>
            <a:endParaRPr lang="uk-UA" sz="3200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3164911" y="3164911"/>
            <a:ext cx="685304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ПРОБЛЕМАТИКА ТВОРУ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543711" y="584775"/>
            <a:ext cx="859336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Проблемне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Григорій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простити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Медвина,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виявити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милосердя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замість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помсти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519681" y="1606655"/>
            <a:ext cx="8586433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«...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Тут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утікач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обернувся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вистрелив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пістоля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Куля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тьохнула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десь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сніг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Хіба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стріляють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? —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промовив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Григорій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задумливо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Пересмикнув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закривку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стрельнув...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От. Все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відтяв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за одним разом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ворогів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друзів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спокій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— все...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Стривай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! За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мої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вчинки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відповідати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ніхто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мусить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Судив і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присуд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виконав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я —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Григорій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Многогрішний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А за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пес сам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знає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523221" y="4797152"/>
            <a:ext cx="8582893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Перемога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Григорія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символ перемоги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волелюбного українського народу над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тоталітарним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режимом, що калічив людей фізично, але не зміг подолати  їхню духовність. Многогрішний  убиває  свого колишнього слідчого іменем усіх замучених,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вважаючи,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що має на це моральне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право.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43780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50638" y="0"/>
            <a:ext cx="859336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dirty="0" smtClean="0"/>
              <a:t>ВОЛЯ</a:t>
            </a:r>
            <a:endParaRPr lang="uk-UA" sz="3200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3164911" y="3164911"/>
            <a:ext cx="685304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ПРОБЛЕМАТИКА ТВОРУ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755575" y="764704"/>
            <a:ext cx="8208913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Поведінку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Григорія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Многогрішного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зумовлює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просто воля до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а до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гідного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766773" y="2276872"/>
            <a:ext cx="8197715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Пригадались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слова,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кинені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якось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ним у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темряві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ночі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стогоном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Ліпше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вмирати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біжучи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жити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гниючи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!..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Лиця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обертались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туди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назад, і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виростали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крила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у тих,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заломився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зовсім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калатали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схудлих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вимучених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грудях,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прориваючись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геть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Шепіт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летів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юрбі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—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Утік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!» </a:t>
            </a:r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743164" y="5085184"/>
            <a:ext cx="819771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П’ятий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ішов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Не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йшов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а гнав,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молодий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гордий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олень, гнав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навпростець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ламаючи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хащі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Вирвавшись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пазурів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летів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як на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крилах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«Воля! Воля!»</a:t>
            </a:r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50149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50638" y="0"/>
            <a:ext cx="859336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dirty="0" smtClean="0"/>
              <a:t>СИЛА КОХАННЯ</a:t>
            </a:r>
            <a:endParaRPr lang="uk-UA" sz="3200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3164911" y="3164911"/>
            <a:ext cx="685304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ПРОБЛЕМАТИКА ТВОРУ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660197" y="692696"/>
            <a:ext cx="8208913" cy="2893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Наталка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приваблює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Григорія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зовнішньою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а й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внутрішньою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красою.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Тримаючи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серце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жорсткому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контролі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намагався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виявити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почуттів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перед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Наталкою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рідними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теж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відчула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мужній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інженер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доля, і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вирішила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обох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Батьки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погодилися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вибором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молодих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людей і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благословили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і на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шлюб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втечу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660197" y="3789040"/>
            <a:ext cx="8127808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випробувань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зазнали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стосунки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Григорія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й Наталки?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91221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Людина — найвеличніша з усіх істот.</a:t>
            </a:r>
          </a:p>
          <a:p>
            <a:pPr marL="0" indent="0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Людина —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найнещасніша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з усіх істот.</a:t>
            </a:r>
          </a:p>
          <a:p>
            <a:pPr marL="0" indent="0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Людина — найпідліша з усіх істот.</a:t>
            </a:r>
          </a:p>
          <a:p>
            <a:pPr marL="0" indent="0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Як тяжко із цих трьох рубрик обрати першу для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доведення прикладом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r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Іван Багряний</a:t>
            </a:r>
          </a:p>
        </p:txBody>
      </p:sp>
    </p:spTree>
    <p:extLst>
      <p:ext uri="{BB962C8B-B14F-4D97-AF65-F5344CB8AC3E}">
        <p14:creationId xmlns:p14="http://schemas.microsoft.com/office/powerpoint/2010/main" val="180895578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50638" y="0"/>
            <a:ext cx="859336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СІМЕЙНІ ЦІННОСТІ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3164911" y="3164911"/>
            <a:ext cx="685304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ПРОБЛЕМАТИКА ТВОРУ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755575" y="764704"/>
            <a:ext cx="8208913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охарактеризувати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кількома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словами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зайвих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витівок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емоцій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теплота, дружба,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повага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відданість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187624" y="2348880"/>
            <a:ext cx="7776864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«Ти б послухав, що ти молов тут п’ять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днів, кидаючись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, як божевільний. Думали, що ти й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дуба даси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. Скажи спасибі матері та батькові... Та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ще братові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, що тебе підхопили... коли б не вони,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ніякі лікарі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тебе б не врятували. А батько знають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такі ліки».  </a:t>
            </a:r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83594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50638" y="0"/>
            <a:ext cx="859336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dirty="0" smtClean="0"/>
              <a:t>ДОБРО </a:t>
            </a:r>
            <a:r>
              <a:rPr lang="uk-UA" sz="3200" dirty="0" smtClean="0"/>
              <a:t>Й </a:t>
            </a:r>
            <a:r>
              <a:rPr lang="uk-UA" sz="3200" dirty="0" smtClean="0"/>
              <a:t>ЗЛО</a:t>
            </a:r>
            <a:endParaRPr lang="uk-UA" sz="3200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3164911" y="3164911"/>
            <a:ext cx="685304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ПРОБЛЕМАТИКА ТВОРУ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734226" y="762392"/>
            <a:ext cx="820891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Доброту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виявили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тигролови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прихистивши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вилікувавши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Григорія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Многогрішного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Лише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сердечні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люди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ставитися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диких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звірів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так, як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головні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герої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755575" y="2132856"/>
            <a:ext cx="8187565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«І враз так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ніби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попустив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страшне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гальмо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чорна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гора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зсунулась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зсунулась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... Стало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легко, і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радісно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і дивно.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стояли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рідні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близькі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люди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далекім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далекім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краєчку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жаху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близькі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рідні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люди!..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Стурбовані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упадають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сестра і брат».</a:t>
            </a:r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734226" y="4554183"/>
            <a:ext cx="8177577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«Постояв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порога, подумав,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подивився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раз з-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волохатих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брів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на хворого і сказав: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тут,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вдома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Зрозумів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? На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верстов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кругом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тут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праліс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звірі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а людей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нема.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втямки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? Я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не знаю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але моя хата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— твоя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хата. Лежи ж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закон тут.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Наш закон».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95220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50638" y="0"/>
            <a:ext cx="859336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dirty="0" smtClean="0"/>
              <a:t>ЛЮДИНА — ПРИРОДА</a:t>
            </a:r>
            <a:endParaRPr lang="uk-UA" sz="3200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3164911" y="3164911"/>
            <a:ext cx="685304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ПРОБЛЕМАТИКА ТВОРУ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755575" y="764704"/>
            <a:ext cx="8208913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Сірки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ходили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полювання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заради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втіхи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розваги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їхній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промисел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виживання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тайзі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Коли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родині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достатньо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займалися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господарюванням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косовицею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просто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відпочивали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(Наталка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бавила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доглядала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ведмежа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випадково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убитої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ведмедиці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дружила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Заливаєм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Григорій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часом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шкодував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вбитими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звірами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755574" y="4544718"/>
            <a:ext cx="8136905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«Постояв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порога, подумав,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подивився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раз з-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волохатих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брів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на хворого і сказав: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тут,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вдома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Зрозумів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? На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верстов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кругом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тут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праліс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звірі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а людей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нема.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втямки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? Я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не знаю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але моя хата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— твоя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хата. Лежи ж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закон тут.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Наш закон».</a:t>
            </a:r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35726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83205" cy="6340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Образ потяга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И.С.» у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творі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076778" y="987986"/>
            <a:ext cx="590465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«Вирячивши вогненні очі, дихаючи полум’ям і димом, потрясаючи пустелі і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нетра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і вогненним хвостом замітаючи слід, летів дракон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73" y="1022623"/>
            <a:ext cx="2306730" cy="153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3076778" y="2679810"/>
            <a:ext cx="586362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мчить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крізь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сибірські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простори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Далекий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Схід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3104131" y="3584811"/>
            <a:ext cx="5877303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поїзд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-дракон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входить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тунель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занурюється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вогнеокий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хробак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скреготом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хруском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груди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скелястих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гір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шістдесят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коробок-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вагонів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шістдесят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суглобів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дракона;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395535" y="5526926"/>
            <a:ext cx="854486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найпотужніший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паротяг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«И. С.» (Йосиф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Сталін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показаний як голова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велетенського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двоокого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циклопашістдесят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суглобів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дракона.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636173" y="2573872"/>
            <a:ext cx="230673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/>
              <a:t>СИМВОЛІЗУЄ РЕПРЕСИВНУ ТОТАЛІТАРНУ СИСТЕМУ</a:t>
            </a:r>
            <a:endParaRPr lang="uk-UA" dirty="0"/>
          </a:p>
        </p:txBody>
      </p:sp>
      <p:sp>
        <p:nvSpPr>
          <p:cNvPr id="5" name="Прямокутник 4"/>
          <p:cNvSpPr/>
          <p:nvPr/>
        </p:nvSpPr>
        <p:spPr>
          <a:xfrm>
            <a:off x="626657" y="4077072"/>
            <a:ext cx="2286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КІНЦЕВА ЗУПИНКА  ПОТЯГА ДРАКОНА-СИМВОЛ СМЕРТІ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24711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Образ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тихоокеанського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експреса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творі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076778" y="987986"/>
            <a:ext cx="590465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Інший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потяг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м’який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комфортабельний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доглянутий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вагоном-рестораном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552833" y="4437112"/>
            <a:ext cx="837297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одній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станцій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колії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перетнулись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пасажири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тихоокеанського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експреса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зустрічаються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погаслими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очима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жертв,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бачать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бліді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невільницькі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обличчя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ніхто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них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гарантований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один момент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стане каторжанином.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532261" y="2573872"/>
            <a:ext cx="241064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/>
              <a:t>СИМВОЛІЗУЄ ІЛЮЗІЮ СВІТУ СОЦІАЛІЗМУ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1" y="987986"/>
            <a:ext cx="2408976" cy="158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кутник 9"/>
          <p:cNvSpPr/>
          <p:nvPr/>
        </p:nvSpPr>
        <p:spPr>
          <a:xfrm>
            <a:off x="3110849" y="1924090"/>
            <a:ext cx="590465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перевозить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партпрацівників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туристів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колгоспних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колективізаторів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радгоспних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бюрократів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авантюристів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прокурорів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розтратників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558481" y="3543941"/>
            <a:ext cx="845702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заколисує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пасажирів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десь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невідомий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вимріяний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казковий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край,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дивне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золоте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ельдорадо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74767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01922" cy="9087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Образ потяга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«97 Владивосток — Москва» 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076778" y="987986"/>
            <a:ext cx="5904656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третій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потяг «97 Владивосток — Москва»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каторый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возит дрова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лес»,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ним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мисливці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діставалися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столиці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краю.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пасажири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«дрова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ліс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—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Заробітчани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Завербовані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контрольовані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планові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».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дітками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жінками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Будують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соціалізм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!»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79512" y="3826750"/>
            <a:ext cx="880192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поїзд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є символом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зневаги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людських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прав,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нехтування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людиною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тодішньому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суспільстві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перетворення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безправного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нужденного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раба.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2838313" cy="212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00135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2775644" y="188640"/>
            <a:ext cx="624303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ліпше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вмирати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біжучи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гниючи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»;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2775644" y="836712"/>
            <a:ext cx="624303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«...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думали і як не думали,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 хочу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сказати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чесна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2790033" y="1840557"/>
            <a:ext cx="624303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нікому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відомий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гордий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нащадок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каторжанина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Сибіру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правнук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гетьмана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Дем'яна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Многогрішного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242" y="2203324"/>
            <a:ext cx="231616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ГРИГОРІЙ</a:t>
            </a:r>
            <a:endParaRPr lang="uk-UA" sz="2800" dirty="0"/>
          </a:p>
        </p:txBody>
      </p:sp>
      <p:sp>
        <p:nvSpPr>
          <p:cNvPr id="2" name="Прямокутник 1"/>
          <p:cNvSpPr/>
          <p:nvPr/>
        </p:nvSpPr>
        <p:spPr>
          <a:xfrm>
            <a:off x="141753" y="3140968"/>
            <a:ext cx="889291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«гордий сокіл, безумний сміливець»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125760" y="3717032"/>
            <a:ext cx="8892918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«Він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йому виламував ребра в скаженій люті. Він йому повивертав суглоби... Він уже домагався не зізнань, ні, він добивався, щоб той чорт хоч заскавчав і почав ридати та благати його, як то роблять всі... Авжеж! Дивиться виряченими очима - і тільки. Як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каменюка…»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42" y="188640"/>
            <a:ext cx="2316163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75958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2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2775644" y="188640"/>
            <a:ext cx="6243034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«З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води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дивилося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суворе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металеве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обличчя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молоде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але...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прямовисні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зморшки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межи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бровами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крилаті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брови,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заломлені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уперто...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Великі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очі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горіли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божевільного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876" y="6165304"/>
            <a:ext cx="397907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ГРИГОРІЙ</a:t>
            </a:r>
            <a:endParaRPr lang="uk-UA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26544"/>
            <a:ext cx="3972407" cy="343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16081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083" y="2193653"/>
            <a:ext cx="232532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ГРИГОРІЙ</a:t>
            </a:r>
            <a:endParaRPr lang="uk-UA" sz="2800" dirty="0"/>
          </a:p>
        </p:txBody>
      </p:sp>
      <p:sp>
        <p:nvSpPr>
          <p:cNvPr id="7" name="Прямокутник 6"/>
          <p:cNvSpPr/>
          <p:nvPr/>
        </p:nvSpPr>
        <p:spPr>
          <a:xfrm>
            <a:off x="61160" y="2860194"/>
            <a:ext cx="3188413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символ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непокірної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гордої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молодості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символ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тієї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волелюбної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сплюндрованої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Вітчизни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3269851" y="188640"/>
            <a:ext cx="574282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делікатний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духовно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шляхетний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3269851" y="929536"/>
            <a:ext cx="574282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волелюбний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3275856" y="1516129"/>
            <a:ext cx="574282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сміливий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і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діях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і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переконаннях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3275856" y="2233242"/>
            <a:ext cx="574282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стриманий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безкорисливий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3285131" y="2860194"/>
            <a:ext cx="573681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відчайдушний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3279126" y="4954301"/>
            <a:ext cx="574282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кмітливий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кутник 20"/>
          <p:cNvSpPr/>
          <p:nvPr/>
        </p:nvSpPr>
        <p:spPr>
          <a:xfrm>
            <a:off x="3285131" y="3527430"/>
            <a:ext cx="574282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терплячий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кутник 22"/>
          <p:cNvSpPr/>
          <p:nvPr/>
        </p:nvSpPr>
        <p:spPr>
          <a:xfrm>
            <a:off x="3252905" y="4243251"/>
            <a:ext cx="574282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оптиміст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42" y="188640"/>
            <a:ext cx="2316163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кутник 15"/>
          <p:cNvSpPr/>
          <p:nvPr/>
        </p:nvSpPr>
        <p:spPr>
          <a:xfrm>
            <a:off x="3285309" y="5629921"/>
            <a:ext cx="574282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витривалий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3270920" y="6295892"/>
            <a:ext cx="574282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ринциповий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49251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 animBg="1"/>
      <p:bldP spid="23" grpId="0" animBg="1"/>
      <p:bldP spid="16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2775644" y="188640"/>
            <a:ext cx="624303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носить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морально-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етичні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традиції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роду-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племені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2764703" y="1268760"/>
            <a:ext cx="624303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голова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родини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фізично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сильний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кремезний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щоправда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 уже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сповільненою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та все ж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втраченою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мисливською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реакцією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92" y="3481354"/>
            <a:ext cx="252412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Денис  Сірко</a:t>
            </a:r>
            <a:endParaRPr lang="uk-UA" sz="2800" dirty="0"/>
          </a:p>
        </p:txBody>
      </p:sp>
      <p:sp>
        <p:nvSpPr>
          <p:cNvPr id="2" name="Прямокутник 1"/>
          <p:cNvSpPr/>
          <p:nvPr/>
        </p:nvSpPr>
        <p:spPr>
          <a:xfrm>
            <a:off x="2764703" y="2996952"/>
            <a:ext cx="624303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творча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талановита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кохається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рідному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слові,складає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віншівки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2783430" y="3976458"/>
            <a:ext cx="619713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народних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ліках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737528" y="4567012"/>
            <a:ext cx="624303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надзвичайно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привітний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гостинний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783430" y="5157192"/>
            <a:ext cx="624303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шанобливе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ставиться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дружини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добрий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милосердний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місцевого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9" t="11286" r="-1489" b="-939"/>
          <a:stretch/>
        </p:blipFill>
        <p:spPr bwMode="auto">
          <a:xfrm>
            <a:off x="66475" y="360218"/>
            <a:ext cx="2555817" cy="3121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34456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2" grpId="0" animBg="1"/>
      <p:bldP spid="8" grpId="0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75856" y="404664"/>
            <a:ext cx="5410944" cy="55446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Роман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Тигролови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Багряний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написав за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тижні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Переховуючись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конспіративній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квартирі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знайомого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Львівщині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створив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рукопис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Друкована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версія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готова 16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1943 р. Один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примірник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Багряний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відіслав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журнал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Вечірня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година», 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другий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—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літературний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конкурс,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оголошений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Українським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видавництвом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конкурсі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розділив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перемогу 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повістю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Тодося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Осьмачки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«Старший боярин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86832"/>
            <a:ext cx="2952328" cy="408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02487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2775644" y="188640"/>
            <a:ext cx="624303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п’ятдесят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рокiв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виглядає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молодо 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бадьоро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»;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2764703" y="1268760"/>
            <a:ext cx="624303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справжня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берегиня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сімейного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вогнища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свою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рідного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краю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далекої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передала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дітям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323" y="3482792"/>
            <a:ext cx="252412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err="1" smtClean="0"/>
              <a:t>Сірчиха</a:t>
            </a:r>
            <a:endParaRPr lang="uk-UA" sz="2800" dirty="0"/>
          </a:p>
        </p:txBody>
      </p:sp>
      <p:sp>
        <p:nvSpPr>
          <p:cNvPr id="2" name="Прямокутник 1"/>
          <p:cNvSpPr/>
          <p:nvPr/>
        </p:nvSpPr>
        <p:spPr>
          <a:xfrm>
            <a:off x="2764703" y="2697729"/>
            <a:ext cx="624303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спостережлива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розумна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247295" y="4150822"/>
            <a:ext cx="8752414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Григорій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слухав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лагідну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спокійну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мову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жінки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матері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дивно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приємно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Аж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наче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кров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швидше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пульсувала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слухав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матір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вона,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як і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там, на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і не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Розборкана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он яка.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Скільки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тієї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мужності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простої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скільки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тієї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певності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усвідомленої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звичайної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стихійної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І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стільки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тієї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гордості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волелюбної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природної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оті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могутні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кряжі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гір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" t="425" r="40687" b="-425"/>
          <a:stretch/>
        </p:blipFill>
        <p:spPr bwMode="auto">
          <a:xfrm>
            <a:off x="312473" y="188640"/>
            <a:ext cx="2466975" cy="319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70188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2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кутник 11"/>
          <p:cNvSpPr/>
          <p:nvPr/>
        </p:nvSpPr>
        <p:spPr>
          <a:xfrm>
            <a:off x="2809714" y="188640"/>
            <a:ext cx="624303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високий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дебелий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красень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сміливий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вправний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мисливець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звіролов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323" y="4375344"/>
            <a:ext cx="252412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Гриць  Сірко</a:t>
            </a:r>
            <a:endParaRPr lang="uk-UA" sz="2800" dirty="0"/>
          </a:p>
        </p:txBody>
      </p:sp>
      <p:sp>
        <p:nvSpPr>
          <p:cNvPr id="2" name="Прямокутник 1"/>
          <p:cNvSpPr/>
          <p:nvPr/>
        </p:nvSpPr>
        <p:spPr>
          <a:xfrm>
            <a:off x="2809714" y="1196752"/>
            <a:ext cx="624303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великою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повагою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ставиться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шанує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традиції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звичаї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козацького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роду;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2809714" y="2204864"/>
            <a:ext cx="624303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неординарна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особистість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вираженим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родовим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характером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Сірків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з характером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переможця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809714" y="3544347"/>
            <a:ext cx="624303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обережний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сміливий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розумний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здатний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приймати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виважені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809714" y="4509120"/>
            <a:ext cx="624303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став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Григорія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другом і братом,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навчив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мисливських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премудростей.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46363"/>
          <a:stretch/>
        </p:blipFill>
        <p:spPr bwMode="auto">
          <a:xfrm>
            <a:off x="251456" y="606200"/>
            <a:ext cx="2527992" cy="376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86950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8" grpId="0" animBg="1"/>
      <p:bldP spid="3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2775644" y="188640"/>
            <a:ext cx="624303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«...хороша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бистроока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стрічкою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чолом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і юна,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смаглява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...»;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2757388" y="1124744"/>
            <a:ext cx="624303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Якесь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дивне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поєднання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надзвичайної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дівочої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краси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суворості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Гнучка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як пантера,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ж метка,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мабуть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строга, як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царівна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...»;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2790033" y="2440722"/>
            <a:ext cx="624303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Гнучка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вуж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граційна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мавка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вона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таїла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дивну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силу,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дівчина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Поєднання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дівочої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краси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чар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дикістю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первісною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неприступною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13048"/>
            <a:ext cx="2524125" cy="3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262" y="3487162"/>
            <a:ext cx="252412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НАТАЛКА</a:t>
            </a:r>
            <a:endParaRPr lang="uk-UA" sz="2800" dirty="0"/>
          </a:p>
        </p:txBody>
      </p:sp>
      <p:sp>
        <p:nvSpPr>
          <p:cNvPr id="2" name="Прямокутник 1"/>
          <p:cNvSpPr/>
          <p:nvPr/>
        </p:nvSpPr>
        <p:spPr>
          <a:xfrm>
            <a:off x="107504" y="4149080"/>
            <a:ext cx="889291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«Ось вона — козача кров! І ось вона — найвищий вияв не тільки жінки, а взагалі людини його крові. Така юна, квітуча — і така сувора, гартована і гонориста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141753" y="5475654"/>
            <a:ext cx="889291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«Ось вона — козача кров! І ось вона — найвищий вияв не тільки жінки, а взагалі людини його крові. Така юна, квітуча — і така сувора, гартована і гонориста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13315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2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2775644" y="188640"/>
            <a:ext cx="624303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та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полозках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та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гвинтівкою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та з собаками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Звели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відьми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зуби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полізти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полізе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треба хлопцем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родитись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...»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Сірчиха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 Наталку);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2779448" y="1960091"/>
            <a:ext cx="6243034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Наталки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хороший,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сильний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голос. Вона вела свою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партію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як прошву золоту шила.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Сміливо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щиро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як і все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робила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так. І аж луна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котилася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завмирала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ген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десь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Голубій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замовкали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нетрі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коли вона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виводила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13048"/>
            <a:ext cx="2524125" cy="3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262" y="3487162"/>
            <a:ext cx="252412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НАТАЛКА</a:t>
            </a:r>
            <a:endParaRPr lang="uk-UA" sz="2800" dirty="0"/>
          </a:p>
        </p:txBody>
      </p:sp>
      <p:sp>
        <p:nvSpPr>
          <p:cNvPr id="2" name="Прямокутник 1"/>
          <p:cNvSpPr/>
          <p:nvPr/>
        </p:nvSpPr>
        <p:spPr>
          <a:xfrm>
            <a:off x="15280" y="4549676"/>
            <a:ext cx="8892918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«Дивна вона, ця дівчина… Вона навіть не розуміла, яка вона чарівна, … така, як ота рослина дивна, що ти її торкнеш рукою, а вона аж повернеться і напустить тонюсіньких колючок у руку. І це дівчина —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звіроловка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переможниця страхіть усяких! Як та дика коза, що боїться, щоб її не впіймали, і не дається навіть підступити» (Григорій про Наталку).</a:t>
            </a:r>
          </a:p>
        </p:txBody>
      </p:sp>
    </p:spTree>
    <p:extLst>
      <p:ext uri="{BB962C8B-B14F-4D97-AF65-F5344CB8AC3E}">
        <p14:creationId xmlns:p14="http://schemas.microsoft.com/office/powerpoint/2010/main" val="423529867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19" y="4432945"/>
            <a:ext cx="252412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НАТАЛКА</a:t>
            </a:r>
            <a:endParaRPr lang="uk-UA" sz="2800" dirty="0"/>
          </a:p>
        </p:txBody>
      </p:sp>
      <p:sp>
        <p:nvSpPr>
          <p:cNvPr id="7" name="Прямокутник 6"/>
          <p:cNvSpPr/>
          <p:nvPr/>
        </p:nvSpPr>
        <p:spPr>
          <a:xfrm>
            <a:off x="3275856" y="188640"/>
            <a:ext cx="574282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ніжна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любляча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донька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3275856" y="908720"/>
            <a:ext cx="574282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горда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лісовичка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3275856" y="1583794"/>
            <a:ext cx="574282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волелюбна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3275856" y="2245555"/>
            <a:ext cx="574282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смілива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рішуча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3269851" y="2984215"/>
            <a:ext cx="574282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добра 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чуйна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3287866" y="3645024"/>
            <a:ext cx="573681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горда;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3269851" y="4221831"/>
            <a:ext cx="574282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вірна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38858"/>
            <a:ext cx="2524125" cy="3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кутник 20"/>
          <p:cNvSpPr/>
          <p:nvPr/>
        </p:nvSpPr>
        <p:spPr>
          <a:xfrm>
            <a:off x="3287866" y="4892572"/>
            <a:ext cx="574282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радісна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сонце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кутник 22"/>
          <p:cNvSpPr/>
          <p:nvPr/>
        </p:nvSpPr>
        <p:spPr>
          <a:xfrm>
            <a:off x="3293693" y="5568192"/>
            <a:ext cx="574282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справжня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свавільна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269851" y="6211669"/>
            <a:ext cx="574282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національно свідома.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0847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1" grpId="0" animBg="1"/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2775644" y="188640"/>
            <a:ext cx="6243034" cy="60016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чорнобривий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м’ясистим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носом,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тридцять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літ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Зсунув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синій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кашкет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потилицю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розстебнув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комір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попиває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червоне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бордо,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тримає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склянку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уст, 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очі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втопив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газету…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Студіює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промову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вождя,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виголошену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черговому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з’їзді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ВКП(б)… Майор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виглядає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втілення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могутності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гонору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пролетарської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’’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зворушують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ніякі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екзотики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ніякі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найексцентричніші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ба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тигри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те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бачив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Не те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І не те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Такого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полювання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сам є 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майстром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зрівняти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іншим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Тут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блискучою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уніформою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сховані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речі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перед ними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поблідли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Арсеньєв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придуркуватим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Дерсу-Узала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…»;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262" y="3487162"/>
            <a:ext cx="252412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МЕДВИН</a:t>
            </a:r>
            <a:endParaRPr lang="uk-UA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r="22817" b="20057"/>
          <a:stretch/>
        </p:blipFill>
        <p:spPr bwMode="auto">
          <a:xfrm>
            <a:off x="233262" y="908720"/>
            <a:ext cx="2488623" cy="254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1088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r="22817" b="20057"/>
          <a:stretch/>
        </p:blipFill>
        <p:spPr bwMode="auto">
          <a:xfrm>
            <a:off x="233262" y="188640"/>
            <a:ext cx="2488623" cy="254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кутник 6"/>
          <p:cNvSpPr/>
          <p:nvPr/>
        </p:nvSpPr>
        <p:spPr>
          <a:xfrm>
            <a:off x="2775644" y="188640"/>
            <a:ext cx="624303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Ніде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вдома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спокою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переслідували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видіння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замордованих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закатованих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366" y="2605178"/>
            <a:ext cx="256782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МЕДВИН</a:t>
            </a:r>
            <a:endParaRPr lang="uk-UA" sz="2800" dirty="0"/>
          </a:p>
        </p:txBody>
      </p:sp>
      <p:sp>
        <p:nvSpPr>
          <p:cNvPr id="5" name="Прямокутник 4"/>
          <p:cNvSpPr/>
          <p:nvPr/>
        </p:nvSpPr>
        <p:spPr>
          <a:xfrm>
            <a:off x="2732770" y="1558738"/>
            <a:ext cx="624303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аморальний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антигуманний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чекіст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заслужив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повагу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розпусниці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вважав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честь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утручатися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особисте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тубільців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Уссурійського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краю;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2732770" y="3225552"/>
            <a:ext cx="624303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камері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знущалися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Григорія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Многогрішного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почувався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героєм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прямій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сутичці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окріплим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озброєним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утікачем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інший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вигляд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2732770" y="4919008"/>
            <a:ext cx="624303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Медвина брехлива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офіційна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радянська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преса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створила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міф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напад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великої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озброєної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зубів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банди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ворогів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народу, яка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звірськи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замордувала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майора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84366" y="3129677"/>
            <a:ext cx="2537519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символ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несе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зло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предковічний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порушує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усталені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моральні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закони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тайги,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руйнує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людського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співіснування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65187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8" grpId="0" animBg="1"/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прочитати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роман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«ТИГРОЛОВИ»?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470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«Сміливі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завжди мають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щастя» – ці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слова з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роману надихають,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спонукають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до рішучих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дій.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Місце для вмісту 3"/>
          <p:cNvSpPr txBox="1">
            <a:spLocks/>
          </p:cNvSpPr>
          <p:nvPr/>
        </p:nvSpPr>
        <p:spPr>
          <a:xfrm>
            <a:off x="467544" y="2717304"/>
            <a:ext cx="8229600" cy="9647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сторінка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пройнята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любов’ю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рідної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до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народу…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Місце для вмісту 3"/>
          <p:cNvSpPr txBox="1">
            <a:spLocks/>
          </p:cNvSpPr>
          <p:nvPr/>
        </p:nvSpPr>
        <p:spPr>
          <a:xfrm>
            <a:off x="482824" y="3834407"/>
            <a:ext cx="8229600" cy="16108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Напружене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розгортання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сюжету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екзотичне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подієве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тло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єдність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сильної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 природою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все є</a:t>
            </a:r>
          </a:p>
          <a:p>
            <a:pPr marL="0" indent="0"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характерним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роману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Тигролови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».…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Місце для вмісту 3"/>
          <p:cNvSpPr txBox="1">
            <a:spLocks/>
          </p:cNvSpPr>
          <p:nvPr/>
        </p:nvSpPr>
        <p:spPr>
          <a:xfrm>
            <a:off x="491983" y="5589240"/>
            <a:ext cx="8229600" cy="10263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Тигролови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світле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про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боротьбу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самим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собою.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1907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283968" y="1600200"/>
            <a:ext cx="4402832" cy="46371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Надрукований у 1944 році. А в 1946 році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побачив світ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у розширеному, удосконаленому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варіанті. Твір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переклали англійською, німецькою,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французькою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, італійською, голландською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мовами.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3062"/>
            <a:ext cx="2952328" cy="420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08695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29809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Три перші наклади роману «Тигролови»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англійською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The Hunters and the Hunted)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становили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понад 1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примірників, перше видання</a:t>
            </a:r>
          </a:p>
          <a:p>
            <a:pPr marL="0" indent="0" algn="ctr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голландською (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Vlucht in de taiga)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мало наклад</a:t>
            </a:r>
          </a:p>
          <a:p>
            <a:pPr marL="0" indent="0" algn="ctr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200 тис. примірників.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17517"/>
            <a:ext cx="2088232" cy="303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9"/>
          <a:stretch/>
        </p:blipFill>
        <p:spPr bwMode="auto">
          <a:xfrm>
            <a:off x="4716016" y="3617517"/>
            <a:ext cx="2304256" cy="298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0962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51920" y="1700808"/>
            <a:ext cx="4834880" cy="442535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ж про роман не знали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літ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вийшов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друком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батьківщині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письменника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1991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2808312" cy="448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21903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131840" y="1425001"/>
            <a:ext cx="5698976" cy="448067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Видання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роману І.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Багряного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Тигролови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 1991 року 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репродукцією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картини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автора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обкладинці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Божа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немовлям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Ісусом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над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занесена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сокира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обкладинка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задумана автором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невдовзі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написання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25001"/>
            <a:ext cx="2808312" cy="448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79696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ЖАНР -  ПРИГОДНИЦЬКИЙ РОМАН</a:t>
            </a:r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21168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ПРИГОДНИЦЬКИЙ РОМАН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— великий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прозовий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 основу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покладено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надзвичайну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подію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фантастичну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детективну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таку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сталася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мандрівки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95536" y="3441680"/>
            <a:ext cx="828092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Ознаки пригодницького роману в «Тигроловах»:</a:t>
            </a:r>
          </a:p>
          <a:p>
            <a:pPr marL="342900" indent="-342900">
              <a:buFont typeface="Wingdings" pitchFamily="2" charset="2"/>
              <a:buChar char="q"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12204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ЖАНР -  ПРИГОДНИЦЬКИЙ РОМАН</a:t>
            </a:r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21168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ПРИГОДНИЦЬКИЙ РОМАН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— великий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прозовий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 основу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покладено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надзвичайну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подію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фантастичну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детективну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таку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сталася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мандрівки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95536" y="3441680"/>
            <a:ext cx="828092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Ознаки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пригодницького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роману в «Тигроловах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ерсонажі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розділені на позитивних і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негативних;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ахоплюючий сюжет;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исливські пригоди;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охання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 дівчиною, яка зросла в умовах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дикої природи;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асливий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кінець.</a:t>
            </a:r>
          </a:p>
        </p:txBody>
      </p:sp>
    </p:spTree>
    <p:extLst>
      <p:ext uri="{BB962C8B-B14F-4D97-AF65-F5344CB8AC3E}">
        <p14:creationId xmlns:p14="http://schemas.microsoft.com/office/powerpoint/2010/main" val="150670736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2950</Words>
  <Application>Microsoft Office PowerPoint</Application>
  <PresentationFormat>Екран (4:3)</PresentationFormat>
  <Paragraphs>220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37</vt:i4>
      </vt:variant>
    </vt:vector>
  </HeadingPairs>
  <TitlesOfParts>
    <vt:vector size="38" baseType="lpstr">
      <vt:lpstr>Тема Office</vt:lpstr>
      <vt:lpstr>«Тигролови» як український пригодницький роман. Проблема свободи й боротьби за визволення. Жанрові особливості (динаміка сюжету, неоромантичність та ін.). Усна характеристика образу Григорія Многогрішного. Родина Сірків, майор Медвин. Символіка роману, ідея перемоги добра над злом. Популярність твору в повоєнній Європі. Актуальність для нашого часу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ЖАНР -  ПРИГОДНИЦЬКИЙ РОМАН </vt:lpstr>
      <vt:lpstr> ЖАНР -  ПРИГОДНИЦЬКИЙ РОМАН </vt:lpstr>
      <vt:lpstr>Назва твору — символічна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Образ потяга «И.С.» у творі  </vt:lpstr>
      <vt:lpstr>Образ «тихоокеанського експреса» у творі  </vt:lpstr>
      <vt:lpstr>Образ потяга «97 Владивосток — Москва»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Чому варто прочитати  роман  «ТИГРОЛОВИ»?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Іван Багряний (І. Лозов’ягін). Основні віхи життя й творчості митця, його громадянська позиція. «Тигролови» як український пригодницький роман. Проблема свободи й боротьби за визволення. Жанрові особливості (динаміка сюжету, неоромантичність та ін.). ТЛ: пригодницький романУсна характеристика 2019/2020 н. р.________________________________________________________________________________________________ 117 образу Григорія Многогрішного. Родина Сірків, майор МедвинСимволіка роману, ідея перемоги добра над злом. Популярність твору в повоєнній Європі. Актуальність для нашого часу</dc:title>
  <dc:creator>Таня</dc:creator>
  <cp:lastModifiedBy>Таня</cp:lastModifiedBy>
  <cp:revision>40</cp:revision>
  <dcterms:created xsi:type="dcterms:W3CDTF">2020-12-12T18:56:01Z</dcterms:created>
  <dcterms:modified xsi:type="dcterms:W3CDTF">2021-01-28T07:37:45Z</dcterms:modified>
</cp:coreProperties>
</file>