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2"/>
  </p:notesMasterIdLst>
  <p:sldIdLst>
    <p:sldId id="256" r:id="rId2"/>
    <p:sldId id="257" r:id="rId3"/>
    <p:sldId id="259" r:id="rId4"/>
    <p:sldId id="327" r:id="rId5"/>
    <p:sldId id="326" r:id="rId6"/>
    <p:sldId id="355" r:id="rId7"/>
    <p:sldId id="261" r:id="rId8"/>
    <p:sldId id="343" r:id="rId9"/>
    <p:sldId id="356" r:id="rId10"/>
    <p:sldId id="357" r:id="rId11"/>
    <p:sldId id="358" r:id="rId12"/>
    <p:sldId id="359" r:id="rId13"/>
    <p:sldId id="360" r:id="rId14"/>
    <p:sldId id="353" r:id="rId15"/>
    <p:sldId id="323" r:id="rId16"/>
    <p:sldId id="325" r:id="rId17"/>
    <p:sldId id="345" r:id="rId18"/>
    <p:sldId id="361" r:id="rId19"/>
    <p:sldId id="362" r:id="rId20"/>
    <p:sldId id="317" r:id="rId21"/>
  </p:sldIdLst>
  <p:sldSz cx="9144000" cy="5143500" type="screen16x9"/>
  <p:notesSz cx="6858000" cy="9144000"/>
  <p:embeddedFontLst>
    <p:embeddedFont>
      <p:font typeface="Raleway" panose="020B0604020202020204" charset="-52"/>
      <p:regular r:id="rId23"/>
      <p:bold r:id="rId24"/>
      <p:italic r:id="rId25"/>
      <p:boldItalic r:id="rId26"/>
    </p:embeddedFont>
    <p:embeddedFont>
      <p:font typeface="Lato" panose="020B0604020202020204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15"/>
    <a:srgbClr val="218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98665B7-6574-423E-A4B5-A6C020D860FF}">
  <a:tblStyle styleId="{C98665B7-6574-423E-A4B5-A6C020D860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1A8698C-63BC-4B6A-AE92-7E62379B444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86766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4098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9405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4769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39238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68352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5746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4461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1918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52455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3290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3906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31185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9514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8504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2659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7504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2299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4683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8599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7049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45225" y="2762725"/>
            <a:ext cx="67365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938246" y="2533163"/>
            <a:ext cx="7218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659861" y="2533163"/>
            <a:ext cx="7218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1" y="2533163"/>
            <a:ext cx="7218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2533163"/>
            <a:ext cx="52167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9144000" cy="399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3047704" y="3992850"/>
            <a:ext cx="3047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6096271" y="3992850"/>
            <a:ext cx="3047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1" y="3992850"/>
            <a:ext cx="3047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▷"/>
              <a:defRPr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6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893625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4219456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/>
              <a:buChar char="▷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○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■"/>
              <a:defRPr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chemeClr val="accent6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ctrTitle"/>
          </p:nvPr>
        </p:nvSpPr>
        <p:spPr>
          <a:xfrm>
            <a:off x="600619" y="591954"/>
            <a:ext cx="7799965" cy="16382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uk-UA" sz="3600" dirty="0" smtClean="0"/>
              <a:t>Лекція </a:t>
            </a:r>
            <a:r>
              <a:rPr lang="en-US" sz="3600" dirty="0" smtClean="0"/>
              <a:t>2</a:t>
            </a:r>
            <a:r>
              <a:rPr lang="uk-UA" sz="3600" dirty="0" smtClean="0"/>
              <a:t>. Вимірювання та квантифікація в соціології</a:t>
            </a:r>
            <a:endParaRPr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394009" y="215590"/>
            <a:ext cx="8251903" cy="4638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Сучасними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дослідниками </a:t>
            </a:r>
            <a:r>
              <a:rPr lang="uk-UA" sz="2000" dirty="0">
                <a:solidFill>
                  <a:srgbClr val="FF9715"/>
                </a:solidFill>
                <a:latin typeface="Arial" panose="020B0604020202020204" pitchFamily="34" charset="0"/>
              </a:rPr>
              <a:t>вимірювання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 розуміється як </a:t>
            </a:r>
            <a:r>
              <a:rPr lang="uk-UA" sz="2000" dirty="0">
                <a:solidFill>
                  <a:srgbClr val="FF9715"/>
                </a:solidFill>
                <a:latin typeface="Arial" panose="020B0604020202020204" pitchFamily="34" charset="0"/>
              </a:rPr>
              <a:t>пошук кількісних показників, так званих індикаторів, за допомогою яких можна було б уявити об'єкт дослідження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, його соціальні властивості і їхні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взаємозв’язки.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У соціології в якості подібних індикаторів в основному використовуються </a:t>
            </a:r>
            <a:r>
              <a:rPr lang="uk-UA" sz="2000" b="1" dirty="0">
                <a:solidFill>
                  <a:srgbClr val="2185C5"/>
                </a:solidFill>
                <a:latin typeface="Arial" panose="020B0604020202020204" pitchFamily="34" charset="0"/>
              </a:rPr>
              <a:t>думки, оцінки, установки, судження, які носять суб'єктивний характер і висловлюють ставлення людей до подій, явищ, процесів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Вимірювання також вказує на те, яким чином, за допомогою яких засобів і в якій формі соціолог може отримати необхідну інформацію.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8924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394009" y="215590"/>
            <a:ext cx="8251903" cy="4638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uk-UA" sz="1900" b="1" dirty="0">
                <a:solidFill>
                  <a:srgbClr val="2185C5"/>
                </a:solidFill>
                <a:latin typeface="Arial" panose="020B0604020202020204" pitchFamily="34" charset="0"/>
              </a:rPr>
              <a:t>У визначенні поняття "вимірювання" можна виділити два підходи.</a:t>
            </a:r>
          </a:p>
          <a:p>
            <a:pPr algn="just"/>
            <a:r>
              <a:rPr lang="uk-UA" sz="1900" dirty="0">
                <a:solidFill>
                  <a:srgbClr val="2185C5"/>
                </a:solidFill>
                <a:latin typeface="Arial" panose="020B0604020202020204" pitchFamily="34" charset="0"/>
              </a:rPr>
              <a:t>В рамках першого </a:t>
            </a:r>
            <a:r>
              <a:rPr lang="uk-UA" sz="1900" dirty="0" smtClean="0">
                <a:solidFill>
                  <a:srgbClr val="2185C5"/>
                </a:solidFill>
                <a:latin typeface="Arial" panose="020B0604020202020204" pitchFamily="34" charset="0"/>
              </a:rPr>
              <a:t>- </a:t>
            </a:r>
            <a:r>
              <a:rPr lang="uk-UA" sz="1900" dirty="0">
                <a:solidFill>
                  <a:srgbClr val="2185C5"/>
                </a:solidFill>
                <a:latin typeface="Arial" panose="020B0604020202020204" pitchFamily="34" charset="0"/>
              </a:rPr>
              <a:t>вимірювання розглядається як процес кількісного представлення властивостей об'єкта, тобто приписування цим властивостям певних чисел. Основи такого підходу розробив і сформулював англійський фізик Н. Кемпбелл.</a:t>
            </a:r>
          </a:p>
          <a:p>
            <a:pPr algn="just"/>
            <a:r>
              <a:rPr lang="uk-UA" sz="1900" dirty="0">
                <a:solidFill>
                  <a:srgbClr val="2185C5"/>
                </a:solidFill>
                <a:latin typeface="Arial" panose="020B0604020202020204" pitchFamily="34" charset="0"/>
              </a:rPr>
              <a:t>На початку ХХ століття почав формуватися новий підхід до розуміння вимірювання. Основоположником цього нового підходу став американський психолог С.С. Стівенс. Новий підхід передбачає, що </a:t>
            </a:r>
            <a:r>
              <a:rPr lang="uk-UA" sz="1900" b="1" i="1" dirty="0">
                <a:solidFill>
                  <a:srgbClr val="2185C5"/>
                </a:solidFill>
                <a:latin typeface="Arial" panose="020B0604020202020204" pitchFamily="34" charset="0"/>
              </a:rPr>
              <a:t>вимірювані об'єкти самі по собі можуть не мати жодних числових властивостей, а в процесі вимірювання цих об'єктів їм надаються числові властивості і приписуються числа</a:t>
            </a:r>
            <a:r>
              <a:rPr lang="uk-UA" sz="1900" b="1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.</a:t>
            </a:r>
            <a:endParaRPr lang="uk-UA" sz="1900" b="1" i="1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6363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394009" y="215590"/>
            <a:ext cx="8251903" cy="4638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uk-UA" sz="1900" dirty="0">
                <a:solidFill>
                  <a:srgbClr val="2185C5"/>
                </a:solidFill>
                <a:latin typeface="Arial" panose="020B0604020202020204" pitchFamily="34" charset="0"/>
              </a:rPr>
              <a:t>Тут виникає перша </a:t>
            </a:r>
            <a:r>
              <a:rPr lang="uk-UA" sz="1900" b="1" dirty="0">
                <a:solidFill>
                  <a:srgbClr val="FF9715"/>
                </a:solidFill>
                <a:latin typeface="Arial" panose="020B0604020202020204" pitchFamily="34" charset="0"/>
              </a:rPr>
              <a:t>проблема інтерпретації</a:t>
            </a:r>
            <a:r>
              <a:rPr lang="uk-UA" sz="1900" dirty="0">
                <a:solidFill>
                  <a:srgbClr val="2185C5"/>
                </a:solidFill>
                <a:latin typeface="Arial" panose="020B0604020202020204" pitchFamily="34" charset="0"/>
              </a:rPr>
              <a:t>, адже існують величини, до яких вже придумані індикатори - вимірювачі. Наприклад, температуру тіла можна виміряти в градусах; відстань - в мм, см, км; вагу - в грамах, кілограмах і т.д. - це фізичні величини. Або, наприклад, що більш характерно для використання в соціології вік - в роках, дохід - в грошових одиницях, кількість членів сім'ї виражається теж цифрою</a:t>
            </a:r>
            <a:r>
              <a:rPr lang="uk-UA" sz="1900" dirty="0" smtClean="0">
                <a:solidFill>
                  <a:srgbClr val="2185C5"/>
                </a:solidFill>
                <a:latin typeface="Arial" panose="020B0604020202020204" pitchFamily="34" charset="0"/>
              </a:rPr>
              <a:t>.</a:t>
            </a:r>
          </a:p>
          <a:p>
            <a:pPr marL="114300" indent="0" algn="just">
              <a:buNone/>
            </a:pPr>
            <a:endParaRPr lang="uk-UA" sz="1900" dirty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algn="just"/>
            <a:r>
              <a:rPr lang="uk-UA" sz="19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Але в соціології часто потрібно виміряти такі показники, які не вимірюються безпосередньо.</a:t>
            </a:r>
            <a:r>
              <a:rPr lang="uk-UA" sz="1900" dirty="0" smtClean="0">
                <a:solidFill>
                  <a:srgbClr val="2185C5"/>
                </a:solidFill>
                <a:latin typeface="Arial" panose="020B0604020202020204" pitchFamily="34" charset="0"/>
              </a:rPr>
              <a:t> Чим же можна виміряти мотивацію до навчання, соціальний статус або, наприклад, почуття щастя? </a:t>
            </a:r>
            <a:endParaRPr lang="uk-UA" sz="19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5046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394009" y="215590"/>
            <a:ext cx="8251903" cy="4638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uk-UA" sz="1900" dirty="0">
                <a:solidFill>
                  <a:srgbClr val="2185C5"/>
                </a:solidFill>
                <a:latin typeface="Arial" panose="020B0604020202020204" pitchFamily="34" charset="0"/>
              </a:rPr>
              <a:t>Дійсно, </a:t>
            </a:r>
            <a:r>
              <a:rPr lang="uk-UA" sz="1900" dirty="0" smtClean="0">
                <a:solidFill>
                  <a:srgbClr val="2185C5"/>
                </a:solidFill>
                <a:latin typeface="Arial" panose="020B0604020202020204" pitchFamily="34" charset="0"/>
              </a:rPr>
              <a:t>переважна </a:t>
            </a:r>
            <a:r>
              <a:rPr lang="uk-UA" sz="1900" dirty="0">
                <a:solidFill>
                  <a:srgbClr val="FF9715"/>
                </a:solidFill>
                <a:latin typeface="Arial" panose="020B0604020202020204" pitchFamily="34" charset="0"/>
              </a:rPr>
              <a:t>більшість властивостей соціальних </a:t>
            </a:r>
            <a:r>
              <a:rPr lang="uk-UA" sz="1900" dirty="0" smtClean="0">
                <a:solidFill>
                  <a:srgbClr val="FF9715"/>
                </a:solidFill>
                <a:latin typeface="Arial" panose="020B0604020202020204" pitchFamily="34" charset="0"/>
              </a:rPr>
              <a:t>явищ</a:t>
            </a:r>
            <a:r>
              <a:rPr lang="uk-UA" sz="1900" dirty="0">
                <a:solidFill>
                  <a:srgbClr val="2185C5"/>
                </a:solidFill>
                <a:latin typeface="Arial" panose="020B0604020202020204" pitchFamily="34" charset="0"/>
              </a:rPr>
              <a:t> </a:t>
            </a:r>
            <a:r>
              <a:rPr lang="uk-UA" sz="1900" dirty="0" smtClean="0">
                <a:solidFill>
                  <a:srgbClr val="2185C5"/>
                </a:solidFill>
                <a:latin typeface="Arial" panose="020B0604020202020204" pitchFamily="34" charset="0"/>
              </a:rPr>
              <a:t>та </a:t>
            </a:r>
            <a:r>
              <a:rPr lang="uk-UA" sz="1900" dirty="0" smtClean="0">
                <a:solidFill>
                  <a:srgbClr val="2185C5"/>
                </a:solidFill>
                <a:latin typeface="Arial" panose="020B0604020202020204" pitchFamily="34" charset="0"/>
              </a:rPr>
              <a:t>засновані </a:t>
            </a:r>
            <a:r>
              <a:rPr lang="uk-UA" sz="1900" dirty="0">
                <a:solidFill>
                  <a:srgbClr val="2185C5"/>
                </a:solidFill>
                <a:latin typeface="Arial" panose="020B0604020202020204" pitchFamily="34" charset="0"/>
              </a:rPr>
              <a:t>на них соціологічні поняття, по суті, </a:t>
            </a:r>
            <a:r>
              <a:rPr lang="uk-UA" sz="1900" dirty="0">
                <a:solidFill>
                  <a:srgbClr val="FF9715"/>
                </a:solidFill>
                <a:latin typeface="Arial" panose="020B0604020202020204" pitchFamily="34" charset="0"/>
              </a:rPr>
              <a:t>не мають безпосередніх числових величин для вимірювання </a:t>
            </a:r>
            <a:endParaRPr lang="uk-UA" sz="1900" dirty="0" smtClean="0">
              <a:solidFill>
                <a:srgbClr val="FF9715"/>
              </a:solidFill>
              <a:latin typeface="Arial" panose="020B0604020202020204" pitchFamily="34" charset="0"/>
            </a:endParaRPr>
          </a:p>
          <a:p>
            <a:pPr algn="just"/>
            <a:r>
              <a:rPr lang="uk-UA" sz="1900" dirty="0" smtClean="0">
                <a:solidFill>
                  <a:srgbClr val="2185C5"/>
                </a:solidFill>
                <a:latin typeface="Arial" panose="020B0604020202020204" pitchFamily="34" charset="0"/>
              </a:rPr>
              <a:t>Однак </a:t>
            </a:r>
            <a:r>
              <a:rPr lang="uk-UA" sz="1900" dirty="0">
                <a:solidFill>
                  <a:srgbClr val="2185C5"/>
                </a:solidFill>
                <a:latin typeface="Arial" panose="020B0604020202020204" pitchFamily="34" charset="0"/>
              </a:rPr>
              <a:t>необхідність вимірювання існує, тому для вивчення таких характеристик і властивостей соціальних об’єктів, які не мають відповідних прямих числових величин вимірювання існує </a:t>
            </a:r>
            <a:r>
              <a:rPr lang="uk-UA" sz="1900" b="1" dirty="0">
                <a:solidFill>
                  <a:srgbClr val="FF9715"/>
                </a:solidFill>
                <a:latin typeface="Arial" panose="020B0604020202020204" pitchFamily="34" charset="0"/>
              </a:rPr>
              <a:t>процедура квантифікації.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1004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b="1" dirty="0">
                <a:solidFill>
                  <a:srgbClr val="FF9715"/>
                </a:solidFill>
              </a:rPr>
              <a:t>2</a:t>
            </a:r>
            <a:r>
              <a:rPr lang="en" sz="3200" b="1" dirty="0" smtClean="0">
                <a:solidFill>
                  <a:srgbClr val="FF9715"/>
                </a:solidFill>
              </a:rPr>
              <a:t>.</a:t>
            </a:r>
            <a:endParaRPr sz="3200" b="1" dirty="0">
              <a:solidFill>
                <a:srgbClr val="FF9715"/>
              </a:solidFill>
            </a:endParaRPr>
          </a:p>
          <a:p>
            <a:pPr lvl="0">
              <a:spcBef>
                <a:spcPts val="600"/>
              </a:spcBef>
              <a:buClr>
                <a:srgbClr val="677480"/>
              </a:buClr>
              <a:buSzPts val="1100"/>
            </a:pPr>
            <a:r>
              <a:rPr lang="uk-UA" sz="3200" dirty="0" smtClean="0">
                <a:solidFill>
                  <a:schemeClr val="bg1"/>
                </a:solidFill>
                <a:sym typeface="Lato"/>
              </a:rPr>
              <a:t>Квантифікація</a:t>
            </a:r>
            <a:endParaRPr lang="uk-UA" sz="3200" dirty="0">
              <a:solidFill>
                <a:schemeClr val="bg1"/>
              </a:solidFill>
              <a:sym typeface="Lato"/>
            </a:endParaRP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2286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394009" y="654205"/>
            <a:ext cx="8251903" cy="41994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>
                <a:solidFill>
                  <a:srgbClr val="2185C5"/>
                </a:solidFill>
              </a:rPr>
              <a:t>Соціологічне вимірювання різних сторін і властивостей соціальних явищ пов'язане з пошуком фактів, </a:t>
            </a: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</a:rPr>
              <a:t>які могли б служити їх кількісними (числовими) характеристиками. </a:t>
            </a:r>
            <a:r>
              <a:rPr lang="uk-UA" sz="2000" dirty="0">
                <a:solidFill>
                  <a:srgbClr val="2185C5"/>
                </a:solidFill>
              </a:rPr>
              <a:t>До них відносяться різноманітні предмети, події, вчинки (реальні і потенційні), оцінки, судження людей і т.д. </a:t>
            </a:r>
          </a:p>
          <a:p>
            <a:pPr lvl="0" algn="just"/>
            <a:r>
              <a:rPr lang="uk-UA" sz="2000" b="1" dirty="0">
                <a:solidFill>
                  <a:srgbClr val="FF9715"/>
                </a:solidFill>
              </a:rPr>
              <a:t>Факти, які використовуються для соціологічного вимірювання, прийнято називати </a:t>
            </a:r>
            <a:r>
              <a:rPr lang="uk-UA" sz="2000" b="1" dirty="0" smtClean="0">
                <a:solidFill>
                  <a:srgbClr val="FF9715"/>
                </a:solidFill>
              </a:rPr>
              <a:t>індикаторами.</a:t>
            </a:r>
            <a:endParaRPr lang="uk-UA" sz="2000" b="1" dirty="0">
              <a:solidFill>
                <a:srgbClr val="FF971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67575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394009" y="292068"/>
            <a:ext cx="8251903" cy="456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Навіть для такого абстрактного поняття як «щастя» можна знайти індикатори які матимуть числові вираження. Існує, наприклад, </a:t>
            </a: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Всесвітній індекс щастя (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The Happy Planet Index) </a:t>
            </a:r>
            <a:r>
              <a:rPr lang="en-GB" sz="2000" dirty="0">
                <a:solidFill>
                  <a:srgbClr val="2185C5"/>
                </a:solidFill>
                <a:latin typeface="Arial" panose="020B0604020202020204" pitchFamily="34" charset="0"/>
              </a:rPr>
              <a:t>-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це комбінований показник, який вимірює досягнення країн світу і окремих регіонів з точки зору їх здатності забезпечити своїм жителям щасливе життя. Індикаторами тут виступають: економічне зростання, споживання природних ресурсів, тривалість життя, рівень освіти та інші показники (Україна в 2016 році зайняла в цьому рейтингу 123 місце з 157). </a:t>
            </a: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А у 2021 році Україна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посіла 110-е місце в рейтингу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щастя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країн – «Всесвітній звіт щастя-2021» (</a:t>
            </a:r>
            <a:r>
              <a:rPr lang="en-GB" sz="2000" dirty="0">
                <a:solidFill>
                  <a:srgbClr val="2185C5"/>
                </a:solidFill>
                <a:latin typeface="Arial" panose="020B0604020202020204" pitchFamily="34" charset="0"/>
              </a:rPr>
              <a:t>World Happiness Report 2021). 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7286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386575" y="1092820"/>
            <a:ext cx="8251903" cy="33891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Таке вимірювання іноді називають квантифікацією, (лат. - </a:t>
            </a:r>
            <a:r>
              <a:rPr lang="en-GB" sz="2000" dirty="0">
                <a:solidFill>
                  <a:srgbClr val="2185C5"/>
                </a:solidFill>
                <a:latin typeface="Arial" panose="020B0604020202020204" pitchFamily="34" charset="0"/>
              </a:rPr>
              <a:t>quantum -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скільки, кількість чого-небудь).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Квантифікація </a:t>
            </a: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в соціології - це кількісне представлення інформації про властивості об'єкта, тобто отримання чисел, що характеризують соціальний процес, соціальне явище або соціальну систему. </a:t>
            </a:r>
            <a:endParaRPr lang="uk-UA" sz="20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2682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394009" y="1219200"/>
            <a:ext cx="8251903" cy="36344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В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кінцевому рахунку, </a:t>
            </a: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квантифікація означає вибір показників (індикаторів, що мають певні числові значення) для дослідження та оцінки соціальних явищ. </a:t>
            </a:r>
            <a:endParaRPr lang="uk-UA" sz="20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Для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підбору відповідних індикаторів використовують процедури інтерпретації та операціоналізації понять.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2986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394009" y="138738"/>
            <a:ext cx="8251903" cy="47149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14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Приклад квантифікації: </a:t>
            </a:r>
            <a:r>
              <a:rPr lang="uk-UA" sz="1400" dirty="0" smtClean="0">
                <a:solidFill>
                  <a:srgbClr val="2185C5"/>
                </a:solidFill>
                <a:latin typeface="Arial" panose="020B0604020202020204" pitchFamily="34" charset="0"/>
              </a:rPr>
              <a:t>(</a:t>
            </a:r>
            <a:r>
              <a:rPr lang="uk-UA" sz="1400" dirty="0" smtClean="0">
                <a:solidFill>
                  <a:srgbClr val="FF9715"/>
                </a:solidFill>
                <a:latin typeface="Arial" panose="020B0604020202020204" pitchFamily="34" charset="0"/>
              </a:rPr>
              <a:t>World Happiness Report*</a:t>
            </a:r>
            <a:r>
              <a:rPr lang="uk-UA" sz="1400" dirty="0" smtClean="0">
                <a:solidFill>
                  <a:srgbClr val="2185C5"/>
                </a:solidFill>
                <a:latin typeface="Arial" panose="020B0604020202020204" pitchFamily="34" charset="0"/>
              </a:rPr>
              <a:t>) цей щорічний звіт базується на глобальних опитуваннях в яких респонденти дають на відповідь на основне запитання щодо оцінки життя (респондентам пропонується подумати про шкалу, де найкраще можливе життя для них оцінюється як 10, а найгірше з можливих — 0, їх просять оцінити своє поточне життя за цією оцінкою від 0 до 10.) і враховує інші 6 факторів для вимірювання щастя населення країн. </a:t>
            </a:r>
          </a:p>
          <a:p>
            <a:pPr marL="114300" lvl="0" indent="0" algn="just">
              <a:buNone/>
            </a:pPr>
            <a:r>
              <a:rPr lang="uk-UA" sz="1600" i="1" u="sng" dirty="0" smtClean="0">
                <a:solidFill>
                  <a:srgbClr val="2185C5"/>
                </a:solidFill>
                <a:latin typeface="Arial" panose="020B0604020202020204" pitchFamily="34" charset="0"/>
              </a:rPr>
              <a:t>До </a:t>
            </a:r>
            <a:r>
              <a:rPr lang="uk-UA" sz="1600" i="1" u="sng" dirty="0">
                <a:solidFill>
                  <a:srgbClr val="2185C5"/>
                </a:solidFill>
                <a:latin typeface="Arial" panose="020B0604020202020204" pitchFamily="34" charset="0"/>
              </a:rPr>
              <a:t>показників входять</a:t>
            </a:r>
            <a:r>
              <a:rPr lang="uk-UA" sz="1600" i="1" u="sng" dirty="0" smtClean="0">
                <a:solidFill>
                  <a:srgbClr val="2185C5"/>
                </a:solidFill>
                <a:latin typeface="Arial" panose="020B0604020202020204" pitchFamily="34" charset="0"/>
              </a:rPr>
              <a:t>:</a:t>
            </a:r>
          </a:p>
          <a:p>
            <a:pPr lvl="0" algn="just"/>
            <a:r>
              <a:rPr lang="uk-UA" sz="1600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ВВП </a:t>
            </a:r>
            <a:r>
              <a:rPr lang="uk-UA" sz="1600" i="1" dirty="0">
                <a:solidFill>
                  <a:srgbClr val="2185C5"/>
                </a:solidFill>
                <a:latin typeface="Arial" panose="020B0604020202020204" pitchFamily="34" charset="0"/>
              </a:rPr>
              <a:t>на душу населення</a:t>
            </a:r>
            <a:r>
              <a:rPr lang="uk-UA" sz="1600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,</a:t>
            </a:r>
          </a:p>
          <a:p>
            <a:pPr lvl="0" algn="just"/>
            <a:r>
              <a:rPr lang="uk-UA" sz="1600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очікувана </a:t>
            </a:r>
            <a:r>
              <a:rPr lang="uk-UA" sz="1600" i="1" dirty="0">
                <a:solidFill>
                  <a:srgbClr val="2185C5"/>
                </a:solidFill>
                <a:latin typeface="Arial" panose="020B0604020202020204" pitchFamily="34" charset="0"/>
              </a:rPr>
              <a:t>тривалість життя</a:t>
            </a:r>
            <a:r>
              <a:rPr lang="uk-UA" sz="1600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,</a:t>
            </a:r>
          </a:p>
          <a:p>
            <a:pPr lvl="0" algn="just"/>
            <a:r>
              <a:rPr lang="uk-UA" sz="1600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соціальна </a:t>
            </a:r>
            <a:r>
              <a:rPr lang="uk-UA" sz="1600" i="1" dirty="0">
                <a:solidFill>
                  <a:srgbClr val="2185C5"/>
                </a:solidFill>
                <a:latin typeface="Arial" panose="020B0604020202020204" pitchFamily="34" charset="0"/>
              </a:rPr>
              <a:t>підтримка</a:t>
            </a:r>
            <a:r>
              <a:rPr lang="uk-UA" sz="1600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,</a:t>
            </a:r>
          </a:p>
          <a:p>
            <a:pPr lvl="0" algn="just"/>
            <a:r>
              <a:rPr lang="uk-UA" sz="1600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свобода </a:t>
            </a:r>
            <a:r>
              <a:rPr lang="uk-UA" sz="1600" i="1" dirty="0">
                <a:solidFill>
                  <a:srgbClr val="2185C5"/>
                </a:solidFill>
                <a:latin typeface="Arial" panose="020B0604020202020204" pitchFamily="34" charset="0"/>
              </a:rPr>
              <a:t>робити життєвий вибір</a:t>
            </a:r>
            <a:r>
              <a:rPr lang="uk-UA" sz="1600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,</a:t>
            </a:r>
          </a:p>
          <a:p>
            <a:pPr lvl="0" algn="just"/>
            <a:r>
              <a:rPr lang="uk-UA" sz="1600" i="1" dirty="0">
                <a:solidFill>
                  <a:srgbClr val="2185C5"/>
                </a:solidFill>
                <a:latin typeface="Arial" panose="020B0604020202020204" pitchFamily="34" charset="0"/>
              </a:rPr>
              <a:t>о</a:t>
            </a:r>
            <a:r>
              <a:rPr lang="uk-UA" sz="1600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чікування щодо </a:t>
            </a:r>
            <a:r>
              <a:rPr lang="uk-UA" sz="1600" i="1" dirty="0">
                <a:solidFill>
                  <a:srgbClr val="2185C5"/>
                </a:solidFill>
                <a:latin typeface="Arial" panose="020B0604020202020204" pitchFamily="34" charset="0"/>
              </a:rPr>
              <a:t>корупції</a:t>
            </a:r>
            <a:r>
              <a:rPr lang="uk-UA" sz="1600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,</a:t>
            </a:r>
          </a:p>
          <a:p>
            <a:pPr lvl="0" algn="just"/>
            <a:r>
              <a:rPr lang="uk-UA" sz="1600" i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щедрість.</a:t>
            </a:r>
          </a:p>
          <a:p>
            <a:pPr marL="114300" lvl="0" indent="0" algn="just">
              <a:buNone/>
            </a:pPr>
            <a:r>
              <a:rPr lang="uk-UA" sz="1400" dirty="0" smtClean="0">
                <a:solidFill>
                  <a:srgbClr val="2185C5"/>
                </a:solidFill>
                <a:latin typeface="Arial" panose="020B0604020202020204" pitchFamily="34" charset="0"/>
              </a:rPr>
              <a:t>Дані </a:t>
            </a:r>
            <a:r>
              <a:rPr lang="uk-UA" sz="1400" dirty="0">
                <a:solidFill>
                  <a:srgbClr val="2185C5"/>
                </a:solidFill>
                <a:latin typeface="Arial" panose="020B0604020202020204" pitchFamily="34" charset="0"/>
              </a:rPr>
              <a:t>перетворюються в індекс, який відображає загальний рівень щастя в кожній країні</a:t>
            </a:r>
            <a:r>
              <a:rPr lang="uk-UA" sz="1400" dirty="0" smtClean="0">
                <a:solidFill>
                  <a:srgbClr val="2185C5"/>
                </a:solidFill>
                <a:latin typeface="Arial" panose="020B0604020202020204" pitchFamily="34" charset="0"/>
              </a:rPr>
              <a:t>.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endParaRPr lang="uk-UA" sz="1600" dirty="0" smtClean="0">
              <a:solidFill>
                <a:srgbClr val="FF9715"/>
              </a:solidFill>
              <a:latin typeface="Arial" panose="020B0604020202020204" pitchFamily="34" charset="0"/>
            </a:endParaRPr>
          </a:p>
          <a:p>
            <a:pPr marL="114300" lvl="0" indent="0" algn="just">
              <a:buNone/>
            </a:pPr>
            <a:r>
              <a:rPr lang="uk-UA" sz="1600" dirty="0" smtClean="0">
                <a:solidFill>
                  <a:srgbClr val="FF9715"/>
                </a:solidFill>
                <a:latin typeface="Arial" panose="020B0604020202020204" pitchFamily="34" charset="0"/>
              </a:rPr>
              <a:t>*</a:t>
            </a:r>
            <a:r>
              <a:rPr lang="en-GB" sz="1600" dirty="0">
                <a:solidFill>
                  <a:srgbClr val="FF9715"/>
                </a:solidFill>
                <a:latin typeface="Arial" panose="020B0604020202020204" pitchFamily="34" charset="0"/>
              </a:rPr>
              <a:t>https://worldhappiness.report/</a:t>
            </a:r>
            <a:endParaRPr lang="uk-UA" sz="1600" dirty="0">
              <a:solidFill>
                <a:srgbClr val="FF971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1439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title"/>
          </p:nvPr>
        </p:nvSpPr>
        <p:spPr>
          <a:xfrm>
            <a:off x="893700" y="434588"/>
            <a:ext cx="7628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 smtClean="0">
                <a:solidFill>
                  <a:srgbClr val="2185C5"/>
                </a:solidFill>
              </a:rPr>
              <a:t>План:</a:t>
            </a:r>
            <a:endParaRPr b="1" dirty="0">
              <a:solidFill>
                <a:srgbClr val="2185C5"/>
              </a:solidFill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893700" y="1672084"/>
            <a:ext cx="6956760" cy="2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uk-UA" sz="1800" b="1" dirty="0" smtClean="0">
                <a:solidFill>
                  <a:srgbClr val="2185C5"/>
                </a:solidFill>
                <a:latin typeface="Raleway"/>
                <a:ea typeface="Raleway"/>
                <a:cs typeface="Raleway"/>
                <a:sym typeface="Lato"/>
              </a:rPr>
              <a:t>1. Поняття вимірювання в соціології.</a:t>
            </a:r>
          </a:p>
          <a:p>
            <a:pPr lvl="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uk-UA" sz="1800" b="1" dirty="0" smtClean="0">
                <a:solidFill>
                  <a:srgbClr val="2185C5"/>
                </a:solidFill>
                <a:latin typeface="Raleway"/>
                <a:ea typeface="Raleway"/>
                <a:cs typeface="Raleway"/>
                <a:sym typeface="Lato"/>
              </a:rPr>
              <a:t>2. Квантифікація.</a:t>
            </a:r>
          </a:p>
        </p:txBody>
      </p:sp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b="1" dirty="0" smtClean="0">
                <a:solidFill>
                  <a:srgbClr val="FFC000"/>
                </a:solidFill>
              </a:rPr>
              <a:t>Дякую за увагу!</a:t>
            </a: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221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>
                <a:solidFill>
                  <a:srgbClr val="FF9715"/>
                </a:solidFill>
              </a:rPr>
              <a:t>1.</a:t>
            </a:r>
            <a:endParaRPr sz="3200" b="1" dirty="0">
              <a:solidFill>
                <a:srgbClr val="FF9715"/>
              </a:solidFill>
            </a:endParaRPr>
          </a:p>
          <a:p>
            <a:pPr lvl="0">
              <a:spcBef>
                <a:spcPts val="600"/>
              </a:spcBef>
              <a:buClr>
                <a:srgbClr val="677480"/>
              </a:buClr>
              <a:buSzPts val="1100"/>
            </a:pPr>
            <a:r>
              <a:rPr lang="uk-UA" sz="3200" dirty="0" smtClean="0">
                <a:solidFill>
                  <a:schemeClr val="bg1"/>
                </a:solidFill>
                <a:sym typeface="Lato"/>
              </a:rPr>
              <a:t>Поняття вимірювання в соціології</a:t>
            </a:r>
            <a:endParaRPr lang="uk-UA" sz="3200" dirty="0">
              <a:solidFill>
                <a:schemeClr val="bg1"/>
              </a:solidFill>
              <a:sym typeface="Lato"/>
            </a:endParaRP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431180" y="542692"/>
            <a:ext cx="8251903" cy="34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У процесі життєдіяльності людей формується безліч різних соціальних зв'язків. Нерідко вони сприймаються як щось тимчасове, випадкове. Але в дійсності всі вони обумовлені соціальними зв'язками, відносинами, що характеризуються </a:t>
            </a:r>
            <a:r>
              <a:rPr lang="uk-UA" sz="2000" b="1" dirty="0">
                <a:solidFill>
                  <a:srgbClr val="FF9715"/>
                </a:solidFill>
                <a:latin typeface="Arial" panose="020B0604020202020204" pitchFamily="34" charset="0"/>
              </a:rPr>
              <a:t>загальністю, необхідністю та повторюваністю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. </a:t>
            </a:r>
            <a:r>
              <a:rPr lang="uk-UA" sz="2000" b="1" dirty="0">
                <a:solidFill>
                  <a:srgbClr val="2185C5"/>
                </a:solidFill>
                <a:latin typeface="Arial" panose="020B0604020202020204" pitchFamily="34" charset="0"/>
              </a:rPr>
              <a:t>Ці зв'язки називають </a:t>
            </a:r>
            <a:r>
              <a:rPr lang="uk-UA" sz="20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соціальними законами</a:t>
            </a:r>
            <a:r>
              <a:rPr lang="uk-UA" sz="2000" b="1" dirty="0">
                <a:solidFill>
                  <a:srgbClr val="2185C5"/>
                </a:solidFill>
                <a:latin typeface="Arial" panose="020B0604020202020204" pitchFamily="34" charset="0"/>
              </a:rPr>
              <a:t>.</a:t>
            </a:r>
          </a:p>
          <a:p>
            <a:pPr lvl="0" algn="just"/>
            <a:r>
              <a:rPr lang="uk-UA" sz="2000" b="1" i="1" dirty="0">
                <a:solidFill>
                  <a:srgbClr val="FF9715"/>
                </a:solidFill>
                <a:latin typeface="Arial" panose="020B0604020202020204" pitchFamily="34" charset="0"/>
              </a:rPr>
              <a:t>Соціальний закон </a:t>
            </a:r>
            <a:r>
              <a:rPr lang="uk-UA" sz="2000" b="1" i="1" dirty="0">
                <a:solidFill>
                  <a:srgbClr val="2185C5"/>
                </a:solidFill>
                <a:latin typeface="Arial" panose="020B0604020202020204" pitchFamily="34" charset="0"/>
              </a:rPr>
              <a:t>- об'єктивні і повторювані причинно-наслідкові зв'язки між соціальними явищами і процесами, які виникають в результаті масової діяльності людей або їх дій.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2768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03022" y="416312"/>
            <a:ext cx="8251903" cy="39772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Соціальні закони визначають відносини між різними індивідами та спільнотами, виявляючись в їх діяльності. </a:t>
            </a: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lvl="0"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Це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- відносини між народами, країнами, класами, демографічними і професійними групами, суспільством і соціальною організацією, суспільством і групою, суспільством і родиною, суспільством і особистістю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.</a:t>
            </a:r>
            <a:endParaRPr lang="uk-UA" sz="2000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3840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503022" y="416312"/>
            <a:ext cx="8251903" cy="39772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Об'єктивність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соціального закону полягає в тому, що нові покоління успадковують готові відносини, зв'язки, тенденції, що склалися без їх участі. Наприклад, батьки, виховуючи дітей, кажуть їм що коли і як потрібно робити, як поводитися в тій чи іншій ситуації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.</a:t>
            </a:r>
          </a:p>
          <a:p>
            <a:pPr lvl="0" algn="just"/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Однією з умов соціальної взаємодії і ефективного функціонування соціальної системи є </a:t>
            </a:r>
            <a:r>
              <a:rPr lang="uk-UA" sz="2000" dirty="0">
                <a:solidFill>
                  <a:srgbClr val="FF9715"/>
                </a:solidFill>
                <a:latin typeface="Arial" panose="020B0604020202020204" pitchFamily="34" charset="0"/>
              </a:rPr>
              <a:t>передбачуваність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 соціальних дій і соціального поведінки людей, при відсутності якої соціальну систему чекають дезорганізація і розпад.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9023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394009" y="446049"/>
            <a:ext cx="8251903" cy="44076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uk-UA" sz="2000" b="1" dirty="0">
                <a:solidFill>
                  <a:srgbClr val="2185C5"/>
                </a:solidFill>
                <a:latin typeface="Arial" panose="020B0604020202020204" pitchFamily="34" charset="0"/>
              </a:rPr>
              <a:t>В цілому </a:t>
            </a:r>
            <a:r>
              <a:rPr lang="uk-UA" sz="20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соціальна поведінка </a:t>
            </a:r>
            <a:r>
              <a:rPr lang="uk-UA" sz="2000" b="1" dirty="0">
                <a:solidFill>
                  <a:srgbClr val="2185C5"/>
                </a:solidFill>
                <a:latin typeface="Arial" panose="020B0604020202020204" pitchFamily="34" charset="0"/>
              </a:rPr>
              <a:t>особистості протікає під контролем суспільства і оточуючих людей. 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Вони не тільки навчають індивіда правилам соціальної поведінки в процесі соціалізації, а й виступають агентами соціального контролю, спостерігаючи за правильністю засвоєння зразків соціальної поведінки і їх реалізації на практиці.</a:t>
            </a:r>
          </a:p>
          <a:p>
            <a:pPr lvl="0" algn="just"/>
            <a:r>
              <a:rPr lang="uk-UA" sz="2000" b="1" dirty="0">
                <a:solidFill>
                  <a:srgbClr val="2185C5"/>
                </a:solidFill>
                <a:latin typeface="Arial" panose="020B0604020202020204" pitchFamily="34" charset="0"/>
              </a:rPr>
              <a:t>Але звичайно є і певна свобода вибору в рамках норми, і вибір не притримуватись ніяких норм і правил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, така поведінка в соціології називається девіантною (тобто такою, що відхиляється).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394009" y="721112"/>
            <a:ext cx="8251903" cy="41325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Відповідно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, якщо 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ми приймаємо тезу про те, що </a:t>
            </a:r>
            <a:r>
              <a:rPr lang="uk-UA" sz="20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поведінка </a:t>
            </a:r>
            <a:r>
              <a:rPr lang="uk-UA" sz="2000" b="1" dirty="0">
                <a:solidFill>
                  <a:srgbClr val="2185C5"/>
                </a:solidFill>
                <a:latin typeface="Arial" panose="020B0604020202020204" pitchFamily="34" charset="0"/>
              </a:rPr>
              <a:t>і реакції більшості людей схожі в схожих </a:t>
            </a:r>
            <a:r>
              <a:rPr lang="uk-UA" sz="20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ситуаціях</a:t>
            </a:r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, </a:t>
            </a:r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їх можна вивчити</a:t>
            </a:r>
            <a:r>
              <a:rPr lang="uk-UA" sz="2000" b="1" dirty="0">
                <a:solidFill>
                  <a:srgbClr val="FF9715"/>
                </a:solidFill>
                <a:latin typeface="Arial" panose="020B0604020202020204" pitchFamily="34" charset="0"/>
              </a:rPr>
              <a:t>, виміряти в статистичних показниках і спрогнозувати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Далі виникає питання: «Як і що саме можна виміряти?»</a:t>
            </a:r>
          </a:p>
          <a:p>
            <a:pPr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Отримується інформація за допомогою методів збору (чотири класичні, які мають різні форми та різновиди). Це відповідь на питання «Як?».</a:t>
            </a:r>
          </a:p>
          <a:p>
            <a:pPr algn="just"/>
            <a:r>
              <a:rPr lang="uk-UA" sz="2000" dirty="0" smtClean="0">
                <a:solidFill>
                  <a:srgbClr val="2185C5"/>
                </a:solidFill>
                <a:latin typeface="Arial" panose="020B0604020202020204" pitchFamily="34" charset="0"/>
              </a:rPr>
              <a:t>Наступний крок – зрозуміти «що» можна виміряти застосувавши той чи інший метод.</a:t>
            </a: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148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394009" y="215590"/>
            <a:ext cx="8251903" cy="4638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 algn="just">
              <a:buNone/>
            </a:pPr>
            <a:endParaRPr lang="uk-UA" sz="2000" dirty="0" smtClean="0">
              <a:solidFill>
                <a:srgbClr val="2185C5"/>
              </a:solidFill>
              <a:latin typeface="Arial" panose="020B0604020202020204" pitchFamily="34" charset="0"/>
            </a:endParaRPr>
          </a:p>
          <a:p>
            <a:pPr algn="just"/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Що </a:t>
            </a:r>
            <a:r>
              <a:rPr lang="uk-UA" sz="2000" b="1" dirty="0">
                <a:solidFill>
                  <a:srgbClr val="FF9715"/>
                </a:solidFill>
                <a:latin typeface="Arial" panose="020B0604020202020204" pitchFamily="34" charset="0"/>
              </a:rPr>
              <a:t>таке «вимірювання» в соціології і яка його роль в отриманні необхідної соціологічної інформації</a:t>
            </a:r>
            <a:r>
              <a:rPr lang="uk-UA" sz="2000" b="1" dirty="0" smtClean="0">
                <a:solidFill>
                  <a:srgbClr val="FF9715"/>
                </a:solidFill>
                <a:latin typeface="Arial" panose="020B0604020202020204" pitchFamily="34" charset="0"/>
              </a:rPr>
              <a:t>?</a:t>
            </a:r>
          </a:p>
          <a:p>
            <a:pPr algn="just"/>
            <a:r>
              <a:rPr lang="uk-UA" sz="2000" b="1" dirty="0">
                <a:solidFill>
                  <a:srgbClr val="2185C5"/>
                </a:solidFill>
                <a:latin typeface="Arial" panose="020B0604020202020204" pitchFamily="34" charset="0"/>
              </a:rPr>
              <a:t>Вимірюванням (в широкому сенсі) в соціологічній науці можна назвати будь-яке соціологічне дослідження, оскільки його завданням є вивчення соціальних фактів, явищ, процесів, їх найбільш точний опис з використанням математичного апарату</a:t>
            </a:r>
            <a:r>
              <a:rPr lang="uk-UA" sz="2000" b="1" dirty="0" smtClean="0">
                <a:solidFill>
                  <a:srgbClr val="2185C5"/>
                </a:solidFill>
                <a:latin typeface="Arial" panose="020B0604020202020204" pitchFamily="34" charset="0"/>
              </a:rPr>
              <a:t>.</a:t>
            </a:r>
          </a:p>
          <a:p>
            <a:pPr lvl="0" algn="just">
              <a:buClr>
                <a:srgbClr val="97ABBC"/>
              </a:buClr>
            </a:pPr>
            <a:r>
              <a:rPr lang="uk-UA" sz="2000" dirty="0">
                <a:solidFill>
                  <a:srgbClr val="FF9715"/>
                </a:solidFill>
                <a:latin typeface="Arial" panose="020B0604020202020204" pitchFamily="34" charset="0"/>
              </a:rPr>
              <a:t>Вимірювання</a:t>
            </a:r>
            <a:r>
              <a:rPr lang="uk-UA" sz="2000" dirty="0">
                <a:solidFill>
                  <a:srgbClr val="2185C5"/>
                </a:solidFill>
                <a:latin typeface="Arial" panose="020B0604020202020204" pitchFamily="34" charset="0"/>
              </a:rPr>
              <a:t> – це процедура, за допомогою якої вимірюваний об’єкт порівнюється з деяким еталоном і отримує числове вираження у певному визначеному масштабі чи шкалі.</a:t>
            </a:r>
          </a:p>
          <a:p>
            <a:pPr marL="114300" indent="0" algn="just">
              <a:buNone/>
            </a:pPr>
            <a:endParaRPr lang="uk-UA" sz="2000" b="1" dirty="0">
              <a:solidFill>
                <a:srgbClr val="2185C5"/>
              </a:solidFill>
              <a:latin typeface="Arial" panose="020B0604020202020204" pitchFamily="34" charset="0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6900335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677480"/>
      </a:dk1>
      <a:lt1>
        <a:srgbClr val="FFFFFF"/>
      </a:lt1>
      <a:dk2>
        <a:srgbClr val="2185C5"/>
      </a:dk2>
      <a:lt2>
        <a:srgbClr val="DEE2E6"/>
      </a:lt2>
      <a:accent1>
        <a:srgbClr val="2185C5"/>
      </a:accent1>
      <a:accent2>
        <a:srgbClr val="7ECEFD"/>
      </a:accent2>
      <a:accent3>
        <a:srgbClr val="F20253"/>
      </a:accent3>
      <a:accent4>
        <a:srgbClr val="FF9715"/>
      </a:accent4>
      <a:accent5>
        <a:srgbClr val="1C3AA9"/>
      </a:accent5>
      <a:accent6>
        <a:srgbClr val="97ABBC"/>
      </a:accent6>
      <a:hlink>
        <a:srgbClr val="2185C5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1196</Words>
  <Application>Microsoft Office PowerPoint</Application>
  <PresentationFormat>Екран (16:9)</PresentationFormat>
  <Paragraphs>74</Paragraphs>
  <Slides>20</Slides>
  <Notes>20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4" baseType="lpstr">
      <vt:lpstr>Arial</vt:lpstr>
      <vt:lpstr>Raleway</vt:lpstr>
      <vt:lpstr>Lato</vt:lpstr>
      <vt:lpstr>Antonio template</vt:lpstr>
      <vt:lpstr>Лекція 2. Вимірювання та квантифікація в соціології</vt:lpstr>
      <vt:lpstr>План:</vt:lpstr>
      <vt:lpstr>1. Поняття вимірювання в соціології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2. Квантифікація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Якісна та кількісна стратегії збору соціологічної інформації </dc:title>
  <cp:lastModifiedBy>Taisiia</cp:lastModifiedBy>
  <cp:revision>56</cp:revision>
  <dcterms:modified xsi:type="dcterms:W3CDTF">2024-09-10T09:24:12Z</dcterms:modified>
</cp:coreProperties>
</file>