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76" r:id="rId4"/>
    <p:sldId id="277"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5" r:id="rId21"/>
    <p:sldId id="274" r:id="rId22"/>
    <p:sldId id="27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0" autoAdjust="0"/>
    <p:restoredTop sz="94660"/>
  </p:normalViewPr>
  <p:slideViewPr>
    <p:cSldViewPr snapToGrid="0">
      <p:cViewPr>
        <p:scale>
          <a:sx n="101" d="100"/>
          <a:sy n="101" d="100"/>
        </p:scale>
        <p:origin x="-132"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577A892-BBA6-4BA0-B4BE-79A56B18EAFF}" type="datetimeFigureOut">
              <a:rPr lang="x-none" smtClean="0"/>
              <a:t>11.11.2025</a:t>
            </a:fld>
            <a:endParaRPr lang="x-none"/>
          </a:p>
        </p:txBody>
      </p:sp>
      <p:sp>
        <p:nvSpPr>
          <p:cNvPr id="5" name="Footer Placeholder 4"/>
          <p:cNvSpPr>
            <a:spLocks noGrp="1"/>
          </p:cNvSpPr>
          <p:nvPr>
            <p:ph type="ftr" sz="quarter" idx="11"/>
          </p:nvPr>
        </p:nvSpPr>
        <p:spPr>
          <a:xfrm>
            <a:off x="2416500" y="329307"/>
            <a:ext cx="4973915" cy="309201"/>
          </a:xfrm>
        </p:spPr>
        <p:txBody>
          <a:bodyPr/>
          <a:lstStyle/>
          <a:p>
            <a:endParaRPr lang="x-none"/>
          </a:p>
        </p:txBody>
      </p:sp>
      <p:sp>
        <p:nvSpPr>
          <p:cNvPr id="6" name="Slide Number Placeholder 5"/>
          <p:cNvSpPr>
            <a:spLocks noGrp="1"/>
          </p:cNvSpPr>
          <p:nvPr>
            <p:ph type="sldNum" sz="quarter" idx="12"/>
          </p:nvPr>
        </p:nvSpPr>
        <p:spPr>
          <a:xfrm>
            <a:off x="1437664" y="798973"/>
            <a:ext cx="811019" cy="503578"/>
          </a:xfrm>
        </p:spPr>
        <p:txBody>
          <a:bodyPr/>
          <a:lstStyle/>
          <a:p>
            <a:fld id="{2B7433D6-D70B-434A-8BEF-0086B1228B49}" type="slidenum">
              <a:rPr lang="x-none" smtClean="0"/>
              <a:t>‹#›</a:t>
            </a:fld>
            <a:endParaRPr lang="x-none"/>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3913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577A892-BBA6-4BA0-B4BE-79A56B18EAFF}" type="datetimeFigureOut">
              <a:rPr lang="x-none" smtClean="0"/>
              <a:t>11.11.2025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B7433D6-D70B-434A-8BEF-0086B1228B49}" type="slidenum">
              <a:rPr lang="x-none" smtClean="0"/>
              <a:t>‹#›</a:t>
            </a:fld>
            <a:endParaRPr lang="x-none"/>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994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577A892-BBA6-4BA0-B4BE-79A56B18EAFF}" type="datetimeFigureOut">
              <a:rPr lang="x-none" smtClean="0"/>
              <a:t>11.11.2025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B7433D6-D70B-434A-8BEF-0086B1228B49}" type="slidenum">
              <a:rPr lang="x-none" smtClean="0"/>
              <a:t>‹#›</a:t>
            </a:fld>
            <a:endParaRPr lang="x-none"/>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7318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577A892-BBA6-4BA0-B4BE-79A56B18EAFF}" type="datetimeFigureOut">
              <a:rPr lang="x-none" smtClean="0"/>
              <a:t>11.11.2025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B7433D6-D70B-434A-8BEF-0086B1228B49}" type="slidenum">
              <a:rPr lang="x-none" smtClean="0"/>
              <a:t>‹#›</a:t>
            </a:fld>
            <a:endParaRPr lang="x-none"/>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891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577A892-BBA6-4BA0-B4BE-79A56B18EAFF}" type="datetimeFigureOut">
              <a:rPr lang="x-none" smtClean="0"/>
              <a:t>11.11.2025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2B7433D6-D70B-434A-8BEF-0086B1228B49}" type="slidenum">
              <a:rPr lang="x-none" smtClean="0"/>
              <a:t>‹#›</a:t>
            </a:fld>
            <a:endParaRPr lang="x-none"/>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751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577A892-BBA6-4BA0-B4BE-79A56B18EAFF}" type="datetimeFigureOut">
              <a:rPr lang="x-none" smtClean="0"/>
              <a:t>11.11.2025</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2B7433D6-D70B-434A-8BEF-0086B1228B49}" type="slidenum">
              <a:rPr lang="x-none" smtClean="0"/>
              <a:t>‹#›</a:t>
            </a:fld>
            <a:endParaRPr lang="x-none"/>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849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577A892-BBA6-4BA0-B4BE-79A56B18EAFF}" type="datetimeFigureOut">
              <a:rPr lang="x-none" smtClean="0"/>
              <a:t>11.11.2025</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2B7433D6-D70B-434A-8BEF-0086B1228B49}" type="slidenum">
              <a:rPr lang="x-none" smtClean="0"/>
              <a:t>‹#›</a:t>
            </a:fld>
            <a:endParaRPr lang="x-none"/>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869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577A892-BBA6-4BA0-B4BE-79A56B18EAFF}" type="datetimeFigureOut">
              <a:rPr lang="x-none" smtClean="0"/>
              <a:t>11.11.2025</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2B7433D6-D70B-434A-8BEF-0086B1228B49}" type="slidenum">
              <a:rPr lang="x-none" smtClean="0"/>
              <a:t>‹#›</a:t>
            </a:fld>
            <a:endParaRPr lang="x-none"/>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138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7A892-BBA6-4BA0-B4BE-79A56B18EAFF}" type="datetimeFigureOut">
              <a:rPr lang="x-none" smtClean="0"/>
              <a:t>11.11.2025</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2B7433D6-D70B-434A-8BEF-0086B1228B49}" type="slidenum">
              <a:rPr lang="x-none" smtClean="0"/>
              <a:t>‹#›</a:t>
            </a:fld>
            <a:endParaRPr lang="x-none"/>
          </a:p>
        </p:txBody>
      </p:sp>
    </p:spTree>
    <p:extLst>
      <p:ext uri="{BB962C8B-B14F-4D97-AF65-F5344CB8AC3E}">
        <p14:creationId xmlns:p14="http://schemas.microsoft.com/office/powerpoint/2010/main" val="422277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577A892-BBA6-4BA0-B4BE-79A56B18EAFF}" type="datetimeFigureOut">
              <a:rPr lang="x-none" smtClean="0"/>
              <a:t>11.11.2025</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2B7433D6-D70B-434A-8BEF-0086B1228B49}" type="slidenum">
              <a:rPr lang="x-none" smtClean="0"/>
              <a:t>‹#›</a:t>
            </a:fld>
            <a:endParaRPr lang="x-none"/>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016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577A892-BBA6-4BA0-B4BE-79A56B18EAFF}" type="datetimeFigureOut">
              <a:rPr lang="x-none" smtClean="0"/>
              <a:t>11.11.2025</a:t>
            </a:fld>
            <a:endParaRPr lang="x-none"/>
          </a:p>
        </p:txBody>
      </p:sp>
      <p:sp>
        <p:nvSpPr>
          <p:cNvPr id="6" name="Footer Placeholder 5"/>
          <p:cNvSpPr>
            <a:spLocks noGrp="1"/>
          </p:cNvSpPr>
          <p:nvPr>
            <p:ph type="ftr" sz="quarter" idx="11"/>
          </p:nvPr>
        </p:nvSpPr>
        <p:spPr>
          <a:xfrm>
            <a:off x="1447382" y="318640"/>
            <a:ext cx="5541004" cy="320931"/>
          </a:xfrm>
        </p:spPr>
        <p:txBody>
          <a:bodyPr/>
          <a:lstStyle/>
          <a:p>
            <a:endParaRPr lang="x-none"/>
          </a:p>
        </p:txBody>
      </p:sp>
      <p:sp>
        <p:nvSpPr>
          <p:cNvPr id="7" name="Slide Number Placeholder 6"/>
          <p:cNvSpPr>
            <a:spLocks noGrp="1"/>
          </p:cNvSpPr>
          <p:nvPr>
            <p:ph type="sldNum" sz="quarter" idx="12"/>
          </p:nvPr>
        </p:nvSpPr>
        <p:spPr/>
        <p:txBody>
          <a:bodyPr/>
          <a:lstStyle/>
          <a:p>
            <a:fld id="{2B7433D6-D70B-434A-8BEF-0086B1228B49}" type="slidenum">
              <a:rPr lang="x-none" smtClean="0"/>
              <a:t>‹#›</a:t>
            </a:fld>
            <a:endParaRPr lang="x-none"/>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0322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577A892-BBA6-4BA0-B4BE-79A56B18EAFF}" type="datetimeFigureOut">
              <a:rPr lang="x-none" smtClean="0"/>
              <a:t>11.11.2025</a:t>
            </a:fld>
            <a:endParaRPr lang="x-none"/>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B7433D6-D70B-434A-8BEF-0086B1228B49}" type="slidenum">
              <a:rPr lang="x-none" smtClean="0"/>
              <a:t>‹#›</a:t>
            </a:fld>
            <a:endParaRPr lang="x-none"/>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19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21F5500-D32D-4C6A-A487-7FD2490604E9}"/>
              </a:ext>
            </a:extLst>
          </p:cNvPr>
          <p:cNvSpPr>
            <a:spLocks noGrp="1"/>
          </p:cNvSpPr>
          <p:nvPr>
            <p:ph type="ctrTitle"/>
          </p:nvPr>
        </p:nvSpPr>
        <p:spPr>
          <a:xfrm>
            <a:off x="7215678" y="71110"/>
            <a:ext cx="4691759" cy="5490704"/>
          </a:xfrm>
        </p:spPr>
        <p:txBody>
          <a:bodyPr>
            <a:normAutofit/>
          </a:bodyPr>
          <a:lstStyle/>
          <a:p>
            <a:pPr algn="ctr"/>
            <a:r>
              <a:rPr lang="uk-UA" sz="4800" b="1" cap="none" dirty="0" smtClean="0">
                <a:effectLst/>
                <a:latin typeface="Times New Roman" panose="02020603050405020304" pitchFamily="18" charset="0"/>
                <a:ea typeface="Droid Sans Fallback"/>
                <a:cs typeface="FreeSans"/>
              </a:rPr>
              <a:t>Лекція 2. </a:t>
            </a:r>
            <a:br>
              <a:rPr lang="uk-UA" sz="4800" b="1" cap="none" dirty="0" smtClean="0">
                <a:effectLst/>
                <a:latin typeface="Times New Roman" panose="02020603050405020304" pitchFamily="18" charset="0"/>
                <a:ea typeface="Droid Sans Fallback"/>
                <a:cs typeface="FreeSans"/>
              </a:rPr>
            </a:br>
            <a:r>
              <a:rPr lang="uk-UA" sz="4800" b="1" cap="none" dirty="0" smtClean="0">
                <a:effectLst/>
                <a:latin typeface="Times New Roman" panose="02020603050405020304" pitchFamily="18" charset="0"/>
                <a:ea typeface="Droid Sans Fallback"/>
                <a:cs typeface="FreeSans"/>
              </a:rPr>
              <a:t>Європейський </a:t>
            </a:r>
            <a:r>
              <a:rPr lang="uk-UA" sz="4800" b="1" cap="none" dirty="0">
                <a:effectLst/>
                <a:latin typeface="Times New Roman" panose="02020603050405020304" pitchFamily="18" charset="0"/>
                <a:ea typeface="Droid Sans Fallback"/>
                <a:cs typeface="FreeSans"/>
              </a:rPr>
              <a:t>суд з прав людини: загальна характеристика</a:t>
            </a:r>
            <a:endParaRPr lang="uk-UA" sz="4800" cap="none"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458" y="699172"/>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03290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31D9B91-3A4C-432C-9298-5493046CC560}"/>
              </a:ext>
            </a:extLst>
          </p:cNvPr>
          <p:cNvSpPr>
            <a:spLocks noGrp="1"/>
          </p:cNvSpPr>
          <p:nvPr>
            <p:ph type="title"/>
          </p:nvPr>
        </p:nvSpPr>
        <p:spPr/>
        <p:txBody>
          <a:bodyPr/>
          <a:lstStyle/>
          <a:p>
            <a:pPr algn="ctr"/>
            <a:r>
              <a:rPr lang="uk-UA" b="0" i="0" cap="none" dirty="0">
                <a:solidFill>
                  <a:srgbClr val="101418"/>
                </a:solidFill>
                <a:effectLst/>
                <a:latin typeface="Linux Libertine"/>
              </a:rPr>
              <a:t>Склад суду</a:t>
            </a:r>
            <a:endParaRPr lang="x-none" cap="none" dirty="0"/>
          </a:p>
        </p:txBody>
      </p:sp>
      <p:sp>
        <p:nvSpPr>
          <p:cNvPr id="3" name="Объект 2">
            <a:extLst>
              <a:ext uri="{FF2B5EF4-FFF2-40B4-BE49-F238E27FC236}">
                <a16:creationId xmlns:a16="http://schemas.microsoft.com/office/drawing/2014/main" xmlns="" id="{5C47D09C-12D8-43FE-8C40-6B8D9CE499CD}"/>
              </a:ext>
            </a:extLst>
          </p:cNvPr>
          <p:cNvSpPr>
            <a:spLocks noGrp="1"/>
          </p:cNvSpPr>
          <p:nvPr>
            <p:ph idx="1"/>
          </p:nvPr>
        </p:nvSpPr>
        <p:spPr/>
        <p:txBody>
          <a:bodyPr>
            <a:normAutofit fontScale="77500" lnSpcReduction="20000"/>
          </a:bodyPr>
          <a:lstStyle/>
          <a:p>
            <a:pPr marL="0" indent="0" algn="l">
              <a:buNone/>
            </a:pPr>
            <a:r>
              <a:rPr lang="uk-UA" b="0" i="0" dirty="0">
                <a:solidFill>
                  <a:srgbClr val="202122"/>
                </a:solidFill>
                <a:effectLst/>
                <a:latin typeface="Arial" panose="020B0604020202020204" pitchFamily="34" charset="0"/>
              </a:rPr>
              <a:t>	</a:t>
            </a:r>
            <a:r>
              <a:rPr lang="uk-UA" b="0" i="0" dirty="0">
                <a:effectLst/>
                <a:latin typeface="Arial" panose="020B0604020202020204" pitchFamily="34" charset="0"/>
              </a:rPr>
              <a:t>У статті 20 Конвенції визначається кількість суддів Суду, яка відповідає кількості Високих Договірних Сторін </a:t>
            </a:r>
            <a:r>
              <a:rPr lang="uk-UA" b="0" i="0" u="none" strike="noStrike" dirty="0">
                <a:effectLst/>
                <a:latin typeface="Arial" panose="020B0604020202020204" pitchFamily="34" charset="0"/>
              </a:rPr>
              <a:t>Конвенції</a:t>
            </a:r>
            <a:r>
              <a:rPr lang="uk-UA" b="0" i="0" dirty="0">
                <a:effectLst/>
                <a:latin typeface="Arial" panose="020B0604020202020204" pitchFamily="34" charset="0"/>
              </a:rPr>
              <a:t>. Судді, які засідають у Суді у своїй особистій якості, повинні відповідати таким критеріям: повинні мати високі моральні якості, а також мати кваліфікацію, необхідну для призначення на високу судову посаду, чи бути юристами з визнаним авторитетом.</a:t>
            </a:r>
          </a:p>
          <a:p>
            <a:pPr marL="0" indent="0" algn="l">
              <a:buNone/>
            </a:pPr>
            <a:r>
              <a:rPr lang="uk-UA" b="0" i="0" dirty="0">
                <a:effectLst/>
                <a:latin typeface="Arial" panose="020B0604020202020204" pitchFamily="34" charset="0"/>
              </a:rPr>
              <a:t>	Упродовж строку своїх повноважень судді не можуть займатися ніякою діяльністю, що є </a:t>
            </a:r>
            <a:r>
              <a:rPr lang="uk-UA" b="0" i="0" u="none" strike="noStrike" dirty="0">
                <a:effectLst/>
                <a:latin typeface="Arial" panose="020B0604020202020204" pitchFamily="34" charset="0"/>
              </a:rPr>
              <a:t>несумісною посадою</a:t>
            </a:r>
            <a:r>
              <a:rPr lang="uk-UA" b="0" i="0" dirty="0">
                <a:effectLst/>
                <a:latin typeface="Arial" panose="020B0604020202020204" pitchFamily="34" charset="0"/>
              </a:rPr>
              <a:t> з їхньою незалежністю, безсторонністю або вимогами виконання посадових обов'язків на постійній основі". Усі питання, які виникають у зв'язку із застосуванням цього пункту, вирішуються Судом.</a:t>
            </a:r>
          </a:p>
          <a:p>
            <a:pPr marL="0" indent="0" algn="l">
              <a:buNone/>
            </a:pPr>
            <a:r>
              <a:rPr lang="uk-UA" b="0" i="0" u="none" strike="noStrike" dirty="0">
                <a:effectLst/>
                <a:latin typeface="Arial" panose="020B0604020202020204" pitchFamily="34" charset="0"/>
              </a:rPr>
              <a:t>	Парламентська асамблея Ради Європи</a:t>
            </a:r>
            <a:r>
              <a:rPr lang="uk-UA" b="0" i="0" dirty="0">
                <a:effectLst/>
                <a:latin typeface="Arial" panose="020B0604020202020204" pitchFamily="34" charset="0"/>
              </a:rPr>
              <a:t> обирає суддів до Європейського суду строком на дев'ять років. Судді не можуть бути переобрані. Суддя може бути звільнений з посади, якщо рішення про його невідповідність встановленим вимогам буде ухвалена іншими суддями більшістю у дві третини голосів (стаття 24).</a:t>
            </a:r>
          </a:p>
        </p:txBody>
      </p:sp>
    </p:spTree>
    <p:extLst>
      <p:ext uri="{BB962C8B-B14F-4D97-AF65-F5344CB8AC3E}">
        <p14:creationId xmlns:p14="http://schemas.microsoft.com/office/powerpoint/2010/main" val="189809242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ABC32A2-F7B4-451D-952F-08B9B0D611A6}"/>
              </a:ext>
            </a:extLst>
          </p:cNvPr>
          <p:cNvSpPr>
            <a:spLocks noGrp="1"/>
          </p:cNvSpPr>
          <p:nvPr>
            <p:ph type="title"/>
          </p:nvPr>
        </p:nvSpPr>
        <p:spPr/>
        <p:txBody>
          <a:bodyPr/>
          <a:lstStyle/>
          <a:p>
            <a:pPr algn="ctr"/>
            <a:r>
              <a:rPr lang="uk-UA" b="0" i="0" cap="none" dirty="0">
                <a:solidFill>
                  <a:srgbClr val="101418"/>
                </a:solidFill>
                <a:effectLst/>
                <a:latin typeface="Linux Libertine"/>
              </a:rPr>
              <a:t>Структура і юрисдикція суду</a:t>
            </a:r>
            <a:endParaRPr lang="x-none" cap="none" dirty="0"/>
          </a:p>
        </p:txBody>
      </p:sp>
      <p:sp>
        <p:nvSpPr>
          <p:cNvPr id="3" name="Объект 2">
            <a:extLst>
              <a:ext uri="{FF2B5EF4-FFF2-40B4-BE49-F238E27FC236}">
                <a16:creationId xmlns:a16="http://schemas.microsoft.com/office/drawing/2014/main" xmlns="" id="{AFCC2AF3-C306-4DA4-97C8-7EC9D83E29E4}"/>
              </a:ext>
            </a:extLst>
          </p:cNvPr>
          <p:cNvSpPr>
            <a:spLocks noGrp="1"/>
          </p:cNvSpPr>
          <p:nvPr>
            <p:ph idx="1"/>
          </p:nvPr>
        </p:nvSpPr>
        <p:spPr/>
        <p:txBody>
          <a:bodyPr>
            <a:normAutofit fontScale="85000" lnSpcReduction="10000"/>
          </a:bodyPr>
          <a:lstStyle/>
          <a:p>
            <a:pPr marL="0" indent="0" algn="l">
              <a:buNone/>
            </a:pPr>
            <a:r>
              <a:rPr lang="uk-UA" b="0" i="0" dirty="0">
                <a:effectLst/>
                <a:latin typeface="Arial" panose="020B0604020202020204" pitchFamily="34" charset="0"/>
              </a:rPr>
              <a:t>	Стаття 26 </a:t>
            </a:r>
            <a:r>
              <a:rPr lang="uk-UA" dirty="0">
                <a:latin typeface="Arial" panose="020B0604020202020204" pitchFamily="34" charset="0"/>
              </a:rPr>
              <a:t>Конвенції</a:t>
            </a:r>
            <a:r>
              <a:rPr lang="uk-UA" b="0" i="0" dirty="0">
                <a:effectLst/>
                <a:latin typeface="Arial" panose="020B0604020202020204" pitchFamily="34" charset="0"/>
              </a:rPr>
              <a:t> передбачає створення в межах Суду трьох різних типів органів: комісій, палат і Великої палати.</a:t>
            </a:r>
          </a:p>
          <a:p>
            <a:pPr marL="0" indent="0" algn="l">
              <a:buNone/>
            </a:pPr>
            <a:r>
              <a:rPr lang="uk-UA" b="0" i="0" dirty="0">
                <a:effectLst/>
                <a:latin typeface="Arial" panose="020B0604020202020204" pitchFamily="34" charset="0"/>
              </a:rPr>
              <a:t>	Комітет, до складу якої входить три судді, може визнати неприйнятною або вилучити з реєстру справ індивідуальну заяву, якщо така ухвала може бути винесена без додаткового вивчення. Кожна така ухвала є остаточною і особа, що звернулась із заявою, не може вимагати її перегляду.</a:t>
            </a:r>
          </a:p>
          <a:p>
            <a:pPr marL="0" indent="0" algn="l">
              <a:buNone/>
            </a:pPr>
            <a:r>
              <a:rPr lang="uk-UA" b="0" i="0" dirty="0">
                <a:effectLst/>
                <a:latin typeface="Arial" panose="020B0604020202020204" pitchFamily="34" charset="0"/>
              </a:rPr>
              <a:t>	У палатах, на другому рівні організаційної структури Суду, здійснюється більша частина його роботи. До складу палат входять сім суддів, включно з членом палати за посадою — суддю, якого обрали від зацікавленої держави-учасниці, або особу, яка призначається для участі в засіданнях у разі відсутності такого судді.</a:t>
            </a:r>
          </a:p>
          <a:p>
            <a:pPr marL="0" indent="0">
              <a:buNone/>
            </a:pPr>
            <a:endParaRPr lang="x-none" dirty="0"/>
          </a:p>
        </p:txBody>
      </p:sp>
    </p:spTree>
    <p:extLst>
      <p:ext uri="{BB962C8B-B14F-4D97-AF65-F5344CB8AC3E}">
        <p14:creationId xmlns:p14="http://schemas.microsoft.com/office/powerpoint/2010/main" val="301060192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AE8D90-A4C8-4C8F-B3CC-67A5878C90DE}"/>
              </a:ext>
            </a:extLst>
          </p:cNvPr>
          <p:cNvSpPr>
            <a:spLocks noGrp="1"/>
          </p:cNvSpPr>
          <p:nvPr>
            <p:ph type="title"/>
          </p:nvPr>
        </p:nvSpPr>
        <p:spPr/>
        <p:txBody>
          <a:bodyPr/>
          <a:lstStyle/>
          <a:p>
            <a:pPr algn="ctr"/>
            <a:r>
              <a:rPr lang="uk-UA" b="0" i="0" cap="none" dirty="0">
                <a:solidFill>
                  <a:srgbClr val="101418"/>
                </a:solidFill>
                <a:effectLst/>
                <a:latin typeface="Linux Libertine"/>
              </a:rPr>
              <a:t>Структура і юрисдикція суду</a:t>
            </a:r>
            <a:endParaRPr lang="x-none" dirty="0"/>
          </a:p>
        </p:txBody>
      </p:sp>
      <p:sp>
        <p:nvSpPr>
          <p:cNvPr id="3" name="Объект 2">
            <a:extLst>
              <a:ext uri="{FF2B5EF4-FFF2-40B4-BE49-F238E27FC236}">
                <a16:creationId xmlns:a16="http://schemas.microsoft.com/office/drawing/2014/main" xmlns="" id="{0637670D-9962-4561-BC30-29B5F639D1A7}"/>
              </a:ext>
            </a:extLst>
          </p:cNvPr>
          <p:cNvSpPr>
            <a:spLocks noGrp="1"/>
          </p:cNvSpPr>
          <p:nvPr>
            <p:ph idx="1"/>
          </p:nvPr>
        </p:nvSpPr>
        <p:spPr/>
        <p:txBody>
          <a:bodyPr>
            <a:normAutofit fontScale="92500" lnSpcReduction="10000"/>
          </a:bodyPr>
          <a:lstStyle/>
          <a:p>
            <a:pPr marL="0" indent="0" algn="l">
              <a:buNone/>
            </a:pPr>
            <a:r>
              <a:rPr lang="uk-UA" b="0" i="0" dirty="0">
                <a:solidFill>
                  <a:srgbClr val="202122"/>
                </a:solidFill>
                <a:effectLst/>
                <a:latin typeface="Arial" panose="020B0604020202020204" pitchFamily="34" charset="0"/>
              </a:rPr>
              <a:t>	Окрім створення комісій, про які йшлось вище, палата приймає ухвали щодо прийнятності та суті міждержавних і індивідуальних заяв, які не були визнані неприйнятними у комісіях. Як правило, палата приймає рішення щодо прийнятності окремо від рішення по суті.</a:t>
            </a:r>
          </a:p>
          <a:p>
            <a:pPr marL="0" indent="0" algn="l">
              <a:buNone/>
            </a:pPr>
            <a:r>
              <a:rPr lang="uk-UA" b="0" i="0" dirty="0">
                <a:solidFill>
                  <a:srgbClr val="202122"/>
                </a:solidFill>
                <a:effectLst/>
                <a:latin typeface="Arial" panose="020B0604020202020204" pitchFamily="34" charset="0"/>
              </a:rPr>
              <a:t>	Велика палата — третій рівень, на якому здійснюється робота Суду. До складу Великої палати входять сімнадцять суддів. Окрім члена Великої палати за посадою, який засідає на тих же умовах, що визначаються щодо члена палати за посадою, пункт 3 статті 27 також зараховує до складу Великої палати Голову Суду, заступників Голови, голів палат та інших суддів, які визначаються відповідно до регламенту Суду.</a:t>
            </a:r>
          </a:p>
          <a:p>
            <a:pPr marL="0" indent="0">
              <a:buNone/>
            </a:pPr>
            <a:endParaRPr lang="x-none" dirty="0"/>
          </a:p>
        </p:txBody>
      </p:sp>
    </p:spTree>
    <p:extLst>
      <p:ext uri="{BB962C8B-B14F-4D97-AF65-F5344CB8AC3E}">
        <p14:creationId xmlns:p14="http://schemas.microsoft.com/office/powerpoint/2010/main" val="309939531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49146B1-5207-410D-AD24-7E3942272A73}"/>
              </a:ext>
            </a:extLst>
          </p:cNvPr>
          <p:cNvSpPr>
            <a:spLocks noGrp="1"/>
          </p:cNvSpPr>
          <p:nvPr>
            <p:ph type="title"/>
          </p:nvPr>
        </p:nvSpPr>
        <p:spPr/>
        <p:txBody>
          <a:bodyPr/>
          <a:lstStyle/>
          <a:p>
            <a:pPr algn="ctr"/>
            <a:r>
              <a:rPr lang="uk-UA" b="0" i="0" cap="none" dirty="0">
                <a:solidFill>
                  <a:srgbClr val="101418"/>
                </a:solidFill>
                <a:effectLst/>
                <a:latin typeface="Linux Libertine"/>
              </a:rPr>
              <a:t>Структура і юрисдикція суду</a:t>
            </a:r>
            <a:endParaRPr lang="x-none" dirty="0"/>
          </a:p>
        </p:txBody>
      </p:sp>
      <p:sp>
        <p:nvSpPr>
          <p:cNvPr id="3" name="Объект 2">
            <a:extLst>
              <a:ext uri="{FF2B5EF4-FFF2-40B4-BE49-F238E27FC236}">
                <a16:creationId xmlns:a16="http://schemas.microsoft.com/office/drawing/2014/main" xmlns="" id="{7F90CD49-5D21-4CF8-8163-F1FFB9F081AE}"/>
              </a:ext>
            </a:extLst>
          </p:cNvPr>
          <p:cNvSpPr>
            <a:spLocks noGrp="1"/>
          </p:cNvSpPr>
          <p:nvPr>
            <p:ph idx="1"/>
          </p:nvPr>
        </p:nvSpPr>
        <p:spPr/>
        <p:txBody>
          <a:bodyPr/>
          <a:lstStyle/>
          <a:p>
            <a:pPr marL="0" indent="0" algn="l">
              <a:buNone/>
            </a:pPr>
            <a:r>
              <a:rPr lang="ru-RU" b="0" i="0" dirty="0">
                <a:solidFill>
                  <a:srgbClr val="202122"/>
                </a:solidFill>
                <a:effectLst/>
                <a:latin typeface="Arial" panose="020B0604020202020204" pitchFamily="34" charset="0"/>
              </a:rPr>
              <a:t>	</a:t>
            </a:r>
            <a:r>
              <a:rPr lang="uk-UA" b="0" i="0" dirty="0">
                <a:effectLst/>
                <a:latin typeface="Arial" panose="020B0604020202020204" pitchFamily="34" charset="0"/>
              </a:rPr>
              <a:t>Палата вповноважена розглядати лише ті справи, які були передані до неї і лише в трьох випадках, відповідно до статті 30, палата може відмовитись від своєї </a:t>
            </a:r>
            <a:r>
              <a:rPr lang="uk-UA" dirty="0">
                <a:latin typeface="Arial" panose="020B0604020202020204" pitchFamily="34" charset="0"/>
              </a:rPr>
              <a:t>юрисдикції</a:t>
            </a:r>
            <a:r>
              <a:rPr lang="uk-UA" b="0" i="0" dirty="0">
                <a:effectLst/>
                <a:latin typeface="Arial" panose="020B0604020202020204" pitchFamily="34" charset="0"/>
              </a:rPr>
              <a:t> на користь Великої палати за таких обставин:</a:t>
            </a:r>
          </a:p>
          <a:p>
            <a:pPr algn="l">
              <a:buFont typeface="Arial" panose="020B0604020202020204" pitchFamily="34" charset="0"/>
              <a:buChar char="•"/>
            </a:pPr>
            <a:r>
              <a:rPr lang="uk-UA" b="0" i="0" dirty="0">
                <a:effectLst/>
                <a:latin typeface="Arial" panose="020B0604020202020204" pitchFamily="34" charset="0"/>
              </a:rPr>
              <a:t>якщо справа, яку розглядає палата, порушує серйозне питання щодо тлумачення Конвенції чи протоколів до неї</a:t>
            </a:r>
          </a:p>
          <a:p>
            <a:pPr algn="l">
              <a:buFont typeface="Arial" panose="020B0604020202020204" pitchFamily="34" charset="0"/>
              <a:buChar char="•"/>
            </a:pPr>
            <a:r>
              <a:rPr lang="uk-UA" b="0" i="0" dirty="0">
                <a:effectLst/>
                <a:latin typeface="Arial" panose="020B0604020202020204" pitchFamily="34" charset="0"/>
              </a:rPr>
              <a:t>якщо вирішення питання, яке вона розглядає, може призвести до результату, несумісного з рішенням, постановленим Судом раніше</a:t>
            </a:r>
          </a:p>
          <a:p>
            <a:pPr algn="l">
              <a:buFont typeface="Arial" panose="020B0604020202020204" pitchFamily="34" charset="0"/>
              <a:buChar char="•"/>
            </a:pPr>
            <a:r>
              <a:rPr lang="uk-UA" b="0" i="0" dirty="0">
                <a:effectLst/>
                <a:latin typeface="Arial" panose="020B0604020202020204" pitchFamily="34" charset="0"/>
              </a:rPr>
              <a:t>якщо жодна зі сторін у справі не заперечує проти цього.</a:t>
            </a:r>
          </a:p>
          <a:p>
            <a:pPr marL="0" indent="0">
              <a:buNone/>
            </a:pPr>
            <a:endParaRPr lang="x-none" dirty="0"/>
          </a:p>
        </p:txBody>
      </p:sp>
    </p:spTree>
    <p:extLst>
      <p:ext uri="{BB962C8B-B14F-4D97-AF65-F5344CB8AC3E}">
        <p14:creationId xmlns:p14="http://schemas.microsoft.com/office/powerpoint/2010/main" val="83356148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1EE8DCB-01C8-48BA-9A67-DAC801AB9CFD}"/>
              </a:ext>
            </a:extLst>
          </p:cNvPr>
          <p:cNvSpPr>
            <a:spLocks noGrp="1"/>
          </p:cNvSpPr>
          <p:nvPr>
            <p:ph type="title"/>
          </p:nvPr>
        </p:nvSpPr>
        <p:spPr/>
        <p:txBody>
          <a:bodyPr/>
          <a:lstStyle/>
          <a:p>
            <a:pPr algn="ctr"/>
            <a:r>
              <a:rPr lang="uk-UA" b="0" i="0" cap="none" dirty="0">
                <a:solidFill>
                  <a:srgbClr val="101418"/>
                </a:solidFill>
                <a:effectLst/>
                <a:latin typeface="Linux Libertine"/>
              </a:rPr>
              <a:t>Умови подання скарги</a:t>
            </a:r>
            <a:endParaRPr lang="x-none" cap="none" dirty="0"/>
          </a:p>
        </p:txBody>
      </p:sp>
      <p:sp>
        <p:nvSpPr>
          <p:cNvPr id="3" name="Объект 2">
            <a:extLst>
              <a:ext uri="{FF2B5EF4-FFF2-40B4-BE49-F238E27FC236}">
                <a16:creationId xmlns:a16="http://schemas.microsoft.com/office/drawing/2014/main" xmlns="" id="{3D424035-C378-4A57-ABAF-AC0B8E440940}"/>
              </a:ext>
            </a:extLst>
          </p:cNvPr>
          <p:cNvSpPr>
            <a:spLocks noGrp="1"/>
          </p:cNvSpPr>
          <p:nvPr>
            <p:ph idx="1"/>
          </p:nvPr>
        </p:nvSpPr>
        <p:spPr/>
        <p:txBody>
          <a:bodyPr>
            <a:normAutofit fontScale="85000" lnSpcReduction="10000"/>
          </a:bodyPr>
          <a:lstStyle/>
          <a:p>
            <a:pPr marL="0" indent="0" algn="l">
              <a:buNone/>
            </a:pPr>
            <a:r>
              <a:rPr lang="uk-UA" b="0" i="0" dirty="0">
                <a:solidFill>
                  <a:srgbClr val="202122"/>
                </a:solidFill>
                <a:effectLst/>
                <a:latin typeface="Arial" panose="020B0604020202020204" pitchFamily="34" charset="0"/>
              </a:rPr>
              <a:t>	Перш ніж скарга буде подана до Суду, необхідно суворо дотримуватися ряду неодмінних умов. Юрисконсульт ЄСПЛ  виділяє : </a:t>
            </a:r>
          </a:p>
          <a:p>
            <a:pPr marL="457200" indent="-457200" algn="l">
              <a:buAutoNum type="arabicParenR"/>
            </a:pPr>
            <a:r>
              <a:rPr lang="uk-UA" b="0" i="0" dirty="0">
                <a:solidFill>
                  <a:srgbClr val="202122"/>
                </a:solidFill>
                <a:effectLst/>
                <a:latin typeface="Arial" panose="020B0604020202020204" pitchFamily="34" charset="0"/>
              </a:rPr>
              <a:t>процесуальні підстави неприйнятності; </a:t>
            </a:r>
          </a:p>
          <a:p>
            <a:pPr marL="457200" indent="-457200" algn="l">
              <a:buAutoNum type="arabicParenR"/>
            </a:pPr>
            <a:r>
              <a:rPr lang="uk-UA" b="0" i="0" dirty="0">
                <a:solidFill>
                  <a:srgbClr val="202122"/>
                </a:solidFill>
                <a:effectLst/>
                <a:latin typeface="Arial" panose="020B0604020202020204" pitchFamily="34" charset="0"/>
              </a:rPr>
              <a:t>підстави неприйнятності, що стосуються юрисдикції Суду; </a:t>
            </a:r>
          </a:p>
          <a:p>
            <a:pPr marL="457200" indent="-457200" algn="l">
              <a:buAutoNum type="arabicParenR"/>
            </a:pPr>
            <a:r>
              <a:rPr lang="uk-UA" b="0" i="0" dirty="0">
                <a:solidFill>
                  <a:srgbClr val="202122"/>
                </a:solidFill>
                <a:effectLst/>
                <a:latin typeface="Arial" panose="020B0604020202020204" pitchFamily="34" charset="0"/>
              </a:rPr>
              <a:t>неприйнятність, що ґрунтується на суті скарги.</a:t>
            </a:r>
          </a:p>
          <a:p>
            <a:pPr marL="0" indent="0" algn="l">
              <a:buNone/>
            </a:pPr>
            <a:r>
              <a:rPr lang="uk-UA" b="0" i="0" dirty="0">
                <a:solidFill>
                  <a:srgbClr val="202122"/>
                </a:solidFill>
                <a:effectLst/>
                <a:latin typeface="Arial" panose="020B0604020202020204" pitchFamily="34" charset="0"/>
              </a:rPr>
              <a:t>	Серед них:</a:t>
            </a:r>
          </a:p>
          <a:p>
            <a:pPr algn="l">
              <a:buFont typeface="Arial" panose="020B0604020202020204" pitchFamily="34" charset="0"/>
              <a:buChar char="•"/>
            </a:pPr>
            <a:r>
              <a:rPr lang="uk-UA" b="0" i="0" dirty="0">
                <a:solidFill>
                  <a:srgbClr val="202122"/>
                </a:solidFill>
                <a:effectLst/>
                <a:latin typeface="Arial" panose="020B0604020202020204" pitchFamily="34" charset="0"/>
              </a:rPr>
              <a:t>Предметом скарги можуть бути тільки права й свободи, які гарантуються Конвенцією або її протоколами. Перелік цих прав є досить широким, але в ньому відсутні деякі права, присутні в українському і новітньому конституційному законодавстві.</a:t>
            </a:r>
          </a:p>
          <a:p>
            <a:pPr marL="0" indent="0">
              <a:buNone/>
            </a:pPr>
            <a:endParaRPr lang="x-none" dirty="0"/>
          </a:p>
        </p:txBody>
      </p:sp>
    </p:spTree>
    <p:extLst>
      <p:ext uri="{BB962C8B-B14F-4D97-AF65-F5344CB8AC3E}">
        <p14:creationId xmlns:p14="http://schemas.microsoft.com/office/powerpoint/2010/main" val="5063165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AF5DE50-ECFF-4D20-8E50-E12A6E6D7A54}"/>
              </a:ext>
            </a:extLst>
          </p:cNvPr>
          <p:cNvSpPr>
            <a:spLocks noGrp="1"/>
          </p:cNvSpPr>
          <p:nvPr>
            <p:ph type="title"/>
          </p:nvPr>
        </p:nvSpPr>
        <p:spPr/>
        <p:txBody>
          <a:bodyPr/>
          <a:lstStyle/>
          <a:p>
            <a:pPr algn="ctr"/>
            <a:r>
              <a:rPr lang="uk-UA" b="0" i="0" cap="none" dirty="0">
                <a:solidFill>
                  <a:srgbClr val="101418"/>
                </a:solidFill>
                <a:effectLst/>
                <a:latin typeface="Linux Libertine"/>
              </a:rPr>
              <a:t>Умови подання скарги</a:t>
            </a:r>
            <a:endParaRPr lang="x-none" dirty="0"/>
          </a:p>
        </p:txBody>
      </p:sp>
      <p:sp>
        <p:nvSpPr>
          <p:cNvPr id="3" name="Объект 2">
            <a:extLst>
              <a:ext uri="{FF2B5EF4-FFF2-40B4-BE49-F238E27FC236}">
                <a16:creationId xmlns:a16="http://schemas.microsoft.com/office/drawing/2014/main" xmlns="" id="{11376469-900E-4DDA-9CBD-DA19E51C54A9}"/>
              </a:ext>
            </a:extLst>
          </p:cNvPr>
          <p:cNvSpPr>
            <a:spLocks noGrp="1"/>
          </p:cNvSpPr>
          <p:nvPr>
            <p:ph idx="1"/>
          </p:nvPr>
        </p:nvSpPr>
        <p:spPr/>
        <p:txBody>
          <a:bodyPr/>
          <a:lstStyle/>
          <a:p>
            <a:pPr marL="0" indent="0">
              <a:buNone/>
            </a:pPr>
            <a:r>
              <a:rPr lang="uk-UA" b="0" i="0" dirty="0">
                <a:solidFill>
                  <a:srgbClr val="202122"/>
                </a:solidFill>
                <a:effectLst/>
                <a:latin typeface="Arial" panose="020B0604020202020204" pitchFamily="34" charset="0"/>
              </a:rPr>
              <a:t>	</a:t>
            </a:r>
            <a:r>
              <a:rPr lang="uk-UA" b="0" i="0" dirty="0">
                <a:effectLst/>
                <a:latin typeface="Arial" panose="020B0604020202020204" pitchFamily="34" charset="0"/>
              </a:rPr>
              <a:t>Зокрема, </a:t>
            </a:r>
            <a:r>
              <a:rPr lang="uk-UA" dirty="0">
                <a:latin typeface="Arial" panose="020B0604020202020204" pitchFamily="34" charset="0"/>
              </a:rPr>
              <a:t>Конституція України</a:t>
            </a:r>
            <a:r>
              <a:rPr lang="uk-UA" b="0" i="0" dirty="0">
                <a:effectLst/>
                <a:latin typeface="Arial" panose="020B0604020202020204" pitchFamily="34" charset="0"/>
              </a:rPr>
              <a:t> (глава 2, «Права і свободи людини і громадянина»), охоплюючи всі права людини, про які йдеться у Конвенції, називає і деякі інші, наприклад, працівники мають право на страйк для захисту своїх економічних і соціальних інтересів, кожен, хто працює, має право на відпочинок, кожен має право на житло, право на соціальне забезпечення та ін. Ці права закріплені в іншій конвенції Ради Європи — Європейська соціальна хартія Європейської соціальної хартії, однак юрисдикція Європейського суду заснована виключно на конвенції про захист прав людини та основних свобод.</a:t>
            </a:r>
            <a:endParaRPr lang="x-none" dirty="0"/>
          </a:p>
        </p:txBody>
      </p:sp>
    </p:spTree>
    <p:extLst>
      <p:ext uri="{BB962C8B-B14F-4D97-AF65-F5344CB8AC3E}">
        <p14:creationId xmlns:p14="http://schemas.microsoft.com/office/powerpoint/2010/main" val="6911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292361-0E46-4EBF-9BFF-45E453D9E3DD}"/>
              </a:ext>
            </a:extLst>
          </p:cNvPr>
          <p:cNvSpPr>
            <a:spLocks noGrp="1"/>
          </p:cNvSpPr>
          <p:nvPr>
            <p:ph type="title"/>
          </p:nvPr>
        </p:nvSpPr>
        <p:spPr/>
        <p:txBody>
          <a:bodyPr/>
          <a:lstStyle/>
          <a:p>
            <a:pPr algn="ctr"/>
            <a:r>
              <a:rPr lang="uk-UA" b="0" i="0" cap="none" dirty="0">
                <a:solidFill>
                  <a:srgbClr val="101418"/>
                </a:solidFill>
                <a:effectLst/>
                <a:latin typeface="Linux Libertine"/>
              </a:rPr>
              <a:t>Умови подання скарги</a:t>
            </a:r>
            <a:endParaRPr lang="x-none" dirty="0"/>
          </a:p>
        </p:txBody>
      </p:sp>
      <p:sp>
        <p:nvSpPr>
          <p:cNvPr id="3" name="Объект 2">
            <a:extLst>
              <a:ext uri="{FF2B5EF4-FFF2-40B4-BE49-F238E27FC236}">
                <a16:creationId xmlns:a16="http://schemas.microsoft.com/office/drawing/2014/main" xmlns="" id="{FB57A8A7-EA6C-4080-8DE7-EE6AE283E3F3}"/>
              </a:ext>
            </a:extLst>
          </p:cNvPr>
          <p:cNvSpPr>
            <a:spLocks noGrp="1"/>
          </p:cNvSpPr>
          <p:nvPr>
            <p:ph idx="1"/>
          </p:nvPr>
        </p:nvSpPr>
        <p:spPr/>
        <p:txBody>
          <a:bodyPr>
            <a:normAutofit fontScale="92500" lnSpcReduction="10000"/>
          </a:bodyPr>
          <a:lstStyle/>
          <a:p>
            <a:pPr marL="0" indent="0">
              <a:buNone/>
            </a:pPr>
            <a:r>
              <a:rPr lang="ru-RU" b="0" i="0" dirty="0">
                <a:solidFill>
                  <a:srgbClr val="202122"/>
                </a:solidFill>
                <a:effectLst/>
                <a:latin typeface="Arial" panose="020B0604020202020204" pitchFamily="34" charset="0"/>
              </a:rPr>
              <a:t>	</a:t>
            </a:r>
            <a:r>
              <a:rPr lang="uk-UA" dirty="0">
                <a:effectLst/>
                <a:latin typeface="Arial" panose="020B0604020202020204" pitchFamily="34" charset="0"/>
              </a:rPr>
              <a:t>Відповідно до статті 34 </a:t>
            </a:r>
            <a:r>
              <a:rPr lang="uk-UA" dirty="0">
                <a:latin typeface="Arial" panose="020B0604020202020204" pitchFamily="34" charset="0"/>
              </a:rPr>
              <a:t>Європейської конвенції</a:t>
            </a:r>
            <a:r>
              <a:rPr lang="uk-UA" dirty="0">
                <a:effectLst/>
                <a:latin typeface="Arial" panose="020B0604020202020204" pitchFamily="34" charset="0"/>
              </a:rPr>
              <a:t> про захист прав людини та основних свобод, </a:t>
            </a:r>
            <a:r>
              <a:rPr lang="uk-UA" dirty="0">
                <a:latin typeface="Arial" panose="020B0604020202020204" pitchFamily="34" charset="0"/>
              </a:rPr>
              <a:t>Суд</a:t>
            </a:r>
            <a:r>
              <a:rPr lang="uk-UA" dirty="0">
                <a:effectLst/>
                <a:latin typeface="Arial" panose="020B0604020202020204" pitchFamily="34" charset="0"/>
              </a:rPr>
              <a:t> може приймати заяви від будь-якої особи, неурядової організації або групи осіб, які стверджують, що заяви про порушення з боку держав-учасниць конвенції (вони називаються в конвенції високими договірними сторонами) їхніх прав, визнаних у конвенції або в протоколах до неї. Це означає те, що заявнику необов'язково бути громадянином держави — члена </a:t>
            </a:r>
            <a:r>
              <a:rPr lang="uk-UA" dirty="0">
                <a:latin typeface="Arial" panose="020B0604020202020204" pitchFamily="34" charset="0"/>
              </a:rPr>
              <a:t>Ради Європи</a:t>
            </a:r>
            <a:r>
              <a:rPr lang="uk-UA" dirty="0">
                <a:effectLst/>
                <a:latin typeface="Arial" panose="020B0604020202020204" pitchFamily="34" charset="0"/>
              </a:rPr>
              <a:t> або взагалі громадянином держави, на яку він подає скаргу. Найчастіше при розгляді скарг Суду доводиться мати справу з так званими прямими (безпосередніми) жертвами: звертається особа безпосередньо та, яка стала жертвою порушення її права.</a:t>
            </a:r>
          </a:p>
          <a:p>
            <a:pPr marL="0" indent="0">
              <a:buNone/>
            </a:pPr>
            <a:endParaRPr lang="x-none" dirty="0"/>
          </a:p>
        </p:txBody>
      </p:sp>
    </p:spTree>
    <p:extLst>
      <p:ext uri="{BB962C8B-B14F-4D97-AF65-F5344CB8AC3E}">
        <p14:creationId xmlns:p14="http://schemas.microsoft.com/office/powerpoint/2010/main" val="1720473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2CBE430-02ED-4F9F-92C3-132A92107ECB}"/>
              </a:ext>
            </a:extLst>
          </p:cNvPr>
          <p:cNvSpPr>
            <a:spLocks noGrp="1"/>
          </p:cNvSpPr>
          <p:nvPr>
            <p:ph type="title"/>
          </p:nvPr>
        </p:nvSpPr>
        <p:spPr/>
        <p:txBody>
          <a:bodyPr/>
          <a:lstStyle/>
          <a:p>
            <a:pPr algn="ctr"/>
            <a:r>
              <a:rPr lang="uk-UA" b="0" i="0" cap="none" dirty="0">
                <a:solidFill>
                  <a:srgbClr val="101418"/>
                </a:solidFill>
                <a:effectLst/>
                <a:latin typeface="Linux Libertine"/>
              </a:rPr>
              <a:t>Умови подання скарги</a:t>
            </a:r>
            <a:endParaRPr lang="x-none" dirty="0"/>
          </a:p>
        </p:txBody>
      </p:sp>
      <p:sp>
        <p:nvSpPr>
          <p:cNvPr id="3" name="Объект 2">
            <a:extLst>
              <a:ext uri="{FF2B5EF4-FFF2-40B4-BE49-F238E27FC236}">
                <a16:creationId xmlns:a16="http://schemas.microsoft.com/office/drawing/2014/main" xmlns="" id="{4362FAB5-B8CB-46A5-857A-C82A896F7E8C}"/>
              </a:ext>
            </a:extLst>
          </p:cNvPr>
          <p:cNvSpPr>
            <a:spLocks noGrp="1"/>
          </p:cNvSpPr>
          <p:nvPr>
            <p:ph idx="1"/>
          </p:nvPr>
        </p:nvSpPr>
        <p:spPr/>
        <p:txBody>
          <a:bodyPr>
            <a:normAutofit fontScale="92500" lnSpcReduction="20000"/>
          </a:bodyPr>
          <a:lstStyle/>
          <a:p>
            <a:pPr marL="0" indent="0" algn="l">
              <a:buNone/>
            </a:pPr>
            <a:r>
              <a:rPr lang="uk-UA" b="0" i="0" dirty="0">
                <a:solidFill>
                  <a:srgbClr val="202122"/>
                </a:solidFill>
                <a:effectLst/>
                <a:latin typeface="Arial" panose="020B0604020202020204" pitchFamily="34" charset="0"/>
              </a:rPr>
              <a:t>	</a:t>
            </a:r>
            <a:r>
              <a:rPr lang="uk-UA" i="0" dirty="0">
                <a:effectLst/>
                <a:latin typeface="Arial" panose="020B0604020202020204" pitchFamily="34" charset="0"/>
              </a:rPr>
              <a:t>Важливою функцією Європейського суду є забезпечення неухильного дотримання і виконання норм Конвенції її державами-учасницями. Він здійснює це завдання шляхом розгляду і вирішення саме якихось конкретних справ, прийнятих ним до провадження на основі індивідуальних скарг, поданих:</a:t>
            </a:r>
          </a:p>
          <a:p>
            <a:pPr algn="l">
              <a:buFont typeface="Arial" panose="020B0604020202020204" pitchFamily="34" charset="0"/>
              <a:buChar char="•"/>
            </a:pPr>
            <a:r>
              <a:rPr lang="uk-UA" dirty="0">
                <a:latin typeface="Arial" panose="020B0604020202020204" pitchFamily="34" charset="0"/>
              </a:rPr>
              <a:t>фізичною особою</a:t>
            </a:r>
            <a:r>
              <a:rPr lang="uk-UA" i="0" dirty="0">
                <a:effectLst/>
                <a:latin typeface="Arial" panose="020B0604020202020204" pitchFamily="34" charset="0"/>
              </a:rPr>
              <a:t>;</a:t>
            </a:r>
          </a:p>
          <a:p>
            <a:pPr algn="l">
              <a:buFont typeface="Arial" panose="020B0604020202020204" pitchFamily="34" charset="0"/>
              <a:buChar char="•"/>
            </a:pPr>
            <a:r>
              <a:rPr lang="uk-UA" i="0" dirty="0">
                <a:effectLst/>
                <a:latin typeface="Arial" panose="020B0604020202020204" pitchFamily="34" charset="0"/>
              </a:rPr>
              <a:t>групою осіб;</a:t>
            </a:r>
          </a:p>
          <a:p>
            <a:pPr algn="l">
              <a:buFont typeface="Arial" panose="020B0604020202020204" pitchFamily="34" charset="0"/>
              <a:buChar char="•"/>
            </a:pPr>
            <a:r>
              <a:rPr lang="uk-UA" dirty="0">
                <a:latin typeface="Arial" panose="020B0604020202020204" pitchFamily="34" charset="0"/>
              </a:rPr>
              <a:t>неурядовою організацією</a:t>
            </a:r>
            <a:r>
              <a:rPr lang="uk-UA" i="0" dirty="0">
                <a:effectLst/>
                <a:latin typeface="Arial" panose="020B0604020202020204" pitchFamily="34" charset="0"/>
              </a:rPr>
              <a:t>.</a:t>
            </a:r>
          </a:p>
          <a:p>
            <a:pPr algn="l"/>
            <a:r>
              <a:rPr lang="uk-UA" i="0" dirty="0">
                <a:effectLst/>
                <a:latin typeface="Arial" panose="020B0604020202020204" pitchFamily="34" charset="0"/>
              </a:rPr>
              <a:t>Можливе подання скарги на порушення Конвенції державою — членом Ради Європи з боку іншої держави — члена.</a:t>
            </a:r>
          </a:p>
          <a:p>
            <a:pPr marL="0" indent="0">
              <a:buNone/>
            </a:pPr>
            <a:endParaRPr lang="x-none" dirty="0"/>
          </a:p>
        </p:txBody>
      </p:sp>
    </p:spTree>
    <p:extLst>
      <p:ext uri="{BB962C8B-B14F-4D97-AF65-F5344CB8AC3E}">
        <p14:creationId xmlns:p14="http://schemas.microsoft.com/office/powerpoint/2010/main" val="328210060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2C91E7F-7F18-4B18-8A06-9F458E282FAF}"/>
              </a:ext>
            </a:extLst>
          </p:cNvPr>
          <p:cNvSpPr>
            <a:spLocks noGrp="1"/>
          </p:cNvSpPr>
          <p:nvPr>
            <p:ph type="title"/>
          </p:nvPr>
        </p:nvSpPr>
        <p:spPr/>
        <p:txBody>
          <a:bodyPr/>
          <a:lstStyle/>
          <a:p>
            <a:pPr algn="ctr"/>
            <a:r>
              <a:rPr lang="uk-UA" b="0" i="0" cap="none" dirty="0">
                <a:solidFill>
                  <a:srgbClr val="101418"/>
                </a:solidFill>
                <a:effectLst/>
                <a:latin typeface="Linux Libertine"/>
              </a:rPr>
              <a:t>Умови подання скарги</a:t>
            </a:r>
            <a:endParaRPr lang="x-none" dirty="0"/>
          </a:p>
        </p:txBody>
      </p:sp>
      <p:sp>
        <p:nvSpPr>
          <p:cNvPr id="3" name="Объект 2">
            <a:extLst>
              <a:ext uri="{FF2B5EF4-FFF2-40B4-BE49-F238E27FC236}">
                <a16:creationId xmlns:a16="http://schemas.microsoft.com/office/drawing/2014/main" xmlns="" id="{B5B6844B-8285-4E5E-96FD-27A6D543BBBC}"/>
              </a:ext>
            </a:extLst>
          </p:cNvPr>
          <p:cNvSpPr>
            <a:spLocks noGrp="1"/>
          </p:cNvSpPr>
          <p:nvPr>
            <p:ph idx="1"/>
          </p:nvPr>
        </p:nvSpPr>
        <p:spPr/>
        <p:txBody>
          <a:bodyPr>
            <a:normAutofit fontScale="85000" lnSpcReduction="10000"/>
          </a:bodyPr>
          <a:lstStyle/>
          <a:p>
            <a:pPr marL="0" indent="0" algn="l">
              <a:buNone/>
            </a:pPr>
            <a:r>
              <a:rPr lang="ru-RU" b="0" i="0" dirty="0">
                <a:solidFill>
                  <a:srgbClr val="202122"/>
                </a:solidFill>
                <a:effectLst/>
                <a:latin typeface="Arial" panose="020B0604020202020204" pitchFamily="34" charset="0"/>
              </a:rPr>
              <a:t>	</a:t>
            </a:r>
            <a:r>
              <a:rPr lang="uk-UA" b="0" i="0" dirty="0">
                <a:solidFill>
                  <a:srgbClr val="202122"/>
                </a:solidFill>
                <a:effectLst/>
                <a:latin typeface="Arial" panose="020B0604020202020204" pitchFamily="34" charset="0"/>
              </a:rPr>
              <a:t>Крім цього, у практиці Європейського суду існують і інші поняття жертви. Особа може бути визнана потенційною жертвою у разі, якщо вона піддається реальному ризику застосування до неї законодавства, що суперечить Європейській конвенції, і її права, закріплені в конвенції, будуть порушені. У цьому випадку важливо вказати, чому до заявника застосовні положення законодавства, за яких обставин існує реальний ризик такого застосування.</a:t>
            </a:r>
          </a:p>
          <a:p>
            <a:pPr marL="0" indent="0" algn="l">
              <a:buNone/>
            </a:pPr>
            <a:r>
              <a:rPr lang="uk-UA" b="0" i="0" dirty="0">
                <a:solidFill>
                  <a:srgbClr val="202122"/>
                </a:solidFill>
                <a:effectLst/>
                <a:latin typeface="Arial" panose="020B0604020202020204" pitchFamily="34" charset="0"/>
              </a:rPr>
              <a:t>	Непряма жертва: у практиці Європейського суду визнано, що особа може відчувати порушення своїх особистих прав і через те, що порушені права іншого. Тому за певних обставин особа може подати скаргу про порушення своїх прав попри те, що саме безпосередньо не зазнавало збитків. Для цього необхідно, щоб у цієї особи з безпосередньою жертвою був близький зв'язок (спорідненість або інше).</a:t>
            </a:r>
          </a:p>
          <a:p>
            <a:pPr marL="0" indent="0">
              <a:buNone/>
            </a:pPr>
            <a:endParaRPr lang="x-none" dirty="0"/>
          </a:p>
        </p:txBody>
      </p:sp>
    </p:spTree>
    <p:extLst>
      <p:ext uri="{BB962C8B-B14F-4D97-AF65-F5344CB8AC3E}">
        <p14:creationId xmlns:p14="http://schemas.microsoft.com/office/powerpoint/2010/main" val="130711030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09A8C96-2DA6-4E78-9615-52804B5AD7EC}"/>
              </a:ext>
            </a:extLst>
          </p:cNvPr>
          <p:cNvSpPr>
            <a:spLocks noGrp="1"/>
          </p:cNvSpPr>
          <p:nvPr>
            <p:ph type="title"/>
          </p:nvPr>
        </p:nvSpPr>
        <p:spPr/>
        <p:txBody>
          <a:bodyPr/>
          <a:lstStyle/>
          <a:p>
            <a:pPr algn="ctr"/>
            <a:r>
              <a:rPr lang="uk-UA" b="0" i="0" cap="none" dirty="0">
                <a:solidFill>
                  <a:srgbClr val="101418"/>
                </a:solidFill>
                <a:effectLst/>
                <a:latin typeface="Linux Libertine"/>
              </a:rPr>
              <a:t>Умови подання скарги</a:t>
            </a:r>
            <a:endParaRPr lang="x-none" dirty="0"/>
          </a:p>
        </p:txBody>
      </p:sp>
      <p:sp>
        <p:nvSpPr>
          <p:cNvPr id="3" name="Объект 2">
            <a:extLst>
              <a:ext uri="{FF2B5EF4-FFF2-40B4-BE49-F238E27FC236}">
                <a16:creationId xmlns:a16="http://schemas.microsoft.com/office/drawing/2014/main" xmlns="" id="{3FF82941-2890-408A-9BE7-8B2CB8066A44}"/>
              </a:ext>
            </a:extLst>
          </p:cNvPr>
          <p:cNvSpPr>
            <a:spLocks noGrp="1"/>
          </p:cNvSpPr>
          <p:nvPr>
            <p:ph idx="1"/>
          </p:nvPr>
        </p:nvSpPr>
        <p:spPr/>
        <p:txBody>
          <a:bodyPr>
            <a:normAutofit fontScale="70000" lnSpcReduction="20000"/>
          </a:bodyPr>
          <a:lstStyle/>
          <a:p>
            <a:pPr marL="0" indent="0" algn="l">
              <a:buNone/>
            </a:pPr>
            <a:r>
              <a:rPr lang="uk-UA" b="0" i="0" dirty="0">
                <a:solidFill>
                  <a:srgbClr val="202122"/>
                </a:solidFill>
                <a:effectLst/>
                <a:latin typeface="Arial" panose="020B0604020202020204" pitchFamily="34" charset="0"/>
              </a:rPr>
              <a:t>	</a:t>
            </a:r>
            <a:r>
              <a:rPr lang="uk-UA" b="0" i="0" dirty="0">
                <a:effectLst/>
                <a:latin typeface="Arial" panose="020B0604020202020204" pitchFamily="34" charset="0"/>
              </a:rPr>
              <a:t>Найбільш поширеним прикладом є звернення родичів постраждалого з вини державних органів з причини незабезпечення ними належного захисту права на життя, унаслідок чого родичі відчувають моральні страждання і несуть матеріальні збитки.</a:t>
            </a:r>
          </a:p>
          <a:p>
            <a:pPr algn="l">
              <a:buFont typeface="+mj-lt"/>
              <a:buAutoNum type="arabicPeriod"/>
            </a:pPr>
            <a:r>
              <a:rPr lang="uk-UA" b="0" i="0" dirty="0">
                <a:effectLst/>
                <a:latin typeface="Arial" panose="020B0604020202020204" pitchFamily="34" charset="0"/>
              </a:rPr>
              <a:t>Скарга повинна бути подана не пізніше ніж через 4 місяці після остаточного розгляду питання компетентним державним органом. Цей термін відновленню не підлягає.</a:t>
            </a:r>
          </a:p>
          <a:p>
            <a:pPr algn="l">
              <a:buFont typeface="+mj-lt"/>
              <a:buAutoNum type="arabicPeriod"/>
            </a:pPr>
            <a:r>
              <a:rPr lang="uk-UA" b="0" i="0" dirty="0">
                <a:effectLst/>
                <a:latin typeface="Arial" panose="020B0604020202020204" pitchFamily="34" charset="0"/>
              </a:rPr>
              <a:t>Скаржитися можна тільки на ті порушення, які відбулись після дати ратифікації </a:t>
            </a:r>
            <a:r>
              <a:rPr lang="uk-UA" dirty="0">
                <a:latin typeface="Arial" panose="020B0604020202020204" pitchFamily="34" charset="0"/>
              </a:rPr>
              <a:t>конвенції</a:t>
            </a:r>
            <a:r>
              <a:rPr lang="uk-UA" b="0" i="0" dirty="0">
                <a:effectLst/>
                <a:latin typeface="Arial" panose="020B0604020202020204" pitchFamily="34" charset="0"/>
              </a:rPr>
              <a:t> державою.</a:t>
            </a:r>
          </a:p>
          <a:p>
            <a:pPr algn="l">
              <a:buFont typeface="+mj-lt"/>
              <a:buAutoNum type="arabicPeriod"/>
            </a:pPr>
            <a:r>
              <a:rPr lang="uk-UA" b="0" i="0" dirty="0">
                <a:effectLst/>
                <a:latin typeface="Arial" panose="020B0604020202020204" pitchFamily="34" charset="0"/>
              </a:rPr>
              <a:t>Для того, щоб скарга була визнана прийнятною по суті, заявник повинен використати всі внутрішньодержавні засоби захисту свого права, і насамперед судові засоби такого захисту. Для України вичерпанням національних засобів правового захисту буде проходження заявником першої, </a:t>
            </a:r>
            <a:r>
              <a:rPr lang="uk-UA" dirty="0">
                <a:latin typeface="Arial" panose="020B0604020202020204" pitchFamily="34" charset="0"/>
              </a:rPr>
              <a:t>апеляційної</a:t>
            </a:r>
            <a:r>
              <a:rPr lang="uk-UA" b="0" i="0" dirty="0">
                <a:effectLst/>
                <a:latin typeface="Arial" panose="020B0604020202020204" pitchFamily="34" charset="0"/>
              </a:rPr>
              <a:t> та </a:t>
            </a:r>
            <a:r>
              <a:rPr lang="uk-UA" dirty="0">
                <a:latin typeface="Arial" panose="020B0604020202020204" pitchFamily="34" charset="0"/>
              </a:rPr>
              <a:t>касаційної інстанцій</a:t>
            </a:r>
            <a:r>
              <a:rPr lang="uk-UA" b="0" i="0" dirty="0">
                <a:effectLst/>
                <a:latin typeface="Arial" panose="020B0604020202020204" pitchFamily="34" charset="0"/>
              </a:rPr>
              <a:t>.</a:t>
            </a:r>
          </a:p>
          <a:p>
            <a:pPr algn="l">
              <a:buFont typeface="+mj-lt"/>
              <a:buAutoNum type="arabicPeriod"/>
            </a:pPr>
            <a:r>
              <a:rPr lang="uk-UA" b="0" i="0" dirty="0">
                <a:effectLst/>
                <a:latin typeface="Arial" panose="020B0604020202020204" pitchFamily="34" charset="0"/>
              </a:rPr>
              <a:t>Скарги, що направляються до Європейського суду, повинні стосуватися подій, за які несе відповідальність державна влада. Скарги проти приватних осіб організацій Європейським судом не приймаються до розгляду</a:t>
            </a:r>
            <a:r>
              <a:rPr lang="uk-UA" b="0" i="0" dirty="0">
                <a:solidFill>
                  <a:srgbClr val="202122"/>
                </a:solidFill>
                <a:effectLst/>
                <a:latin typeface="Arial" panose="020B0604020202020204" pitchFamily="34" charset="0"/>
              </a:rPr>
              <a:t>.</a:t>
            </a:r>
          </a:p>
          <a:p>
            <a:pPr marL="0" indent="0">
              <a:buNone/>
            </a:pPr>
            <a:endParaRPr lang="x-none" dirty="0"/>
          </a:p>
        </p:txBody>
      </p:sp>
    </p:spTree>
    <p:extLst>
      <p:ext uri="{BB962C8B-B14F-4D97-AF65-F5344CB8AC3E}">
        <p14:creationId xmlns:p14="http://schemas.microsoft.com/office/powerpoint/2010/main" val="56244908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Пер</a:t>
            </a:r>
            <a:r>
              <a:rPr lang="ru-RU" dirty="0"/>
              <a:t>е</a:t>
            </a:r>
            <a:r>
              <a:rPr lang="uk-UA" dirty="0"/>
              <a:t>лік питань</a:t>
            </a:r>
            <a:r>
              <a:rPr lang="ru-RU" dirty="0"/>
              <a:t/>
            </a:r>
            <a:br>
              <a:rPr lang="ru-RU" dirty="0"/>
            </a:br>
            <a:endParaRPr lang="ru-RU" dirty="0"/>
          </a:p>
        </p:txBody>
      </p:sp>
      <p:sp>
        <p:nvSpPr>
          <p:cNvPr id="3" name="Объект 2"/>
          <p:cNvSpPr>
            <a:spLocks noGrp="1"/>
          </p:cNvSpPr>
          <p:nvPr>
            <p:ph idx="1"/>
          </p:nvPr>
        </p:nvSpPr>
        <p:spPr/>
        <p:txBody>
          <a:bodyPr/>
          <a:lstStyle/>
          <a:p>
            <a:pPr lvl="0"/>
            <a:r>
              <a:rPr lang="uk-UA" dirty="0" smtClean="0"/>
              <a:t>Міжнародні та регіональні механізми й засоби захисту прав людини</a:t>
            </a:r>
          </a:p>
          <a:p>
            <a:pPr lvl="0"/>
            <a:r>
              <a:rPr lang="uk-UA" dirty="0" smtClean="0"/>
              <a:t>Порядок </a:t>
            </a:r>
            <a:r>
              <a:rPr lang="uk-UA" dirty="0"/>
              <a:t>утворення, склад і внутрішня структура Суду. </a:t>
            </a:r>
            <a:endParaRPr lang="ru-RU" dirty="0"/>
          </a:p>
          <a:p>
            <a:pPr lvl="0"/>
            <a:r>
              <a:rPr lang="uk-UA" dirty="0"/>
              <a:t>Компетенція Суду. Порядок і форми діяльності Суду. </a:t>
            </a:r>
            <a:endParaRPr lang="ru-RU" dirty="0"/>
          </a:p>
          <a:p>
            <a:pPr lvl="0"/>
            <a:r>
              <a:rPr lang="uk-UA" dirty="0"/>
              <a:t>Право на звернення до Суду. Умови прийнятності заяви до розгляду в Суді та умови сумісності заяви з Конвенцією. Виконання рішень </a:t>
            </a:r>
            <a:r>
              <a:rPr lang="uk-UA" dirty="0" err="1"/>
              <a:t>Cуду</a:t>
            </a:r>
            <a:r>
              <a:rPr lang="uk-UA" dirty="0"/>
              <a:t>. </a:t>
            </a:r>
            <a:endParaRPr lang="ru-RU" dirty="0"/>
          </a:p>
          <a:p>
            <a:r>
              <a:rPr lang="uk-UA" dirty="0"/>
              <a:t>Роль Комітету Міністрів Ради Європи у контролі за виконанням рішень Суду.</a:t>
            </a:r>
            <a:endParaRPr lang="ru-RU" dirty="0"/>
          </a:p>
        </p:txBody>
      </p:sp>
    </p:spTree>
    <p:extLst>
      <p:ext uri="{BB962C8B-B14F-4D97-AF65-F5344CB8AC3E}">
        <p14:creationId xmlns:p14="http://schemas.microsoft.com/office/powerpoint/2010/main" val="1864237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51C9E10-545B-4D92-A10F-ED873B0C9C55}"/>
              </a:ext>
            </a:extLst>
          </p:cNvPr>
          <p:cNvSpPr>
            <a:spLocks noGrp="1"/>
          </p:cNvSpPr>
          <p:nvPr>
            <p:ph type="title"/>
          </p:nvPr>
        </p:nvSpPr>
        <p:spPr/>
        <p:txBody>
          <a:bodyPr/>
          <a:lstStyle/>
          <a:p>
            <a:pPr algn="ctr"/>
            <a:r>
              <a:rPr lang="uk-UA" b="0" i="0" cap="none" dirty="0">
                <a:solidFill>
                  <a:srgbClr val="101418"/>
                </a:solidFill>
                <a:effectLst/>
                <a:latin typeface="Linux Libertine"/>
              </a:rPr>
              <a:t>ЄСПЛ і Україна</a:t>
            </a:r>
            <a:endParaRPr lang="x-none" cap="none" dirty="0"/>
          </a:p>
        </p:txBody>
      </p:sp>
      <p:sp>
        <p:nvSpPr>
          <p:cNvPr id="3" name="Объект 2">
            <a:extLst>
              <a:ext uri="{FF2B5EF4-FFF2-40B4-BE49-F238E27FC236}">
                <a16:creationId xmlns:a16="http://schemas.microsoft.com/office/drawing/2014/main" xmlns="" id="{73707C95-379D-4BA2-B477-1C80A60F7BCC}"/>
              </a:ext>
            </a:extLst>
          </p:cNvPr>
          <p:cNvSpPr>
            <a:spLocks noGrp="1"/>
          </p:cNvSpPr>
          <p:nvPr>
            <p:ph idx="1"/>
          </p:nvPr>
        </p:nvSpPr>
        <p:spPr/>
        <p:txBody>
          <a:bodyPr>
            <a:normAutofit fontScale="92500" lnSpcReduction="20000"/>
          </a:bodyPr>
          <a:lstStyle/>
          <a:p>
            <a:pPr marL="0" indent="0">
              <a:buNone/>
            </a:pPr>
            <a:r>
              <a:rPr lang="ru-RU" b="0" i="0" dirty="0">
                <a:solidFill>
                  <a:srgbClr val="202122"/>
                </a:solidFill>
                <a:effectLst/>
                <a:latin typeface="Arial" panose="020B0604020202020204" pitchFamily="34" charset="0"/>
              </a:rPr>
              <a:t>	</a:t>
            </a:r>
            <a:r>
              <a:rPr lang="uk-UA" b="0" i="0" dirty="0">
                <a:solidFill>
                  <a:srgbClr val="202122"/>
                </a:solidFill>
                <a:effectLst/>
                <a:latin typeface="Arial" panose="020B0604020202020204" pitchFamily="34" charset="0"/>
              </a:rPr>
              <a:t>23 лютого 2006 року був прийнятий Закон України «Про виконання рішень та застосування практики Європейського суду з прав людини», який гарантував, що рішення Суду є обов'язковим для виконання Україною.</a:t>
            </a:r>
          </a:p>
          <a:p>
            <a:pPr marL="0" indent="0">
              <a:buNone/>
            </a:pPr>
            <a:r>
              <a:rPr lang="uk-UA" b="0" i="0" dirty="0">
                <a:solidFill>
                  <a:srgbClr val="202122"/>
                </a:solidFill>
                <a:effectLst/>
                <a:latin typeface="Arial" panose="020B0604020202020204" pitchFamily="34" charset="0"/>
              </a:rPr>
              <a:t>	</a:t>
            </a:r>
            <a:r>
              <a:rPr lang="uk-UA" b="0" i="0" dirty="0">
                <a:effectLst/>
                <a:latin typeface="Arial" panose="020B0604020202020204" pitchFamily="34" charset="0"/>
              </a:rPr>
              <a:t>Проте лише 10 % винесених Судом рішень виконуються українською владою. Протягом 2013 року Україна програла за позовами в ЄСПЛ майже 33 млн євро, 2014 року — майже 7,7 мільйонів євро. За кількістю невиконаних рішень Україна посідає 4 місце серед усіх країн-членів Ради Європи. Фізична або юридична особа, група осіб, які перебувають під юрисдикцією України, можуть </a:t>
            </a:r>
            <a:r>
              <a:rPr lang="uk-UA" dirty="0">
                <a:latin typeface="Arial" panose="020B0604020202020204" pitchFamily="34" charset="0"/>
              </a:rPr>
              <a:t>звернутися до Європейського суду з прав людини з індивідуальною заявою</a:t>
            </a:r>
            <a:r>
              <a:rPr lang="uk-UA" b="0" i="0" dirty="0">
                <a:effectLst/>
                <a:latin typeface="Arial" panose="020B0604020202020204" pitchFamily="34" charset="0"/>
              </a:rPr>
              <a:t>, якщо вважать, що їх права, гарантовані </a:t>
            </a:r>
            <a:r>
              <a:rPr lang="uk-UA" dirty="0">
                <a:latin typeface="Arial" panose="020B0604020202020204" pitchFamily="34" charset="0"/>
              </a:rPr>
              <a:t>Європейською конвенцією з прав людини</a:t>
            </a:r>
            <a:r>
              <a:rPr lang="uk-UA" b="0" i="0" dirty="0">
                <a:effectLst/>
                <a:latin typeface="Arial" panose="020B0604020202020204" pitchFamily="34" charset="0"/>
              </a:rPr>
              <a:t>, було порушено.</a:t>
            </a:r>
            <a:endParaRPr lang="x-none" dirty="0"/>
          </a:p>
        </p:txBody>
      </p:sp>
    </p:spTree>
    <p:extLst>
      <p:ext uri="{BB962C8B-B14F-4D97-AF65-F5344CB8AC3E}">
        <p14:creationId xmlns:p14="http://schemas.microsoft.com/office/powerpoint/2010/main" val="379639301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CC0DA3E-355F-463D-87B1-8B41A4F7C34D}"/>
              </a:ext>
            </a:extLst>
          </p:cNvPr>
          <p:cNvSpPr>
            <a:spLocks noGrp="1"/>
          </p:cNvSpPr>
          <p:nvPr>
            <p:ph type="title"/>
          </p:nvPr>
        </p:nvSpPr>
        <p:spPr/>
        <p:txBody>
          <a:bodyPr/>
          <a:lstStyle/>
          <a:p>
            <a:pPr algn="ctr"/>
            <a:r>
              <a:rPr lang="uk-UA" i="0" cap="none" dirty="0">
                <a:solidFill>
                  <a:srgbClr val="101418"/>
                </a:solidFill>
                <a:effectLst/>
                <a:latin typeface="Arial" panose="020B0604020202020204" pitchFamily="34" charset="0"/>
              </a:rPr>
              <a:t>Резонансні рішення</a:t>
            </a:r>
            <a:endParaRPr lang="x-none" cap="none" dirty="0"/>
          </a:p>
        </p:txBody>
      </p:sp>
      <p:sp>
        <p:nvSpPr>
          <p:cNvPr id="3" name="Объект 2">
            <a:extLst>
              <a:ext uri="{FF2B5EF4-FFF2-40B4-BE49-F238E27FC236}">
                <a16:creationId xmlns:a16="http://schemas.microsoft.com/office/drawing/2014/main" xmlns="" id="{C53008DD-3892-4651-8473-61BF923BCED9}"/>
              </a:ext>
            </a:extLst>
          </p:cNvPr>
          <p:cNvSpPr>
            <a:spLocks noGrp="1"/>
          </p:cNvSpPr>
          <p:nvPr>
            <p:ph idx="1"/>
          </p:nvPr>
        </p:nvSpPr>
        <p:spPr>
          <a:xfrm>
            <a:off x="1451579" y="2015732"/>
            <a:ext cx="9603275" cy="4037749"/>
          </a:xfrm>
        </p:spPr>
        <p:txBody>
          <a:bodyPr>
            <a:normAutofit fontScale="85000" lnSpcReduction="20000"/>
          </a:bodyPr>
          <a:lstStyle/>
          <a:p>
            <a:pPr algn="l">
              <a:buFont typeface="Arial" panose="020B0604020202020204" pitchFamily="34" charset="0"/>
              <a:buChar char="•"/>
            </a:pPr>
            <a:r>
              <a:rPr lang="uk-UA" b="0" i="0" dirty="0">
                <a:effectLst/>
                <a:latin typeface="Arial" panose="020B0604020202020204" pitchFamily="34" charset="0"/>
              </a:rPr>
              <a:t>У жовтні 2019 року суд одноголосно визнав порушення з боку України проти колишнього </a:t>
            </a:r>
            <a:r>
              <a:rPr lang="uk-UA" dirty="0">
                <a:latin typeface="Arial" panose="020B0604020202020204" pitchFamily="34" charset="0"/>
              </a:rPr>
              <a:t>міської голови Слов'янська</a:t>
            </a:r>
            <a:r>
              <a:rPr lang="uk-UA" b="0" i="0" dirty="0">
                <a:effectLst/>
                <a:latin typeface="Arial" panose="020B0604020202020204" pitchFamily="34" charset="0"/>
              </a:rPr>
              <a:t> </a:t>
            </a:r>
            <a:r>
              <a:rPr lang="uk-UA" dirty="0">
                <a:latin typeface="Arial" panose="020B0604020202020204" pitchFamily="34" charset="0"/>
              </a:rPr>
              <a:t>Нелі </a:t>
            </a:r>
            <a:r>
              <a:rPr lang="uk-UA" dirty="0" err="1">
                <a:latin typeface="Arial" panose="020B0604020202020204" pitchFamily="34" charset="0"/>
              </a:rPr>
              <a:t>Штепи</a:t>
            </a:r>
            <a:r>
              <a:rPr lang="uk-UA" b="0" i="0" dirty="0">
                <a:effectLst/>
                <a:latin typeface="Arial" panose="020B0604020202020204" pitchFamily="34" charset="0"/>
              </a:rPr>
              <a:t> у справі посягання на територіальну цілісність і недоторканність України. Суд визначив, що Україна має виплатити їй 2600 євро моральної компенсації і 1000 євро відшкодування судових витрат. Грошові кошти були виплачені Україною на користь </a:t>
            </a:r>
            <a:r>
              <a:rPr lang="uk-UA" b="0" i="0" dirty="0" err="1">
                <a:effectLst/>
                <a:latin typeface="Arial" panose="020B0604020202020204" pitchFamily="34" charset="0"/>
              </a:rPr>
              <a:t>Штепи</a:t>
            </a:r>
            <a:r>
              <a:rPr lang="uk-UA" b="0" i="0" dirty="0">
                <a:effectLst/>
                <a:latin typeface="Arial" panose="020B0604020202020204" pitchFamily="34" charset="0"/>
              </a:rPr>
              <a:t>.</a:t>
            </a:r>
          </a:p>
          <a:p>
            <a:pPr algn="l">
              <a:buFont typeface="Arial" panose="020B0604020202020204" pitchFamily="34" charset="0"/>
              <a:buChar char="•"/>
            </a:pPr>
            <a:r>
              <a:rPr lang="uk-UA" b="0" i="0" dirty="0">
                <a:effectLst/>
                <a:latin typeface="Arial" panose="020B0604020202020204" pitchFamily="34" charset="0"/>
              </a:rPr>
              <a:t>У лютому 2022 року суд одноголосно постановив державі Україна виплатити 15 тисяч євро компенсації колишньому лідеру проросійської партії «</a:t>
            </a:r>
            <a:r>
              <a:rPr lang="uk-UA" b="0" i="0" dirty="0" err="1">
                <a:effectLst/>
                <a:latin typeface="Arial" panose="020B0604020202020204" pitchFamily="34" charset="0"/>
              </a:rPr>
              <a:t>Родіна</a:t>
            </a:r>
            <a:r>
              <a:rPr lang="uk-UA" b="0" i="0" dirty="0">
                <a:effectLst/>
                <a:latin typeface="Arial" panose="020B0604020202020204" pitchFamily="34" charset="0"/>
              </a:rPr>
              <a:t>» </a:t>
            </a:r>
            <a:r>
              <a:rPr lang="uk-UA" dirty="0">
                <a:latin typeface="Arial" panose="020B0604020202020204" pitchFamily="34" charset="0"/>
              </a:rPr>
              <a:t>Ігореві Маркову</a:t>
            </a:r>
            <a:r>
              <a:rPr lang="uk-UA" b="0" i="0" dirty="0">
                <a:effectLst/>
                <a:latin typeface="Arial" panose="020B0604020202020204" pitchFamily="34" charset="0"/>
              </a:rPr>
              <a:t> через позбавлення його мандату депутата Верховної Ради в 2013 році. На момент рішення суду </a:t>
            </a:r>
            <a:r>
              <a:rPr lang="uk-UA" b="0" i="0" dirty="0" err="1">
                <a:effectLst/>
                <a:latin typeface="Arial" panose="020B0604020202020204" pitchFamily="34" charset="0"/>
              </a:rPr>
              <a:t>Марков</a:t>
            </a:r>
            <a:r>
              <a:rPr lang="uk-UA" b="0" i="0" dirty="0">
                <a:effectLst/>
                <a:latin typeface="Arial" panose="020B0604020202020204" pitchFamily="34" charset="0"/>
              </a:rPr>
              <a:t> переховувався від українського правосуддя в Російській Федерації за звинуваченнями у фінансуванні </a:t>
            </a:r>
            <a:r>
              <a:rPr lang="uk-UA" dirty="0">
                <a:latin typeface="Arial" panose="020B0604020202020204" pitchFamily="34" charset="0"/>
              </a:rPr>
              <a:t>ДНР</a:t>
            </a:r>
            <a:r>
              <a:rPr lang="uk-UA" b="0" i="0" dirty="0">
                <a:effectLst/>
                <a:latin typeface="Arial" panose="020B0604020202020204" pitchFamily="34" charset="0"/>
              </a:rPr>
              <a:t>/</a:t>
            </a:r>
            <a:r>
              <a:rPr lang="uk-UA" dirty="0">
                <a:latin typeface="Arial" panose="020B0604020202020204" pitchFamily="34" charset="0"/>
              </a:rPr>
              <a:t>ЛНР</a:t>
            </a:r>
            <a:r>
              <a:rPr lang="uk-UA" b="0" i="0" dirty="0">
                <a:effectLst/>
                <a:latin typeface="Arial" panose="020B0604020202020204" pitchFamily="34" charset="0"/>
              </a:rPr>
              <a:t> та інші кримінальні дії.</a:t>
            </a:r>
          </a:p>
          <a:p>
            <a:pPr algn="l">
              <a:buFont typeface="Arial" panose="020B0604020202020204" pitchFamily="34" charset="0"/>
              <a:buChar char="•"/>
            </a:pPr>
            <a:r>
              <a:rPr lang="uk-UA" b="0" i="0" dirty="0">
                <a:effectLst/>
                <a:latin typeface="Arial" panose="020B0604020202020204" pitchFamily="34" charset="0"/>
              </a:rPr>
              <a:t>9 жовтня 2023 року генерал-лейтенант Збройних Сил України </a:t>
            </a:r>
            <a:r>
              <a:rPr lang="uk-UA" dirty="0">
                <a:latin typeface="Arial" panose="020B0604020202020204" pitchFamily="34" charset="0"/>
              </a:rPr>
              <a:t>Ігор Павловський</a:t>
            </a:r>
            <a:r>
              <a:rPr lang="uk-UA" b="0" i="0" dirty="0">
                <a:effectLst/>
                <a:latin typeface="Arial" panose="020B0604020202020204" pitchFamily="34" charset="0"/>
              </a:rPr>
              <a:t> виграв у ЄСПЛ справу проти України щодо необґрунтованого запобіжного заходу, йому була призначена компенсація в розмірі 2600 євро.</a:t>
            </a:r>
          </a:p>
        </p:txBody>
      </p:sp>
    </p:spTree>
    <p:extLst>
      <p:ext uri="{BB962C8B-B14F-4D97-AF65-F5344CB8AC3E}">
        <p14:creationId xmlns:p14="http://schemas.microsoft.com/office/powerpoint/2010/main" val="328853982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3FD69928-ED9D-476E-AA3D-8D50F7DA8222}"/>
              </a:ext>
            </a:extLst>
          </p:cNvPr>
          <p:cNvSpPr>
            <a:spLocks noGrp="1"/>
          </p:cNvSpPr>
          <p:nvPr>
            <p:ph type="title"/>
          </p:nvPr>
        </p:nvSpPr>
        <p:spPr>
          <a:xfrm>
            <a:off x="1451579" y="1937033"/>
            <a:ext cx="9603275" cy="1049235"/>
          </a:xfrm>
        </p:spPr>
        <p:txBody>
          <a:bodyPr/>
          <a:lstStyle/>
          <a:p>
            <a:pPr algn="ctr"/>
            <a:r>
              <a:rPr lang="uk-UA" cap="none" dirty="0"/>
              <a:t>Дякую за увагу</a:t>
            </a:r>
            <a:endParaRPr lang="x-none" cap="none" dirty="0"/>
          </a:p>
        </p:txBody>
      </p:sp>
    </p:spTree>
    <p:extLst>
      <p:ext uri="{BB962C8B-B14F-4D97-AF65-F5344CB8AC3E}">
        <p14:creationId xmlns:p14="http://schemas.microsoft.com/office/powerpoint/2010/main" val="340233186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472" y="216814"/>
            <a:ext cx="9822730" cy="572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394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726684"/>
            <a:ext cx="4572000" cy="457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810" y="661106"/>
            <a:ext cx="4572000" cy="463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149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5ABA92F-5F61-46C7-B92F-054F39D6E366}"/>
              </a:ext>
            </a:extLst>
          </p:cNvPr>
          <p:cNvSpPr>
            <a:spLocks noGrp="1"/>
          </p:cNvSpPr>
          <p:nvPr>
            <p:ph idx="1"/>
          </p:nvPr>
        </p:nvSpPr>
        <p:spPr>
          <a:xfrm>
            <a:off x="5288437" y="2015732"/>
            <a:ext cx="5766417" cy="3450613"/>
          </a:xfrm>
        </p:spPr>
        <p:txBody>
          <a:bodyPr/>
          <a:lstStyle/>
          <a:p>
            <a:pPr marL="0" indent="0">
              <a:buNone/>
            </a:pPr>
            <a:r>
              <a:rPr lang="uk-UA" b="1" i="0" dirty="0">
                <a:solidFill>
                  <a:srgbClr val="202122"/>
                </a:solidFill>
                <a:effectLst/>
                <a:latin typeface="Arial" panose="020B0604020202020204" pitchFamily="34" charset="0"/>
              </a:rPr>
              <a:t>	</a:t>
            </a:r>
            <a:r>
              <a:rPr lang="uk-UA" i="0" dirty="0">
                <a:effectLst/>
                <a:latin typeface="Arial" panose="020B0604020202020204" pitchFamily="34" charset="0"/>
              </a:rPr>
              <a:t>Європейський суд з прав людини </a:t>
            </a:r>
            <a:r>
              <a:rPr lang="en-US" b="0" i="0" dirty="0">
                <a:effectLst/>
                <a:latin typeface="Arial" panose="020B0604020202020204" pitchFamily="34" charset="0"/>
              </a:rPr>
              <a:t>— </a:t>
            </a:r>
            <a:r>
              <a:rPr lang="uk-UA" b="0" i="0" dirty="0">
                <a:effectLst/>
                <a:latin typeface="Arial" panose="020B0604020202020204" pitchFamily="34" charset="0"/>
              </a:rPr>
              <a:t>міжнародний судовий орган, </a:t>
            </a:r>
            <a:r>
              <a:rPr lang="uk-UA" b="0" i="0" u="none" strike="noStrike" dirty="0">
                <a:effectLst/>
                <a:latin typeface="Arial" panose="020B0604020202020204" pitchFamily="34" charset="0"/>
              </a:rPr>
              <a:t>юрисдикція</a:t>
            </a:r>
            <a:r>
              <a:rPr lang="uk-UA" b="0" i="0" dirty="0">
                <a:effectLst/>
                <a:latin typeface="Arial" panose="020B0604020202020204" pitchFamily="34" charset="0"/>
              </a:rPr>
              <a:t> якого поширюється на всі держави-члени </a:t>
            </a:r>
            <a:r>
              <a:rPr lang="uk-UA" b="0" i="0" u="none" strike="noStrike" dirty="0">
                <a:effectLst/>
                <a:latin typeface="Arial" panose="020B0604020202020204" pitchFamily="34" charset="0"/>
              </a:rPr>
              <a:t>Ради Європи</a:t>
            </a:r>
            <a:r>
              <a:rPr lang="uk-UA" b="0" i="0" dirty="0">
                <a:effectLst/>
                <a:latin typeface="Arial" panose="020B0604020202020204" pitchFamily="34" charset="0"/>
              </a:rPr>
              <a:t>, що ратифікували </a:t>
            </a:r>
            <a:r>
              <a:rPr lang="uk-UA" b="0" i="0" u="none" strike="noStrike" dirty="0">
                <a:effectLst/>
                <a:latin typeface="Arial" panose="020B0604020202020204" pitchFamily="34" charset="0"/>
              </a:rPr>
              <a:t>Конвенцію про захист прав людини і основоположних свобод</a:t>
            </a:r>
            <a:r>
              <a:rPr lang="uk-UA" b="0" i="0" dirty="0">
                <a:effectLst/>
                <a:latin typeface="Arial" panose="020B0604020202020204" pitchFamily="34" charset="0"/>
              </a:rPr>
              <a:t>, і включає всі питання, які стосуються тлумачення і застосування конвенції, включно з міждержавними справами й скаргами окремих осіб.</a:t>
            </a:r>
            <a:endParaRPr lang="x-non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01" y="548751"/>
            <a:ext cx="4572000"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44212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863C6B7-FCF3-45ED-8ABB-887147AD10CD}"/>
              </a:ext>
            </a:extLst>
          </p:cNvPr>
          <p:cNvSpPr>
            <a:spLocks noGrp="1"/>
          </p:cNvSpPr>
          <p:nvPr>
            <p:ph type="title"/>
          </p:nvPr>
        </p:nvSpPr>
        <p:spPr/>
        <p:txBody>
          <a:bodyPr/>
          <a:lstStyle/>
          <a:p>
            <a:pPr algn="ctr"/>
            <a:r>
              <a:rPr lang="uk-UA" b="0" i="0" cap="none" dirty="0">
                <a:solidFill>
                  <a:srgbClr val="101418"/>
                </a:solidFill>
                <a:effectLst/>
                <a:latin typeface="Linux Libertine"/>
              </a:rPr>
              <a:t>Історія виникнення</a:t>
            </a:r>
            <a:endParaRPr lang="x-none" cap="none" dirty="0"/>
          </a:p>
        </p:txBody>
      </p:sp>
      <p:sp>
        <p:nvSpPr>
          <p:cNvPr id="3" name="Объект 2">
            <a:extLst>
              <a:ext uri="{FF2B5EF4-FFF2-40B4-BE49-F238E27FC236}">
                <a16:creationId xmlns:a16="http://schemas.microsoft.com/office/drawing/2014/main" xmlns="" id="{E30B0091-4E54-4910-BD0E-9A682C5573B4}"/>
              </a:ext>
            </a:extLst>
          </p:cNvPr>
          <p:cNvSpPr>
            <a:spLocks noGrp="1"/>
          </p:cNvSpPr>
          <p:nvPr>
            <p:ph idx="1"/>
          </p:nvPr>
        </p:nvSpPr>
        <p:spPr/>
        <p:txBody>
          <a:bodyPr>
            <a:normAutofit fontScale="85000" lnSpcReduction="10000"/>
          </a:bodyPr>
          <a:lstStyle/>
          <a:p>
            <a:pPr marL="0" indent="0" algn="l">
              <a:buNone/>
            </a:pPr>
            <a:r>
              <a:rPr lang="ru-RU" b="0" i="0" dirty="0">
                <a:solidFill>
                  <a:srgbClr val="202122"/>
                </a:solidFill>
                <a:effectLst/>
                <a:latin typeface="Arial" panose="020B0604020202020204" pitchFamily="34" charset="0"/>
              </a:rPr>
              <a:t>	</a:t>
            </a:r>
            <a:r>
              <a:rPr lang="uk-UA" b="0" i="0" dirty="0">
                <a:effectLst/>
                <a:latin typeface="Arial" panose="020B0604020202020204" pitchFamily="34" charset="0"/>
              </a:rPr>
              <a:t>Європейський суд з прав людини формувався протягом довгого часу. </a:t>
            </a:r>
            <a:r>
              <a:rPr lang="uk-UA" b="0" i="0" u="none" strike="noStrike" dirty="0">
                <a:effectLst/>
                <a:latin typeface="Arial" panose="020B0604020202020204" pitchFamily="34" charset="0"/>
              </a:rPr>
              <a:t>Європейська конвенція про захист прав людини та основних свобод</a:t>
            </a:r>
            <a:r>
              <a:rPr lang="uk-UA" b="0" i="0" dirty="0">
                <a:effectLst/>
                <a:latin typeface="Arial" panose="020B0604020202020204" pitchFamily="34" charset="0"/>
              </a:rPr>
              <a:t> не тільки проголосила основоположні </a:t>
            </a:r>
            <a:r>
              <a:rPr lang="uk-UA" b="0" i="0" u="none" strike="noStrike" dirty="0">
                <a:effectLst/>
                <a:latin typeface="Arial" panose="020B0604020202020204" pitchFamily="34" charset="0"/>
              </a:rPr>
              <a:t>права людини</a:t>
            </a:r>
            <a:r>
              <a:rPr lang="uk-UA" b="0" i="0" dirty="0">
                <a:effectLst/>
                <a:latin typeface="Arial" panose="020B0604020202020204" pitchFamily="34" charset="0"/>
              </a:rPr>
              <a:t>, а й створила особливий механізм їхнього захисту.</a:t>
            </a:r>
          </a:p>
          <a:p>
            <a:pPr marL="0" indent="0" algn="l">
              <a:buNone/>
            </a:pPr>
            <a:r>
              <a:rPr lang="uk-UA" b="0" i="0" dirty="0">
                <a:effectLst/>
                <a:latin typeface="Arial" panose="020B0604020202020204" pitchFamily="34" charset="0"/>
              </a:rPr>
              <a:t>	Сам цей механізм включав три органи, які несли відповідальність за забезпечення дотримання зобов'язань, вчасних </a:t>
            </a:r>
            <a:r>
              <a:rPr lang="uk-UA" b="0" i="0" dirty="0" err="1">
                <a:effectLst/>
                <a:latin typeface="Arial" panose="020B0604020202020204" pitchFamily="34" charset="0"/>
              </a:rPr>
              <a:t>виконань</a:t>
            </a:r>
            <a:r>
              <a:rPr lang="uk-UA" b="0" i="0" dirty="0">
                <a:effectLst/>
                <a:latin typeface="Arial" panose="020B0604020202020204" pitchFamily="34" charset="0"/>
              </a:rPr>
              <a:t> рішень, узятих на себе державами-учасницями конвенції:</a:t>
            </a:r>
          </a:p>
          <a:p>
            <a:pPr algn="l">
              <a:buFont typeface="+mj-lt"/>
              <a:buAutoNum type="arabicPeriod"/>
            </a:pPr>
            <a:r>
              <a:rPr lang="uk-UA" b="0" i="0" dirty="0">
                <a:effectLst/>
                <a:latin typeface="Arial" panose="020B0604020202020204" pitchFamily="34" charset="0"/>
              </a:rPr>
              <a:t>Європейську комісію з прав людини;</a:t>
            </a:r>
          </a:p>
          <a:p>
            <a:pPr algn="l">
              <a:buFont typeface="+mj-lt"/>
              <a:buAutoNum type="arabicPeriod"/>
            </a:pPr>
            <a:r>
              <a:rPr lang="uk-UA" b="0" i="0" dirty="0">
                <a:effectLst/>
                <a:latin typeface="Arial" panose="020B0604020202020204" pitchFamily="34" charset="0"/>
              </a:rPr>
              <a:t>Європейський суд з прав людини;</a:t>
            </a:r>
          </a:p>
          <a:p>
            <a:pPr algn="l">
              <a:buFont typeface="+mj-lt"/>
              <a:buAutoNum type="arabicPeriod"/>
            </a:pPr>
            <a:r>
              <a:rPr lang="uk-UA" b="0" i="0" dirty="0">
                <a:effectLst/>
                <a:latin typeface="Arial" panose="020B0604020202020204" pitchFamily="34" charset="0"/>
              </a:rPr>
              <a:t>Комітет міністрів Ради Європи.</a:t>
            </a:r>
          </a:p>
          <a:p>
            <a:pPr marL="0" indent="0">
              <a:buNone/>
            </a:pPr>
            <a:endParaRPr lang="x-none" dirty="0"/>
          </a:p>
        </p:txBody>
      </p:sp>
    </p:spTree>
    <p:extLst>
      <p:ext uri="{BB962C8B-B14F-4D97-AF65-F5344CB8AC3E}">
        <p14:creationId xmlns:p14="http://schemas.microsoft.com/office/powerpoint/2010/main" val="417006494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A25A117-BBDB-4310-8633-43C162CA8697}"/>
              </a:ext>
            </a:extLst>
          </p:cNvPr>
          <p:cNvSpPr>
            <a:spLocks noGrp="1"/>
          </p:cNvSpPr>
          <p:nvPr>
            <p:ph type="title"/>
          </p:nvPr>
        </p:nvSpPr>
        <p:spPr/>
        <p:txBody>
          <a:bodyPr/>
          <a:lstStyle/>
          <a:p>
            <a:pPr algn="ctr"/>
            <a:r>
              <a:rPr lang="uk-UA" b="0" i="0" cap="none" dirty="0">
                <a:solidFill>
                  <a:srgbClr val="101418"/>
                </a:solidFill>
                <a:effectLst/>
                <a:latin typeface="Linux Libertine"/>
              </a:rPr>
              <a:t>Історія виникнення</a:t>
            </a:r>
            <a:endParaRPr lang="x-none" dirty="0"/>
          </a:p>
        </p:txBody>
      </p:sp>
      <p:sp>
        <p:nvSpPr>
          <p:cNvPr id="3" name="Объект 2">
            <a:extLst>
              <a:ext uri="{FF2B5EF4-FFF2-40B4-BE49-F238E27FC236}">
                <a16:creationId xmlns:a16="http://schemas.microsoft.com/office/drawing/2014/main" xmlns="" id="{921612E9-36BE-4846-99C2-BE4380C613AA}"/>
              </a:ext>
            </a:extLst>
          </p:cNvPr>
          <p:cNvSpPr>
            <a:spLocks noGrp="1"/>
          </p:cNvSpPr>
          <p:nvPr>
            <p:ph idx="1"/>
          </p:nvPr>
        </p:nvSpPr>
        <p:spPr/>
        <p:txBody>
          <a:bodyPr>
            <a:normAutofit fontScale="77500" lnSpcReduction="20000"/>
          </a:bodyPr>
          <a:lstStyle/>
          <a:p>
            <a:pPr marL="0" indent="0" algn="l">
              <a:buNone/>
            </a:pPr>
            <a:r>
              <a:rPr lang="ru-RU" b="0" i="0" dirty="0">
                <a:solidFill>
                  <a:srgbClr val="202122"/>
                </a:solidFill>
                <a:effectLst/>
                <a:latin typeface="Arial" panose="020B0604020202020204" pitchFamily="34" charset="0"/>
              </a:rPr>
              <a:t>	</a:t>
            </a:r>
            <a:r>
              <a:rPr lang="uk-UA" b="0" i="0" dirty="0">
                <a:effectLst/>
                <a:latin typeface="Arial" panose="020B0604020202020204" pitchFamily="34" charset="0"/>
              </a:rPr>
              <a:t>З 1 листопада 1998 року, після набрання чинності Протоколу № 11, перші два з цих органів були об'єднані в один, постійно активний Європейський суд з прав людини. Його місцерозташуванням став Палац прав людини в Страсбурзі (Франція), де розташована і сама </a:t>
            </a:r>
            <a:r>
              <a:rPr lang="uk-UA" b="0" i="0" u="none" strike="noStrike" dirty="0">
                <a:effectLst/>
                <a:latin typeface="Arial" panose="020B0604020202020204" pitchFamily="34" charset="0"/>
              </a:rPr>
              <a:t>Рада Європи</a:t>
            </a:r>
            <a:r>
              <a:rPr lang="uk-UA" b="0" i="0" dirty="0">
                <a:effectLst/>
                <a:latin typeface="Arial" panose="020B0604020202020204" pitchFamily="34" charset="0"/>
              </a:rPr>
              <a:t>.</a:t>
            </a:r>
          </a:p>
          <a:p>
            <a:pPr marL="0" indent="0" algn="l">
              <a:buNone/>
            </a:pPr>
            <a:r>
              <a:rPr lang="uk-UA" b="0" i="0" dirty="0">
                <a:effectLst/>
                <a:latin typeface="Arial" panose="020B0604020202020204" pitchFamily="34" charset="0"/>
              </a:rPr>
              <a:t>	За першою системою всі скарги, подані індивідуальними заявниками або державами — учасниками конвенції, ставали предметом попереднього розгляду </a:t>
            </a:r>
            <a:r>
              <a:rPr lang="uk-UA" dirty="0">
                <a:latin typeface="Arial" panose="020B0604020202020204" pitchFamily="34" charset="0"/>
              </a:rPr>
              <a:t>Європейської комісії з прав людини</a:t>
            </a:r>
            <a:r>
              <a:rPr lang="uk-UA" b="0" i="0" dirty="0">
                <a:effectLst/>
                <a:latin typeface="Arial" panose="020B0604020202020204" pitchFamily="34" charset="0"/>
              </a:rPr>
              <a:t>. По-перше, вона розглядала питання про їх прийнятність і при позитивному рішенні передавала справу до Європейського суду з прав людини для прийняття остаточного рішення, що має обов'язкову силу.</a:t>
            </a:r>
          </a:p>
          <a:p>
            <a:pPr marL="0" indent="0" algn="l">
              <a:buNone/>
            </a:pPr>
            <a:r>
              <a:rPr lang="uk-UA" b="0" i="0" dirty="0">
                <a:effectLst/>
                <a:latin typeface="Arial" panose="020B0604020202020204" pitchFamily="34" charset="0"/>
              </a:rPr>
              <a:t>	Якщо справа не передавалася до Суду, то вже тоді вона вирішувалася </a:t>
            </a:r>
            <a:r>
              <a:rPr lang="uk-UA" dirty="0">
                <a:latin typeface="Arial" panose="020B0604020202020204" pitchFamily="34" charset="0"/>
              </a:rPr>
              <a:t>Комітетом міністрів</a:t>
            </a:r>
            <a:r>
              <a:rPr lang="uk-UA" b="0" i="0" dirty="0">
                <a:effectLst/>
                <a:latin typeface="Arial" panose="020B0604020202020204" pitchFamily="34" charset="0"/>
              </a:rPr>
              <a:t>, що було складнішим, тому для спрощення з 1 жовтня 1994 року заявникам надали право самим передавати свої справи до Суду зі скаргами, визнаними Комісією прийнятними.</a:t>
            </a:r>
          </a:p>
          <a:p>
            <a:pPr marL="0" indent="0">
              <a:buNone/>
            </a:pPr>
            <a:endParaRPr lang="x-none" dirty="0"/>
          </a:p>
        </p:txBody>
      </p:sp>
    </p:spTree>
    <p:extLst>
      <p:ext uri="{BB962C8B-B14F-4D97-AF65-F5344CB8AC3E}">
        <p14:creationId xmlns:p14="http://schemas.microsoft.com/office/powerpoint/2010/main" val="33241444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76CE9D4-0838-4E15-B795-5AE3008B920C}"/>
              </a:ext>
            </a:extLst>
          </p:cNvPr>
          <p:cNvSpPr>
            <a:spLocks noGrp="1"/>
          </p:cNvSpPr>
          <p:nvPr>
            <p:ph type="title"/>
          </p:nvPr>
        </p:nvSpPr>
        <p:spPr/>
        <p:txBody>
          <a:bodyPr/>
          <a:lstStyle/>
          <a:p>
            <a:pPr algn="ctr"/>
            <a:r>
              <a:rPr lang="uk-UA" b="0" i="0" cap="none" dirty="0">
                <a:solidFill>
                  <a:srgbClr val="101418"/>
                </a:solidFill>
                <a:effectLst/>
                <a:latin typeface="Linux Libertine"/>
              </a:rPr>
              <a:t>Історія виникнення</a:t>
            </a:r>
            <a:endParaRPr lang="x-none" dirty="0"/>
          </a:p>
        </p:txBody>
      </p:sp>
      <p:sp>
        <p:nvSpPr>
          <p:cNvPr id="3" name="Объект 2">
            <a:extLst>
              <a:ext uri="{FF2B5EF4-FFF2-40B4-BE49-F238E27FC236}">
                <a16:creationId xmlns:a16="http://schemas.microsoft.com/office/drawing/2014/main" xmlns="" id="{F4AB1148-22DE-4DAF-AB8B-DC839678752C}"/>
              </a:ext>
            </a:extLst>
          </p:cNvPr>
          <p:cNvSpPr>
            <a:spLocks noGrp="1"/>
          </p:cNvSpPr>
          <p:nvPr>
            <p:ph idx="1"/>
          </p:nvPr>
        </p:nvSpPr>
        <p:spPr/>
        <p:txBody>
          <a:bodyPr/>
          <a:lstStyle/>
          <a:p>
            <a:pPr marL="0" indent="0">
              <a:buNone/>
            </a:pPr>
            <a:r>
              <a:rPr lang="uk-UA" b="0" i="0" dirty="0">
                <a:solidFill>
                  <a:srgbClr val="202122"/>
                </a:solidFill>
                <a:effectLst/>
                <a:latin typeface="Arial" panose="020B0604020202020204" pitchFamily="34" charset="0"/>
              </a:rPr>
              <a:t>	Почавши свою діяльність 1959 року, Європейський суд до кінця 1998 року (коли він був реформований) ухвалив рішення по суті у 837 справах, переважна більшість із яких — за скаргами громадян. Перше рішення по суті справи суд прийняв 1960 року (</a:t>
            </a:r>
            <a:r>
              <a:rPr lang="en-US" b="0" i="1" dirty="0">
                <a:solidFill>
                  <a:srgbClr val="202122"/>
                </a:solidFill>
                <a:effectLst/>
                <a:latin typeface="Arial" panose="020B0604020202020204" pitchFamily="34" charset="0"/>
              </a:rPr>
              <a:t>Lawless v. Ireland</a:t>
            </a:r>
            <a:r>
              <a:rPr lang="en-US" b="0" i="0" dirty="0">
                <a:solidFill>
                  <a:srgbClr val="202122"/>
                </a:solidFill>
                <a:effectLst/>
                <a:latin typeface="Arial" panose="020B0604020202020204" pitchFamily="34" charset="0"/>
              </a:rPr>
              <a:t>), </a:t>
            </a:r>
            <a:r>
              <a:rPr lang="uk-UA" b="0" i="0" dirty="0">
                <a:solidFill>
                  <a:srgbClr val="202122"/>
                </a:solidFill>
                <a:effectLst/>
                <a:latin typeface="Arial" panose="020B0604020202020204" pitchFamily="34" charset="0"/>
              </a:rPr>
              <a:t>перше рішення на користь заявника — 1968 року (</a:t>
            </a:r>
            <a:r>
              <a:rPr lang="en-US" b="0" i="1" dirty="0" err="1">
                <a:solidFill>
                  <a:srgbClr val="202122"/>
                </a:solidFill>
                <a:effectLst/>
                <a:latin typeface="Arial" panose="020B0604020202020204" pitchFamily="34" charset="0"/>
              </a:rPr>
              <a:t>Neumeister</a:t>
            </a:r>
            <a:r>
              <a:rPr lang="en-US" b="0" i="1" dirty="0">
                <a:solidFill>
                  <a:srgbClr val="202122"/>
                </a:solidFill>
                <a:effectLst/>
                <a:latin typeface="Arial" panose="020B0604020202020204" pitchFamily="34" charset="0"/>
              </a:rPr>
              <a:t> v. Austria</a:t>
            </a:r>
            <a:r>
              <a:rPr lang="en-US" b="0" i="0" dirty="0">
                <a:solidFill>
                  <a:srgbClr val="202122"/>
                </a:solidFill>
                <a:effectLst/>
                <a:latin typeface="Arial" panose="020B0604020202020204" pitchFamily="34" charset="0"/>
              </a:rPr>
              <a:t>). </a:t>
            </a:r>
            <a:r>
              <a:rPr lang="uk-UA" b="0" i="0" dirty="0">
                <a:solidFill>
                  <a:srgbClr val="202122"/>
                </a:solidFill>
                <a:effectLst/>
                <a:latin typeface="Arial" panose="020B0604020202020204" pitchFamily="34" charset="0"/>
              </a:rPr>
              <a:t>Після реформи Суду 1998 року його активність підвищилася, і до початку 2010 року суд виніс вже 12 198 рішень, з них у 10 156 рішеннях констатував порушення конвенції або її протоколів.</a:t>
            </a:r>
            <a:endParaRPr lang="x-none" dirty="0"/>
          </a:p>
        </p:txBody>
      </p:sp>
    </p:spTree>
    <p:extLst>
      <p:ext uri="{BB962C8B-B14F-4D97-AF65-F5344CB8AC3E}">
        <p14:creationId xmlns:p14="http://schemas.microsoft.com/office/powerpoint/2010/main" val="251376162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617C7A7-7949-4559-9AF3-07DA99AC8292}"/>
              </a:ext>
            </a:extLst>
          </p:cNvPr>
          <p:cNvSpPr>
            <a:spLocks noGrp="1"/>
          </p:cNvSpPr>
          <p:nvPr>
            <p:ph type="title"/>
          </p:nvPr>
        </p:nvSpPr>
        <p:spPr/>
        <p:txBody>
          <a:bodyPr/>
          <a:lstStyle/>
          <a:p>
            <a:pPr algn="ctr"/>
            <a:r>
              <a:rPr lang="uk-UA" b="0" i="0" cap="none" dirty="0">
                <a:solidFill>
                  <a:srgbClr val="101418"/>
                </a:solidFill>
                <a:effectLst/>
                <a:latin typeface="Linux Libertine"/>
              </a:rPr>
              <a:t>Компетенція європейського суду з прав людини</a:t>
            </a:r>
            <a:endParaRPr lang="uk-UA" cap="none" dirty="0"/>
          </a:p>
        </p:txBody>
      </p:sp>
      <p:sp>
        <p:nvSpPr>
          <p:cNvPr id="3" name="Объект 2">
            <a:extLst>
              <a:ext uri="{FF2B5EF4-FFF2-40B4-BE49-F238E27FC236}">
                <a16:creationId xmlns:a16="http://schemas.microsoft.com/office/drawing/2014/main" xmlns="" id="{8F0551BD-B941-4ED0-A7A5-76276C375479}"/>
              </a:ext>
            </a:extLst>
          </p:cNvPr>
          <p:cNvSpPr>
            <a:spLocks noGrp="1"/>
          </p:cNvSpPr>
          <p:nvPr>
            <p:ph idx="1"/>
          </p:nvPr>
        </p:nvSpPr>
        <p:spPr>
          <a:xfrm>
            <a:off x="1451579" y="2015732"/>
            <a:ext cx="9603275" cy="4037749"/>
          </a:xfrm>
        </p:spPr>
        <p:txBody>
          <a:bodyPr>
            <a:normAutofit fontScale="70000" lnSpcReduction="20000"/>
          </a:bodyPr>
          <a:lstStyle/>
          <a:p>
            <a:pPr marL="0" indent="0" algn="l">
              <a:buNone/>
            </a:pPr>
            <a:r>
              <a:rPr lang="ru-RU" b="0" i="0" dirty="0">
                <a:solidFill>
                  <a:srgbClr val="202122"/>
                </a:solidFill>
                <a:effectLst/>
                <a:latin typeface="Arial" panose="020B0604020202020204" pitchFamily="34" charset="0"/>
              </a:rPr>
              <a:t>	</a:t>
            </a:r>
            <a:r>
              <a:rPr lang="uk-UA" b="0" i="0" dirty="0">
                <a:effectLst/>
                <a:latin typeface="Arial" panose="020B0604020202020204" pitchFamily="34" charset="0"/>
              </a:rPr>
              <a:t>Європейський суд з прав людини має право:</a:t>
            </a:r>
          </a:p>
          <a:p>
            <a:pPr algn="l">
              <a:buFont typeface="Arial" panose="020B0604020202020204" pitchFamily="34" charset="0"/>
              <a:buChar char="•"/>
            </a:pPr>
            <a:r>
              <a:rPr lang="uk-UA" b="0" i="0" dirty="0">
                <a:effectLst/>
                <a:latin typeface="Arial" panose="020B0604020202020204" pitchFamily="34" charset="0"/>
              </a:rPr>
              <a:t>розглядати індивідуальні та міждержавні скарги, подані до Європейського суду з прав людини проти одного або декількох держав — членів </a:t>
            </a:r>
            <a:r>
              <a:rPr lang="uk-UA" dirty="0">
                <a:latin typeface="Arial" panose="020B0604020202020204" pitchFamily="34" charset="0"/>
              </a:rPr>
              <a:t>Ради Європи</a:t>
            </a:r>
            <a:r>
              <a:rPr lang="uk-UA" b="0" i="0" dirty="0">
                <a:effectLst/>
                <a:latin typeface="Arial" panose="020B0604020202020204" pitchFamily="34" charset="0"/>
              </a:rPr>
              <a:t> або проти </a:t>
            </a:r>
            <a:r>
              <a:rPr lang="uk-UA" dirty="0">
                <a:latin typeface="Arial" panose="020B0604020202020204" pitchFamily="34" charset="0"/>
              </a:rPr>
              <a:t>Європейського союзу</a:t>
            </a:r>
            <a:r>
              <a:rPr lang="uk-UA" b="0" i="0" dirty="0">
                <a:effectLst/>
                <a:latin typeface="Arial" panose="020B0604020202020204" pitchFamily="34" charset="0"/>
              </a:rPr>
              <a:t>;</a:t>
            </a:r>
          </a:p>
          <a:p>
            <a:pPr algn="l">
              <a:buFont typeface="Arial" panose="020B0604020202020204" pitchFamily="34" charset="0"/>
              <a:buChar char="•"/>
            </a:pPr>
            <a:r>
              <a:rPr lang="uk-UA" b="0" i="0" dirty="0">
                <a:effectLst/>
                <a:latin typeface="Arial" panose="020B0604020202020204" pitchFamily="34" charset="0"/>
              </a:rPr>
              <a:t>визнавати факт того, що було порушено, те чи інше </a:t>
            </a:r>
            <a:r>
              <a:rPr lang="uk-UA" dirty="0">
                <a:latin typeface="Arial" panose="020B0604020202020204" pitchFamily="34" charset="0"/>
              </a:rPr>
              <a:t>право</a:t>
            </a:r>
            <a:r>
              <a:rPr lang="uk-UA" b="0" i="0" dirty="0">
                <a:effectLst/>
                <a:latin typeface="Arial" panose="020B0604020202020204" pitchFamily="34" charset="0"/>
              </a:rPr>
              <a:t> заявника;</a:t>
            </a:r>
          </a:p>
          <a:p>
            <a:pPr algn="l">
              <a:buFont typeface="Arial" panose="020B0604020202020204" pitchFamily="34" charset="0"/>
              <a:buChar char="•"/>
            </a:pPr>
            <a:r>
              <a:rPr lang="uk-UA" b="0" i="0" dirty="0">
                <a:effectLst/>
                <a:latin typeface="Arial" panose="020B0604020202020204" pitchFamily="34" charset="0"/>
              </a:rPr>
              <a:t>присудити заявнику виграну, справедливу компенсацію;</a:t>
            </a:r>
          </a:p>
          <a:p>
            <a:pPr algn="l">
              <a:buFont typeface="Arial" panose="020B0604020202020204" pitchFamily="34" charset="0"/>
              <a:buChar char="•"/>
            </a:pPr>
            <a:r>
              <a:rPr lang="uk-UA" b="0" i="0" dirty="0">
                <a:effectLst/>
                <a:latin typeface="Arial" panose="020B0604020202020204" pitchFamily="34" charset="0"/>
              </a:rPr>
              <a:t>тлумачити Конвенцію про захист прав людини та основних свобод;</a:t>
            </a:r>
          </a:p>
          <a:p>
            <a:pPr algn="l">
              <a:buFont typeface="Arial" panose="020B0604020202020204" pitchFamily="34" charset="0"/>
              <a:buChar char="•"/>
            </a:pPr>
            <a:r>
              <a:rPr lang="uk-UA" b="0" i="0" dirty="0">
                <a:effectLst/>
                <a:latin typeface="Arial" panose="020B0604020202020204" pitchFamily="34" charset="0"/>
              </a:rPr>
              <a:t>встановлювати факт того, що будь-яке порушення в певній державі має масовий характер через системність проблеми, у зв'язку, з чим наказувати цій державі вжити заходів щодо виправлення цього недоліку;</a:t>
            </a:r>
          </a:p>
          <a:p>
            <a:pPr algn="l">
              <a:buFont typeface="Arial" panose="020B0604020202020204" pitchFamily="34" charset="0"/>
              <a:buChar char="•"/>
            </a:pPr>
            <a:r>
              <a:rPr lang="uk-UA" b="0" i="0" dirty="0">
                <a:effectLst/>
                <a:latin typeface="Arial" panose="020B0604020202020204" pitchFamily="34" charset="0"/>
              </a:rPr>
              <a:t>розглядати запит комітету міністрів Ради Європи з питання про те, чи не порушила держава — відповідач своє зобов'язання по виконанню постанов (рішень) Європейського суду з прав людини;</a:t>
            </a:r>
          </a:p>
          <a:p>
            <a:pPr algn="l">
              <a:buFont typeface="Arial" panose="020B0604020202020204" pitchFamily="34" charset="0"/>
              <a:buChar char="•"/>
            </a:pPr>
            <a:r>
              <a:rPr lang="uk-UA" b="0" i="0" dirty="0">
                <a:effectLst/>
                <a:latin typeface="Arial" panose="020B0604020202020204" pitchFamily="34" charset="0"/>
              </a:rPr>
              <a:t>давати тлумачення раніше винесеної постанови на запит </a:t>
            </a:r>
            <a:r>
              <a:rPr lang="uk-UA" dirty="0">
                <a:latin typeface="Arial" panose="020B0604020202020204" pitchFamily="34" charset="0"/>
              </a:rPr>
              <a:t>Комітету Міністрів Ради Європи</a:t>
            </a:r>
            <a:r>
              <a:rPr lang="uk-UA" b="0" i="0" dirty="0">
                <a:effectLst/>
                <a:latin typeface="Arial" panose="020B0604020202020204" pitchFamily="34" charset="0"/>
              </a:rPr>
              <a:t>;</a:t>
            </a:r>
          </a:p>
          <a:p>
            <a:pPr algn="l">
              <a:buFont typeface="Arial" panose="020B0604020202020204" pitchFamily="34" charset="0"/>
              <a:buChar char="•"/>
            </a:pPr>
            <a:r>
              <a:rPr lang="uk-UA" b="0" i="0" dirty="0">
                <a:effectLst/>
                <a:latin typeface="Arial" panose="020B0604020202020204" pitchFamily="34" charset="0"/>
              </a:rPr>
              <a:t>виносити Консультативні висновки про тлумачення Конвенції про захист прав людини та основних свобод, з питань, не пов'язаних з розглядом справ.</a:t>
            </a:r>
          </a:p>
          <a:p>
            <a:pPr marL="0" indent="0">
              <a:buNone/>
            </a:pPr>
            <a:endParaRPr lang="x-none" dirty="0"/>
          </a:p>
        </p:txBody>
      </p:sp>
    </p:spTree>
    <p:extLst>
      <p:ext uri="{BB962C8B-B14F-4D97-AF65-F5344CB8AC3E}">
        <p14:creationId xmlns:p14="http://schemas.microsoft.com/office/powerpoint/2010/main" val="1272033158"/>
      </p:ext>
    </p:extLst>
  </p:cSld>
  <p:clrMapOvr>
    <a:masterClrMapping/>
  </p:clrMapOvr>
  <p:transition spd="slow">
    <p:push dir="u"/>
  </p:transition>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29</TotalTime>
  <Words>135</Words>
  <Application>Microsoft Office PowerPoint</Application>
  <PresentationFormat>Произвольный</PresentationFormat>
  <Paragraphs>80</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Галерея</vt:lpstr>
      <vt:lpstr>Лекція 2.  Європейський суд з прав людини: загальна характеристика</vt:lpstr>
      <vt:lpstr>Перелік питань </vt:lpstr>
      <vt:lpstr>Презентация PowerPoint</vt:lpstr>
      <vt:lpstr>Презентация PowerPoint</vt:lpstr>
      <vt:lpstr>Презентация PowerPoint</vt:lpstr>
      <vt:lpstr>Історія виникнення</vt:lpstr>
      <vt:lpstr>Історія виникнення</vt:lpstr>
      <vt:lpstr>Історія виникнення</vt:lpstr>
      <vt:lpstr>Компетенція європейського суду з прав людини</vt:lpstr>
      <vt:lpstr>Склад суду</vt:lpstr>
      <vt:lpstr>Структура і юрисдикція суду</vt:lpstr>
      <vt:lpstr>Структура і юрисдикція суду</vt:lpstr>
      <vt:lpstr>Структура і юрисдикція суду</vt:lpstr>
      <vt:lpstr>Умови подання скарги</vt:lpstr>
      <vt:lpstr>Умови подання скарги</vt:lpstr>
      <vt:lpstr>Умови подання скарги</vt:lpstr>
      <vt:lpstr>Умови подання скарги</vt:lpstr>
      <vt:lpstr>Умови подання скарги</vt:lpstr>
      <vt:lpstr>Умови подання скарги</vt:lpstr>
      <vt:lpstr>ЄСПЛ і Україна</vt:lpstr>
      <vt:lpstr>Резонансні рішення</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Європейський суд з прав людини: загальна характеристика</dc:title>
  <dc:creator>User</dc:creator>
  <cp:lastModifiedBy>Пользователь</cp:lastModifiedBy>
  <cp:revision>2</cp:revision>
  <dcterms:created xsi:type="dcterms:W3CDTF">2025-10-26T16:25:14Z</dcterms:created>
  <dcterms:modified xsi:type="dcterms:W3CDTF">2025-11-11T19:43:05Z</dcterms:modified>
</cp:coreProperties>
</file>