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18288000" cy="10287000"/>
  <p:notesSz cx="6858000" cy="9144000"/>
  <p:embeddedFontLst>
    <p:embeddedFont>
      <p:font typeface="Crimson Roman Bold" charset="1" panose="02000703000000000000"/>
      <p:regular r:id="rId46"/>
    </p:embeddedFont>
    <p:embeddedFont>
      <p:font typeface="Crimson Roman" charset="1" panose="02030503060406020304"/>
      <p:regular r:id="rId47"/>
    </p:embeddedFont>
    <p:embeddedFont>
      <p:font typeface="Crimson Roman Italics" charset="1" panose="02000503000000000000"/>
      <p:regular r:id="rId48"/>
    </p:embeddedFont>
    <p:embeddedFont>
      <p:font typeface="Open Sans Bold" charset="1" panose="020B0806030504020204"/>
      <p:regular r:id="rId49"/>
    </p:embeddedFont>
    <p:embeddedFont>
      <p:font typeface="Oswald" charset="1" panose="00000500000000000000"/>
      <p:regular r:id="rId50"/>
    </p:embeddedFont>
    <p:embeddedFont>
      <p:font typeface="Arimo Bold" charset="1" panose="020B0704020202020204"/>
      <p:regular r:id="rId51"/>
    </p:embeddedFont>
    <p:embeddedFont>
      <p:font typeface="Arimo" charset="1" panose="020B0604020202020204"/>
      <p:regular r:id="rId52"/>
    </p:embeddedFont>
    <p:embeddedFont>
      <p:font typeface="Oswald Bold" charset="1" panose="00000800000000000000"/>
      <p:regular r:id="rId53"/>
    </p:embeddedFont>
    <p:embeddedFont>
      <p:font typeface="Open Sans" charset="1" panose="020B0606030504020204"/>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134894" cy="10287000"/>
          </a:xfrm>
          <a:custGeom>
            <a:avLst/>
            <a:gdLst/>
            <a:ahLst/>
            <a:cxnLst/>
            <a:rect r="r" b="b" t="t" l="l"/>
            <a:pathLst>
              <a:path h="10287000" w="6134894">
                <a:moveTo>
                  <a:pt x="0" y="0"/>
                </a:moveTo>
                <a:lnTo>
                  <a:pt x="6134894" y="0"/>
                </a:lnTo>
                <a:lnTo>
                  <a:pt x="6134894" y="10287000"/>
                </a:lnTo>
                <a:lnTo>
                  <a:pt x="0" y="10287000"/>
                </a:lnTo>
                <a:lnTo>
                  <a:pt x="0" y="0"/>
                </a:lnTo>
                <a:close/>
              </a:path>
            </a:pathLst>
          </a:custGeom>
          <a:blipFill>
            <a:blip r:embed="rId2"/>
            <a:stretch>
              <a:fillRect l="-14297" t="0" r="-225916" b="-1447"/>
            </a:stretch>
          </a:blipFill>
        </p:spPr>
      </p:sp>
      <p:sp>
        <p:nvSpPr>
          <p:cNvPr name="TextBox 3" id="3"/>
          <p:cNvSpPr txBox="true"/>
          <p:nvPr/>
        </p:nvSpPr>
        <p:spPr>
          <a:xfrm rot="0">
            <a:off x="7259298" y="-38100"/>
            <a:ext cx="8500293" cy="7582314"/>
          </a:xfrm>
          <a:prstGeom prst="rect">
            <a:avLst/>
          </a:prstGeom>
        </p:spPr>
        <p:txBody>
          <a:bodyPr anchor="t" rtlCol="false" tIns="0" lIns="0" bIns="0" rIns="0">
            <a:spAutoFit/>
          </a:bodyPr>
          <a:lstStyle/>
          <a:p>
            <a:pPr algn="ctr">
              <a:lnSpc>
                <a:spcPts val="8151"/>
              </a:lnSpc>
            </a:pPr>
          </a:p>
          <a:p>
            <a:pPr algn="ctr">
              <a:lnSpc>
                <a:spcPts val="8151"/>
              </a:lnSpc>
            </a:pPr>
          </a:p>
          <a:p>
            <a:pPr algn="ctr">
              <a:lnSpc>
                <a:spcPts val="8151"/>
              </a:lnSpc>
            </a:pPr>
          </a:p>
          <a:p>
            <a:pPr algn="ctr">
              <a:lnSpc>
                <a:spcPts val="8151"/>
              </a:lnSpc>
            </a:pPr>
            <a:r>
              <a:rPr lang="en-US" b="true" sz="8151" spc="-163">
                <a:solidFill>
                  <a:srgbClr val="393939"/>
                </a:solidFill>
                <a:latin typeface="Crimson Roman Bold"/>
                <a:ea typeface="Crimson Roman Bold"/>
                <a:cs typeface="Crimson Roman Bold"/>
                <a:sym typeface="Crimson Roman Bold"/>
              </a:rPr>
              <a:t>МЕТОДИ СУЧАСНОЇ</a:t>
            </a:r>
          </a:p>
          <a:p>
            <a:pPr algn="ctr">
              <a:lnSpc>
                <a:spcPts val="8151"/>
              </a:lnSpc>
            </a:pPr>
            <a:r>
              <a:rPr lang="en-US" b="true" sz="8151" spc="-163">
                <a:solidFill>
                  <a:srgbClr val="393939"/>
                </a:solidFill>
                <a:latin typeface="Crimson Roman Bold"/>
                <a:ea typeface="Crimson Roman Bold"/>
                <a:cs typeface="Crimson Roman Bold"/>
                <a:sym typeface="Crimson Roman Bold"/>
              </a:rPr>
              <a:t>ПСИХОЛОГІЇ</a:t>
            </a:r>
          </a:p>
          <a:p>
            <a:pPr algn="l">
              <a:lnSpc>
                <a:spcPts val="8151"/>
              </a:lnSpc>
            </a:pPr>
          </a:p>
        </p:txBody>
      </p:sp>
      <p:sp>
        <p:nvSpPr>
          <p:cNvPr name="TextBox 4" id="4"/>
          <p:cNvSpPr txBox="true"/>
          <p:nvPr/>
        </p:nvSpPr>
        <p:spPr>
          <a:xfrm rot="0">
            <a:off x="8025833" y="7442025"/>
            <a:ext cx="9396270" cy="1975485"/>
          </a:xfrm>
          <a:prstGeom prst="rect">
            <a:avLst/>
          </a:prstGeom>
        </p:spPr>
        <p:txBody>
          <a:bodyPr anchor="t" rtlCol="false" tIns="0" lIns="0" bIns="0" rIns="0">
            <a:spAutoFit/>
          </a:bodyPr>
          <a:lstStyle/>
          <a:p>
            <a:pPr algn="r">
              <a:lnSpc>
                <a:spcPts val="5040"/>
              </a:lnSpc>
            </a:pPr>
            <a:r>
              <a:rPr lang="en-US" sz="3600" spc="72">
                <a:solidFill>
                  <a:srgbClr val="393939"/>
                </a:solidFill>
                <a:latin typeface="Crimson Roman"/>
                <a:ea typeface="Crimson Roman"/>
                <a:cs typeface="Crimson Roman"/>
                <a:sym typeface="Crimson Roman"/>
              </a:rPr>
              <a:t>Викладач</a:t>
            </a:r>
          </a:p>
          <a:p>
            <a:pPr algn="r">
              <a:lnSpc>
                <a:spcPts val="5040"/>
              </a:lnSpc>
            </a:pPr>
            <a:r>
              <a:rPr lang="en-US" sz="3600" spc="72">
                <a:solidFill>
                  <a:srgbClr val="393939"/>
                </a:solidFill>
                <a:latin typeface="Crimson Roman"/>
                <a:ea typeface="Crimson Roman"/>
                <a:cs typeface="Crimson Roman"/>
                <a:sym typeface="Crimson Roman"/>
              </a:rPr>
              <a:t>доктор філософії</a:t>
            </a:r>
          </a:p>
          <a:p>
            <a:pPr algn="r">
              <a:lnSpc>
                <a:spcPts val="5040"/>
              </a:lnSpc>
              <a:spcBef>
                <a:spcPct val="0"/>
              </a:spcBef>
            </a:pPr>
            <a:r>
              <a:rPr lang="en-US" sz="3600" spc="72">
                <a:solidFill>
                  <a:srgbClr val="393939"/>
                </a:solidFill>
                <a:latin typeface="Crimson Roman"/>
                <a:ea typeface="Crimson Roman"/>
                <a:cs typeface="Crimson Roman"/>
                <a:sym typeface="Crimson Roman"/>
              </a:rPr>
              <a:t>Олена ОКОЛОВИЧ</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2738183" y="0"/>
            <a:ext cx="5549817" cy="10287000"/>
          </a:xfrm>
          <a:custGeom>
            <a:avLst/>
            <a:gdLst/>
            <a:ahLst/>
            <a:cxnLst/>
            <a:rect r="r" b="b" t="t" l="l"/>
            <a:pathLst>
              <a:path h="10287000" w="5549817">
                <a:moveTo>
                  <a:pt x="0" y="0"/>
                </a:moveTo>
                <a:lnTo>
                  <a:pt x="5549817" y="0"/>
                </a:lnTo>
                <a:lnTo>
                  <a:pt x="5549817" y="10287000"/>
                </a:lnTo>
                <a:lnTo>
                  <a:pt x="0" y="10287000"/>
                </a:lnTo>
                <a:lnTo>
                  <a:pt x="0" y="0"/>
                </a:lnTo>
                <a:close/>
              </a:path>
            </a:pathLst>
          </a:custGeom>
          <a:blipFill>
            <a:blip r:embed="rId2"/>
            <a:stretch>
              <a:fillRect l="-191279" t="-2429" r="0" b="-2429"/>
            </a:stretch>
          </a:blipFill>
        </p:spPr>
      </p:sp>
      <p:sp>
        <p:nvSpPr>
          <p:cNvPr name="TextBox 3" id="3"/>
          <p:cNvSpPr txBox="true"/>
          <p:nvPr/>
        </p:nvSpPr>
        <p:spPr>
          <a:xfrm rot="0">
            <a:off x="1028700" y="918284"/>
            <a:ext cx="10738966" cy="1680560"/>
          </a:xfrm>
          <a:prstGeom prst="rect">
            <a:avLst/>
          </a:prstGeom>
        </p:spPr>
        <p:txBody>
          <a:bodyPr anchor="t" rtlCol="false" tIns="0" lIns="0" bIns="0" rIns="0">
            <a:spAutoFit/>
          </a:bodyPr>
          <a:lstStyle/>
          <a:p>
            <a:pPr algn="just">
              <a:lnSpc>
                <a:spcPts val="3088"/>
              </a:lnSpc>
              <a:spcBef>
                <a:spcPct val="0"/>
              </a:spcBef>
            </a:pPr>
            <a:r>
              <a:rPr lang="en-US" b="true" sz="3088" spc="-61">
                <a:solidFill>
                  <a:srgbClr val="000000"/>
                </a:solidFill>
                <a:latin typeface="Crimson Roman Bold"/>
                <a:ea typeface="Crimson Roman Bold"/>
                <a:cs typeface="Crimson Roman Bold"/>
                <a:sym typeface="Crimson Roman Bold"/>
              </a:rPr>
              <a:t>Тому вміле спостереження за поведінкою дитини та дорослого дає можливість з високою вірогідністю робити висновки про їхні внутрішні, духовні особливості. </a:t>
            </a:r>
          </a:p>
        </p:txBody>
      </p:sp>
      <p:sp>
        <p:nvSpPr>
          <p:cNvPr name="Freeform 4" id="4"/>
          <p:cNvSpPr/>
          <p:nvPr/>
        </p:nvSpPr>
        <p:spPr>
          <a:xfrm flipH="false" flipV="false" rot="0">
            <a:off x="3019355" y="2566464"/>
            <a:ext cx="6757655" cy="1806137"/>
          </a:xfrm>
          <a:custGeom>
            <a:avLst/>
            <a:gdLst/>
            <a:ahLst/>
            <a:cxnLst/>
            <a:rect r="r" b="b" t="t" l="l"/>
            <a:pathLst>
              <a:path h="1806137" w="6757655">
                <a:moveTo>
                  <a:pt x="0" y="0"/>
                </a:moveTo>
                <a:lnTo>
                  <a:pt x="6757655" y="0"/>
                </a:lnTo>
                <a:lnTo>
                  <a:pt x="6757655" y="1806137"/>
                </a:lnTo>
                <a:lnTo>
                  <a:pt x="0" y="18061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4406931" y="2528364"/>
            <a:ext cx="4294281" cy="1703058"/>
          </a:xfrm>
          <a:prstGeom prst="rect">
            <a:avLst/>
          </a:prstGeom>
        </p:spPr>
        <p:txBody>
          <a:bodyPr anchor="t" rtlCol="false" tIns="0" lIns="0" bIns="0" rIns="0">
            <a:spAutoFit/>
          </a:bodyPr>
          <a:lstStyle/>
          <a:p>
            <a:pPr algn="ctr">
              <a:lnSpc>
                <a:spcPts val="2335"/>
              </a:lnSpc>
            </a:pPr>
          </a:p>
          <a:p>
            <a:pPr algn="ctr">
              <a:lnSpc>
                <a:spcPts val="6750"/>
              </a:lnSpc>
            </a:pPr>
            <a:r>
              <a:rPr lang="en-US" sz="4821">
                <a:solidFill>
                  <a:srgbClr val="000000"/>
                </a:solidFill>
                <a:latin typeface="Oswald"/>
                <a:ea typeface="Oswald"/>
                <a:cs typeface="Oswald"/>
                <a:sym typeface="Oswald"/>
              </a:rPr>
              <a:t>спостереження</a:t>
            </a:r>
          </a:p>
          <a:p>
            <a:pPr algn="ctr">
              <a:lnSpc>
                <a:spcPts val="2335"/>
              </a:lnSpc>
            </a:pPr>
          </a:p>
          <a:p>
            <a:pPr algn="ctr">
              <a:lnSpc>
                <a:spcPts val="2075"/>
              </a:lnSpc>
            </a:pPr>
          </a:p>
        </p:txBody>
      </p:sp>
      <p:sp>
        <p:nvSpPr>
          <p:cNvPr name="Freeform 6" id="6"/>
          <p:cNvSpPr/>
          <p:nvPr/>
        </p:nvSpPr>
        <p:spPr>
          <a:xfrm flipH="false" flipV="false" rot="0">
            <a:off x="959141" y="5616039"/>
            <a:ext cx="5334805" cy="1425848"/>
          </a:xfrm>
          <a:custGeom>
            <a:avLst/>
            <a:gdLst/>
            <a:ahLst/>
            <a:cxnLst/>
            <a:rect r="r" b="b" t="t" l="l"/>
            <a:pathLst>
              <a:path h="1425848" w="5334805">
                <a:moveTo>
                  <a:pt x="0" y="0"/>
                </a:moveTo>
                <a:lnTo>
                  <a:pt x="5334805" y="0"/>
                </a:lnTo>
                <a:lnTo>
                  <a:pt x="5334805" y="1425848"/>
                </a:lnTo>
                <a:lnTo>
                  <a:pt x="0" y="14258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221570" y="5616039"/>
            <a:ext cx="5334805" cy="1425848"/>
          </a:xfrm>
          <a:custGeom>
            <a:avLst/>
            <a:gdLst/>
            <a:ahLst/>
            <a:cxnLst/>
            <a:rect r="r" b="b" t="t" l="l"/>
            <a:pathLst>
              <a:path h="1425848" w="5334805">
                <a:moveTo>
                  <a:pt x="0" y="0"/>
                </a:moveTo>
                <a:lnTo>
                  <a:pt x="5334805" y="0"/>
                </a:lnTo>
                <a:lnTo>
                  <a:pt x="5334805" y="1425848"/>
                </a:lnTo>
                <a:lnTo>
                  <a:pt x="0" y="14258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606297" y="5929707"/>
            <a:ext cx="4040493" cy="763095"/>
          </a:xfrm>
          <a:prstGeom prst="rect">
            <a:avLst/>
          </a:prstGeom>
        </p:spPr>
        <p:txBody>
          <a:bodyPr anchor="t" rtlCol="false" tIns="0" lIns="0" bIns="0" rIns="0">
            <a:spAutoFit/>
          </a:bodyPr>
          <a:lstStyle/>
          <a:p>
            <a:pPr algn="ctr">
              <a:lnSpc>
                <a:spcPts val="3089"/>
              </a:lnSpc>
            </a:pPr>
            <a:r>
              <a:rPr lang="en-US" sz="2206">
                <a:solidFill>
                  <a:srgbClr val="000000"/>
                </a:solidFill>
                <a:latin typeface="Oswald"/>
                <a:ea typeface="Oswald"/>
                <a:cs typeface="Oswald"/>
                <a:sym typeface="Oswald"/>
              </a:rPr>
              <a:t>звичайне:</a:t>
            </a:r>
          </a:p>
          <a:p>
            <a:pPr algn="ctr">
              <a:lnSpc>
                <a:spcPts val="3089"/>
              </a:lnSpc>
            </a:pPr>
            <a:r>
              <a:rPr lang="en-US" sz="2206">
                <a:solidFill>
                  <a:srgbClr val="000000"/>
                </a:solidFill>
                <a:latin typeface="Oswald"/>
                <a:ea typeface="Oswald"/>
                <a:cs typeface="Oswald"/>
                <a:sym typeface="Oswald"/>
              </a:rPr>
              <a:t>бачення, слухання</a:t>
            </a:r>
          </a:p>
        </p:txBody>
      </p:sp>
      <p:sp>
        <p:nvSpPr>
          <p:cNvPr name="TextBox 9" id="9"/>
          <p:cNvSpPr txBox="true"/>
          <p:nvPr/>
        </p:nvSpPr>
        <p:spPr>
          <a:xfrm rot="0">
            <a:off x="8129346" y="5737488"/>
            <a:ext cx="3757387" cy="1135326"/>
          </a:xfrm>
          <a:prstGeom prst="rect">
            <a:avLst/>
          </a:prstGeom>
        </p:spPr>
        <p:txBody>
          <a:bodyPr anchor="t" rtlCol="false" tIns="0" lIns="0" bIns="0" rIns="0">
            <a:spAutoFit/>
          </a:bodyPr>
          <a:lstStyle/>
          <a:p>
            <a:pPr algn="ctr">
              <a:lnSpc>
                <a:spcPts val="3047"/>
              </a:lnSpc>
            </a:pPr>
            <a:r>
              <a:rPr lang="en-US" sz="2177">
                <a:solidFill>
                  <a:srgbClr val="000000"/>
                </a:solidFill>
                <a:latin typeface="Oswald"/>
                <a:ea typeface="Oswald"/>
                <a:cs typeface="Oswald"/>
                <a:sym typeface="Oswald"/>
              </a:rPr>
              <a:t>інструментальне</a:t>
            </a:r>
          </a:p>
          <a:p>
            <a:pPr algn="ctr">
              <a:lnSpc>
                <a:spcPts val="3047"/>
              </a:lnSpc>
            </a:pPr>
            <a:r>
              <a:rPr lang="en-US" sz="2177">
                <a:solidFill>
                  <a:srgbClr val="000000"/>
                </a:solidFill>
                <a:latin typeface="Oswald"/>
                <a:ea typeface="Oswald"/>
                <a:cs typeface="Oswald"/>
                <a:sym typeface="Oswald"/>
              </a:rPr>
              <a:t>бачене і почуте в поведінці людини фіксується на відео, фото, аудіо</a:t>
            </a:r>
          </a:p>
        </p:txBody>
      </p:sp>
      <p:grpSp>
        <p:nvGrpSpPr>
          <p:cNvPr name="Group 10" id="10"/>
          <p:cNvGrpSpPr/>
          <p:nvPr/>
        </p:nvGrpSpPr>
        <p:grpSpPr>
          <a:xfrm rot="7673327">
            <a:off x="4740712" y="4824144"/>
            <a:ext cx="1244485" cy="372732"/>
            <a:chOff x="0" y="0"/>
            <a:chExt cx="1548735" cy="463857"/>
          </a:xfrm>
        </p:grpSpPr>
        <p:sp>
          <p:nvSpPr>
            <p:cNvPr name="Freeform 11" id="11"/>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12" id="12"/>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grpSp>
        <p:nvGrpSpPr>
          <p:cNvPr name="Group 13" id="13"/>
          <p:cNvGrpSpPr/>
          <p:nvPr/>
        </p:nvGrpSpPr>
        <p:grpSpPr>
          <a:xfrm rot="3117108">
            <a:off x="7458287" y="4823942"/>
            <a:ext cx="1342119" cy="401974"/>
            <a:chOff x="0" y="0"/>
            <a:chExt cx="1548735" cy="463857"/>
          </a:xfrm>
        </p:grpSpPr>
        <p:sp>
          <p:nvSpPr>
            <p:cNvPr name="Freeform 14" id="14"/>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15" id="15"/>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sp>
        <p:nvSpPr>
          <p:cNvPr name="TextBox 16" id="16"/>
          <p:cNvSpPr txBox="true"/>
          <p:nvPr/>
        </p:nvSpPr>
        <p:spPr>
          <a:xfrm rot="0">
            <a:off x="747076" y="7781186"/>
            <a:ext cx="11613991" cy="1626236"/>
          </a:xfrm>
          <a:prstGeom prst="rect">
            <a:avLst/>
          </a:prstGeom>
        </p:spPr>
        <p:txBody>
          <a:bodyPr anchor="t" rtlCol="false" tIns="0" lIns="0" bIns="0" rIns="0">
            <a:spAutoFit/>
          </a:bodyPr>
          <a:lstStyle/>
          <a:p>
            <a:pPr algn="just">
              <a:lnSpc>
                <a:spcPts val="4339"/>
              </a:lnSpc>
              <a:spcBef>
                <a:spcPct val="0"/>
              </a:spcBef>
            </a:pPr>
            <a:r>
              <a:rPr lang="en-US" b="true" sz="3099">
                <a:solidFill>
                  <a:srgbClr val="000000"/>
                </a:solidFill>
                <a:latin typeface="Arimo Bold"/>
                <a:ea typeface="Arimo Bold"/>
                <a:cs typeface="Arimo Bold"/>
                <a:sym typeface="Arimo Bold"/>
              </a:rPr>
              <a:t>Інструментальне спостереження дає можливість документувати все, що спостерігається, а тому й глибше аналізувати, порівнювати</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384640" y="0"/>
            <a:ext cx="4903360" cy="10287000"/>
          </a:xfrm>
          <a:custGeom>
            <a:avLst/>
            <a:gdLst/>
            <a:ahLst/>
            <a:cxnLst/>
            <a:rect r="r" b="b" t="t" l="l"/>
            <a:pathLst>
              <a:path h="10287000" w="4903360">
                <a:moveTo>
                  <a:pt x="0" y="0"/>
                </a:moveTo>
                <a:lnTo>
                  <a:pt x="4903360" y="0"/>
                </a:lnTo>
                <a:lnTo>
                  <a:pt x="4903360" y="10287000"/>
                </a:lnTo>
                <a:lnTo>
                  <a:pt x="0" y="10287000"/>
                </a:lnTo>
                <a:lnTo>
                  <a:pt x="0" y="0"/>
                </a:lnTo>
                <a:close/>
              </a:path>
            </a:pathLst>
          </a:custGeom>
          <a:blipFill>
            <a:blip r:embed="rId2"/>
            <a:stretch>
              <a:fillRect l="-107680" t="0" r="-106726" b="0"/>
            </a:stretch>
          </a:blipFill>
        </p:spPr>
      </p:sp>
      <p:sp>
        <p:nvSpPr>
          <p:cNvPr name="TextBox 3" id="3"/>
          <p:cNvSpPr txBox="true"/>
          <p:nvPr/>
        </p:nvSpPr>
        <p:spPr>
          <a:xfrm rot="0">
            <a:off x="1459323" y="1318193"/>
            <a:ext cx="11063130" cy="6327601"/>
          </a:xfrm>
          <a:prstGeom prst="rect">
            <a:avLst/>
          </a:prstGeom>
        </p:spPr>
        <p:txBody>
          <a:bodyPr anchor="t" rtlCol="false" tIns="0" lIns="0" bIns="0" rIns="0">
            <a:spAutoFit/>
          </a:bodyPr>
          <a:lstStyle/>
          <a:p>
            <a:pPr algn="just">
              <a:lnSpc>
                <a:spcPts val="5609"/>
              </a:lnSpc>
              <a:spcBef>
                <a:spcPct val="0"/>
              </a:spcBef>
            </a:pPr>
            <a:r>
              <a:rPr lang="en-US" sz="4006">
                <a:solidFill>
                  <a:srgbClr val="000000"/>
                </a:solidFill>
                <a:latin typeface="Oswald"/>
                <a:ea typeface="Oswald"/>
                <a:cs typeface="Oswald"/>
                <a:sym typeface="Oswald"/>
              </a:rPr>
              <a:t>Психологічне наукове спостереження потрібно відрізняти від побутового. Наукове спостереження не обмежується описом зовнішньовиявленого, а проникає в сутність явищ, з’ясовує причини тих чи інших актів поведінки і цим розкриває їх психологічну природу. </a:t>
            </a:r>
          </a:p>
          <a:p>
            <a:pPr algn="just">
              <a:lnSpc>
                <a:spcPts val="5609"/>
              </a:lnSpc>
              <a:spcBef>
                <a:spcPct val="0"/>
              </a:spcBef>
            </a:pPr>
            <a:r>
              <a:rPr lang="en-US" sz="4006">
                <a:solidFill>
                  <a:srgbClr val="000000"/>
                </a:solidFill>
                <a:latin typeface="Oswald"/>
                <a:ea typeface="Oswald"/>
                <a:cs typeface="Oswald"/>
                <a:sym typeface="Oswald"/>
              </a:rPr>
              <a:t>Щоб навчати й виховувати дитину, потрібно на основі спостереженого розкривати психологічні механізми, спиратися на них у навчальній та виховній роботі, розвивати і вдосконалювати їх.</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7250298" cy="10287000"/>
          </a:xfrm>
          <a:custGeom>
            <a:avLst/>
            <a:gdLst/>
            <a:ahLst/>
            <a:cxnLst/>
            <a:rect r="r" b="b" t="t" l="l"/>
            <a:pathLst>
              <a:path h="10287000" w="7250298">
                <a:moveTo>
                  <a:pt x="0" y="0"/>
                </a:moveTo>
                <a:lnTo>
                  <a:pt x="7250298" y="0"/>
                </a:lnTo>
                <a:lnTo>
                  <a:pt x="7250298" y="10287000"/>
                </a:lnTo>
                <a:lnTo>
                  <a:pt x="0" y="10287000"/>
                </a:lnTo>
                <a:lnTo>
                  <a:pt x="0" y="0"/>
                </a:lnTo>
                <a:close/>
              </a:path>
            </a:pathLst>
          </a:custGeom>
          <a:blipFill>
            <a:blip r:embed="rId2"/>
            <a:stretch>
              <a:fillRect l="-47514" t="0" r="-193006" b="0"/>
            </a:stretch>
          </a:blipFill>
        </p:spPr>
      </p:sp>
      <p:sp>
        <p:nvSpPr>
          <p:cNvPr name="TextBox 3" id="3"/>
          <p:cNvSpPr txBox="true"/>
          <p:nvPr/>
        </p:nvSpPr>
        <p:spPr>
          <a:xfrm rot="0">
            <a:off x="7966507" y="2178439"/>
            <a:ext cx="9484181" cy="3165936"/>
          </a:xfrm>
          <a:prstGeom prst="rect">
            <a:avLst/>
          </a:prstGeom>
        </p:spPr>
        <p:txBody>
          <a:bodyPr anchor="t" rtlCol="false" tIns="0" lIns="0" bIns="0" rIns="0">
            <a:spAutoFit/>
          </a:bodyPr>
          <a:lstStyle/>
          <a:p>
            <a:pPr algn="just">
              <a:lnSpc>
                <a:spcPts val="5049"/>
              </a:lnSpc>
              <a:spcBef>
                <a:spcPct val="0"/>
              </a:spcBef>
            </a:pPr>
            <a:r>
              <a:rPr lang="en-US" sz="3606">
                <a:solidFill>
                  <a:srgbClr val="000000"/>
                </a:solidFill>
                <a:latin typeface="Oswald"/>
                <a:ea typeface="Oswald"/>
                <a:cs typeface="Oswald"/>
                <a:sym typeface="Oswald"/>
              </a:rPr>
              <a:t>Одноразового спостереження за якимось явищем у поведінці та діяльності особистості недостатньо для того, щоб робити висновки про її психічний склад, розум, почуття, волю, риси характеру, темперамент, цілеспрямованість, моральні якості.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901276" y="0"/>
            <a:ext cx="4386724" cy="10287000"/>
          </a:xfrm>
          <a:custGeom>
            <a:avLst/>
            <a:gdLst/>
            <a:ahLst/>
            <a:cxnLst/>
            <a:rect r="r" b="b" t="t" l="l"/>
            <a:pathLst>
              <a:path h="10287000" w="4386724">
                <a:moveTo>
                  <a:pt x="0" y="0"/>
                </a:moveTo>
                <a:lnTo>
                  <a:pt x="4386724" y="0"/>
                </a:lnTo>
                <a:lnTo>
                  <a:pt x="4386724" y="10287000"/>
                </a:lnTo>
                <a:lnTo>
                  <a:pt x="0" y="10287000"/>
                </a:lnTo>
                <a:lnTo>
                  <a:pt x="0" y="0"/>
                </a:lnTo>
                <a:close/>
              </a:path>
            </a:pathLst>
          </a:custGeom>
          <a:blipFill>
            <a:blip r:embed="rId2"/>
            <a:stretch>
              <a:fillRect l="-337689" t="-2430" r="0" b="-2430"/>
            </a:stretch>
          </a:blipFill>
        </p:spPr>
      </p:sp>
      <p:sp>
        <p:nvSpPr>
          <p:cNvPr name="TextBox 3" id="3"/>
          <p:cNvSpPr txBox="true"/>
          <p:nvPr/>
        </p:nvSpPr>
        <p:spPr>
          <a:xfrm rot="0">
            <a:off x="1411476" y="942975"/>
            <a:ext cx="10991359" cy="8434071"/>
          </a:xfrm>
          <a:prstGeom prst="rect">
            <a:avLst/>
          </a:prstGeom>
        </p:spPr>
        <p:txBody>
          <a:bodyPr anchor="t" rtlCol="false" tIns="0" lIns="0" bIns="0" rIns="0">
            <a:spAutoFit/>
          </a:bodyPr>
          <a:lstStyle/>
          <a:p>
            <a:pPr algn="just">
              <a:lnSpc>
                <a:spcPts val="4479"/>
              </a:lnSpc>
              <a:spcBef>
                <a:spcPct val="0"/>
              </a:spcBef>
            </a:pPr>
            <a:r>
              <a:rPr lang="en-US" sz="3199">
                <a:solidFill>
                  <a:srgbClr val="000000"/>
                </a:solidFill>
                <a:latin typeface="Arimo"/>
                <a:ea typeface="Arimo"/>
                <a:cs typeface="Arimo"/>
                <a:sym typeface="Arimo"/>
              </a:rPr>
              <a:t>Для того, щоб уникнути випадкових суджень, потрібні кількаразові спостереження тих чи інших морально психологічних особливостей у різних умовах і на різноманітному матеріалі. За одноразовим або випадковим виявленням успіхів не можна судити, скажімо, про здібності особистості, силу її пам’яті чи мислення. </a:t>
            </a:r>
          </a:p>
          <a:p>
            <a:pPr algn="just">
              <a:lnSpc>
                <a:spcPts val="4479"/>
              </a:lnSpc>
              <a:spcBef>
                <a:spcPct val="0"/>
              </a:spcBef>
            </a:pPr>
            <a:r>
              <a:rPr lang="en-US" b="true" sz="3199">
                <a:solidFill>
                  <a:srgbClr val="000000"/>
                </a:solidFill>
                <a:latin typeface="Arimo Bold"/>
                <a:ea typeface="Arimo Bold"/>
                <a:cs typeface="Arimo Bold"/>
                <a:sym typeface="Arimo Bold"/>
              </a:rPr>
              <a:t>Щоб спостереження набрало наукового характеру, воно має відповідати певним вимогам:</a:t>
            </a:r>
          </a:p>
          <a:p>
            <a:pPr algn="just">
              <a:lnSpc>
                <a:spcPts val="4479"/>
              </a:lnSpc>
              <a:spcBef>
                <a:spcPct val="0"/>
              </a:spcBef>
            </a:pPr>
            <a:r>
              <a:rPr lang="en-US" sz="3199">
                <a:solidFill>
                  <a:srgbClr val="000000"/>
                </a:solidFill>
                <a:latin typeface="Arimo"/>
                <a:ea typeface="Arimo"/>
                <a:cs typeface="Arimo"/>
                <a:sym typeface="Arimo"/>
              </a:rPr>
              <a:t>– бути цілеспрямованим, а не випадковим;</a:t>
            </a:r>
          </a:p>
          <a:p>
            <a:pPr algn="just">
              <a:lnSpc>
                <a:spcPts val="4479"/>
              </a:lnSpc>
              <a:spcBef>
                <a:spcPct val="0"/>
              </a:spcBef>
            </a:pPr>
            <a:r>
              <a:rPr lang="en-US" sz="3199">
                <a:solidFill>
                  <a:srgbClr val="000000"/>
                </a:solidFill>
                <a:latin typeface="Arimo"/>
                <a:ea typeface="Arimo"/>
                <a:cs typeface="Arimo"/>
                <a:sym typeface="Arimo"/>
              </a:rPr>
              <a:t>– здійснюватися планомірно й систематично;</a:t>
            </a:r>
          </a:p>
          <a:p>
            <a:pPr algn="just">
              <a:lnSpc>
                <a:spcPts val="4479"/>
              </a:lnSpc>
              <a:spcBef>
                <a:spcPct val="0"/>
              </a:spcBef>
            </a:pPr>
            <a:r>
              <a:rPr lang="en-US" sz="3199">
                <a:solidFill>
                  <a:srgbClr val="000000"/>
                </a:solidFill>
                <a:latin typeface="Arimo"/>
                <a:ea typeface="Arimo"/>
                <a:cs typeface="Arimo"/>
                <a:sym typeface="Arimo"/>
              </a:rPr>
              <a:t>– бути забезпеченим достатньою інформацією про спостережуване явище (якомога більшою кількістю фактів);</a:t>
            </a:r>
          </a:p>
          <a:p>
            <a:pPr algn="just">
              <a:lnSpc>
                <a:spcPts val="4479"/>
              </a:lnSpc>
              <a:spcBef>
                <a:spcPct val="0"/>
              </a:spcBef>
            </a:pPr>
            <a:r>
              <a:rPr lang="en-US" sz="3199">
                <a:solidFill>
                  <a:srgbClr val="000000"/>
                </a:solidFill>
                <a:latin typeface="Arimo"/>
                <a:ea typeface="Arimo"/>
                <a:cs typeface="Arimo"/>
                <a:sym typeface="Arimo"/>
              </a:rPr>
              <a:t>– точно фіксувати результати спостереження.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384640" y="0"/>
            <a:ext cx="4903360" cy="10287000"/>
          </a:xfrm>
          <a:custGeom>
            <a:avLst/>
            <a:gdLst/>
            <a:ahLst/>
            <a:cxnLst/>
            <a:rect r="r" b="b" t="t" l="l"/>
            <a:pathLst>
              <a:path h="10287000" w="4903360">
                <a:moveTo>
                  <a:pt x="0" y="0"/>
                </a:moveTo>
                <a:lnTo>
                  <a:pt x="4903360" y="0"/>
                </a:lnTo>
                <a:lnTo>
                  <a:pt x="4903360" y="10287000"/>
                </a:lnTo>
                <a:lnTo>
                  <a:pt x="0" y="10287000"/>
                </a:lnTo>
                <a:lnTo>
                  <a:pt x="0" y="0"/>
                </a:lnTo>
                <a:close/>
              </a:path>
            </a:pathLst>
          </a:custGeom>
          <a:blipFill>
            <a:blip r:embed="rId2"/>
            <a:stretch>
              <a:fillRect l="-107680" t="0" r="-106726" b="0"/>
            </a:stretch>
          </a:blipFill>
        </p:spPr>
      </p:sp>
      <p:sp>
        <p:nvSpPr>
          <p:cNvPr name="TextBox 3" id="3"/>
          <p:cNvSpPr txBox="true"/>
          <p:nvPr/>
        </p:nvSpPr>
        <p:spPr>
          <a:xfrm rot="0">
            <a:off x="1818175" y="952500"/>
            <a:ext cx="10369349" cy="8141336"/>
          </a:xfrm>
          <a:prstGeom prst="rect">
            <a:avLst/>
          </a:prstGeom>
        </p:spPr>
        <p:txBody>
          <a:bodyPr anchor="t" rtlCol="false" tIns="0" lIns="0" bIns="0" rIns="0">
            <a:spAutoFit/>
          </a:bodyPr>
          <a:lstStyle/>
          <a:p>
            <a:pPr algn="just">
              <a:lnSpc>
                <a:spcPts val="4339"/>
              </a:lnSpc>
              <a:spcBef>
                <a:spcPct val="0"/>
              </a:spcBef>
            </a:pPr>
            <a:r>
              <a:rPr lang="en-US" sz="3099">
                <a:solidFill>
                  <a:srgbClr val="000000"/>
                </a:solidFill>
                <a:latin typeface="Arimo"/>
                <a:ea typeface="Arimo"/>
                <a:cs typeface="Arimo"/>
                <a:sym typeface="Arimo"/>
              </a:rPr>
              <a:t>Наукове спостереження висуває певні вимоги й до особистих якостей дослідника. Зокрема, він повинен мати такі якості:</a:t>
            </a:r>
          </a:p>
          <a:p>
            <a:pPr algn="just">
              <a:lnSpc>
                <a:spcPts val="4339"/>
              </a:lnSpc>
              <a:spcBef>
                <a:spcPct val="0"/>
              </a:spcBef>
            </a:pPr>
            <a:r>
              <a:rPr lang="en-US" sz="3099">
                <a:solidFill>
                  <a:srgbClr val="000000"/>
                </a:solidFill>
                <a:latin typeface="Arimo"/>
                <a:ea typeface="Arimo"/>
                <a:cs typeface="Arimo"/>
                <a:sym typeface="Arimo"/>
              </a:rPr>
              <a:t> • бути об’єктивним при фіксації, словесному описі та кла сифікації спостережень;</a:t>
            </a:r>
          </a:p>
          <a:p>
            <a:pPr algn="just">
              <a:lnSpc>
                <a:spcPts val="4339"/>
              </a:lnSpc>
              <a:spcBef>
                <a:spcPct val="0"/>
              </a:spcBef>
            </a:pPr>
            <a:r>
              <a:rPr lang="en-US" sz="3099">
                <a:solidFill>
                  <a:srgbClr val="000000"/>
                </a:solidFill>
                <a:latin typeface="Arimo"/>
                <a:ea typeface="Arimo"/>
                <a:cs typeface="Arimo"/>
                <a:sym typeface="Arimo"/>
              </a:rPr>
              <a:t> • володіти собою, тобто його настрій та особисті характеро логічні якості не повинні впливати на спостереження та по значатися на ньому та висновках; </a:t>
            </a:r>
          </a:p>
          <a:p>
            <a:pPr algn="just">
              <a:lnSpc>
                <a:spcPts val="4339"/>
              </a:lnSpc>
              <a:spcBef>
                <a:spcPct val="0"/>
              </a:spcBef>
            </a:pPr>
            <a:r>
              <a:rPr lang="en-US" sz="3099">
                <a:solidFill>
                  <a:srgbClr val="000000"/>
                </a:solidFill>
                <a:latin typeface="Arimo"/>
                <a:ea typeface="Arimo"/>
                <a:cs typeface="Arimo"/>
                <a:sym typeface="Arimo"/>
              </a:rPr>
              <a:t>• не бути тенденційно упередженим ворганізації спостережен ня та очікуванні його наслідків, щоб не зробити безпідставних висновків; </a:t>
            </a:r>
          </a:p>
          <a:p>
            <a:pPr algn="just">
              <a:lnSpc>
                <a:spcPts val="4339"/>
              </a:lnSpc>
              <a:spcBef>
                <a:spcPct val="0"/>
              </a:spcBef>
            </a:pPr>
            <a:r>
              <a:rPr lang="en-US" sz="3099">
                <a:solidFill>
                  <a:srgbClr val="000000"/>
                </a:solidFill>
                <a:latin typeface="Arimo"/>
                <a:ea typeface="Arimo"/>
                <a:cs typeface="Arimo"/>
                <a:sym typeface="Arimo"/>
              </a:rPr>
              <a:t>• не піддаватися першим враженням про піддослідного; </a:t>
            </a:r>
          </a:p>
          <a:p>
            <a:pPr algn="just">
              <a:lnSpc>
                <a:spcPts val="4339"/>
              </a:lnSpc>
              <a:spcBef>
                <a:spcPct val="0"/>
              </a:spcBef>
            </a:pPr>
            <a:r>
              <a:rPr lang="en-US" sz="3099">
                <a:solidFill>
                  <a:srgbClr val="000000"/>
                </a:solidFill>
                <a:latin typeface="Arimo"/>
                <a:ea typeface="Arimo"/>
                <a:cs typeface="Arimo"/>
                <a:sym typeface="Arimo"/>
              </a:rPr>
              <a:t>• не бути поблажливим щодо піддослідного; </a:t>
            </a:r>
          </a:p>
          <a:p>
            <a:pPr algn="just">
              <a:lnSpc>
                <a:spcPts val="4339"/>
              </a:lnSpc>
              <a:spcBef>
                <a:spcPct val="0"/>
              </a:spcBef>
            </a:pPr>
            <a:r>
              <a:rPr lang="en-US" sz="3099">
                <a:solidFill>
                  <a:srgbClr val="000000"/>
                </a:solidFill>
                <a:latin typeface="Arimo"/>
                <a:ea typeface="Arimo"/>
                <a:cs typeface="Arimo"/>
                <a:sym typeface="Arimo"/>
              </a:rPr>
              <a:t>• не приписувати піддослідному власних якостей і не поясню вати його поведінку з власної позиції.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5549817" cy="10287000"/>
          </a:xfrm>
          <a:custGeom>
            <a:avLst/>
            <a:gdLst/>
            <a:ahLst/>
            <a:cxnLst/>
            <a:rect r="r" b="b" t="t" l="l"/>
            <a:pathLst>
              <a:path h="10287000" w="5549817">
                <a:moveTo>
                  <a:pt x="0" y="0"/>
                </a:moveTo>
                <a:lnTo>
                  <a:pt x="5549817" y="0"/>
                </a:lnTo>
                <a:lnTo>
                  <a:pt x="5549817" y="10287000"/>
                </a:lnTo>
                <a:lnTo>
                  <a:pt x="0" y="10287000"/>
                </a:lnTo>
                <a:lnTo>
                  <a:pt x="0" y="0"/>
                </a:lnTo>
                <a:close/>
              </a:path>
            </a:pathLst>
          </a:custGeom>
          <a:blipFill>
            <a:blip r:embed="rId2"/>
            <a:stretch>
              <a:fillRect l="-191279" t="-2429" r="0" b="-2429"/>
            </a:stretch>
          </a:blipFill>
        </p:spPr>
      </p:sp>
      <p:sp>
        <p:nvSpPr>
          <p:cNvPr name="TextBox 3" id="3"/>
          <p:cNvSpPr txBox="true"/>
          <p:nvPr/>
        </p:nvSpPr>
        <p:spPr>
          <a:xfrm rot="0">
            <a:off x="6226677" y="752046"/>
            <a:ext cx="11661357" cy="6920831"/>
          </a:xfrm>
          <a:prstGeom prst="rect">
            <a:avLst/>
          </a:prstGeom>
        </p:spPr>
        <p:txBody>
          <a:bodyPr anchor="t" rtlCol="false" tIns="0" lIns="0" bIns="0" rIns="0">
            <a:spAutoFit/>
          </a:bodyPr>
          <a:lstStyle/>
          <a:p>
            <a:pPr algn="just">
              <a:lnSpc>
                <a:spcPts val="5530"/>
              </a:lnSpc>
              <a:spcBef>
                <a:spcPct val="0"/>
              </a:spcBef>
            </a:pPr>
            <a:r>
              <a:rPr lang="en-US" sz="3950">
                <a:solidFill>
                  <a:srgbClr val="000000"/>
                </a:solidFill>
                <a:latin typeface="Oswald"/>
                <a:ea typeface="Oswald"/>
                <a:cs typeface="Oswald"/>
                <a:sym typeface="Oswald"/>
              </a:rPr>
              <a:t>Об’єктивність має характеризувати весь процес дослідження й бути визначальним чинником для висновків. Спостереження потребує чіткості й точності фіксації даних. Для цього використовують певні бланки. </a:t>
            </a:r>
          </a:p>
          <a:p>
            <a:pPr algn="just">
              <a:lnSpc>
                <a:spcPts val="5530"/>
              </a:lnSpc>
              <a:spcBef>
                <a:spcPct val="0"/>
              </a:spcBef>
            </a:pPr>
            <a:r>
              <a:rPr lang="en-US" sz="3950">
                <a:solidFill>
                  <a:srgbClr val="000000"/>
                </a:solidFill>
                <a:latin typeface="Oswald"/>
                <a:ea typeface="Oswald"/>
                <a:cs typeface="Oswald"/>
                <a:sym typeface="Oswald"/>
              </a:rPr>
              <a:t>Наведемо один з них. </a:t>
            </a:r>
          </a:p>
          <a:p>
            <a:pPr algn="ctr">
              <a:lnSpc>
                <a:spcPts val="5530"/>
              </a:lnSpc>
              <a:spcBef>
                <a:spcPct val="0"/>
              </a:spcBef>
            </a:pPr>
          </a:p>
          <a:p>
            <a:pPr algn="ctr">
              <a:lnSpc>
                <a:spcPts val="5530"/>
              </a:lnSpc>
              <a:spcBef>
                <a:spcPct val="0"/>
              </a:spcBef>
            </a:pPr>
            <a:r>
              <a:rPr lang="en-US" sz="3950">
                <a:solidFill>
                  <a:srgbClr val="000000"/>
                </a:solidFill>
                <a:latin typeface="Oswald"/>
                <a:ea typeface="Oswald"/>
                <a:cs typeface="Oswald"/>
                <a:sym typeface="Oswald"/>
              </a:rPr>
              <a:t>Бланк для фіксації результатів спостереження</a:t>
            </a:r>
          </a:p>
          <a:p>
            <a:pPr algn="ctr">
              <a:lnSpc>
                <a:spcPts val="5530"/>
              </a:lnSpc>
              <a:spcBef>
                <a:spcPct val="0"/>
              </a:spcBef>
            </a:pPr>
          </a:p>
          <a:p>
            <a:pPr algn="ctr">
              <a:lnSpc>
                <a:spcPts val="5530"/>
              </a:lnSpc>
              <a:spcBef>
                <a:spcPct val="0"/>
              </a:spcBef>
            </a:pPr>
            <a:r>
              <a:rPr lang="en-US" sz="3950">
                <a:solidFill>
                  <a:srgbClr val="000000"/>
                </a:solidFill>
                <a:latin typeface="Oswald"/>
                <a:ea typeface="Oswald"/>
                <a:cs typeface="Oswald"/>
                <a:sym typeface="Oswald"/>
              </a:rPr>
              <a:t> </a:t>
            </a:r>
          </a:p>
          <a:p>
            <a:pPr algn="ctr">
              <a:lnSpc>
                <a:spcPts val="5530"/>
              </a:lnSpc>
              <a:spcBef>
                <a:spcPct val="0"/>
              </a:spcBef>
            </a:pPr>
          </a:p>
        </p:txBody>
      </p:sp>
      <p:graphicFrame>
        <p:nvGraphicFramePr>
          <p:cNvPr name="Table 4" id="4"/>
          <p:cNvGraphicFramePr>
            <a:graphicFrameLocks noGrp="true"/>
          </p:cNvGraphicFramePr>
          <p:nvPr/>
        </p:nvGraphicFramePr>
        <p:xfrm>
          <a:off x="6033948" y="5767313"/>
          <a:ext cx="11638774" cy="1514475"/>
        </p:xfrm>
        <a:graphic>
          <a:graphicData uri="http://schemas.openxmlformats.org/drawingml/2006/table">
            <a:tbl>
              <a:tblPr/>
              <a:tblGrid>
                <a:gridCol w="2421099"/>
                <a:gridCol w="2274387"/>
                <a:gridCol w="2202381"/>
                <a:gridCol w="2439087"/>
                <a:gridCol w="2301820"/>
              </a:tblGrid>
              <a:tr h="1514475">
                <a:tc>
                  <a:txBody>
                    <a:bodyPr anchor="t" rtlCol="false"/>
                    <a:lstStyle/>
                    <a:p>
                      <a:pPr algn="l">
                        <a:lnSpc>
                          <a:spcPts val="2659"/>
                        </a:lnSpc>
                        <a:defRPr/>
                      </a:pPr>
                      <a:r>
                        <a:rPr lang="en-US" sz="1899" b="true">
                          <a:solidFill>
                            <a:srgbClr val="000000"/>
                          </a:solidFill>
                          <a:latin typeface="Arimo Bold"/>
                          <a:ea typeface="Arimo Bold"/>
                          <a:cs typeface="Arimo Bold"/>
                          <a:sym typeface="Arimo Bold"/>
                        </a:rPr>
                        <a:t> Що спстерігалося</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59"/>
                        </a:lnSpc>
                        <a:defRPr/>
                      </a:pPr>
                      <a:r>
                        <a:rPr lang="en-US" sz="1899" b="true">
                          <a:solidFill>
                            <a:srgbClr val="000000"/>
                          </a:solidFill>
                          <a:latin typeface="Arimo Bold"/>
                          <a:ea typeface="Arimo Bold"/>
                          <a:cs typeface="Arimo Bold"/>
                          <a:sym typeface="Arimo Bold"/>
                        </a:rPr>
                        <a:t>Що виявлено у процесі даних спостереження</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59"/>
                        </a:lnSpc>
                        <a:defRPr/>
                      </a:pPr>
                      <a:r>
                        <a:rPr lang="en-US" sz="1899" b="true">
                          <a:solidFill>
                            <a:srgbClr val="000000"/>
                          </a:solidFill>
                          <a:latin typeface="Arimo Bold"/>
                          <a:ea typeface="Arimo Bold"/>
                          <a:cs typeface="Arimo Bold"/>
                          <a:sym typeface="Arimo Bold"/>
                        </a:rPr>
                        <a:t> Пояснення спостереження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59"/>
                        </a:lnSpc>
                        <a:defRPr/>
                      </a:pPr>
                      <a:r>
                        <a:rPr lang="en-US" sz="1899" b="true">
                          <a:solidFill>
                            <a:srgbClr val="000000"/>
                          </a:solidFill>
                          <a:latin typeface="Arimo Bold"/>
                          <a:ea typeface="Arimo Bold"/>
                          <a:cs typeface="Arimo Bold"/>
                          <a:sym typeface="Arimo Bold"/>
                        </a:rPr>
                        <a:t>Дата спостереження</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59"/>
                        </a:lnSpc>
                        <a:defRPr/>
                      </a:pPr>
                      <a:r>
                        <a:rPr lang="en-US" sz="1899" b="true">
                          <a:solidFill>
                            <a:srgbClr val="000000"/>
                          </a:solidFill>
                          <a:latin typeface="Arimo Bold"/>
                          <a:ea typeface="Arimo Bold"/>
                          <a:cs typeface="Arimo Bold"/>
                          <a:sym typeface="Arimo Bold"/>
                        </a:rPr>
                        <a:t>За яких умов здійснювалось спостереження</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5" id="5"/>
          <p:cNvSpPr txBox="true"/>
          <p:nvPr/>
        </p:nvSpPr>
        <p:spPr>
          <a:xfrm rot="0">
            <a:off x="6033948" y="7900024"/>
            <a:ext cx="11225352" cy="1180291"/>
          </a:xfrm>
          <a:prstGeom prst="rect">
            <a:avLst/>
          </a:prstGeom>
        </p:spPr>
        <p:txBody>
          <a:bodyPr anchor="t" rtlCol="false" tIns="0" lIns="0" bIns="0" rIns="0">
            <a:spAutoFit/>
          </a:bodyPr>
          <a:lstStyle/>
          <a:p>
            <a:pPr algn="just">
              <a:lnSpc>
                <a:spcPts val="4769"/>
              </a:lnSpc>
              <a:spcBef>
                <a:spcPct val="0"/>
              </a:spcBef>
            </a:pPr>
            <a:r>
              <a:rPr lang="en-US" sz="3406">
                <a:solidFill>
                  <a:srgbClr val="000000"/>
                </a:solidFill>
                <a:latin typeface="Oswald"/>
                <a:ea typeface="Oswald"/>
                <a:cs typeface="Oswald"/>
                <a:sym typeface="Oswald"/>
              </a:rPr>
              <a:t>Спостереження використовується при застосуванні всіх інших методів вивчення психічних процесів та властивостей особистості.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901276" y="0"/>
            <a:ext cx="4386724" cy="10287000"/>
          </a:xfrm>
          <a:custGeom>
            <a:avLst/>
            <a:gdLst/>
            <a:ahLst/>
            <a:cxnLst/>
            <a:rect r="r" b="b" t="t" l="l"/>
            <a:pathLst>
              <a:path h="10287000" w="4386724">
                <a:moveTo>
                  <a:pt x="0" y="0"/>
                </a:moveTo>
                <a:lnTo>
                  <a:pt x="4386724" y="0"/>
                </a:lnTo>
                <a:lnTo>
                  <a:pt x="4386724" y="10287000"/>
                </a:lnTo>
                <a:lnTo>
                  <a:pt x="0" y="10287000"/>
                </a:lnTo>
                <a:lnTo>
                  <a:pt x="0" y="0"/>
                </a:lnTo>
                <a:close/>
              </a:path>
            </a:pathLst>
          </a:custGeom>
          <a:blipFill>
            <a:blip r:embed="rId2"/>
            <a:stretch>
              <a:fillRect l="-337689" t="-2430" r="0" b="-2430"/>
            </a:stretch>
          </a:blipFill>
        </p:spPr>
      </p:sp>
      <p:sp>
        <p:nvSpPr>
          <p:cNvPr name="TextBox 3" id="3"/>
          <p:cNvSpPr txBox="true"/>
          <p:nvPr/>
        </p:nvSpPr>
        <p:spPr>
          <a:xfrm rot="0">
            <a:off x="2272721" y="2039772"/>
            <a:ext cx="10131381" cy="5244763"/>
          </a:xfrm>
          <a:prstGeom prst="rect">
            <a:avLst/>
          </a:prstGeom>
        </p:spPr>
        <p:txBody>
          <a:bodyPr anchor="t" rtlCol="false" tIns="0" lIns="0" bIns="0" rIns="0">
            <a:spAutoFit/>
          </a:bodyPr>
          <a:lstStyle/>
          <a:p>
            <a:pPr algn="just">
              <a:lnSpc>
                <a:spcPts val="5968"/>
              </a:lnSpc>
              <a:spcBef>
                <a:spcPct val="0"/>
              </a:spcBef>
            </a:pPr>
            <a:r>
              <a:rPr lang="en-US" sz="4263">
                <a:solidFill>
                  <a:srgbClr val="000000"/>
                </a:solidFill>
                <a:latin typeface="Oswald"/>
                <a:ea typeface="Oswald"/>
                <a:cs typeface="Oswald"/>
                <a:sym typeface="Oswald"/>
              </a:rPr>
              <a:t>Найефективнішим і найпліднішим з наукового погляду є експериментальне дослідження, коли досліджуване явище вивчається в різних умовах та обставинах. </a:t>
            </a:r>
          </a:p>
          <a:p>
            <a:pPr algn="just">
              <a:lnSpc>
                <a:spcPts val="5968"/>
              </a:lnSpc>
              <a:spcBef>
                <a:spcPct val="0"/>
              </a:spcBef>
            </a:pPr>
            <a:r>
              <a:rPr lang="en-US" sz="4263">
                <a:solidFill>
                  <a:srgbClr val="000000"/>
                </a:solidFill>
                <a:latin typeface="Oswald"/>
                <a:ea typeface="Oswald"/>
                <a:cs typeface="Oswald"/>
                <a:sym typeface="Oswald"/>
              </a:rPr>
              <a:t>За таким методом можна глибоко і з високою точністю вивчати досліджувану психологічну закономірність.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384640" y="0"/>
            <a:ext cx="4903360" cy="10287000"/>
          </a:xfrm>
          <a:custGeom>
            <a:avLst/>
            <a:gdLst/>
            <a:ahLst/>
            <a:cxnLst/>
            <a:rect r="r" b="b" t="t" l="l"/>
            <a:pathLst>
              <a:path h="10287000" w="4903360">
                <a:moveTo>
                  <a:pt x="0" y="0"/>
                </a:moveTo>
                <a:lnTo>
                  <a:pt x="4903360" y="0"/>
                </a:lnTo>
                <a:lnTo>
                  <a:pt x="4903360" y="10287000"/>
                </a:lnTo>
                <a:lnTo>
                  <a:pt x="0" y="10287000"/>
                </a:lnTo>
                <a:lnTo>
                  <a:pt x="0" y="0"/>
                </a:lnTo>
                <a:close/>
              </a:path>
            </a:pathLst>
          </a:custGeom>
          <a:blipFill>
            <a:blip r:embed="rId2"/>
            <a:stretch>
              <a:fillRect l="-107680" t="0" r="-106726" b="0"/>
            </a:stretch>
          </a:blipFill>
        </p:spPr>
      </p:sp>
      <p:sp>
        <p:nvSpPr>
          <p:cNvPr name="TextBox 3" id="3"/>
          <p:cNvSpPr txBox="true"/>
          <p:nvPr/>
        </p:nvSpPr>
        <p:spPr>
          <a:xfrm rot="0">
            <a:off x="1220088" y="2081934"/>
            <a:ext cx="11398058" cy="6056456"/>
          </a:xfrm>
          <a:prstGeom prst="rect">
            <a:avLst/>
          </a:prstGeom>
        </p:spPr>
        <p:txBody>
          <a:bodyPr anchor="t" rtlCol="false" tIns="0" lIns="0" bIns="0" rIns="0">
            <a:spAutoFit/>
          </a:bodyPr>
          <a:lstStyle/>
          <a:p>
            <a:pPr algn="just">
              <a:lnSpc>
                <a:spcPts val="5329"/>
              </a:lnSpc>
              <a:spcBef>
                <a:spcPct val="0"/>
              </a:spcBef>
            </a:pPr>
            <a:r>
              <a:rPr lang="en-US" sz="3806">
                <a:solidFill>
                  <a:srgbClr val="000000"/>
                </a:solidFill>
                <a:latin typeface="Oswald"/>
                <a:ea typeface="Oswald"/>
                <a:cs typeface="Oswald"/>
                <a:sym typeface="Oswald"/>
              </a:rPr>
              <a:t>Експеримент є одним з основних методів психології. Особливість його полягає в тому, що дослідник сам створює умови, за яких досліджуване явище виникає неодмінно й закономірно. При цьому дослідник дістає можливість чітко визначити чинники, які діяли в момент виникнення та перебігу досліджуваного явища, розкрити причини, що його зумовили, а також у разі потреби повторити дослід з метою нагромадження додаткових відомостей для обґрунтування одержаних результатів.</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7379549" y="1330748"/>
            <a:ext cx="7315200" cy="1955153"/>
          </a:xfrm>
          <a:custGeom>
            <a:avLst/>
            <a:gdLst/>
            <a:ahLst/>
            <a:cxnLst/>
            <a:rect r="r" b="b" t="t" l="l"/>
            <a:pathLst>
              <a:path h="1955153" w="7315200">
                <a:moveTo>
                  <a:pt x="0" y="0"/>
                </a:moveTo>
                <a:lnTo>
                  <a:pt x="7315200" y="0"/>
                </a:lnTo>
                <a:lnTo>
                  <a:pt x="7315200" y="1955154"/>
                </a:lnTo>
                <a:lnTo>
                  <a:pt x="0" y="1955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86119" y="4866632"/>
            <a:ext cx="7315200" cy="1955153"/>
          </a:xfrm>
          <a:custGeom>
            <a:avLst/>
            <a:gdLst/>
            <a:ahLst/>
            <a:cxnLst/>
            <a:rect r="r" b="b" t="t" l="l"/>
            <a:pathLst>
              <a:path h="1955153" w="7315200">
                <a:moveTo>
                  <a:pt x="0" y="0"/>
                </a:moveTo>
                <a:lnTo>
                  <a:pt x="7315200" y="0"/>
                </a:lnTo>
                <a:lnTo>
                  <a:pt x="7315200" y="1955153"/>
                </a:lnTo>
                <a:lnTo>
                  <a:pt x="0" y="1955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925656" y="4787303"/>
            <a:ext cx="7315200" cy="1955153"/>
          </a:xfrm>
          <a:custGeom>
            <a:avLst/>
            <a:gdLst/>
            <a:ahLst/>
            <a:cxnLst/>
            <a:rect r="r" b="b" t="t" l="l"/>
            <a:pathLst>
              <a:path h="1955153" w="7315200">
                <a:moveTo>
                  <a:pt x="0" y="0"/>
                </a:moveTo>
                <a:lnTo>
                  <a:pt x="7315200" y="0"/>
                </a:lnTo>
                <a:lnTo>
                  <a:pt x="7315200" y="1955153"/>
                </a:lnTo>
                <a:lnTo>
                  <a:pt x="0" y="19551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7673327">
            <a:off x="7322535" y="3808445"/>
            <a:ext cx="1662969" cy="498071"/>
            <a:chOff x="0" y="0"/>
            <a:chExt cx="1548735" cy="463857"/>
          </a:xfrm>
        </p:grpSpPr>
        <p:sp>
          <p:nvSpPr>
            <p:cNvPr name="Freeform 6" id="6"/>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7" id="7"/>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grpSp>
        <p:nvGrpSpPr>
          <p:cNvPr name="Group 8" id="8"/>
          <p:cNvGrpSpPr/>
          <p:nvPr/>
        </p:nvGrpSpPr>
        <p:grpSpPr>
          <a:xfrm rot="3117108">
            <a:off x="12635187" y="3825501"/>
            <a:ext cx="1716297" cy="514043"/>
            <a:chOff x="0" y="0"/>
            <a:chExt cx="1548735" cy="463857"/>
          </a:xfrm>
        </p:grpSpPr>
        <p:sp>
          <p:nvSpPr>
            <p:cNvPr name="Freeform 9" id="9"/>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10" id="10"/>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sp>
        <p:nvSpPr>
          <p:cNvPr name="TextBox 11" id="11"/>
          <p:cNvSpPr txBox="true"/>
          <p:nvPr/>
        </p:nvSpPr>
        <p:spPr>
          <a:xfrm rot="0">
            <a:off x="11858672" y="5019675"/>
            <a:ext cx="5449169" cy="1094740"/>
          </a:xfrm>
          <a:prstGeom prst="rect">
            <a:avLst/>
          </a:prstGeom>
        </p:spPr>
        <p:txBody>
          <a:bodyPr anchor="t" rtlCol="false" tIns="0" lIns="0" bIns="0" rIns="0">
            <a:spAutoFit/>
          </a:bodyPr>
          <a:lstStyle/>
          <a:p>
            <a:pPr algn="ctr">
              <a:lnSpc>
                <a:spcPts val="8959"/>
              </a:lnSpc>
            </a:pPr>
            <a:r>
              <a:rPr lang="en-US" sz="6399">
                <a:solidFill>
                  <a:srgbClr val="000000"/>
                </a:solidFill>
                <a:latin typeface="Oswald"/>
                <a:ea typeface="Oswald"/>
                <a:cs typeface="Oswald"/>
                <a:sym typeface="Oswald"/>
              </a:rPr>
              <a:t>природний</a:t>
            </a:r>
          </a:p>
        </p:txBody>
      </p:sp>
      <p:sp>
        <p:nvSpPr>
          <p:cNvPr name="TextBox 12" id="12"/>
          <p:cNvSpPr txBox="true"/>
          <p:nvPr/>
        </p:nvSpPr>
        <p:spPr>
          <a:xfrm rot="0">
            <a:off x="8154020" y="1463093"/>
            <a:ext cx="6070616" cy="1094740"/>
          </a:xfrm>
          <a:prstGeom prst="rect">
            <a:avLst/>
          </a:prstGeom>
        </p:spPr>
        <p:txBody>
          <a:bodyPr anchor="t" rtlCol="false" tIns="0" lIns="0" bIns="0" rIns="0">
            <a:spAutoFit/>
          </a:bodyPr>
          <a:lstStyle/>
          <a:p>
            <a:pPr algn="ctr">
              <a:lnSpc>
                <a:spcPts val="8959"/>
              </a:lnSpc>
              <a:spcBef>
                <a:spcPct val="0"/>
              </a:spcBef>
            </a:pPr>
            <a:r>
              <a:rPr lang="en-US" b="true" sz="6399">
                <a:solidFill>
                  <a:srgbClr val="000000"/>
                </a:solidFill>
                <a:latin typeface="Oswald Bold"/>
                <a:ea typeface="Oswald Bold"/>
                <a:cs typeface="Oswald Bold"/>
                <a:sym typeface="Oswald Bold"/>
              </a:rPr>
              <a:t>експеримент</a:t>
            </a:r>
          </a:p>
        </p:txBody>
      </p:sp>
      <p:sp>
        <p:nvSpPr>
          <p:cNvPr name="TextBox 13" id="13"/>
          <p:cNvSpPr txBox="true"/>
          <p:nvPr/>
        </p:nvSpPr>
        <p:spPr>
          <a:xfrm rot="0">
            <a:off x="3995493" y="5019675"/>
            <a:ext cx="5496452" cy="1094740"/>
          </a:xfrm>
          <a:prstGeom prst="rect">
            <a:avLst/>
          </a:prstGeom>
        </p:spPr>
        <p:txBody>
          <a:bodyPr anchor="t" rtlCol="false" tIns="0" lIns="0" bIns="0" rIns="0">
            <a:spAutoFit/>
          </a:bodyPr>
          <a:lstStyle/>
          <a:p>
            <a:pPr algn="ctr">
              <a:lnSpc>
                <a:spcPts val="8959"/>
              </a:lnSpc>
              <a:spcBef>
                <a:spcPct val="0"/>
              </a:spcBef>
            </a:pPr>
            <a:r>
              <a:rPr lang="en-US" sz="6399">
                <a:solidFill>
                  <a:srgbClr val="000000"/>
                </a:solidFill>
                <a:latin typeface="Oswald"/>
                <a:ea typeface="Oswald"/>
                <a:cs typeface="Oswald"/>
                <a:sym typeface="Oswald"/>
              </a:rPr>
              <a:t>лабораторний</a:t>
            </a:r>
          </a:p>
        </p:txBody>
      </p:sp>
      <p:sp>
        <p:nvSpPr>
          <p:cNvPr name="Freeform 14" id="14"/>
          <p:cNvSpPr/>
          <p:nvPr/>
        </p:nvSpPr>
        <p:spPr>
          <a:xfrm flipH="false" flipV="false" rot="0">
            <a:off x="-34571" y="0"/>
            <a:ext cx="2955001" cy="10287000"/>
          </a:xfrm>
          <a:custGeom>
            <a:avLst/>
            <a:gdLst/>
            <a:ahLst/>
            <a:cxnLst/>
            <a:rect r="r" b="b" t="t" l="l"/>
            <a:pathLst>
              <a:path h="10287000" w="2955001">
                <a:moveTo>
                  <a:pt x="0" y="0"/>
                </a:moveTo>
                <a:lnTo>
                  <a:pt x="2955001" y="0"/>
                </a:lnTo>
                <a:lnTo>
                  <a:pt x="2955001" y="10287000"/>
                </a:lnTo>
                <a:lnTo>
                  <a:pt x="0" y="10287000"/>
                </a:lnTo>
                <a:lnTo>
                  <a:pt x="0" y="0"/>
                </a:lnTo>
                <a:close/>
              </a:path>
            </a:pathLst>
          </a:custGeom>
          <a:blipFill>
            <a:blip r:embed="rId4"/>
            <a:stretch>
              <a:fillRect l="-512637" t="-2430" r="-37116" b="-243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2642489" y="0"/>
            <a:ext cx="5645511" cy="10287000"/>
          </a:xfrm>
          <a:custGeom>
            <a:avLst/>
            <a:gdLst/>
            <a:ahLst/>
            <a:cxnLst/>
            <a:rect r="r" b="b" t="t" l="l"/>
            <a:pathLst>
              <a:path h="10287000" w="5645511">
                <a:moveTo>
                  <a:pt x="0" y="0"/>
                </a:moveTo>
                <a:lnTo>
                  <a:pt x="5645511" y="0"/>
                </a:lnTo>
                <a:lnTo>
                  <a:pt x="5645511" y="10287000"/>
                </a:lnTo>
                <a:lnTo>
                  <a:pt x="0" y="10287000"/>
                </a:lnTo>
                <a:lnTo>
                  <a:pt x="0" y="0"/>
                </a:lnTo>
                <a:close/>
              </a:path>
            </a:pathLst>
          </a:custGeom>
          <a:blipFill>
            <a:blip r:embed="rId2"/>
            <a:stretch>
              <a:fillRect l="-186342" t="-2429" r="0" b="-2429"/>
            </a:stretch>
          </a:blipFill>
        </p:spPr>
      </p:sp>
      <p:sp>
        <p:nvSpPr>
          <p:cNvPr name="TextBox 3" id="3"/>
          <p:cNvSpPr txBox="true"/>
          <p:nvPr/>
        </p:nvSpPr>
        <p:spPr>
          <a:xfrm rot="0">
            <a:off x="717704" y="1499872"/>
            <a:ext cx="11309918" cy="7211055"/>
          </a:xfrm>
          <a:prstGeom prst="rect">
            <a:avLst/>
          </a:prstGeom>
        </p:spPr>
        <p:txBody>
          <a:bodyPr anchor="t" rtlCol="false" tIns="0" lIns="0" bIns="0" rIns="0">
            <a:spAutoFit/>
          </a:bodyPr>
          <a:lstStyle/>
          <a:p>
            <a:pPr algn="just">
              <a:lnSpc>
                <a:spcPts val="5215"/>
              </a:lnSpc>
              <a:spcBef>
                <a:spcPct val="0"/>
              </a:spcBef>
            </a:pPr>
            <a:r>
              <a:rPr lang="en-US" sz="3725">
                <a:solidFill>
                  <a:srgbClr val="000000"/>
                </a:solidFill>
                <a:latin typeface="Oswald"/>
                <a:ea typeface="Oswald"/>
                <a:cs typeface="Oswald"/>
                <a:sym typeface="Oswald"/>
              </a:rPr>
              <a:t>Перший проводиться у спеціальних психологічних лабораторіях за допомогою відповідної апаратури, другий — у звичайних для піддослідного умовах діяльності (у класі, під час роботи). Природний експеримент, як і лабораторний, проводиться за певною програмою, але так, щоб учень не знав, що його досліджують, і розв’язував свої завдання спокійно, у звичному для нього темпі, з притаманними йому характерологічними особливостями і ставленням до навчальних, трудових, спортивних та інших доручень. Різновидом природного експерименту є перетворювальний (навчальний та виховний).</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092664" y="0"/>
            <a:ext cx="4195336" cy="10287000"/>
          </a:xfrm>
          <a:custGeom>
            <a:avLst/>
            <a:gdLst/>
            <a:ahLst/>
            <a:cxnLst/>
            <a:rect r="r" b="b" t="t" l="l"/>
            <a:pathLst>
              <a:path h="10287000" w="4195336">
                <a:moveTo>
                  <a:pt x="0" y="0"/>
                </a:moveTo>
                <a:lnTo>
                  <a:pt x="4195336" y="0"/>
                </a:lnTo>
                <a:lnTo>
                  <a:pt x="4195336" y="10287000"/>
                </a:lnTo>
                <a:lnTo>
                  <a:pt x="0" y="10287000"/>
                </a:lnTo>
                <a:lnTo>
                  <a:pt x="0" y="0"/>
                </a:lnTo>
                <a:close/>
              </a:path>
            </a:pathLst>
          </a:custGeom>
          <a:blipFill>
            <a:blip r:embed="rId2"/>
            <a:stretch>
              <a:fillRect l="-357656" t="-2430" r="0" b="-2430"/>
            </a:stretch>
          </a:blipFill>
        </p:spPr>
      </p:sp>
      <p:sp>
        <p:nvSpPr>
          <p:cNvPr name="TextBox 3" id="3"/>
          <p:cNvSpPr txBox="true"/>
          <p:nvPr/>
        </p:nvSpPr>
        <p:spPr>
          <a:xfrm rot="0">
            <a:off x="1196174" y="1009650"/>
            <a:ext cx="12585485" cy="6936124"/>
          </a:xfrm>
          <a:prstGeom prst="rect">
            <a:avLst/>
          </a:prstGeom>
        </p:spPr>
        <p:txBody>
          <a:bodyPr anchor="t" rtlCol="false" tIns="0" lIns="0" bIns="0" rIns="0">
            <a:spAutoFit/>
          </a:bodyPr>
          <a:lstStyle/>
          <a:p>
            <a:pPr algn="ctr">
              <a:lnSpc>
                <a:spcPts val="4975"/>
              </a:lnSpc>
            </a:pPr>
            <a:r>
              <a:rPr lang="en-US" b="true" sz="4975" spc="-99">
                <a:solidFill>
                  <a:srgbClr val="000000"/>
                </a:solidFill>
                <a:latin typeface="Crimson Roman Bold"/>
                <a:ea typeface="Crimson Roman Bold"/>
                <a:cs typeface="Crimson Roman Bold"/>
                <a:sym typeface="Crimson Roman Bold"/>
              </a:rPr>
              <a:t>ЗМІСТ</a:t>
            </a:r>
          </a:p>
          <a:p>
            <a:pPr algn="ctr">
              <a:lnSpc>
                <a:spcPts val="3975"/>
              </a:lnSpc>
            </a:pPr>
          </a:p>
          <a:p>
            <a:pPr algn="ctr">
              <a:lnSpc>
                <a:spcPts val="3975"/>
              </a:lnSpc>
            </a:pPr>
          </a:p>
          <a:p>
            <a:pPr algn="just">
              <a:lnSpc>
                <a:spcPts val="5075"/>
              </a:lnSpc>
              <a:spcBef>
                <a:spcPct val="0"/>
              </a:spcBef>
            </a:pPr>
            <a:r>
              <a:rPr lang="en-US" b="true" sz="5075" spc="-101">
                <a:solidFill>
                  <a:srgbClr val="000000"/>
                </a:solidFill>
                <a:latin typeface="Crimson Roman Bold"/>
                <a:ea typeface="Crimson Roman Bold"/>
                <a:cs typeface="Crimson Roman Bold"/>
                <a:sym typeface="Crimson Roman Bold"/>
              </a:rPr>
              <a:t>      </a:t>
            </a:r>
            <a:r>
              <a:rPr lang="en-US" sz="5075" spc="-101">
                <a:solidFill>
                  <a:srgbClr val="000000"/>
                </a:solidFill>
                <a:latin typeface="Crimson Roman"/>
                <a:ea typeface="Crimson Roman"/>
                <a:cs typeface="Crimson Roman"/>
                <a:sym typeface="Crimson Roman"/>
              </a:rPr>
              <a:t>ВСТУП</a:t>
            </a:r>
          </a:p>
          <a:p>
            <a:pPr algn="l">
              <a:lnSpc>
                <a:spcPts val="5075"/>
              </a:lnSpc>
              <a:spcBef>
                <a:spcPct val="0"/>
              </a:spcBef>
            </a:pPr>
            <a:r>
              <a:rPr lang="en-US" sz="5075" spc="-101">
                <a:solidFill>
                  <a:srgbClr val="000000"/>
                </a:solidFill>
                <a:latin typeface="Crimson Roman"/>
                <a:ea typeface="Crimson Roman"/>
                <a:cs typeface="Crimson Roman"/>
                <a:sym typeface="Crimson Roman"/>
              </a:rPr>
              <a:t>     1. Основні вимоги до методів сучасної     психології. </a:t>
            </a:r>
          </a:p>
          <a:p>
            <a:pPr algn="l" marL="1095852" indent="-547926" lvl="1">
              <a:lnSpc>
                <a:spcPts val="5075"/>
              </a:lnSpc>
              <a:spcBef>
                <a:spcPct val="0"/>
              </a:spcBef>
              <a:buAutoNum type="arabicPeriod" startAt="1"/>
            </a:pPr>
            <a:r>
              <a:rPr lang="en-US" sz="5075" spc="-101">
                <a:solidFill>
                  <a:srgbClr val="000000"/>
                </a:solidFill>
                <a:latin typeface="Crimson Roman"/>
                <a:ea typeface="Crimson Roman"/>
                <a:cs typeface="Crimson Roman"/>
                <a:sym typeface="Crimson Roman"/>
              </a:rPr>
              <a:t>Основні методи сучасної психології. </a:t>
            </a:r>
          </a:p>
          <a:p>
            <a:pPr algn="l">
              <a:lnSpc>
                <a:spcPts val="5075"/>
              </a:lnSpc>
              <a:spcBef>
                <a:spcPct val="0"/>
              </a:spcBef>
            </a:pPr>
            <a:r>
              <a:rPr lang="en-US" sz="5075" spc="-101">
                <a:solidFill>
                  <a:srgbClr val="000000"/>
                </a:solidFill>
                <a:latin typeface="Crimson Roman"/>
                <a:ea typeface="Crimson Roman"/>
                <a:cs typeface="Crimson Roman"/>
                <a:sym typeface="Crimson Roman"/>
              </a:rPr>
              <a:t>     3</a:t>
            </a:r>
            <a:r>
              <a:rPr lang="en-US" sz="5075" spc="-101">
                <a:solidFill>
                  <a:srgbClr val="000000"/>
                </a:solidFill>
                <a:latin typeface="Crimson Roman"/>
                <a:ea typeface="Crimson Roman"/>
                <a:cs typeface="Crimson Roman"/>
                <a:sym typeface="Crimson Roman"/>
              </a:rPr>
              <a:t>. Додаткові методи сучасної психології.</a:t>
            </a:r>
          </a:p>
          <a:p>
            <a:pPr algn="l">
              <a:lnSpc>
                <a:spcPts val="5075"/>
              </a:lnSpc>
              <a:spcBef>
                <a:spcPct val="0"/>
              </a:spcBef>
            </a:pPr>
            <a:r>
              <a:rPr lang="en-US" sz="5075" spc="-101">
                <a:solidFill>
                  <a:srgbClr val="000000"/>
                </a:solidFill>
                <a:latin typeface="Crimson Roman"/>
                <a:ea typeface="Crimson Roman"/>
                <a:cs typeface="Crimson Roman"/>
                <a:sym typeface="Crimson Roman"/>
              </a:rPr>
              <a:t>   4. Кількісний та якісний аналізи дослідження  психічних явищ.</a:t>
            </a:r>
          </a:p>
          <a:p>
            <a:pPr algn="l">
              <a:lnSpc>
                <a:spcPts val="5075"/>
              </a:lnSpc>
              <a:spcBef>
                <a:spcPct val="0"/>
              </a:spcBef>
            </a:pPr>
            <a:r>
              <a:rPr lang="en-US" sz="5075" spc="-101">
                <a:solidFill>
                  <a:srgbClr val="000000"/>
                </a:solidFill>
                <a:latin typeface="Crimson Roman"/>
                <a:ea typeface="Crimson Roman"/>
                <a:cs typeface="Crimson Roman"/>
                <a:sym typeface="Crimson Roman"/>
              </a:rPr>
              <a:t>      Список використаних джерел.</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2496217" y="4437109"/>
            <a:ext cx="11190300" cy="4417694"/>
          </a:xfrm>
          <a:prstGeom prst="rect">
            <a:avLst/>
          </a:prstGeom>
        </p:spPr>
        <p:txBody>
          <a:bodyPr anchor="t" rtlCol="false" tIns="0" lIns="0" bIns="0" rIns="0">
            <a:spAutoFit/>
          </a:bodyPr>
          <a:lstStyle/>
          <a:p>
            <a:pPr algn="just">
              <a:lnSpc>
                <a:spcPts val="5880"/>
              </a:lnSpc>
              <a:spcBef>
                <a:spcPct val="0"/>
              </a:spcBef>
            </a:pPr>
            <a:r>
              <a:rPr lang="en-US" sz="4200">
                <a:solidFill>
                  <a:srgbClr val="1D71B3"/>
                </a:solidFill>
                <a:latin typeface="Oswald"/>
                <a:ea typeface="Oswald"/>
                <a:cs typeface="Oswald"/>
                <a:sym typeface="Oswald"/>
              </a:rPr>
              <a:t>Отже, експериментальний підхід у вивченні особистості можна забезпечити такими методами, як спостереження, бесіда, інтерв’ю, анкетне дослідження, якщо предмет дослідження вивчатиметься різними способами і в різних умовах, як того потребує експеримент. </a:t>
            </a:r>
          </a:p>
        </p:txBody>
      </p:sp>
      <p:sp>
        <p:nvSpPr>
          <p:cNvPr name="Freeform 3" id="3"/>
          <p:cNvSpPr/>
          <p:nvPr/>
        </p:nvSpPr>
        <p:spPr>
          <a:xfrm flipH="false" flipV="false" rot="0">
            <a:off x="7673474" y="287082"/>
            <a:ext cx="10614526" cy="3290503"/>
          </a:xfrm>
          <a:custGeom>
            <a:avLst/>
            <a:gdLst/>
            <a:ahLst/>
            <a:cxnLst/>
            <a:rect r="r" b="b" t="t" l="l"/>
            <a:pathLst>
              <a:path h="3290503" w="10614526">
                <a:moveTo>
                  <a:pt x="0" y="0"/>
                </a:moveTo>
                <a:lnTo>
                  <a:pt x="10614526" y="0"/>
                </a:lnTo>
                <a:lnTo>
                  <a:pt x="10614526" y="3290503"/>
                </a:lnTo>
                <a:lnTo>
                  <a:pt x="0" y="3290503"/>
                </a:lnTo>
                <a:lnTo>
                  <a:pt x="0" y="0"/>
                </a:lnTo>
                <a:close/>
              </a:path>
            </a:pathLst>
          </a:custGeom>
          <a:blipFill>
            <a:blip r:embed="rId2"/>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096616" y="0"/>
            <a:ext cx="5191384" cy="10287000"/>
          </a:xfrm>
          <a:custGeom>
            <a:avLst/>
            <a:gdLst/>
            <a:ahLst/>
            <a:cxnLst/>
            <a:rect r="r" b="b" t="t" l="l"/>
            <a:pathLst>
              <a:path h="10287000" w="5191384">
                <a:moveTo>
                  <a:pt x="0" y="0"/>
                </a:moveTo>
                <a:lnTo>
                  <a:pt x="5191384" y="0"/>
                </a:lnTo>
                <a:lnTo>
                  <a:pt x="5191384" y="10287000"/>
                </a:lnTo>
                <a:lnTo>
                  <a:pt x="0" y="10287000"/>
                </a:lnTo>
                <a:lnTo>
                  <a:pt x="0" y="0"/>
                </a:lnTo>
                <a:close/>
              </a:path>
            </a:pathLst>
          </a:custGeom>
          <a:blipFill>
            <a:blip r:embed="rId2"/>
            <a:stretch>
              <a:fillRect l="-96157" t="0" r="-100804" b="0"/>
            </a:stretch>
          </a:blipFill>
        </p:spPr>
      </p:sp>
      <p:sp>
        <p:nvSpPr>
          <p:cNvPr name="TextBox 3" id="3"/>
          <p:cNvSpPr txBox="true"/>
          <p:nvPr/>
        </p:nvSpPr>
        <p:spPr>
          <a:xfrm rot="0">
            <a:off x="1411476" y="524710"/>
            <a:ext cx="10728201" cy="1780540"/>
          </a:xfrm>
          <a:prstGeom prst="rect">
            <a:avLst/>
          </a:prstGeom>
        </p:spPr>
        <p:txBody>
          <a:bodyPr anchor="t" rtlCol="false" tIns="0" lIns="0" bIns="0" rIns="0">
            <a:spAutoFit/>
          </a:bodyPr>
          <a:lstStyle/>
          <a:p>
            <a:pPr algn="ctr">
              <a:lnSpc>
                <a:spcPts val="4759"/>
              </a:lnSpc>
              <a:spcBef>
                <a:spcPct val="0"/>
              </a:spcBef>
            </a:pPr>
            <a:r>
              <a:rPr lang="en-US" b="true" sz="3399">
                <a:solidFill>
                  <a:srgbClr val="000000"/>
                </a:solidFill>
                <a:latin typeface="Open Sans Bold"/>
                <a:ea typeface="Open Sans Bold"/>
                <a:cs typeface="Open Sans Bold"/>
                <a:sym typeface="Open Sans Bold"/>
              </a:rPr>
              <a:t>Додаткові методи: тест, опитування, бесіда, аналіз продуктів діяльності, узагальнення незалежних характеристик, самооцінка</a:t>
            </a:r>
          </a:p>
        </p:txBody>
      </p:sp>
      <p:sp>
        <p:nvSpPr>
          <p:cNvPr name="TextBox 4" id="4"/>
          <p:cNvSpPr txBox="true"/>
          <p:nvPr/>
        </p:nvSpPr>
        <p:spPr>
          <a:xfrm rot="0">
            <a:off x="765542" y="3204139"/>
            <a:ext cx="12331074" cy="1780540"/>
          </a:xfrm>
          <a:prstGeom prst="rect">
            <a:avLst/>
          </a:prstGeom>
        </p:spPr>
        <p:txBody>
          <a:bodyPr anchor="t" rtlCol="false" tIns="0" lIns="0" bIns="0" rIns="0">
            <a:spAutoFit/>
          </a:bodyPr>
          <a:lstStyle/>
          <a:p>
            <a:pPr algn="ctr">
              <a:lnSpc>
                <a:spcPts val="4759"/>
              </a:lnSpc>
              <a:spcBef>
                <a:spcPct val="0"/>
              </a:spcBef>
            </a:pPr>
            <a:r>
              <a:rPr lang="en-US" sz="3399">
                <a:solidFill>
                  <a:srgbClr val="1D71B3"/>
                </a:solidFill>
                <a:latin typeface="Open Sans"/>
                <a:ea typeface="Open Sans"/>
                <a:cs typeface="Open Sans"/>
                <a:sym typeface="Open Sans"/>
              </a:rPr>
              <a:t>Тест — це проба, іспит, один із способів психологічної діагностики рівня розвитку психічних процесів і властивостей людини.</a:t>
            </a:r>
          </a:p>
        </p:txBody>
      </p:sp>
      <p:sp>
        <p:nvSpPr>
          <p:cNvPr name="TextBox 5" id="5"/>
          <p:cNvSpPr txBox="true"/>
          <p:nvPr/>
        </p:nvSpPr>
        <p:spPr>
          <a:xfrm rot="0">
            <a:off x="1040662" y="5677535"/>
            <a:ext cx="11469829" cy="3580765"/>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Open Sans"/>
                <a:ea typeface="Open Sans"/>
                <a:cs typeface="Open Sans"/>
                <a:sym typeface="Open Sans"/>
              </a:rPr>
              <a:t>Психологічні тести становлять собою певну систему завдань, надійність яких випробовується на певних вікових, професійних, соціальних групах і оцінюється та стандартизується за допомогою спеціального математичного (кореляційного, факторного та ін.) аналізу</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3953097" y="1087376"/>
            <a:ext cx="6922138" cy="1850099"/>
          </a:xfrm>
          <a:custGeom>
            <a:avLst/>
            <a:gdLst/>
            <a:ahLst/>
            <a:cxnLst/>
            <a:rect r="r" b="b" t="t" l="l"/>
            <a:pathLst>
              <a:path h="1850099" w="6922138">
                <a:moveTo>
                  <a:pt x="0" y="0"/>
                </a:moveTo>
                <a:lnTo>
                  <a:pt x="6922138" y="0"/>
                </a:lnTo>
                <a:lnTo>
                  <a:pt x="6922138" y="1850099"/>
                </a:lnTo>
                <a:lnTo>
                  <a:pt x="0" y="18500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71595" y="4774395"/>
            <a:ext cx="4202961" cy="1123337"/>
          </a:xfrm>
          <a:custGeom>
            <a:avLst/>
            <a:gdLst/>
            <a:ahLst/>
            <a:cxnLst/>
            <a:rect r="r" b="b" t="t" l="l"/>
            <a:pathLst>
              <a:path h="1123337" w="4202961">
                <a:moveTo>
                  <a:pt x="0" y="0"/>
                </a:moveTo>
                <a:lnTo>
                  <a:pt x="4202961" y="0"/>
                </a:lnTo>
                <a:lnTo>
                  <a:pt x="4202961" y="1123336"/>
                </a:lnTo>
                <a:lnTo>
                  <a:pt x="0" y="11233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549676" y="4873818"/>
            <a:ext cx="4152857" cy="1109946"/>
          </a:xfrm>
          <a:custGeom>
            <a:avLst/>
            <a:gdLst/>
            <a:ahLst/>
            <a:cxnLst/>
            <a:rect r="r" b="b" t="t" l="l"/>
            <a:pathLst>
              <a:path h="1109946" w="4152857">
                <a:moveTo>
                  <a:pt x="0" y="0"/>
                </a:moveTo>
                <a:lnTo>
                  <a:pt x="4152858" y="0"/>
                </a:lnTo>
                <a:lnTo>
                  <a:pt x="4152858" y="1109945"/>
                </a:lnTo>
                <a:lnTo>
                  <a:pt x="0" y="11099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230934" y="4980465"/>
            <a:ext cx="3986485" cy="1065479"/>
          </a:xfrm>
          <a:custGeom>
            <a:avLst/>
            <a:gdLst/>
            <a:ahLst/>
            <a:cxnLst/>
            <a:rect r="r" b="b" t="t" l="l"/>
            <a:pathLst>
              <a:path h="1065479" w="3986485">
                <a:moveTo>
                  <a:pt x="0" y="0"/>
                </a:moveTo>
                <a:lnTo>
                  <a:pt x="3986486" y="0"/>
                </a:lnTo>
                <a:lnTo>
                  <a:pt x="3986486" y="1065479"/>
                </a:lnTo>
                <a:lnTo>
                  <a:pt x="0" y="10654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792358" y="4808000"/>
            <a:ext cx="2842919" cy="1089731"/>
          </a:xfrm>
          <a:prstGeom prst="rect">
            <a:avLst/>
          </a:prstGeom>
        </p:spPr>
        <p:txBody>
          <a:bodyPr anchor="t" rtlCol="false" tIns="0" lIns="0" bIns="0" rIns="0">
            <a:spAutoFit/>
          </a:bodyPr>
          <a:lstStyle/>
          <a:p>
            <a:pPr algn="ctr">
              <a:lnSpc>
                <a:spcPts val="2936"/>
              </a:lnSpc>
              <a:spcBef>
                <a:spcPct val="0"/>
              </a:spcBef>
            </a:pPr>
            <a:r>
              <a:rPr lang="en-US" b="true" sz="2097">
                <a:solidFill>
                  <a:srgbClr val="000000"/>
                </a:solidFill>
                <a:latin typeface="Oswald Bold"/>
                <a:ea typeface="Oswald Bold"/>
                <a:cs typeface="Oswald Bold"/>
                <a:sym typeface="Oswald Bold"/>
              </a:rPr>
              <a:t>для вивчення інтелектуальних здібностей</a:t>
            </a:r>
          </a:p>
        </p:txBody>
      </p:sp>
      <p:grpSp>
        <p:nvGrpSpPr>
          <p:cNvPr name="Group 7" id="7"/>
          <p:cNvGrpSpPr/>
          <p:nvPr/>
        </p:nvGrpSpPr>
        <p:grpSpPr>
          <a:xfrm rot="7673327">
            <a:off x="2965504" y="3602751"/>
            <a:ext cx="1975186" cy="591582"/>
            <a:chOff x="0" y="0"/>
            <a:chExt cx="1548735" cy="463857"/>
          </a:xfrm>
        </p:grpSpPr>
        <p:sp>
          <p:nvSpPr>
            <p:cNvPr name="Freeform 8" id="8"/>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9" id="9"/>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grpSp>
        <p:nvGrpSpPr>
          <p:cNvPr name="Group 10" id="10"/>
          <p:cNvGrpSpPr/>
          <p:nvPr/>
        </p:nvGrpSpPr>
        <p:grpSpPr>
          <a:xfrm rot="3117108">
            <a:off x="9317626" y="3605694"/>
            <a:ext cx="2269734" cy="679801"/>
            <a:chOff x="0" y="0"/>
            <a:chExt cx="1548735" cy="463857"/>
          </a:xfrm>
        </p:grpSpPr>
        <p:sp>
          <p:nvSpPr>
            <p:cNvPr name="Freeform 11" id="11"/>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12" id="12"/>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grpSp>
        <p:nvGrpSpPr>
          <p:cNvPr name="Group 13" id="13"/>
          <p:cNvGrpSpPr/>
          <p:nvPr/>
        </p:nvGrpSpPr>
        <p:grpSpPr>
          <a:xfrm rot="5506567">
            <a:off x="6740527" y="3615784"/>
            <a:ext cx="1771156" cy="530474"/>
            <a:chOff x="0" y="0"/>
            <a:chExt cx="1548735" cy="463857"/>
          </a:xfrm>
        </p:grpSpPr>
        <p:sp>
          <p:nvSpPr>
            <p:cNvPr name="Freeform 14" id="14"/>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15" id="15"/>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sp>
        <p:nvSpPr>
          <p:cNvPr name="TextBox 16" id="16"/>
          <p:cNvSpPr txBox="true"/>
          <p:nvPr/>
        </p:nvSpPr>
        <p:spPr>
          <a:xfrm rot="0">
            <a:off x="4705300" y="1267823"/>
            <a:ext cx="5300832" cy="952573"/>
          </a:xfrm>
          <a:prstGeom prst="rect">
            <a:avLst/>
          </a:prstGeom>
        </p:spPr>
        <p:txBody>
          <a:bodyPr anchor="t" rtlCol="false" tIns="0" lIns="0" bIns="0" rIns="0">
            <a:spAutoFit/>
          </a:bodyPr>
          <a:lstStyle/>
          <a:p>
            <a:pPr algn="ctr">
              <a:lnSpc>
                <a:spcPts val="7823"/>
              </a:lnSpc>
              <a:spcBef>
                <a:spcPct val="0"/>
              </a:spcBef>
            </a:pPr>
            <a:r>
              <a:rPr lang="en-US" b="true" sz="5588">
                <a:solidFill>
                  <a:srgbClr val="000000"/>
                </a:solidFill>
                <a:latin typeface="Oswald Bold"/>
                <a:ea typeface="Oswald Bold"/>
                <a:cs typeface="Oswald Bold"/>
                <a:sym typeface="Oswald Bold"/>
              </a:rPr>
              <a:t>тести</a:t>
            </a:r>
          </a:p>
        </p:txBody>
      </p:sp>
      <p:sp>
        <p:nvSpPr>
          <p:cNvPr name="TextBox 17" id="17"/>
          <p:cNvSpPr txBox="true"/>
          <p:nvPr/>
        </p:nvSpPr>
        <p:spPr>
          <a:xfrm rot="0">
            <a:off x="5787453" y="4991634"/>
            <a:ext cx="3677303" cy="906098"/>
          </a:xfrm>
          <a:prstGeom prst="rect">
            <a:avLst/>
          </a:prstGeom>
        </p:spPr>
        <p:txBody>
          <a:bodyPr anchor="t" rtlCol="false" tIns="0" lIns="0" bIns="0" rIns="0">
            <a:spAutoFit/>
          </a:bodyPr>
          <a:lstStyle/>
          <a:p>
            <a:pPr algn="ctr">
              <a:lnSpc>
                <a:spcPts val="3607"/>
              </a:lnSpc>
              <a:spcBef>
                <a:spcPct val="0"/>
              </a:spcBef>
            </a:pPr>
            <a:r>
              <a:rPr lang="en-US" b="true" sz="2576">
                <a:solidFill>
                  <a:srgbClr val="000000"/>
                </a:solidFill>
                <a:latin typeface="Oswald Bold"/>
                <a:ea typeface="Oswald Bold"/>
                <a:cs typeface="Oswald Bold"/>
                <a:sym typeface="Oswald Bold"/>
              </a:rPr>
              <a:t>рівня розумового розвитку</a:t>
            </a:r>
          </a:p>
        </p:txBody>
      </p:sp>
      <p:sp>
        <p:nvSpPr>
          <p:cNvPr name="TextBox 18" id="18"/>
          <p:cNvSpPr txBox="true"/>
          <p:nvPr/>
        </p:nvSpPr>
        <p:spPr>
          <a:xfrm rot="0">
            <a:off x="10617696" y="5255679"/>
            <a:ext cx="3763373" cy="463103"/>
          </a:xfrm>
          <a:prstGeom prst="rect">
            <a:avLst/>
          </a:prstGeom>
        </p:spPr>
        <p:txBody>
          <a:bodyPr anchor="t" rtlCol="false" tIns="0" lIns="0" bIns="0" rIns="0">
            <a:spAutoFit/>
          </a:bodyPr>
          <a:lstStyle/>
          <a:p>
            <a:pPr algn="ctr">
              <a:lnSpc>
                <a:spcPts val="3874"/>
              </a:lnSpc>
              <a:spcBef>
                <a:spcPct val="0"/>
              </a:spcBef>
            </a:pPr>
            <a:r>
              <a:rPr lang="en-US" b="true" sz="2767">
                <a:solidFill>
                  <a:srgbClr val="000000"/>
                </a:solidFill>
                <a:latin typeface="Oswald Bold"/>
                <a:ea typeface="Oswald Bold"/>
                <a:cs typeface="Oswald Bold"/>
                <a:sym typeface="Oswald Bold"/>
              </a:rPr>
              <a:t>тести успішності</a:t>
            </a:r>
          </a:p>
        </p:txBody>
      </p:sp>
      <p:sp>
        <p:nvSpPr>
          <p:cNvPr name="TextBox 19" id="19"/>
          <p:cNvSpPr txBox="true"/>
          <p:nvPr/>
        </p:nvSpPr>
        <p:spPr>
          <a:xfrm rot="0">
            <a:off x="695026" y="6560294"/>
            <a:ext cx="13686042" cy="2281557"/>
          </a:xfrm>
          <a:prstGeom prst="rect">
            <a:avLst/>
          </a:prstGeom>
        </p:spPr>
        <p:txBody>
          <a:bodyPr anchor="t" rtlCol="false" tIns="0" lIns="0" bIns="0" rIns="0">
            <a:spAutoFit/>
          </a:bodyPr>
          <a:lstStyle/>
          <a:p>
            <a:pPr algn="just">
              <a:lnSpc>
                <a:spcPts val="6019"/>
              </a:lnSpc>
              <a:spcBef>
                <a:spcPct val="0"/>
              </a:spcBef>
            </a:pPr>
            <a:r>
              <a:rPr lang="en-US" sz="4299">
                <a:solidFill>
                  <a:srgbClr val="000000"/>
                </a:solidFill>
                <a:latin typeface="Arimo"/>
                <a:ea typeface="Arimo"/>
                <a:cs typeface="Arimo"/>
                <a:sym typeface="Arimo"/>
              </a:rPr>
              <a:t>За їх допомогою можна з’ясувати рівень розвитку окремих психічних процесів, рівні засвоєння знань, загального розумового розвитку особистості. </a:t>
            </a:r>
          </a:p>
        </p:txBody>
      </p:sp>
      <p:sp>
        <p:nvSpPr>
          <p:cNvPr name="Freeform 20" id="20"/>
          <p:cNvSpPr/>
          <p:nvPr/>
        </p:nvSpPr>
        <p:spPr>
          <a:xfrm flipH="false" flipV="false" rot="0">
            <a:off x="14785784" y="25831"/>
            <a:ext cx="5267090" cy="10261169"/>
          </a:xfrm>
          <a:custGeom>
            <a:avLst/>
            <a:gdLst/>
            <a:ahLst/>
            <a:cxnLst/>
            <a:rect r="r" b="b" t="t" l="l"/>
            <a:pathLst>
              <a:path h="10261169" w="5267090">
                <a:moveTo>
                  <a:pt x="0" y="0"/>
                </a:moveTo>
                <a:lnTo>
                  <a:pt x="5267090" y="0"/>
                </a:lnTo>
                <a:lnTo>
                  <a:pt x="5267090" y="10261169"/>
                </a:lnTo>
                <a:lnTo>
                  <a:pt x="0" y="10261169"/>
                </a:lnTo>
                <a:lnTo>
                  <a:pt x="0" y="0"/>
                </a:lnTo>
                <a:close/>
              </a:path>
            </a:pathLst>
          </a:custGeom>
          <a:blipFill>
            <a:blip r:embed="rId4"/>
            <a:stretch>
              <a:fillRect l="-274821" t="-2505" r="0" b="-5586"/>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2689917" y="0"/>
            <a:ext cx="5598083" cy="10287000"/>
          </a:xfrm>
          <a:custGeom>
            <a:avLst/>
            <a:gdLst/>
            <a:ahLst/>
            <a:cxnLst/>
            <a:rect r="r" b="b" t="t" l="l"/>
            <a:pathLst>
              <a:path h="10287000" w="5598083">
                <a:moveTo>
                  <a:pt x="0" y="0"/>
                </a:moveTo>
                <a:lnTo>
                  <a:pt x="5598083" y="0"/>
                </a:lnTo>
                <a:lnTo>
                  <a:pt x="5598083" y="10287000"/>
                </a:lnTo>
                <a:lnTo>
                  <a:pt x="0" y="10287000"/>
                </a:lnTo>
                <a:lnTo>
                  <a:pt x="0" y="0"/>
                </a:lnTo>
                <a:close/>
              </a:path>
            </a:pathLst>
          </a:custGeom>
          <a:blipFill>
            <a:blip r:embed="rId2"/>
            <a:stretch>
              <a:fillRect l="-81907" t="0" r="-93481" b="0"/>
            </a:stretch>
          </a:blipFill>
        </p:spPr>
      </p:sp>
      <p:sp>
        <p:nvSpPr>
          <p:cNvPr name="TextBox 3" id="3"/>
          <p:cNvSpPr txBox="true"/>
          <p:nvPr/>
        </p:nvSpPr>
        <p:spPr>
          <a:xfrm rot="0">
            <a:off x="1028700" y="407669"/>
            <a:ext cx="11134900" cy="9100522"/>
          </a:xfrm>
          <a:prstGeom prst="rect">
            <a:avLst/>
          </a:prstGeom>
        </p:spPr>
        <p:txBody>
          <a:bodyPr anchor="t" rtlCol="false" tIns="0" lIns="0" bIns="0" rIns="0">
            <a:spAutoFit/>
          </a:bodyPr>
          <a:lstStyle/>
          <a:p>
            <a:pPr algn="just">
              <a:lnSpc>
                <a:spcPts val="4545"/>
              </a:lnSpc>
              <a:spcBef>
                <a:spcPct val="0"/>
              </a:spcBef>
            </a:pPr>
            <a:r>
              <a:rPr lang="en-US" sz="3246">
                <a:solidFill>
                  <a:srgbClr val="000000"/>
                </a:solidFill>
                <a:latin typeface="Arimo"/>
                <a:ea typeface="Arimo"/>
                <a:cs typeface="Arimo"/>
                <a:sym typeface="Arimo"/>
              </a:rPr>
              <a:t>Тести як стандартизовані методи дають можливість порівнювати рівні розвитку та успішності піддослідних з вимогами шкільних програм і професіограм різних спеціальностей. </a:t>
            </a:r>
          </a:p>
          <a:p>
            <a:pPr algn="just">
              <a:lnSpc>
                <a:spcPts val="4545"/>
              </a:lnSpc>
              <a:spcBef>
                <a:spcPct val="0"/>
              </a:spcBef>
            </a:pPr>
            <a:r>
              <a:rPr lang="en-US" sz="3246">
                <a:solidFill>
                  <a:srgbClr val="000000"/>
                </a:solidFill>
                <a:latin typeface="Arimo"/>
                <a:ea typeface="Arimo"/>
                <a:cs typeface="Arimo"/>
                <a:sym typeface="Arimo"/>
              </a:rPr>
              <a:t>З метою уникнення помилок при використанні тестів як методу психологічного дослідження їх зміст повинен відповідати досліджуваному явищу (розумовій діяльності, увазі, пам’яті, уяві тощо) і не потребувати для виконання спеціальних знань. Зміст тесту та інструкція до його виконання мають бути максимально чіткими та зрозумілими. </a:t>
            </a:r>
          </a:p>
          <a:p>
            <a:pPr algn="just">
              <a:lnSpc>
                <a:spcPts val="4545"/>
              </a:lnSpc>
              <a:spcBef>
                <a:spcPct val="0"/>
              </a:spcBef>
            </a:pPr>
            <a:r>
              <a:rPr lang="en-US" sz="3246">
                <a:solidFill>
                  <a:srgbClr val="000000"/>
                </a:solidFill>
                <a:latin typeface="Arimo"/>
                <a:ea typeface="Arimo"/>
                <a:cs typeface="Arimo"/>
                <a:sym typeface="Arimo"/>
              </a:rPr>
              <a:t>Результати тестового дослідження не можна оцінювати як абсолютні показники розумових можливостей особистості. Вони є лише показниками рівня розвитку певних якостей на момент дослідження за конкретних умов життя, навчання та виховання особистості.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5549817" cy="10287000"/>
          </a:xfrm>
          <a:custGeom>
            <a:avLst/>
            <a:gdLst/>
            <a:ahLst/>
            <a:cxnLst/>
            <a:rect r="r" b="b" t="t" l="l"/>
            <a:pathLst>
              <a:path h="10287000" w="5549817">
                <a:moveTo>
                  <a:pt x="0" y="0"/>
                </a:moveTo>
                <a:lnTo>
                  <a:pt x="5549817" y="0"/>
                </a:lnTo>
                <a:lnTo>
                  <a:pt x="5549817" y="10287000"/>
                </a:lnTo>
                <a:lnTo>
                  <a:pt x="0" y="10287000"/>
                </a:lnTo>
                <a:lnTo>
                  <a:pt x="0" y="0"/>
                </a:lnTo>
                <a:close/>
              </a:path>
            </a:pathLst>
          </a:custGeom>
          <a:blipFill>
            <a:blip r:embed="rId2"/>
            <a:stretch>
              <a:fillRect l="-191279" t="-2429" r="0" b="-2429"/>
            </a:stretch>
          </a:blipFill>
        </p:spPr>
      </p:sp>
      <p:sp>
        <p:nvSpPr>
          <p:cNvPr name="TextBox 3" id="3"/>
          <p:cNvSpPr txBox="true"/>
          <p:nvPr/>
        </p:nvSpPr>
        <p:spPr>
          <a:xfrm rot="0">
            <a:off x="6363635" y="942975"/>
            <a:ext cx="10895665" cy="7426326"/>
          </a:xfrm>
          <a:prstGeom prst="rect">
            <a:avLst/>
          </a:prstGeom>
        </p:spPr>
        <p:txBody>
          <a:bodyPr anchor="t" rtlCol="false" tIns="0" lIns="0" bIns="0" rIns="0">
            <a:spAutoFit/>
          </a:bodyPr>
          <a:lstStyle/>
          <a:p>
            <a:pPr algn="just">
              <a:lnSpc>
                <a:spcPts val="4899"/>
              </a:lnSpc>
              <a:spcBef>
                <a:spcPct val="0"/>
              </a:spcBef>
            </a:pPr>
            <a:r>
              <a:rPr lang="en-US" sz="3499">
                <a:solidFill>
                  <a:srgbClr val="000000"/>
                </a:solidFill>
                <a:latin typeface="Arimo"/>
                <a:ea typeface="Arimo"/>
                <a:cs typeface="Arimo"/>
                <a:sym typeface="Arimo"/>
              </a:rPr>
              <a:t>У психології та педагогічній практиці, широко застосовують метод опитування, коли потрібно з’ясувати рівень розуміння піддослідним якихось завдань, життєвих ситуацій, уживаних у навчанні та практичній діяльності понять (природознавчих, технічних, соціальних), або коли потрібна інформація про інтереси, погляди, почуття, мотиви діяльності та поведінки особистості. </a:t>
            </a:r>
          </a:p>
          <a:p>
            <a:pPr algn="just">
              <a:lnSpc>
                <a:spcPts val="4899"/>
              </a:lnSpc>
              <a:spcBef>
                <a:spcPct val="0"/>
              </a:spcBef>
            </a:pPr>
            <a:r>
              <a:rPr lang="en-US" sz="3499">
                <a:solidFill>
                  <a:srgbClr val="000000"/>
                </a:solidFill>
                <a:latin typeface="Arimo"/>
                <a:ea typeface="Arimo"/>
                <a:cs typeface="Arimo"/>
                <a:sym typeface="Arimo"/>
              </a:rPr>
              <a:t>До найпоширеніших різновидів опитування як методу психологічного дослідження належать бесіда, інтерв’ю, анкетне та соціометричне дослідження.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0302813" y="195499"/>
            <a:ext cx="7985187" cy="4456578"/>
          </a:xfrm>
          <a:custGeom>
            <a:avLst/>
            <a:gdLst/>
            <a:ahLst/>
            <a:cxnLst/>
            <a:rect r="r" b="b" t="t" l="l"/>
            <a:pathLst>
              <a:path h="4456578" w="7985187">
                <a:moveTo>
                  <a:pt x="0" y="0"/>
                </a:moveTo>
                <a:lnTo>
                  <a:pt x="7985187" y="0"/>
                </a:lnTo>
                <a:lnTo>
                  <a:pt x="7985187" y="4456578"/>
                </a:lnTo>
                <a:lnTo>
                  <a:pt x="0" y="4456578"/>
                </a:lnTo>
                <a:lnTo>
                  <a:pt x="0" y="0"/>
                </a:lnTo>
                <a:close/>
              </a:path>
            </a:pathLst>
          </a:custGeom>
          <a:blipFill>
            <a:blip r:embed="rId2"/>
            <a:stretch>
              <a:fillRect l="0" t="-31475" r="-59560" b="-11472"/>
            </a:stretch>
          </a:blipFill>
        </p:spPr>
      </p:sp>
      <p:sp>
        <p:nvSpPr>
          <p:cNvPr name="Freeform 3" id="3"/>
          <p:cNvSpPr/>
          <p:nvPr/>
        </p:nvSpPr>
        <p:spPr>
          <a:xfrm flipH="false" flipV="false" rot="0">
            <a:off x="-136801" y="4919604"/>
            <a:ext cx="9280801" cy="5367396"/>
          </a:xfrm>
          <a:custGeom>
            <a:avLst/>
            <a:gdLst/>
            <a:ahLst/>
            <a:cxnLst/>
            <a:rect r="r" b="b" t="t" l="l"/>
            <a:pathLst>
              <a:path h="5367396" w="9280801">
                <a:moveTo>
                  <a:pt x="0" y="0"/>
                </a:moveTo>
                <a:lnTo>
                  <a:pt x="9280801" y="0"/>
                </a:lnTo>
                <a:lnTo>
                  <a:pt x="9280801" y="5367396"/>
                </a:lnTo>
                <a:lnTo>
                  <a:pt x="0" y="5367396"/>
                </a:lnTo>
                <a:lnTo>
                  <a:pt x="0" y="0"/>
                </a:lnTo>
                <a:close/>
              </a:path>
            </a:pathLst>
          </a:custGeom>
          <a:blipFill>
            <a:blip r:embed="rId3"/>
            <a:stretch>
              <a:fillRect l="0" t="0" r="0" b="0"/>
            </a:stretch>
          </a:blipFill>
        </p:spPr>
      </p:sp>
      <p:sp>
        <p:nvSpPr>
          <p:cNvPr name="TextBox 4" id="4"/>
          <p:cNvSpPr txBox="true"/>
          <p:nvPr/>
        </p:nvSpPr>
        <p:spPr>
          <a:xfrm rot="0">
            <a:off x="348358" y="962025"/>
            <a:ext cx="9101405" cy="3133726"/>
          </a:xfrm>
          <a:prstGeom prst="rect">
            <a:avLst/>
          </a:prstGeom>
        </p:spPr>
        <p:txBody>
          <a:bodyPr anchor="t" rtlCol="false" tIns="0" lIns="0" bIns="0" rIns="0">
            <a:spAutoFit/>
          </a:bodyPr>
          <a:lstStyle/>
          <a:p>
            <a:pPr algn="just">
              <a:lnSpc>
                <a:spcPts val="4199"/>
              </a:lnSpc>
              <a:spcBef>
                <a:spcPct val="0"/>
              </a:spcBef>
            </a:pPr>
            <a:r>
              <a:rPr lang="en-US" b="true" sz="2999">
                <a:solidFill>
                  <a:srgbClr val="1800AD"/>
                </a:solidFill>
                <a:latin typeface="Arimo Bold"/>
                <a:ea typeface="Arimo Bold"/>
                <a:cs typeface="Arimo Bold"/>
                <a:sym typeface="Arimo Bold"/>
              </a:rPr>
              <a:t>Бесіда — це цілеспрямована розмова з піддослідним з метою з’ясування уявлення або розуміння ним явищ природи та суспільства, наукових питань, взаємозалежностей, причин та наслідків, переконань, ідеалів, ідейної спрямованості. </a:t>
            </a:r>
          </a:p>
        </p:txBody>
      </p:sp>
      <p:sp>
        <p:nvSpPr>
          <p:cNvPr name="TextBox 5" id="5"/>
          <p:cNvSpPr txBox="true"/>
          <p:nvPr/>
        </p:nvSpPr>
        <p:spPr>
          <a:xfrm rot="0">
            <a:off x="9736844" y="4917439"/>
            <a:ext cx="7665997" cy="4340861"/>
          </a:xfrm>
          <a:prstGeom prst="rect">
            <a:avLst/>
          </a:prstGeom>
        </p:spPr>
        <p:txBody>
          <a:bodyPr anchor="t" rtlCol="false" tIns="0" lIns="0" bIns="0" rIns="0">
            <a:spAutoFit/>
          </a:bodyPr>
          <a:lstStyle/>
          <a:p>
            <a:pPr algn="just">
              <a:lnSpc>
                <a:spcPts val="4339"/>
              </a:lnSpc>
              <a:spcBef>
                <a:spcPct val="0"/>
              </a:spcBef>
            </a:pPr>
            <a:r>
              <a:rPr lang="en-US" b="true" sz="3099">
                <a:solidFill>
                  <a:srgbClr val="000000"/>
                </a:solidFill>
                <a:latin typeface="Arimo Bold"/>
                <a:ea typeface="Arimo Bold"/>
                <a:cs typeface="Arimo Bold"/>
                <a:sym typeface="Arimo Bold"/>
              </a:rPr>
              <a:t>Поставлені запитання мають бути чіткими й зрозумілими, спрямованими на психологічні явища. У бесіді потрібно домагатися не лише констатуючої відповіді, а й пояснення, мотивації, тобто відповідей на запитання не лише «що це таке?», ай «чому?», «як?».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837312" y="1124838"/>
            <a:ext cx="11900451" cy="7023736"/>
          </a:xfrm>
          <a:prstGeom prst="rect">
            <a:avLst/>
          </a:prstGeom>
        </p:spPr>
        <p:txBody>
          <a:bodyPr anchor="t" rtlCol="false" tIns="0" lIns="0" bIns="0" rIns="0">
            <a:spAutoFit/>
          </a:bodyPr>
          <a:lstStyle/>
          <a:p>
            <a:pPr algn="just">
              <a:lnSpc>
                <a:spcPts val="5039"/>
              </a:lnSpc>
              <a:spcBef>
                <a:spcPct val="0"/>
              </a:spcBef>
            </a:pPr>
            <a:r>
              <a:rPr lang="en-US" sz="3599">
                <a:solidFill>
                  <a:srgbClr val="000000"/>
                </a:solidFill>
                <a:latin typeface="Arimo"/>
                <a:ea typeface="Arimo"/>
                <a:cs typeface="Arimo"/>
                <a:sym typeface="Arimo"/>
              </a:rPr>
              <a:t>Одним з варіантів бесіди є </a:t>
            </a:r>
            <a:r>
              <a:rPr lang="en-US" b="true" sz="3599">
                <a:solidFill>
                  <a:srgbClr val="000000"/>
                </a:solidFill>
                <a:latin typeface="Arimo Bold"/>
                <a:ea typeface="Arimo Bold"/>
                <a:cs typeface="Arimo Bold"/>
                <a:sym typeface="Arimo Bold"/>
              </a:rPr>
              <a:t>інтерв’ю</a:t>
            </a:r>
            <a:r>
              <a:rPr lang="en-US" sz="3599">
                <a:solidFill>
                  <a:srgbClr val="000000"/>
                </a:solidFill>
                <a:latin typeface="Arimo"/>
                <a:ea typeface="Arimo"/>
                <a:cs typeface="Arimo"/>
                <a:sym typeface="Arimo"/>
              </a:rPr>
              <a:t>, яке використовують у психологічних та соціологічних дослідженнях. В інтерв’ю виявляються думки, погляди, факти з життя респондента, тобто піддослідного, його ставлення до політичних подій, ситуацій, соціальних явищ тощо. Інтерв’ю може бути не стандартизованим і стандартизованим. У не стандартизованому інтерв’ю запитання до респондента формулюються не до кінця і можуть змінюватись у процесі дослідження, а у стандартизованому вигляді вони становлять собою певну систему і формулюються чітко. </a:t>
            </a:r>
          </a:p>
        </p:txBody>
      </p:sp>
      <p:sp>
        <p:nvSpPr>
          <p:cNvPr name="Freeform 3" id="3"/>
          <p:cNvSpPr/>
          <p:nvPr/>
        </p:nvSpPr>
        <p:spPr>
          <a:xfrm flipH="false" flipV="false" rot="0">
            <a:off x="13240157" y="0"/>
            <a:ext cx="5047843" cy="10287000"/>
          </a:xfrm>
          <a:custGeom>
            <a:avLst/>
            <a:gdLst/>
            <a:ahLst/>
            <a:cxnLst/>
            <a:rect r="r" b="b" t="t" l="l"/>
            <a:pathLst>
              <a:path h="10287000" w="5047843">
                <a:moveTo>
                  <a:pt x="0" y="0"/>
                </a:moveTo>
                <a:lnTo>
                  <a:pt x="5047843" y="0"/>
                </a:lnTo>
                <a:lnTo>
                  <a:pt x="5047843" y="10287000"/>
                </a:lnTo>
                <a:lnTo>
                  <a:pt x="0" y="10287000"/>
                </a:lnTo>
                <a:lnTo>
                  <a:pt x="0" y="0"/>
                </a:lnTo>
                <a:close/>
              </a:path>
            </a:pathLst>
          </a:custGeom>
          <a:blipFill>
            <a:blip r:embed="rId2"/>
            <a:stretch>
              <a:fillRect l="-101735" t="0" r="-103671"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6090186" cy="10287000"/>
          </a:xfrm>
          <a:custGeom>
            <a:avLst/>
            <a:gdLst/>
            <a:ahLst/>
            <a:cxnLst/>
            <a:rect r="r" b="b" t="t" l="l"/>
            <a:pathLst>
              <a:path h="10287000" w="6090186">
                <a:moveTo>
                  <a:pt x="0" y="0"/>
                </a:moveTo>
                <a:lnTo>
                  <a:pt x="6090186" y="0"/>
                </a:lnTo>
                <a:lnTo>
                  <a:pt x="6090186" y="10287000"/>
                </a:lnTo>
                <a:lnTo>
                  <a:pt x="0" y="10287000"/>
                </a:lnTo>
                <a:lnTo>
                  <a:pt x="0" y="0"/>
                </a:lnTo>
                <a:close/>
              </a:path>
            </a:pathLst>
          </a:custGeom>
          <a:blipFill>
            <a:blip r:embed="rId2"/>
            <a:stretch>
              <a:fillRect l="-142087" t="0" r="-95734" b="0"/>
            </a:stretch>
          </a:blipFill>
        </p:spPr>
      </p:sp>
      <p:sp>
        <p:nvSpPr>
          <p:cNvPr name="TextBox 3" id="3"/>
          <p:cNvSpPr txBox="true"/>
          <p:nvPr/>
        </p:nvSpPr>
        <p:spPr>
          <a:xfrm rot="0">
            <a:off x="7081339" y="971550"/>
            <a:ext cx="8814433" cy="1206500"/>
          </a:xfrm>
          <a:prstGeom prst="rect">
            <a:avLst/>
          </a:prstGeom>
        </p:spPr>
        <p:txBody>
          <a:bodyPr anchor="t" rtlCol="false" tIns="0" lIns="0" bIns="0" rIns="0">
            <a:spAutoFit/>
          </a:bodyPr>
          <a:lstStyle/>
          <a:p>
            <a:pPr algn="just">
              <a:lnSpc>
                <a:spcPts val="4899"/>
              </a:lnSpc>
              <a:spcBef>
                <a:spcPct val="0"/>
              </a:spcBef>
            </a:pPr>
            <a:r>
              <a:rPr lang="en-US" b="true" sz="3499">
                <a:solidFill>
                  <a:srgbClr val="1D71B3"/>
                </a:solidFill>
                <a:latin typeface="Open Sans Bold"/>
                <a:ea typeface="Open Sans Bold"/>
                <a:cs typeface="Open Sans Bold"/>
                <a:sym typeface="Open Sans Bold"/>
              </a:rPr>
              <a:t>Анкетне дослідження — один із способів психологічного опитування. </a:t>
            </a:r>
          </a:p>
        </p:txBody>
      </p:sp>
      <p:sp>
        <p:nvSpPr>
          <p:cNvPr name="TextBox 4" id="4"/>
          <p:cNvSpPr txBox="true"/>
          <p:nvPr/>
        </p:nvSpPr>
        <p:spPr>
          <a:xfrm rot="0">
            <a:off x="6558357" y="2277100"/>
            <a:ext cx="10509555" cy="7579991"/>
          </a:xfrm>
          <a:prstGeom prst="rect">
            <a:avLst/>
          </a:prstGeom>
        </p:spPr>
        <p:txBody>
          <a:bodyPr anchor="t" rtlCol="false" tIns="0" lIns="0" bIns="0" rIns="0">
            <a:spAutoFit/>
          </a:bodyPr>
          <a:lstStyle/>
          <a:p>
            <a:pPr algn="just">
              <a:lnSpc>
                <a:spcPts val="4305"/>
              </a:lnSpc>
              <a:spcBef>
                <a:spcPct val="0"/>
              </a:spcBef>
            </a:pPr>
            <a:r>
              <a:rPr lang="en-US" b="true" sz="3075">
                <a:solidFill>
                  <a:srgbClr val="000000"/>
                </a:solidFill>
                <a:latin typeface="Open Sans Bold"/>
                <a:ea typeface="Open Sans Bold"/>
                <a:cs typeface="Open Sans Bold"/>
                <a:sym typeface="Open Sans Bold"/>
              </a:rPr>
              <a:t>За допомогою анкетування досліджуються літературні, мистецькі, спортивні, професійні інтереси та уподобання, мотиви, ставлення до вибору дій, вчинків, різновидів праці, до тих чи інших переживань, їх оцінювання. На поставлені в анкеті запитання анкетовані дають відповіді в письмовій формі. Причому запитання ставляться так, що відповіді на них будуть описовими або альтернативними: «так», «ні», «не знаю», «важко відповісти», або так, що в них наперед дається кілька варіантів відповіді, серед яких піддослідному пропонується підкреслити один, що відповідає його особистим поглядам та інтересам. </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1028700" y="622300"/>
            <a:ext cx="11110977" cy="8636000"/>
          </a:xfrm>
          <a:prstGeom prst="rect">
            <a:avLst/>
          </a:prstGeom>
        </p:spPr>
        <p:txBody>
          <a:bodyPr anchor="t" rtlCol="false" tIns="0" lIns="0" bIns="0" rIns="0">
            <a:spAutoFit/>
          </a:bodyPr>
          <a:lstStyle/>
          <a:p>
            <a:pPr algn="just">
              <a:lnSpc>
                <a:spcPts val="4899"/>
              </a:lnSpc>
              <a:spcBef>
                <a:spcPct val="0"/>
              </a:spcBef>
            </a:pPr>
            <a:r>
              <a:rPr lang="en-US" b="true" sz="3499">
                <a:solidFill>
                  <a:srgbClr val="000000"/>
                </a:solidFill>
                <a:latin typeface="Open Sans Bold"/>
                <a:ea typeface="Open Sans Bold"/>
                <a:cs typeface="Open Sans Bold"/>
                <a:sym typeface="Open Sans Bold"/>
              </a:rPr>
              <a:t>В анкеті ставляться запитання і констатуючого, і мотиваційного характеру, як у бесіді та інтерв’ю. Анкета може бути іменною, коли піддослідний зазначає своє прізвище та ім’я, наводить певні відомості про себе, та анонімною, при використанні якої отримують більш правдиві відповіді. За допомогою анкетного дослідження можна зібрати великий обсяг матеріалу, що дає підстави вважати одержані відповіді достатньо ймовірними. Недоліками цього методу є суб’єктивізм, випадковість відповідей, складність перевірки їх правильності та щирості.</a:t>
            </a:r>
          </a:p>
        </p:txBody>
      </p:sp>
      <p:sp>
        <p:nvSpPr>
          <p:cNvPr name="Freeform 3" id="3"/>
          <p:cNvSpPr/>
          <p:nvPr/>
        </p:nvSpPr>
        <p:spPr>
          <a:xfrm flipH="false" flipV="false" rot="0">
            <a:off x="12418057" y="0"/>
            <a:ext cx="5869943" cy="10287000"/>
          </a:xfrm>
          <a:custGeom>
            <a:avLst/>
            <a:gdLst/>
            <a:ahLst/>
            <a:cxnLst/>
            <a:rect r="r" b="b" t="t" l="l"/>
            <a:pathLst>
              <a:path h="10287000" w="5869943">
                <a:moveTo>
                  <a:pt x="0" y="0"/>
                </a:moveTo>
                <a:lnTo>
                  <a:pt x="5869943" y="0"/>
                </a:lnTo>
                <a:lnTo>
                  <a:pt x="5869943" y="10287000"/>
                </a:lnTo>
                <a:lnTo>
                  <a:pt x="0" y="10287000"/>
                </a:lnTo>
                <a:lnTo>
                  <a:pt x="0" y="0"/>
                </a:lnTo>
                <a:close/>
              </a:path>
            </a:pathLst>
          </a:custGeom>
          <a:blipFill>
            <a:blip r:embed="rId2"/>
            <a:stretch>
              <a:fillRect l="-126599" t="0" r="-31355"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1483255" y="265756"/>
            <a:ext cx="10856612" cy="10021244"/>
          </a:xfrm>
          <a:prstGeom prst="rect">
            <a:avLst/>
          </a:prstGeom>
        </p:spPr>
        <p:txBody>
          <a:bodyPr anchor="t" rtlCol="false" tIns="0" lIns="0" bIns="0" rIns="0">
            <a:spAutoFit/>
          </a:bodyPr>
          <a:lstStyle/>
          <a:p>
            <a:pPr algn="just">
              <a:lnSpc>
                <a:spcPts val="1339"/>
              </a:lnSpc>
              <a:spcBef>
                <a:spcPct val="0"/>
              </a:spcBef>
            </a:pPr>
          </a:p>
          <a:p>
            <a:pPr algn="just">
              <a:lnSpc>
                <a:spcPts val="1339"/>
              </a:lnSpc>
              <a:spcBef>
                <a:spcPct val="0"/>
              </a:spcBef>
            </a:pPr>
          </a:p>
          <a:p>
            <a:pPr algn="ctr">
              <a:lnSpc>
                <a:spcPts val="1339"/>
              </a:lnSpc>
              <a:spcBef>
                <a:spcPct val="0"/>
              </a:spcBef>
            </a:pPr>
            <a:r>
              <a:rPr lang="en-US" b="true" sz="956">
                <a:solidFill>
                  <a:srgbClr val="000000"/>
                </a:solidFill>
                <a:latin typeface="Open Sans Bold"/>
                <a:ea typeface="Open Sans Bold"/>
                <a:cs typeface="Open Sans Bold"/>
                <a:sym typeface="Open Sans Bold"/>
              </a:rPr>
              <a:t>Анкета визначення готовності батьків до інклюзивного навчання дітей у ЗДО </a:t>
            </a:r>
          </a:p>
          <a:p>
            <a:pPr algn="just">
              <a:lnSpc>
                <a:spcPts val="1339"/>
              </a:lnSpc>
              <a:spcBef>
                <a:spcPct val="0"/>
              </a:spcBef>
            </a:pPr>
            <a:r>
              <a:rPr lang="en-US" b="true" sz="956">
                <a:solidFill>
                  <a:srgbClr val="000000"/>
                </a:solidFill>
                <a:latin typeface="Open Sans Bold"/>
                <a:ea typeface="Open Sans Bold"/>
                <a:cs typeface="Open Sans Bold"/>
                <a:sym typeface="Open Sans Bold"/>
              </a:rPr>
              <a:t>Шановні батьки!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Просимо Вас, взяти участь в опитуванні. Вкажіть Ваш вік_____, стать_______ </a:t>
            </a:r>
          </a:p>
          <a:p>
            <a:pPr algn="just">
              <a:lnSpc>
                <a:spcPts val="1339"/>
              </a:lnSpc>
              <a:spcBef>
                <a:spcPct val="0"/>
              </a:spcBef>
            </a:pPr>
            <a:r>
              <a:rPr lang="en-US" b="true" sz="956">
                <a:solidFill>
                  <a:srgbClr val="000000"/>
                </a:solidFill>
                <a:latin typeface="Open Sans Bold"/>
                <a:ea typeface="Open Sans Bold"/>
                <a:cs typeface="Open Sans Bold"/>
                <a:sym typeface="Open Sans Bold"/>
              </a:rPr>
              <a:t>Зазначте будь ласка, чи є ви батьками дитини з ООП так/ні</a:t>
            </a:r>
          </a:p>
          <a:p>
            <a:pPr algn="just">
              <a:lnSpc>
                <a:spcPts val="1339"/>
              </a:lnSpc>
              <a:spcBef>
                <a:spcPct val="0"/>
              </a:spcBef>
            </a:pPr>
            <a:r>
              <a:rPr lang="en-US" b="true" sz="956">
                <a:solidFill>
                  <a:srgbClr val="000000"/>
                </a:solidFill>
                <a:latin typeface="Open Sans Bold"/>
                <a:ea typeface="Open Sans Bold"/>
                <a:cs typeface="Open Sans Bold"/>
                <a:sym typeface="Open Sans Bold"/>
              </a:rPr>
              <a:t>Пропонуємо Вам відповісти на запитання даної анкети у зв’язку з організацією роботи в ЗДО інклюзивних груп в яких здобувають освіту діти з особливими освітніми потребами (далі –ООП). </a:t>
            </a:r>
          </a:p>
          <a:p>
            <a:pPr algn="just">
              <a:lnSpc>
                <a:spcPts val="1339"/>
              </a:lnSpc>
              <a:spcBef>
                <a:spcPct val="0"/>
              </a:spcBef>
            </a:pPr>
            <a:r>
              <a:rPr lang="en-US" b="true" sz="956">
                <a:solidFill>
                  <a:srgbClr val="000000"/>
                </a:solidFill>
                <a:latin typeface="Open Sans Bold"/>
                <a:ea typeface="Open Sans Bold"/>
                <a:cs typeface="Open Sans Bold"/>
                <a:sym typeface="Open Sans Bold"/>
              </a:rPr>
              <a:t>Уважно прочитайте та надайте відповіді на запитання. Ваша думка важлива для подальшого розвитку нашого закладу.У разі, якщо Ви не знайдете серед запропонованих варіантів відповідь, що відповідає Вашій думці, зазначте свій варіант. На одне запитання можна надати кілька відповідей. </a:t>
            </a:r>
          </a:p>
          <a:p>
            <a:pPr algn="just">
              <a:lnSpc>
                <a:spcPts val="1339"/>
              </a:lnSpc>
              <a:spcBef>
                <a:spcPct val="0"/>
              </a:spcBef>
            </a:pPr>
          </a:p>
          <a:p>
            <a:pPr algn="just">
              <a:lnSpc>
                <a:spcPts val="1339"/>
              </a:lnSpc>
              <a:spcBef>
                <a:spcPct val="0"/>
              </a:spcBef>
            </a:pPr>
            <a:r>
              <a:rPr lang="en-US" b="true" sz="956">
                <a:solidFill>
                  <a:srgbClr val="000000"/>
                </a:solidFill>
                <a:latin typeface="Open Sans Bold"/>
                <a:ea typeface="Open Sans Bold"/>
                <a:cs typeface="Open Sans Bold"/>
                <a:sym typeface="Open Sans Bold"/>
              </a:rPr>
              <a:t>1. Як на Вашу думку може бути вирішено проблему адаптації дітей із ООП до життя в суспільстві?</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необхідно виховувати їх окремо від інших дітей;</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такі діти повинні зростати та розвиватися разом із усіма дітьми;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складно відповісти;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інше__________________________________________________________</a:t>
            </a:r>
          </a:p>
          <a:p>
            <a:pPr algn="just">
              <a:lnSpc>
                <a:spcPts val="1339"/>
              </a:lnSpc>
              <a:spcBef>
                <a:spcPct val="0"/>
              </a:spcBef>
            </a:pPr>
            <a:r>
              <a:rPr lang="en-US" b="true" sz="956">
                <a:solidFill>
                  <a:srgbClr val="000000"/>
                </a:solidFill>
                <a:latin typeface="Open Sans Bold"/>
                <a:ea typeface="Open Sans Bold"/>
                <a:cs typeface="Open Sans Bold"/>
                <a:sym typeface="Open Sans Bold"/>
              </a:rPr>
              <a:t>2. Які засоби взаємодії звичайних дітей та дітей із ООП Ви вважаєте припустимими?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близька дружба;</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спільні ігри на вулиці;</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спільна освіта у садочку;</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випадкове спілкування на вулиці;</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інше ___________________________________________________________</a:t>
            </a:r>
          </a:p>
          <a:p>
            <a:pPr algn="just">
              <a:lnSpc>
                <a:spcPts val="1339"/>
              </a:lnSpc>
              <a:spcBef>
                <a:spcPct val="0"/>
              </a:spcBef>
            </a:pPr>
            <a:r>
              <a:rPr lang="en-US" b="true" sz="956">
                <a:solidFill>
                  <a:srgbClr val="000000"/>
                </a:solidFill>
                <a:latin typeface="Open Sans Bold"/>
                <a:ea typeface="Open Sans Bold"/>
                <a:cs typeface="Open Sans Bold"/>
                <a:sym typeface="Open Sans Bold"/>
              </a:rPr>
              <a:t>3. На які переваги можуть розраховувати діти ЗДО під час спільного розвитку та виховання з дітьми, що мають особливі освітні проблеми?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діти стануть добріші;</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навчаться допомагати іншим;</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бути терплячими;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отримають досвід співчуття, співпереживання;</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це зближує педагогів, батьків і дітей;</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розширить уявлення дітей про життя;</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немає позитивних моментів;</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інше ___________________________________________________________</a:t>
            </a:r>
          </a:p>
          <a:p>
            <a:pPr algn="just">
              <a:lnSpc>
                <a:spcPts val="1339"/>
              </a:lnSpc>
              <a:spcBef>
                <a:spcPct val="0"/>
              </a:spcBef>
            </a:pPr>
            <a:r>
              <a:rPr lang="en-US" b="true" sz="956">
                <a:solidFill>
                  <a:srgbClr val="000000"/>
                </a:solidFill>
                <a:latin typeface="Open Sans Bold"/>
                <a:ea typeface="Open Sans Bold"/>
                <a:cs typeface="Open Sans Bold"/>
                <a:sym typeface="Open Sans Bold"/>
              </a:rPr>
              <a:t>4. Які негативні моменти для дітей ЗДО можуть виникнути під час спільної освіти з дітьми, що мають ООП?</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немає негативних моментів;</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зниження у дітей інтересу до занять пізнавального циклу;</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зниження темпів розвитку;</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виникнення конфліктів у дитячому колективі;</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погіршення самопочуття звичайних дітей;</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зниження уваги до звичайнихдітей з боку вихователів;</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інше ___________________________________________________________</a:t>
            </a:r>
          </a:p>
          <a:p>
            <a:pPr algn="just">
              <a:lnSpc>
                <a:spcPts val="1339"/>
              </a:lnSpc>
              <a:spcBef>
                <a:spcPct val="0"/>
              </a:spcBef>
            </a:pPr>
            <a:r>
              <a:rPr lang="en-US" b="true" sz="956">
                <a:solidFill>
                  <a:srgbClr val="000000"/>
                </a:solidFill>
                <a:latin typeface="Open Sans Bold"/>
                <a:ea typeface="Open Sans Bold"/>
                <a:cs typeface="Open Sans Bold"/>
                <a:sym typeface="Open Sans Bold"/>
              </a:rPr>
              <a:t>5. На які переваги, на Ваш погляд, може розраховувати дитина з ООП, її батьки у разі спільної освіти в ЗДО?</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зможе отримати додаткову підтримку з боку однолітків;</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дитина з ООП з раннього віку навчиться взаємодіяти з іншими дітьми;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спілкуючись з іншими дітьми, дитина з ООП буде активно розвиватися;</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для батьків, факт виховання їх дитини у ЗДО з інклюзивною освітою, позитивно відобразиться на психологічному самопочутті всієї родини;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інше__________________________________________________________</a:t>
            </a:r>
          </a:p>
          <a:p>
            <a:pPr algn="just">
              <a:lnSpc>
                <a:spcPts val="1339"/>
              </a:lnSpc>
              <a:spcBef>
                <a:spcPct val="0"/>
              </a:spcBef>
            </a:pPr>
            <a:r>
              <a:rPr lang="en-US" b="true" sz="956">
                <a:solidFill>
                  <a:srgbClr val="000000"/>
                </a:solidFill>
                <a:latin typeface="Open Sans Bold"/>
                <a:ea typeface="Open Sans Bold"/>
                <a:cs typeface="Open Sans Bold"/>
                <a:sym typeface="Open Sans Bold"/>
              </a:rPr>
              <a:t>6. Які негативні моменти для дитини з ООП та її батьків, на Ваш погляд, виникнуть під час спільного навчання в ЗДО?</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дитина з ООП не зможе проявити себе серед інших дітей;</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неоднозначне ставленняя з боку інших дітей;</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у батьків дитини з ООП виникнуть додаткові хвилювання та труднощі, що пов’язані з інклюзивною освітою (підвищена тривожність);</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інше__________________________________________________________</a:t>
            </a:r>
          </a:p>
          <a:p>
            <a:pPr algn="just">
              <a:lnSpc>
                <a:spcPts val="1339"/>
              </a:lnSpc>
              <a:spcBef>
                <a:spcPct val="0"/>
              </a:spcBef>
            </a:pPr>
            <a:r>
              <a:rPr lang="en-US" b="true" sz="956">
                <a:solidFill>
                  <a:srgbClr val="000000"/>
                </a:solidFill>
                <a:latin typeface="Open Sans Bold"/>
                <a:ea typeface="Open Sans Bold"/>
                <a:cs typeface="Open Sans Bold"/>
                <a:sym typeface="Open Sans Bold"/>
              </a:rPr>
              <a:t>7. Як Ви вважаєте, якими додатковими вміннями та навичками мають володіти педагоги, що працюють в умовах інклюзивної освіти?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їм необхідні спеціальні знання;</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необхідні навички здійснення психологічної підтримки;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навички організації психолого-педагогічного супроводу дитини з ООП та її родини;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складно відповісти;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інше ___________________________________________________________</a:t>
            </a:r>
          </a:p>
          <a:p>
            <a:pPr algn="just">
              <a:lnSpc>
                <a:spcPts val="1339"/>
              </a:lnSpc>
              <a:spcBef>
                <a:spcPct val="0"/>
              </a:spcBef>
            </a:pPr>
            <a:r>
              <a:rPr lang="en-US" b="true" sz="956">
                <a:solidFill>
                  <a:srgbClr val="000000"/>
                </a:solidFill>
                <a:latin typeface="Open Sans Bold"/>
                <a:ea typeface="Open Sans Bold"/>
                <a:cs typeface="Open Sans Bold"/>
                <a:sym typeface="Open Sans Bold"/>
              </a:rPr>
              <a:t>8. Чи погоджуєтесь Ви з тим, що діти з ООП (у т.ч. з інвалідністю) мають право отримувати дошкільну освіту спільно зі своїми однолітками?</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так;</a:t>
            </a:r>
          </a:p>
          <a:p>
            <a:pPr algn="just">
              <a:lnSpc>
                <a:spcPts val="1339"/>
              </a:lnSpc>
              <a:spcBef>
                <a:spcPct val="0"/>
              </a:spcBef>
            </a:pPr>
            <a:r>
              <a:rPr lang="en-US" b="true" sz="956">
                <a:solidFill>
                  <a:srgbClr val="000000"/>
                </a:solidFill>
                <a:latin typeface="Open Sans Bold"/>
                <a:ea typeface="Open Sans Bold"/>
                <a:cs typeface="Open Sans Bold"/>
                <a:sym typeface="Open Sans Bold"/>
              </a:rPr>
              <a:t>– ні.</a:t>
            </a:r>
          </a:p>
          <a:p>
            <a:pPr algn="just">
              <a:lnSpc>
                <a:spcPts val="1339"/>
              </a:lnSpc>
              <a:spcBef>
                <a:spcPct val="0"/>
              </a:spcBef>
            </a:pPr>
            <a:r>
              <a:rPr lang="en-US" b="true" sz="956">
                <a:solidFill>
                  <a:srgbClr val="000000"/>
                </a:solidFill>
                <a:latin typeface="Open Sans Bold"/>
                <a:ea typeface="Open Sans Bold"/>
                <a:cs typeface="Open Sans Bold"/>
                <a:sym typeface="Open Sans Bold"/>
              </a:rPr>
              <a:t>Дякуємо за участь!</a:t>
            </a:r>
          </a:p>
        </p:txBody>
      </p:sp>
      <p:sp>
        <p:nvSpPr>
          <p:cNvPr name="Freeform 3" id="3"/>
          <p:cNvSpPr/>
          <p:nvPr/>
        </p:nvSpPr>
        <p:spPr>
          <a:xfrm flipH="false" flipV="false" rot="0">
            <a:off x="12568497" y="0"/>
            <a:ext cx="5719503" cy="10287000"/>
          </a:xfrm>
          <a:custGeom>
            <a:avLst/>
            <a:gdLst/>
            <a:ahLst/>
            <a:cxnLst/>
            <a:rect r="r" b="b" t="t" l="l"/>
            <a:pathLst>
              <a:path h="10287000" w="5719503">
                <a:moveTo>
                  <a:pt x="0" y="0"/>
                </a:moveTo>
                <a:lnTo>
                  <a:pt x="5719503" y="0"/>
                </a:lnTo>
                <a:lnTo>
                  <a:pt x="5719503" y="10287000"/>
                </a:lnTo>
                <a:lnTo>
                  <a:pt x="0" y="10287000"/>
                </a:lnTo>
                <a:lnTo>
                  <a:pt x="0" y="0"/>
                </a:lnTo>
                <a:close/>
              </a:path>
            </a:pathLst>
          </a:custGeom>
          <a:blipFill>
            <a:blip r:embed="rId2"/>
            <a:stretch>
              <a:fillRect l="-13936" t="0" r="-30249"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55978" y="0"/>
            <a:ext cx="4532022" cy="10124872"/>
          </a:xfrm>
          <a:custGeom>
            <a:avLst/>
            <a:gdLst/>
            <a:ahLst/>
            <a:cxnLst/>
            <a:rect r="r" b="b" t="t" l="l"/>
            <a:pathLst>
              <a:path h="10124872" w="4532022">
                <a:moveTo>
                  <a:pt x="0" y="0"/>
                </a:moveTo>
                <a:lnTo>
                  <a:pt x="4532022" y="0"/>
                </a:lnTo>
                <a:lnTo>
                  <a:pt x="4532022" y="10124872"/>
                </a:lnTo>
                <a:lnTo>
                  <a:pt x="0" y="10124872"/>
                </a:lnTo>
                <a:lnTo>
                  <a:pt x="0" y="0"/>
                </a:lnTo>
                <a:close/>
              </a:path>
            </a:pathLst>
          </a:custGeom>
          <a:blipFill>
            <a:blip r:embed="rId2"/>
            <a:stretch>
              <a:fillRect l="-384613" t="-9789" r="-5943" b="0"/>
            </a:stretch>
          </a:blipFill>
        </p:spPr>
      </p:sp>
      <p:sp>
        <p:nvSpPr>
          <p:cNvPr name="TextBox 3" id="3"/>
          <p:cNvSpPr txBox="true"/>
          <p:nvPr/>
        </p:nvSpPr>
        <p:spPr>
          <a:xfrm rot="0">
            <a:off x="1339714" y="1000125"/>
            <a:ext cx="11834245" cy="7447654"/>
          </a:xfrm>
          <a:prstGeom prst="rect">
            <a:avLst/>
          </a:prstGeom>
        </p:spPr>
        <p:txBody>
          <a:bodyPr anchor="t" rtlCol="false" tIns="0" lIns="0" bIns="0" rIns="0">
            <a:spAutoFit/>
          </a:bodyPr>
          <a:lstStyle/>
          <a:p>
            <a:pPr algn="ctr">
              <a:lnSpc>
                <a:spcPts val="4804"/>
              </a:lnSpc>
            </a:pPr>
          </a:p>
          <a:p>
            <a:pPr algn="ctr">
              <a:lnSpc>
                <a:spcPts val="4804"/>
              </a:lnSpc>
              <a:spcBef>
                <a:spcPct val="0"/>
              </a:spcBef>
            </a:pPr>
            <a:r>
              <a:rPr lang="en-US" b="true" sz="4804" spc="-96">
                <a:solidFill>
                  <a:srgbClr val="000000"/>
                </a:solidFill>
                <a:latin typeface="Crimson Roman Bold"/>
                <a:ea typeface="Crimson Roman Bold"/>
                <a:cs typeface="Crimson Roman Bold"/>
                <a:sym typeface="Crimson Roman Bold"/>
              </a:rPr>
              <a:t>ВСТУП</a:t>
            </a:r>
          </a:p>
          <a:p>
            <a:pPr algn="ctr">
              <a:lnSpc>
                <a:spcPts val="4804"/>
              </a:lnSpc>
              <a:spcBef>
                <a:spcPct val="0"/>
              </a:spcBef>
            </a:pPr>
          </a:p>
          <a:p>
            <a:pPr algn="ctr">
              <a:lnSpc>
                <a:spcPts val="4804"/>
              </a:lnSpc>
              <a:spcBef>
                <a:spcPct val="0"/>
              </a:spcBef>
            </a:pPr>
          </a:p>
          <a:p>
            <a:pPr algn="just">
              <a:lnSpc>
                <a:spcPts val="4804"/>
              </a:lnSpc>
              <a:spcBef>
                <a:spcPct val="0"/>
              </a:spcBef>
            </a:pPr>
            <a:r>
              <a:rPr lang="en-US" sz="4804" spc="-96">
                <a:solidFill>
                  <a:srgbClr val="000000"/>
                </a:solidFill>
                <a:latin typeface="Crimson Roman"/>
                <a:ea typeface="Crimson Roman"/>
                <a:cs typeface="Crimson Roman"/>
                <a:sym typeface="Crimson Roman"/>
              </a:rPr>
              <a:t>Психологія як наука має певні предмет і методи вивчення психічних явищ. Знання методів і вміння за їх допомогою вивчати вікові та індивідуальні особливості психічного розвитку особистості— шлях до глибшого пізнання психологічних особливостей особистості й використання цих знань у практичній діяльності.</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1220088" y="1079179"/>
            <a:ext cx="11350211" cy="7287895"/>
          </a:xfrm>
          <a:prstGeom prst="rect">
            <a:avLst/>
          </a:prstGeom>
        </p:spPr>
        <p:txBody>
          <a:bodyPr anchor="t" rtlCol="false" tIns="0" lIns="0" bIns="0" rIns="0">
            <a:spAutoFit/>
          </a:bodyPr>
          <a:lstStyle/>
          <a:p>
            <a:pPr algn="just">
              <a:lnSpc>
                <a:spcPts val="5179"/>
              </a:lnSpc>
              <a:spcBef>
                <a:spcPct val="0"/>
              </a:spcBef>
            </a:pPr>
            <a:r>
              <a:rPr lang="en-US" sz="3699" spc="73">
                <a:solidFill>
                  <a:srgbClr val="000000"/>
                </a:solidFill>
                <a:latin typeface="Crimson Roman"/>
                <a:ea typeface="Crimson Roman"/>
                <a:cs typeface="Crimson Roman"/>
                <a:sym typeface="Crimson Roman"/>
              </a:rPr>
              <a:t>В анкеті ставляться запитання і констатуючого, і мотиваційного характеру, як у бесіді та інтерв’ю. Анкета може бути іменною, коли піддослідний зазначає своє прізвище та ім’я, наводить певні відомості про себе, та анонімною, при використанні якої отримують більш правдиві відповіді. За допомогою анкетного дослідження можна зібрати великий обсяг матеріалу, що дає підстави вважати одержані відповіді достатньо ймовірними. Недоліками цього методу є суб’єктивізм, випадковість відповідей, складність перевірки їх правильності та щирості.</a:t>
            </a:r>
          </a:p>
        </p:txBody>
      </p:sp>
      <p:sp>
        <p:nvSpPr>
          <p:cNvPr name="Freeform 3" id="3"/>
          <p:cNvSpPr/>
          <p:nvPr/>
        </p:nvSpPr>
        <p:spPr>
          <a:xfrm flipH="false" flipV="false" rot="0">
            <a:off x="12881304" y="0"/>
            <a:ext cx="5406696" cy="10287000"/>
          </a:xfrm>
          <a:custGeom>
            <a:avLst/>
            <a:gdLst/>
            <a:ahLst/>
            <a:cxnLst/>
            <a:rect r="r" b="b" t="t" l="l"/>
            <a:pathLst>
              <a:path h="10287000" w="5406696">
                <a:moveTo>
                  <a:pt x="0" y="0"/>
                </a:moveTo>
                <a:lnTo>
                  <a:pt x="5406696" y="0"/>
                </a:lnTo>
                <a:lnTo>
                  <a:pt x="5406696" y="10287000"/>
                </a:lnTo>
                <a:lnTo>
                  <a:pt x="0" y="10287000"/>
                </a:lnTo>
                <a:lnTo>
                  <a:pt x="0" y="0"/>
                </a:lnTo>
                <a:close/>
              </a:path>
            </a:pathLst>
          </a:custGeom>
          <a:blipFill>
            <a:blip r:embed="rId2"/>
            <a:stretch>
              <a:fillRect l="-88346" t="0" r="-9679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7775119" y="182075"/>
            <a:ext cx="8770574" cy="3644579"/>
          </a:xfrm>
          <a:prstGeom prst="rect">
            <a:avLst/>
          </a:prstGeom>
        </p:spPr>
        <p:txBody>
          <a:bodyPr anchor="t" rtlCol="false" tIns="0" lIns="0" bIns="0" rIns="0">
            <a:spAutoFit/>
          </a:bodyPr>
          <a:lstStyle/>
          <a:p>
            <a:pPr algn="just">
              <a:lnSpc>
                <a:spcPts val="4150"/>
              </a:lnSpc>
              <a:spcBef>
                <a:spcPct val="0"/>
              </a:spcBef>
            </a:pPr>
            <a:r>
              <a:rPr lang="en-US" b="true" sz="2964">
                <a:solidFill>
                  <a:srgbClr val="1D71B3"/>
                </a:solidFill>
                <a:latin typeface="Open Sans Bold"/>
                <a:ea typeface="Open Sans Bold"/>
                <a:cs typeface="Open Sans Bold"/>
                <a:sym typeface="Open Sans Bold"/>
              </a:rPr>
              <a:t>Соціометричне дослідження, або метод вибору, застосовують для з’ясування взаємин у колективі, оцінних ставлень піддослідних до інших, віддавання переваги одним членам колективу чи групи перед іншими при виборі керівника, приятеля. </a:t>
            </a:r>
          </a:p>
        </p:txBody>
      </p:sp>
      <p:sp>
        <p:nvSpPr>
          <p:cNvPr name="Freeform 3" id="3"/>
          <p:cNvSpPr/>
          <p:nvPr/>
        </p:nvSpPr>
        <p:spPr>
          <a:xfrm flipH="false" flipV="false" rot="0">
            <a:off x="-56548" y="0"/>
            <a:ext cx="6898652" cy="10287000"/>
          </a:xfrm>
          <a:custGeom>
            <a:avLst/>
            <a:gdLst/>
            <a:ahLst/>
            <a:cxnLst/>
            <a:rect r="r" b="b" t="t" l="l"/>
            <a:pathLst>
              <a:path h="10287000" w="6898652">
                <a:moveTo>
                  <a:pt x="0" y="0"/>
                </a:moveTo>
                <a:lnTo>
                  <a:pt x="6898652" y="0"/>
                </a:lnTo>
                <a:lnTo>
                  <a:pt x="6898652" y="10287000"/>
                </a:lnTo>
                <a:lnTo>
                  <a:pt x="0" y="10287000"/>
                </a:lnTo>
                <a:lnTo>
                  <a:pt x="0" y="0"/>
                </a:lnTo>
                <a:close/>
              </a:path>
            </a:pathLst>
          </a:custGeom>
          <a:blipFill>
            <a:blip r:embed="rId2"/>
            <a:stretch>
              <a:fillRect l="-112560" t="-3018" r="-13554" b="0"/>
            </a:stretch>
          </a:blipFill>
        </p:spPr>
      </p:sp>
      <p:sp>
        <p:nvSpPr>
          <p:cNvPr name="TextBox 4" id="4"/>
          <p:cNvSpPr txBox="true"/>
          <p:nvPr/>
        </p:nvSpPr>
        <p:spPr>
          <a:xfrm rot="0">
            <a:off x="7177033" y="3769504"/>
            <a:ext cx="10859780" cy="5929630"/>
          </a:xfrm>
          <a:prstGeom prst="rect">
            <a:avLst/>
          </a:prstGeom>
        </p:spPr>
        <p:txBody>
          <a:bodyPr anchor="t" rtlCol="false" tIns="0" lIns="0" bIns="0" rIns="0">
            <a:spAutoFit/>
          </a:bodyPr>
          <a:lstStyle/>
          <a:p>
            <a:pPr algn="just">
              <a:lnSpc>
                <a:spcPts val="3920"/>
              </a:lnSpc>
              <a:spcBef>
                <a:spcPct val="0"/>
              </a:spcBef>
            </a:pPr>
            <a:r>
              <a:rPr lang="en-US" sz="2800">
                <a:solidFill>
                  <a:srgbClr val="000000"/>
                </a:solidFill>
                <a:latin typeface="Open Sans"/>
                <a:ea typeface="Open Sans"/>
                <a:cs typeface="Open Sans"/>
                <a:sym typeface="Open Sans"/>
              </a:rPr>
              <a:t>У психології соціометричну методику застосовують з метою вивчення групової диференціації, коли членам групи пропонують відповісти на запитання типу: «З ким ти хотів би приятелювати?», «Кого ти обрав би керівником групи?». Вибір може бути взаємно позитивним, взаємно негативним або позитивним (чи негативним) з боку члена групи та негативним (позитивним) з боку того, кого він обрав би. Кількість позитивних і негативних виборів фіксується на матриці, після чого розраховують їх відсоток. За допомогою соціометричного дослідження можна виявити реальне місце особистості в колективі за її діловими якостями, популярністю, міжособистісними стосунками.</a:t>
            </a:r>
          </a:p>
        </p:txBody>
      </p:sp>
      <p:sp>
        <p:nvSpPr>
          <p:cNvPr name="Freeform 5" id="5"/>
          <p:cNvSpPr/>
          <p:nvPr/>
        </p:nvSpPr>
        <p:spPr>
          <a:xfrm flipH="false" flipV="false" rot="0">
            <a:off x="17058806" y="575261"/>
            <a:ext cx="978006" cy="906879"/>
          </a:xfrm>
          <a:custGeom>
            <a:avLst/>
            <a:gdLst/>
            <a:ahLst/>
            <a:cxnLst/>
            <a:rect r="r" b="b" t="t" l="l"/>
            <a:pathLst>
              <a:path h="906879" w="978006">
                <a:moveTo>
                  <a:pt x="0" y="0"/>
                </a:moveTo>
                <a:lnTo>
                  <a:pt x="978007" y="0"/>
                </a:lnTo>
                <a:lnTo>
                  <a:pt x="978007" y="906878"/>
                </a:lnTo>
                <a:lnTo>
                  <a:pt x="0" y="9068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2738183" y="0"/>
            <a:ext cx="5549817" cy="10287000"/>
          </a:xfrm>
          <a:custGeom>
            <a:avLst/>
            <a:gdLst/>
            <a:ahLst/>
            <a:cxnLst/>
            <a:rect r="r" b="b" t="t" l="l"/>
            <a:pathLst>
              <a:path h="10287000" w="5549817">
                <a:moveTo>
                  <a:pt x="0" y="0"/>
                </a:moveTo>
                <a:lnTo>
                  <a:pt x="5549817" y="0"/>
                </a:lnTo>
                <a:lnTo>
                  <a:pt x="5549817" y="10287000"/>
                </a:lnTo>
                <a:lnTo>
                  <a:pt x="0" y="10287000"/>
                </a:lnTo>
                <a:lnTo>
                  <a:pt x="0" y="0"/>
                </a:lnTo>
                <a:close/>
              </a:path>
            </a:pathLst>
          </a:custGeom>
          <a:blipFill>
            <a:blip r:embed="rId2"/>
            <a:stretch>
              <a:fillRect l="-191279" t="-2429" r="0" b="-2429"/>
            </a:stretch>
          </a:blipFill>
        </p:spPr>
      </p:sp>
      <p:sp>
        <p:nvSpPr>
          <p:cNvPr name="TextBox 3" id="3"/>
          <p:cNvSpPr txBox="true"/>
          <p:nvPr/>
        </p:nvSpPr>
        <p:spPr>
          <a:xfrm rot="0">
            <a:off x="1339705" y="522226"/>
            <a:ext cx="10656431" cy="2846070"/>
          </a:xfrm>
          <a:prstGeom prst="rect">
            <a:avLst/>
          </a:prstGeom>
        </p:spPr>
        <p:txBody>
          <a:bodyPr anchor="t" rtlCol="false" tIns="0" lIns="0" bIns="0" rIns="0">
            <a:spAutoFit/>
          </a:bodyPr>
          <a:lstStyle/>
          <a:p>
            <a:pPr algn="just">
              <a:lnSpc>
                <a:spcPts val="3780"/>
              </a:lnSpc>
              <a:spcBef>
                <a:spcPct val="0"/>
              </a:spcBef>
            </a:pPr>
            <a:r>
              <a:rPr lang="en-US" b="true" sz="2700">
                <a:solidFill>
                  <a:srgbClr val="1800AD"/>
                </a:solidFill>
                <a:latin typeface="Open Sans Bold"/>
                <a:ea typeface="Open Sans Bold"/>
                <a:cs typeface="Open Sans Bold"/>
                <a:sym typeface="Open Sans Bold"/>
              </a:rPr>
              <a:t>Метод аналізу продуктів діяльності </a:t>
            </a:r>
            <a:r>
              <a:rPr lang="en-US" sz="2700">
                <a:solidFill>
                  <a:srgbClr val="1800AD"/>
                </a:solidFill>
                <a:latin typeface="Open Sans"/>
                <a:ea typeface="Open Sans"/>
                <a:cs typeface="Open Sans"/>
                <a:sym typeface="Open Sans"/>
              </a:rPr>
              <a:t>ґрунтується на тому, що в результатах роботи людини виявляються її знання, вміння та навички, здібності, уважність і спостережливість, риси характеру. Отже, продукти діяльності дають можливість побачити в них найрізноманітніші психічні якості та властивості особистості, рівень їх розвитку. </a:t>
            </a:r>
          </a:p>
        </p:txBody>
      </p:sp>
      <p:sp>
        <p:nvSpPr>
          <p:cNvPr name="TextBox 4" id="4"/>
          <p:cNvSpPr txBox="true"/>
          <p:nvPr/>
        </p:nvSpPr>
        <p:spPr>
          <a:xfrm rot="0">
            <a:off x="1339705" y="4004085"/>
            <a:ext cx="11110977" cy="4180840"/>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Open Sans"/>
                <a:ea typeface="Open Sans"/>
                <a:cs typeface="Open Sans"/>
                <a:sym typeface="Open Sans"/>
              </a:rPr>
              <a:t>Продуктами діяльності учнів є їхні письмові роботи, вироби, малюнки, моделі, фотографії та ін. Порівнюючи роботи, які учень виконує в різний час, нарізних етапах навчання, можна виявити рівень його розвитку, досконалість умінь та навичок, акуратність, майстерність, кмітливість, наполегливість тощо.</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020910" y="25831"/>
            <a:ext cx="5267090" cy="10261169"/>
          </a:xfrm>
          <a:custGeom>
            <a:avLst/>
            <a:gdLst/>
            <a:ahLst/>
            <a:cxnLst/>
            <a:rect r="r" b="b" t="t" l="l"/>
            <a:pathLst>
              <a:path h="10261169" w="5267090">
                <a:moveTo>
                  <a:pt x="0" y="0"/>
                </a:moveTo>
                <a:lnTo>
                  <a:pt x="5267090" y="0"/>
                </a:lnTo>
                <a:lnTo>
                  <a:pt x="5267090" y="10261169"/>
                </a:lnTo>
                <a:lnTo>
                  <a:pt x="0" y="10261169"/>
                </a:lnTo>
                <a:lnTo>
                  <a:pt x="0" y="0"/>
                </a:lnTo>
                <a:close/>
              </a:path>
            </a:pathLst>
          </a:custGeom>
          <a:blipFill>
            <a:blip r:embed="rId2"/>
            <a:stretch>
              <a:fillRect l="-274821" t="-2505" r="0" b="-5586"/>
            </a:stretch>
          </a:blipFill>
        </p:spPr>
      </p:sp>
      <p:sp>
        <p:nvSpPr>
          <p:cNvPr name="TextBox 3" id="3"/>
          <p:cNvSpPr txBox="true"/>
          <p:nvPr/>
        </p:nvSpPr>
        <p:spPr>
          <a:xfrm rot="0">
            <a:off x="1028700" y="838200"/>
            <a:ext cx="11589446" cy="8670291"/>
          </a:xfrm>
          <a:prstGeom prst="rect">
            <a:avLst/>
          </a:prstGeom>
        </p:spPr>
        <p:txBody>
          <a:bodyPr anchor="t" rtlCol="false" tIns="0" lIns="0" bIns="0" rIns="0">
            <a:spAutoFit/>
          </a:bodyPr>
          <a:lstStyle/>
          <a:p>
            <a:pPr algn="just">
              <a:lnSpc>
                <a:spcPts val="6159"/>
              </a:lnSpc>
              <a:spcBef>
                <a:spcPct val="0"/>
              </a:spcBef>
            </a:pPr>
            <a:r>
              <a:rPr lang="en-US" sz="4399" spc="87">
                <a:solidFill>
                  <a:srgbClr val="000000"/>
                </a:solidFill>
                <a:latin typeface="Crimson Roman"/>
                <a:ea typeface="Crimson Roman"/>
                <a:cs typeface="Crimson Roman"/>
                <a:sym typeface="Crimson Roman"/>
              </a:rPr>
              <a:t>Саме це має стати предметом аналізу продуктів діяльності, а не, наприклад, вартість виготовленого продукту. Продукти діяльності учня можна аналізувати також у процесі їх створення. Спостерігаючи цей процес, можна виявити не тільки його якість, ай динаміку, темп роботи, вправність у дії, ставлення до завдання. Дані спостереження допомагають глибше та всебічно пізнати розумові, емоційні, вольові й характерно логічні якості та властивості особистості. </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2568497" y="0"/>
            <a:ext cx="5719503" cy="10287000"/>
          </a:xfrm>
          <a:custGeom>
            <a:avLst/>
            <a:gdLst/>
            <a:ahLst/>
            <a:cxnLst/>
            <a:rect r="r" b="b" t="t" l="l"/>
            <a:pathLst>
              <a:path h="10287000" w="5719503">
                <a:moveTo>
                  <a:pt x="0" y="0"/>
                </a:moveTo>
                <a:lnTo>
                  <a:pt x="5719503" y="0"/>
                </a:lnTo>
                <a:lnTo>
                  <a:pt x="5719503" y="10287000"/>
                </a:lnTo>
                <a:lnTo>
                  <a:pt x="0" y="10287000"/>
                </a:lnTo>
                <a:lnTo>
                  <a:pt x="0" y="0"/>
                </a:lnTo>
                <a:close/>
              </a:path>
            </a:pathLst>
          </a:custGeom>
          <a:blipFill>
            <a:blip r:embed="rId2"/>
            <a:stretch>
              <a:fillRect l="-13936" t="0" r="-30249" b="0"/>
            </a:stretch>
          </a:blipFill>
        </p:spPr>
      </p:sp>
      <p:sp>
        <p:nvSpPr>
          <p:cNvPr name="TextBox 3" id="3"/>
          <p:cNvSpPr txBox="true"/>
          <p:nvPr/>
        </p:nvSpPr>
        <p:spPr>
          <a:xfrm rot="0">
            <a:off x="1028700" y="478895"/>
            <a:ext cx="11278432" cy="2114550"/>
          </a:xfrm>
          <a:prstGeom prst="rect">
            <a:avLst/>
          </a:prstGeom>
        </p:spPr>
        <p:txBody>
          <a:bodyPr anchor="t" rtlCol="false" tIns="0" lIns="0" bIns="0" rIns="0">
            <a:spAutoFit/>
          </a:bodyPr>
          <a:lstStyle/>
          <a:p>
            <a:pPr algn="just">
              <a:lnSpc>
                <a:spcPts val="4200"/>
              </a:lnSpc>
              <a:spcBef>
                <a:spcPct val="0"/>
              </a:spcBef>
            </a:pPr>
            <a:r>
              <a:rPr lang="en-US" b="true" sz="3000">
                <a:solidFill>
                  <a:srgbClr val="1800AD"/>
                </a:solidFill>
                <a:latin typeface="Open Sans Bold"/>
                <a:ea typeface="Open Sans Bold"/>
                <a:cs typeface="Open Sans Bold"/>
                <a:sym typeface="Open Sans Bold"/>
              </a:rPr>
              <a:t>Метод узагальнення незалежних характеристик</a:t>
            </a:r>
            <a:r>
              <a:rPr lang="en-US" b="true" sz="3000">
                <a:solidFill>
                  <a:srgbClr val="000000"/>
                </a:solidFill>
                <a:latin typeface="Open Sans Bold"/>
                <a:ea typeface="Open Sans Bold"/>
                <a:cs typeface="Open Sans Bold"/>
                <a:sym typeface="Open Sans Bold"/>
              </a:rPr>
              <a:t> </a:t>
            </a:r>
            <a:r>
              <a:rPr lang="en-US" b="true" sz="3000">
                <a:solidFill>
                  <a:srgbClr val="1800AD"/>
                </a:solidFill>
                <a:latin typeface="Open Sans Bold"/>
                <a:ea typeface="Open Sans Bold"/>
                <a:cs typeface="Open Sans Bold"/>
                <a:sym typeface="Open Sans Bold"/>
              </a:rPr>
              <a:t>— </a:t>
            </a:r>
            <a:r>
              <a:rPr lang="en-US" sz="3000">
                <a:solidFill>
                  <a:srgbClr val="1800AD"/>
                </a:solidFill>
                <a:latin typeface="Open Sans"/>
                <a:ea typeface="Open Sans"/>
                <a:cs typeface="Open Sans"/>
                <a:sym typeface="Open Sans"/>
              </a:rPr>
              <a:t>це об’єднання та узагальнення даних багатьох спостережень, виконаних незалежно одне від одного в різний час, за різних умов та урізних видах діяльності. </a:t>
            </a:r>
          </a:p>
        </p:txBody>
      </p:sp>
      <p:sp>
        <p:nvSpPr>
          <p:cNvPr name="TextBox 4" id="4"/>
          <p:cNvSpPr txBox="true"/>
          <p:nvPr/>
        </p:nvSpPr>
        <p:spPr>
          <a:xfrm rot="0">
            <a:off x="885159" y="3004524"/>
            <a:ext cx="11421973" cy="6909864"/>
          </a:xfrm>
          <a:prstGeom prst="rect">
            <a:avLst/>
          </a:prstGeom>
        </p:spPr>
        <p:txBody>
          <a:bodyPr anchor="t" rtlCol="false" tIns="0" lIns="0" bIns="0" rIns="0">
            <a:spAutoFit/>
          </a:bodyPr>
          <a:lstStyle/>
          <a:p>
            <a:pPr algn="just">
              <a:lnSpc>
                <a:spcPts val="3966"/>
              </a:lnSpc>
              <a:spcBef>
                <a:spcPct val="0"/>
              </a:spcBef>
            </a:pPr>
            <a:r>
              <a:rPr lang="en-US" b="true" sz="2833">
                <a:solidFill>
                  <a:srgbClr val="000000"/>
                </a:solidFill>
                <a:latin typeface="Open Sans Bold"/>
                <a:ea typeface="Open Sans Bold"/>
                <a:cs typeface="Open Sans Bold"/>
                <a:sym typeface="Open Sans Bold"/>
              </a:rPr>
              <a:t>Одержані незалежні характеристики — розумові дані особистості, її моральна вихованість, дисциплінованість, спрямованість інтересів і здібностей, рівень культури, темп розвитку тих чи інших якостей — узагальнюють у певну систему під певним кутом зору. Використовуючи цей метод, вчитель повинен мати власну думку про учня. Дані інших вчителів про успішність учнів, їх дисциплінованість, нахили та здібності, активність потрібно використовувати не механічно, а вдумливо, перевіряючи вірогідність. Такі характеристики уможливлюють всебічне вивчення особистості, складання об’єктивної характеристики про неї й визначення шляхів її подальшого розвитку у процесі навчальної та виховної роботи. </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2738183" y="0"/>
            <a:ext cx="5549817" cy="10287000"/>
          </a:xfrm>
          <a:custGeom>
            <a:avLst/>
            <a:gdLst/>
            <a:ahLst/>
            <a:cxnLst/>
            <a:rect r="r" b="b" t="t" l="l"/>
            <a:pathLst>
              <a:path h="10287000" w="5549817">
                <a:moveTo>
                  <a:pt x="0" y="0"/>
                </a:moveTo>
                <a:lnTo>
                  <a:pt x="5549817" y="0"/>
                </a:lnTo>
                <a:lnTo>
                  <a:pt x="5549817" y="10287000"/>
                </a:lnTo>
                <a:lnTo>
                  <a:pt x="0" y="10287000"/>
                </a:lnTo>
                <a:lnTo>
                  <a:pt x="0" y="0"/>
                </a:lnTo>
                <a:close/>
              </a:path>
            </a:pathLst>
          </a:custGeom>
          <a:blipFill>
            <a:blip r:embed="rId2"/>
            <a:stretch>
              <a:fillRect l="-191279" t="-2429" r="0" b="-2429"/>
            </a:stretch>
          </a:blipFill>
        </p:spPr>
      </p:sp>
      <p:sp>
        <p:nvSpPr>
          <p:cNvPr name="TextBox 3" id="3"/>
          <p:cNvSpPr txBox="true"/>
          <p:nvPr/>
        </p:nvSpPr>
        <p:spPr>
          <a:xfrm rot="0">
            <a:off x="1028700" y="2683371"/>
            <a:ext cx="11063130" cy="5540375"/>
          </a:xfrm>
          <a:prstGeom prst="rect">
            <a:avLst/>
          </a:prstGeom>
        </p:spPr>
        <p:txBody>
          <a:bodyPr anchor="t" rtlCol="false" tIns="0" lIns="0" bIns="0" rIns="0">
            <a:spAutoFit/>
          </a:bodyPr>
          <a:lstStyle/>
          <a:p>
            <a:pPr algn="just">
              <a:lnSpc>
                <a:spcPts val="4899"/>
              </a:lnSpc>
              <a:spcBef>
                <a:spcPct val="0"/>
              </a:spcBef>
            </a:pPr>
            <a:r>
              <a:rPr lang="en-US" sz="3499">
                <a:solidFill>
                  <a:srgbClr val="1800AD"/>
                </a:solidFill>
                <a:latin typeface="Open Sans"/>
                <a:ea typeface="Open Sans"/>
                <a:cs typeface="Open Sans"/>
                <a:sym typeface="Open Sans"/>
              </a:rPr>
              <a:t>За допомогою </a:t>
            </a:r>
            <a:r>
              <a:rPr lang="en-US" b="true" sz="3499">
                <a:solidFill>
                  <a:srgbClr val="1800AD"/>
                </a:solidFill>
                <a:latin typeface="Open Sans Bold"/>
                <a:ea typeface="Open Sans Bold"/>
                <a:cs typeface="Open Sans Bold"/>
                <a:sym typeface="Open Sans Bold"/>
              </a:rPr>
              <a:t>методу самооцінки</a:t>
            </a:r>
            <a:r>
              <a:rPr lang="en-US" sz="3499">
                <a:solidFill>
                  <a:srgbClr val="1800AD"/>
                </a:solidFill>
                <a:latin typeface="Open Sans"/>
                <a:ea typeface="Open Sans"/>
                <a:cs typeface="Open Sans"/>
                <a:sym typeface="Open Sans"/>
              </a:rPr>
              <a:t> виявляють рівень здатності особистості оцінювати себе загалом або свої окремі морально психологічні якості — психічні процеси, стани та властивості, наприклад уважність, спостережливість, пам’ятливість, кмітливість, правдивість, чесність, принциповість, дисциплінованість, акуратність, культурність, ввічливість, працьовитість, мужність, успішність у навчанні, роботі та ін. </a:t>
            </a:r>
          </a:p>
        </p:txBody>
      </p:sp>
      <p:sp>
        <p:nvSpPr>
          <p:cNvPr name="Freeform 4" id="4"/>
          <p:cNvSpPr/>
          <p:nvPr/>
        </p:nvSpPr>
        <p:spPr>
          <a:xfrm flipH="false" flipV="false" rot="0">
            <a:off x="1173620" y="1028700"/>
            <a:ext cx="1288798" cy="1195067"/>
          </a:xfrm>
          <a:custGeom>
            <a:avLst/>
            <a:gdLst/>
            <a:ahLst/>
            <a:cxnLst/>
            <a:rect r="r" b="b" t="t" l="l"/>
            <a:pathLst>
              <a:path h="1195067" w="1288798">
                <a:moveTo>
                  <a:pt x="0" y="0"/>
                </a:moveTo>
                <a:lnTo>
                  <a:pt x="1288798" y="0"/>
                </a:lnTo>
                <a:lnTo>
                  <a:pt x="1288798" y="1195067"/>
                </a:lnTo>
                <a:lnTo>
                  <a:pt x="0" y="11950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6602869" y="152902"/>
            <a:ext cx="11254518" cy="2380615"/>
          </a:xfrm>
          <a:prstGeom prst="rect">
            <a:avLst/>
          </a:prstGeom>
        </p:spPr>
        <p:txBody>
          <a:bodyPr anchor="t" rtlCol="false" tIns="0" lIns="0" bIns="0" rIns="0">
            <a:spAutoFit/>
          </a:bodyPr>
          <a:lstStyle/>
          <a:p>
            <a:pPr algn="just">
              <a:lnSpc>
                <a:spcPts val="4759"/>
              </a:lnSpc>
              <a:spcBef>
                <a:spcPct val="0"/>
              </a:spcBef>
            </a:pPr>
            <a:r>
              <a:rPr lang="en-US" sz="3399">
                <a:solidFill>
                  <a:srgbClr val="000000"/>
                </a:solidFill>
                <a:latin typeface="Open Sans"/>
                <a:ea typeface="Open Sans"/>
                <a:cs typeface="Open Sans"/>
                <a:sym typeface="Open Sans"/>
              </a:rPr>
              <a:t>Дані самооцінки є важливими показниками рівня розвитку свідомості особистості, її вміння критично ставитися до своїх вчинків, усвідомлення свого місця в колективі.</a:t>
            </a:r>
          </a:p>
        </p:txBody>
      </p:sp>
      <p:sp>
        <p:nvSpPr>
          <p:cNvPr name="TextBox 3" id="3"/>
          <p:cNvSpPr txBox="true"/>
          <p:nvPr/>
        </p:nvSpPr>
        <p:spPr>
          <a:xfrm rot="0">
            <a:off x="6602869" y="3329305"/>
            <a:ext cx="11254518" cy="5540375"/>
          </a:xfrm>
          <a:prstGeom prst="rect">
            <a:avLst/>
          </a:prstGeom>
        </p:spPr>
        <p:txBody>
          <a:bodyPr anchor="t" rtlCol="false" tIns="0" lIns="0" bIns="0" rIns="0">
            <a:spAutoFit/>
          </a:bodyPr>
          <a:lstStyle/>
          <a:p>
            <a:pPr algn="just">
              <a:lnSpc>
                <a:spcPts val="4899"/>
              </a:lnSpc>
              <a:spcBef>
                <a:spcPct val="0"/>
              </a:spcBef>
            </a:pPr>
            <a:r>
              <a:rPr lang="en-US" sz="3499">
                <a:solidFill>
                  <a:srgbClr val="000000"/>
                </a:solidFill>
                <a:latin typeface="Open Sans"/>
                <a:ea typeface="Open Sans"/>
                <a:cs typeface="Open Sans"/>
                <a:sym typeface="Open Sans"/>
              </a:rPr>
              <a:t>За допомогою методу самооцінки можна визначити такі характерологічні особливості особистості, як рівень домагань, скромність або хвалькуватість, рівень розуміння власних індивідуальних особливостей. Це виявляється в тому, що одні оцінюють себе об’єктивно, а інші — переоцінюють або недооцінюють. Дані про рівень розвитку самооцінки учня чи дорослого можуть використовуватись у виховних цілях. </a:t>
            </a:r>
          </a:p>
        </p:txBody>
      </p:sp>
      <p:sp>
        <p:nvSpPr>
          <p:cNvPr name="Freeform 4" id="4"/>
          <p:cNvSpPr/>
          <p:nvPr/>
        </p:nvSpPr>
        <p:spPr>
          <a:xfrm flipH="false" flipV="false" rot="0">
            <a:off x="0" y="0"/>
            <a:ext cx="6090186" cy="10287000"/>
          </a:xfrm>
          <a:custGeom>
            <a:avLst/>
            <a:gdLst/>
            <a:ahLst/>
            <a:cxnLst/>
            <a:rect r="r" b="b" t="t" l="l"/>
            <a:pathLst>
              <a:path h="10287000" w="6090186">
                <a:moveTo>
                  <a:pt x="0" y="0"/>
                </a:moveTo>
                <a:lnTo>
                  <a:pt x="6090186" y="0"/>
                </a:lnTo>
                <a:lnTo>
                  <a:pt x="6090186" y="10287000"/>
                </a:lnTo>
                <a:lnTo>
                  <a:pt x="0" y="10287000"/>
                </a:lnTo>
                <a:lnTo>
                  <a:pt x="0" y="0"/>
                </a:lnTo>
                <a:close/>
              </a:path>
            </a:pathLst>
          </a:custGeom>
          <a:blipFill>
            <a:blip r:embed="rId2"/>
            <a:stretch>
              <a:fillRect l="-142087" t="0" r="-95734"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5693777" y="477837"/>
            <a:ext cx="12191413" cy="8237438"/>
          </a:xfrm>
          <a:prstGeom prst="rect">
            <a:avLst/>
          </a:prstGeom>
        </p:spPr>
        <p:txBody>
          <a:bodyPr anchor="t" rtlCol="false" tIns="0" lIns="0" bIns="0" rIns="0">
            <a:spAutoFit/>
          </a:bodyPr>
          <a:lstStyle/>
          <a:p>
            <a:pPr algn="just">
              <a:lnSpc>
                <a:spcPts val="5029"/>
              </a:lnSpc>
              <a:spcBef>
                <a:spcPct val="0"/>
              </a:spcBef>
            </a:pPr>
            <a:r>
              <a:rPr lang="en-US" sz="3592">
                <a:solidFill>
                  <a:srgbClr val="000000"/>
                </a:solidFill>
                <a:latin typeface="Open Sans"/>
                <a:ea typeface="Open Sans"/>
                <a:cs typeface="Open Sans"/>
                <a:sym typeface="Open Sans"/>
              </a:rPr>
              <a:t>Важливі думки про методи психологічного вивчення особистості висловив К.Ушинський. Він вважав, що будь яка людина, яка вміє заглядати в середину себе, вже є готовим курсом психології; важко знайти хоч якусь книгу, де не було б психологічного факту або погляду на психічне явище; уся історія записує тільки історію душі людської, майже забуваючи історію тіла людини; кожний життєпис, кожна повість, кожен роман чи вірш є безліччю психологічних фактів і спостережень; немає такого навіть найгіршого педагогічного курсу, де не було б цілої системи психологічних думок; якою ж широкою нивою для психологічних спостережень є педагогічна практика! </a:t>
            </a:r>
          </a:p>
        </p:txBody>
      </p:sp>
      <p:sp>
        <p:nvSpPr>
          <p:cNvPr name="Freeform 3" id="3"/>
          <p:cNvSpPr/>
          <p:nvPr/>
        </p:nvSpPr>
        <p:spPr>
          <a:xfrm flipH="false" flipV="false" rot="0">
            <a:off x="0" y="0"/>
            <a:ext cx="5338851" cy="10287000"/>
          </a:xfrm>
          <a:custGeom>
            <a:avLst/>
            <a:gdLst/>
            <a:ahLst/>
            <a:cxnLst/>
            <a:rect r="r" b="b" t="t" l="l"/>
            <a:pathLst>
              <a:path h="10287000" w="5338851">
                <a:moveTo>
                  <a:pt x="0" y="0"/>
                </a:moveTo>
                <a:lnTo>
                  <a:pt x="5338851" y="0"/>
                </a:lnTo>
                <a:lnTo>
                  <a:pt x="5338851" y="10287000"/>
                </a:lnTo>
                <a:lnTo>
                  <a:pt x="0" y="10287000"/>
                </a:lnTo>
                <a:lnTo>
                  <a:pt x="0" y="0"/>
                </a:lnTo>
                <a:close/>
              </a:path>
            </a:pathLst>
          </a:custGeom>
          <a:blipFill>
            <a:blip r:embed="rId2"/>
            <a:stretch>
              <a:fillRect l="-36652" t="0" r="-196514" b="0"/>
            </a:stretch>
          </a:blipFill>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1028700" y="227965"/>
            <a:ext cx="12187533" cy="9688195"/>
          </a:xfrm>
          <a:prstGeom prst="rect">
            <a:avLst/>
          </a:prstGeom>
        </p:spPr>
        <p:txBody>
          <a:bodyPr anchor="t" rtlCol="false" tIns="0" lIns="0" bIns="0" rIns="0">
            <a:spAutoFit/>
          </a:bodyPr>
          <a:lstStyle/>
          <a:p>
            <a:pPr algn="ctr">
              <a:lnSpc>
                <a:spcPts val="4759"/>
              </a:lnSpc>
              <a:spcBef>
                <a:spcPct val="0"/>
              </a:spcBef>
            </a:pPr>
            <a:r>
              <a:rPr lang="en-US" b="true" sz="3399" spc="67">
                <a:solidFill>
                  <a:srgbClr val="000000"/>
                </a:solidFill>
                <a:latin typeface="Crimson Roman Bold"/>
                <a:ea typeface="Crimson Roman Bold"/>
                <a:cs typeface="Crimson Roman Bold"/>
                <a:sym typeface="Crimson Roman Bold"/>
              </a:rPr>
              <a:t>Кількісний та якісний аналізи дослідження психічних явищ</a:t>
            </a:r>
          </a:p>
          <a:p>
            <a:pPr algn="just">
              <a:lnSpc>
                <a:spcPts val="4759"/>
              </a:lnSpc>
              <a:spcBef>
                <a:spcPct val="0"/>
              </a:spcBef>
            </a:pPr>
            <a:r>
              <a:rPr lang="en-US" sz="3399" spc="67">
                <a:solidFill>
                  <a:srgbClr val="000000"/>
                </a:solidFill>
                <a:latin typeface="Crimson Roman"/>
                <a:ea typeface="Crimson Roman"/>
                <a:cs typeface="Crimson Roman"/>
                <a:sym typeface="Crimson Roman"/>
              </a:rPr>
              <a:t>За допомогою кількісного та якісного аналізів так само можна вивчати особистість. Кількісний, або варіаційно-статистичний, аналіз полягає в обчисленні коефіцієнтів правильного розв’язання завдань, частоти повторення спостережуваного психічного явища. Для порівняння результатів досліджень з різною кількістю завдань або різним кількісним складом групи користуються не абсолютними, а відносними, здебільшого відсотковими показниками. При кількісному аналізі результатів дослідження найчастіше використовують середнє арифметичне з усіх досліджень того чи іншого психічного процесу чи індивідуально-психологічної особливості. Для того, щоб робити висновки про вірогідність середнього арифметичного, обчислюють коефіцієнт відхилень від нього окремих показників. </a:t>
            </a:r>
          </a:p>
        </p:txBody>
      </p:sp>
      <p:sp>
        <p:nvSpPr>
          <p:cNvPr name="Freeform 3" id="3"/>
          <p:cNvSpPr/>
          <p:nvPr/>
        </p:nvSpPr>
        <p:spPr>
          <a:xfrm flipH="false" flipV="false" rot="0">
            <a:off x="13551162" y="0"/>
            <a:ext cx="4736838" cy="10287000"/>
          </a:xfrm>
          <a:custGeom>
            <a:avLst/>
            <a:gdLst/>
            <a:ahLst/>
            <a:cxnLst/>
            <a:rect r="r" b="b" t="t" l="l"/>
            <a:pathLst>
              <a:path h="10287000" w="4736838">
                <a:moveTo>
                  <a:pt x="0" y="0"/>
                </a:moveTo>
                <a:lnTo>
                  <a:pt x="4736838" y="0"/>
                </a:lnTo>
                <a:lnTo>
                  <a:pt x="4736838" y="10287000"/>
                </a:lnTo>
                <a:lnTo>
                  <a:pt x="0" y="10287000"/>
                </a:lnTo>
                <a:lnTo>
                  <a:pt x="0" y="0"/>
                </a:lnTo>
                <a:close/>
              </a:path>
            </a:pathLst>
          </a:custGeom>
          <a:blipFill>
            <a:blip r:embed="rId2"/>
            <a:stretch>
              <a:fillRect l="-114981" t="0" r="-110478" b="0"/>
            </a:stretch>
          </a:blipFill>
        </p:spPr>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7057415" y="437515"/>
            <a:ext cx="10823895" cy="9259570"/>
          </a:xfrm>
          <a:prstGeom prst="rect">
            <a:avLst/>
          </a:prstGeom>
        </p:spPr>
        <p:txBody>
          <a:bodyPr anchor="t" rtlCol="false" tIns="0" lIns="0" bIns="0" rIns="0">
            <a:spAutoFit/>
          </a:bodyPr>
          <a:lstStyle/>
          <a:p>
            <a:pPr algn="just">
              <a:lnSpc>
                <a:spcPts val="5179"/>
              </a:lnSpc>
              <a:spcBef>
                <a:spcPct val="0"/>
              </a:spcBef>
            </a:pPr>
            <a:r>
              <a:rPr lang="en-US" sz="3699" spc="73">
                <a:solidFill>
                  <a:srgbClr val="000000"/>
                </a:solidFill>
                <a:latin typeface="Crimson Roman"/>
                <a:ea typeface="Crimson Roman"/>
                <a:cs typeface="Crimson Roman"/>
                <a:sym typeface="Crimson Roman"/>
              </a:rPr>
              <a:t>Що менше відхилення показників окремих досліджень від середнього арифметичного, то показовішим воно є для дослідженої психологічної особливості особистості. Якісний аналіз проводять на основі кількісного аналізу, але не зводиться тільки до нього. В якісному аналізі з’ясовують причини високих чи низьких показників, залежність їх від вікових та індивідуальних особливостей особистості, умов життя та навчання, стосунків у колективі, ставлення до діяльності та ін. Кількісний та якісний аналізи даних дослідження дають підстави для одержання психолого-педагогічної характеристики особистості та висновків про виховні заходи. </a:t>
            </a:r>
          </a:p>
        </p:txBody>
      </p:sp>
      <p:sp>
        <p:nvSpPr>
          <p:cNvPr name="Freeform 3" id="3"/>
          <p:cNvSpPr/>
          <p:nvPr/>
        </p:nvSpPr>
        <p:spPr>
          <a:xfrm flipH="false" flipV="false" rot="0">
            <a:off x="0" y="0"/>
            <a:ext cx="6635494" cy="10287000"/>
          </a:xfrm>
          <a:custGeom>
            <a:avLst/>
            <a:gdLst/>
            <a:ahLst/>
            <a:cxnLst/>
            <a:rect r="r" b="b" t="t" l="l"/>
            <a:pathLst>
              <a:path h="10287000" w="6635494">
                <a:moveTo>
                  <a:pt x="0" y="0"/>
                </a:moveTo>
                <a:lnTo>
                  <a:pt x="6635494" y="0"/>
                </a:lnTo>
                <a:lnTo>
                  <a:pt x="6635494" y="10287000"/>
                </a:lnTo>
                <a:lnTo>
                  <a:pt x="0" y="10287000"/>
                </a:lnTo>
                <a:lnTo>
                  <a:pt x="0" y="0"/>
                </a:lnTo>
                <a:close/>
              </a:path>
            </a:pathLst>
          </a:custGeom>
          <a:blipFill>
            <a:blip r:embed="rId2"/>
            <a:stretch>
              <a:fillRect l="-117024" t="-3018" r="-18057"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384640" y="0"/>
            <a:ext cx="4903360" cy="10287000"/>
          </a:xfrm>
          <a:custGeom>
            <a:avLst/>
            <a:gdLst/>
            <a:ahLst/>
            <a:cxnLst/>
            <a:rect r="r" b="b" t="t" l="l"/>
            <a:pathLst>
              <a:path h="10287000" w="4903360">
                <a:moveTo>
                  <a:pt x="0" y="0"/>
                </a:moveTo>
                <a:lnTo>
                  <a:pt x="4903360" y="0"/>
                </a:lnTo>
                <a:lnTo>
                  <a:pt x="4903360" y="10287000"/>
                </a:lnTo>
                <a:lnTo>
                  <a:pt x="0" y="10287000"/>
                </a:lnTo>
                <a:lnTo>
                  <a:pt x="0" y="0"/>
                </a:lnTo>
                <a:close/>
              </a:path>
            </a:pathLst>
          </a:custGeom>
          <a:blipFill>
            <a:blip r:embed="rId2"/>
            <a:stretch>
              <a:fillRect l="-107680" t="0" r="-106726" b="0"/>
            </a:stretch>
          </a:blipFill>
        </p:spPr>
      </p:sp>
      <p:sp>
        <p:nvSpPr>
          <p:cNvPr name="TextBox 3" id="3"/>
          <p:cNvSpPr txBox="true"/>
          <p:nvPr/>
        </p:nvSpPr>
        <p:spPr>
          <a:xfrm rot="0">
            <a:off x="765551" y="1079341"/>
            <a:ext cx="12284161" cy="8061644"/>
          </a:xfrm>
          <a:prstGeom prst="rect">
            <a:avLst/>
          </a:prstGeom>
        </p:spPr>
        <p:txBody>
          <a:bodyPr anchor="t" rtlCol="false" tIns="0" lIns="0" bIns="0" rIns="0">
            <a:spAutoFit/>
          </a:bodyPr>
          <a:lstStyle/>
          <a:p>
            <a:pPr algn="ctr">
              <a:lnSpc>
                <a:spcPts val="4812"/>
              </a:lnSpc>
              <a:spcBef>
                <a:spcPct val="0"/>
              </a:spcBef>
            </a:pPr>
            <a:r>
              <a:rPr lang="en-US" b="true" sz="4375">
                <a:solidFill>
                  <a:srgbClr val="000000"/>
                </a:solidFill>
                <a:latin typeface="Crimson Roman Bold"/>
                <a:ea typeface="Crimson Roman Bold"/>
                <a:cs typeface="Crimson Roman Bold"/>
                <a:sym typeface="Crimson Roman Bold"/>
              </a:rPr>
              <a:t>Ключові поняття теми </a:t>
            </a:r>
          </a:p>
          <a:p>
            <a:pPr algn="just">
              <a:lnSpc>
                <a:spcPts val="4922"/>
              </a:lnSpc>
              <a:spcBef>
                <a:spcPct val="0"/>
              </a:spcBef>
            </a:pPr>
            <a:r>
              <a:rPr lang="en-US" sz="4475" i="true">
                <a:solidFill>
                  <a:srgbClr val="000000"/>
                </a:solidFill>
                <a:latin typeface="Crimson Roman Italics"/>
                <a:ea typeface="Crimson Roman Italics"/>
                <a:cs typeface="Crimson Roman Italics"/>
                <a:sym typeface="Crimson Roman Italics"/>
              </a:rPr>
              <a:t>Метод, принцип об’єктивності, метод інтроспекції, метод спостереження, метод експерименту, метод бесіди, метод тестів, метод соціометрії, метод аналізу продуктів діяльності, метод анкетування, метод узагальнення незалежних характеристик, метод самооцінки, генетичний метод, кількісний аналіз результатів дослідження, якісний аналіз результатів дослідження. </a:t>
            </a:r>
          </a:p>
          <a:p>
            <a:pPr algn="ctr">
              <a:lnSpc>
                <a:spcPts val="4812"/>
              </a:lnSpc>
              <a:spcBef>
                <a:spcPct val="0"/>
              </a:spcBef>
            </a:pPr>
          </a:p>
          <a:p>
            <a:pPr algn="just">
              <a:lnSpc>
                <a:spcPts val="5362"/>
              </a:lnSpc>
              <a:spcBef>
                <a:spcPct val="0"/>
              </a:spcBef>
            </a:pPr>
            <a:r>
              <a:rPr lang="en-US" b="true" sz="4875">
                <a:solidFill>
                  <a:srgbClr val="F97F85"/>
                </a:solidFill>
                <a:latin typeface="Crimson Roman Bold"/>
                <a:ea typeface="Crimson Roman Bold"/>
                <a:cs typeface="Crimson Roman Bold"/>
                <a:sym typeface="Crimson Roman Bold"/>
              </a:rPr>
              <a:t>Метод — шлях наукового пізнання явищ і процесів об’єктивної дійсності. </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2679429" y="595312"/>
            <a:ext cx="7525226" cy="714375"/>
          </a:xfrm>
          <a:prstGeom prst="rect">
            <a:avLst/>
          </a:prstGeom>
        </p:spPr>
        <p:txBody>
          <a:bodyPr anchor="t" rtlCol="false" tIns="0" lIns="0" bIns="0" rIns="0">
            <a:spAutoFit/>
          </a:bodyPr>
          <a:lstStyle/>
          <a:p>
            <a:pPr algn="just">
              <a:lnSpc>
                <a:spcPts val="5039"/>
              </a:lnSpc>
              <a:spcBef>
                <a:spcPct val="0"/>
              </a:spcBef>
            </a:pPr>
            <a:r>
              <a:rPr lang="en-US" b="true" sz="3599" spc="71">
                <a:solidFill>
                  <a:srgbClr val="000000"/>
                </a:solidFill>
                <a:latin typeface="Crimson Roman Bold"/>
                <a:ea typeface="Crimson Roman Bold"/>
                <a:cs typeface="Crimson Roman Bold"/>
                <a:sym typeface="Crimson Roman Bold"/>
              </a:rPr>
              <a:t>Список використаних джерел</a:t>
            </a:r>
            <a:r>
              <a:rPr lang="en-US" b="true" sz="3599" spc="71">
                <a:solidFill>
                  <a:srgbClr val="000000"/>
                </a:solidFill>
                <a:latin typeface="Crimson Roman Bold"/>
                <a:ea typeface="Crimson Roman Bold"/>
                <a:cs typeface="Crimson Roman Bold"/>
                <a:sym typeface="Crimson Roman Bold"/>
              </a:rPr>
              <a:t> </a:t>
            </a:r>
          </a:p>
        </p:txBody>
      </p:sp>
      <p:sp>
        <p:nvSpPr>
          <p:cNvPr name="TextBox 3" id="3"/>
          <p:cNvSpPr txBox="true"/>
          <p:nvPr/>
        </p:nvSpPr>
        <p:spPr>
          <a:xfrm rot="0">
            <a:off x="789465" y="1959718"/>
            <a:ext cx="11539797" cy="6795770"/>
          </a:xfrm>
          <a:prstGeom prst="rect">
            <a:avLst/>
          </a:prstGeom>
        </p:spPr>
        <p:txBody>
          <a:bodyPr anchor="t" rtlCol="false" tIns="0" lIns="0" bIns="0" rIns="0">
            <a:spAutoFit/>
          </a:bodyPr>
          <a:lstStyle/>
          <a:p>
            <a:pPr algn="just">
              <a:lnSpc>
                <a:spcPts val="4479"/>
              </a:lnSpc>
              <a:spcBef>
                <a:spcPct val="0"/>
              </a:spcBef>
            </a:pPr>
            <a:r>
              <a:rPr lang="en-US" sz="3199" spc="63">
                <a:solidFill>
                  <a:srgbClr val="000000"/>
                </a:solidFill>
                <a:latin typeface="Crimson Roman"/>
                <a:ea typeface="Crimson Roman"/>
                <a:cs typeface="Crimson Roman"/>
                <a:sym typeface="Crimson Roman"/>
              </a:rPr>
              <a:t>1. Карамушка Л. М. Методологія та організація психологічних досліджень : навчальний посібник. – Київ : Інститут психології імені Г. С. Костюка НАПН України, 2023. – 216 с.</a:t>
            </a:r>
          </a:p>
          <a:p>
            <a:pPr algn="just">
              <a:lnSpc>
                <a:spcPts val="4479"/>
              </a:lnSpc>
              <a:spcBef>
                <a:spcPct val="0"/>
              </a:spcBef>
            </a:pPr>
            <a:r>
              <a:rPr lang="en-US" sz="3199" spc="63">
                <a:solidFill>
                  <a:srgbClr val="000000"/>
                </a:solidFill>
                <a:latin typeface="Crimson Roman"/>
                <a:ea typeface="Crimson Roman"/>
                <a:cs typeface="Crimson Roman"/>
                <a:sym typeface="Crimson Roman"/>
              </a:rPr>
              <a:t>2. Максименко С.Д. Загальна психологія. Видання 3-е перероблене та доповнене. – К.: Центр учбової літератури, 2021. 272 с.</a:t>
            </a:r>
          </a:p>
          <a:p>
            <a:pPr algn="just">
              <a:lnSpc>
                <a:spcPts val="4479"/>
              </a:lnSpc>
              <a:spcBef>
                <a:spcPct val="0"/>
              </a:spcBef>
            </a:pPr>
            <a:r>
              <a:rPr lang="en-US" sz="3199" spc="63">
                <a:solidFill>
                  <a:srgbClr val="000000"/>
                </a:solidFill>
                <a:latin typeface="Crimson Roman"/>
                <a:ea typeface="Crimson Roman"/>
                <a:cs typeface="Crimson Roman"/>
                <a:sym typeface="Crimson Roman"/>
              </a:rPr>
              <a:t>3. Панок В. Г. Доказовість у сучасній психології: методологічний вимір // Вісник Національної академії педагогічних наук України. – 2022. – Т. 4, № 2. – С. 1–8.</a:t>
            </a:r>
          </a:p>
          <a:p>
            <a:pPr algn="just">
              <a:lnSpc>
                <a:spcPts val="4479"/>
              </a:lnSpc>
              <a:spcBef>
                <a:spcPct val="0"/>
              </a:spcBef>
            </a:pPr>
            <a:r>
              <a:rPr lang="en-US" sz="3199" spc="63">
                <a:solidFill>
                  <a:srgbClr val="000000"/>
                </a:solidFill>
                <a:latin typeface="Crimson Roman"/>
                <a:ea typeface="Crimson Roman"/>
                <a:cs typeface="Crimson Roman"/>
                <a:sym typeface="Crimson Roman"/>
              </a:rPr>
              <a:t>4. Синьов В. М. Спеціальна психологія у міждисциплінарному вимірі : навчальний посібник. – Київ : НПУ імені М. П. Драгоманова, 2022. – 260 с</a:t>
            </a:r>
          </a:p>
        </p:txBody>
      </p:sp>
      <p:sp>
        <p:nvSpPr>
          <p:cNvPr name="Freeform 4" id="4"/>
          <p:cNvSpPr/>
          <p:nvPr/>
        </p:nvSpPr>
        <p:spPr>
          <a:xfrm flipH="false" flipV="false" rot="0">
            <a:off x="12663023" y="0"/>
            <a:ext cx="5719503" cy="10287000"/>
          </a:xfrm>
          <a:custGeom>
            <a:avLst/>
            <a:gdLst/>
            <a:ahLst/>
            <a:cxnLst/>
            <a:rect r="r" b="b" t="t" l="l"/>
            <a:pathLst>
              <a:path h="10287000" w="5719503">
                <a:moveTo>
                  <a:pt x="0" y="0"/>
                </a:moveTo>
                <a:lnTo>
                  <a:pt x="5719503" y="0"/>
                </a:lnTo>
                <a:lnTo>
                  <a:pt x="5719503" y="10287000"/>
                </a:lnTo>
                <a:lnTo>
                  <a:pt x="0" y="10287000"/>
                </a:lnTo>
                <a:lnTo>
                  <a:pt x="0" y="0"/>
                </a:lnTo>
                <a:close/>
              </a:path>
            </a:pathLst>
          </a:custGeom>
          <a:blipFill>
            <a:blip r:embed="rId2"/>
            <a:stretch>
              <a:fillRect l="-13936" t="0" r="-30249"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245362" y="0"/>
            <a:ext cx="4042638" cy="10287000"/>
          </a:xfrm>
          <a:custGeom>
            <a:avLst/>
            <a:gdLst/>
            <a:ahLst/>
            <a:cxnLst/>
            <a:rect r="r" b="b" t="t" l="l"/>
            <a:pathLst>
              <a:path h="10287000" w="4042638">
                <a:moveTo>
                  <a:pt x="0" y="0"/>
                </a:moveTo>
                <a:lnTo>
                  <a:pt x="4042638" y="0"/>
                </a:lnTo>
                <a:lnTo>
                  <a:pt x="4042638" y="10287000"/>
                </a:lnTo>
                <a:lnTo>
                  <a:pt x="0" y="10287000"/>
                </a:lnTo>
                <a:lnTo>
                  <a:pt x="0" y="0"/>
                </a:lnTo>
                <a:close/>
              </a:path>
            </a:pathLst>
          </a:custGeom>
          <a:blipFill>
            <a:blip r:embed="rId2"/>
            <a:stretch>
              <a:fillRect l="-299874" t="-2429" r="0" b="-2429"/>
            </a:stretch>
          </a:blipFill>
        </p:spPr>
      </p:sp>
      <p:sp>
        <p:nvSpPr>
          <p:cNvPr name="TextBox 3" id="3"/>
          <p:cNvSpPr txBox="true"/>
          <p:nvPr/>
        </p:nvSpPr>
        <p:spPr>
          <a:xfrm rot="0">
            <a:off x="729493" y="718401"/>
            <a:ext cx="13250474" cy="8485417"/>
          </a:xfrm>
          <a:prstGeom prst="rect">
            <a:avLst/>
          </a:prstGeom>
        </p:spPr>
        <p:txBody>
          <a:bodyPr anchor="t" rtlCol="false" tIns="0" lIns="0" bIns="0" rIns="0">
            <a:spAutoFit/>
          </a:bodyPr>
          <a:lstStyle/>
          <a:p>
            <a:pPr algn="ctr">
              <a:lnSpc>
                <a:spcPts val="5084"/>
              </a:lnSpc>
            </a:pPr>
          </a:p>
          <a:p>
            <a:pPr algn="ctr">
              <a:lnSpc>
                <a:spcPts val="5084"/>
              </a:lnSpc>
              <a:spcBef>
                <a:spcPct val="0"/>
              </a:spcBef>
            </a:pPr>
            <a:r>
              <a:rPr lang="en-US" b="true" sz="4621">
                <a:solidFill>
                  <a:srgbClr val="000000"/>
                </a:solidFill>
                <a:latin typeface="Crimson Roman Bold"/>
                <a:ea typeface="Crimson Roman Bold"/>
                <a:cs typeface="Crimson Roman Bold"/>
                <a:sym typeface="Crimson Roman Bold"/>
              </a:rPr>
              <a:t>Основні вимоги до методів сучасної психології </a:t>
            </a:r>
          </a:p>
          <a:p>
            <a:pPr algn="just">
              <a:lnSpc>
                <a:spcPts val="5084"/>
              </a:lnSpc>
              <a:spcBef>
                <a:spcPct val="0"/>
              </a:spcBef>
            </a:pPr>
            <a:r>
              <a:rPr lang="en-US" sz="4621">
                <a:solidFill>
                  <a:srgbClr val="000000"/>
                </a:solidFill>
                <a:latin typeface="Crimson Roman"/>
                <a:ea typeface="Crimson Roman"/>
                <a:cs typeface="Crimson Roman"/>
                <a:sym typeface="Crimson Roman"/>
              </a:rPr>
              <a:t>Психологія висуває до методів дослідження психічних явищ певні вимоги:</a:t>
            </a:r>
          </a:p>
          <a:p>
            <a:pPr algn="l">
              <a:lnSpc>
                <a:spcPts val="5084"/>
              </a:lnSpc>
              <a:spcBef>
                <a:spcPct val="0"/>
              </a:spcBef>
            </a:pPr>
          </a:p>
          <a:p>
            <a:pPr algn="l">
              <a:lnSpc>
                <a:spcPts val="5084"/>
              </a:lnSpc>
              <a:spcBef>
                <a:spcPct val="0"/>
              </a:spcBef>
            </a:pPr>
            <a:r>
              <a:rPr lang="en-US" sz="4621">
                <a:solidFill>
                  <a:srgbClr val="000000"/>
                </a:solidFill>
                <a:latin typeface="Crimson Roman"/>
                <a:ea typeface="Crimson Roman"/>
                <a:cs typeface="Crimson Roman"/>
                <a:sym typeface="Crimson Roman"/>
              </a:rPr>
              <a:t>– психічні явища потрібно вивчати в їх розвитку, взаємозв’язку та взаємозалежності;</a:t>
            </a:r>
          </a:p>
          <a:p>
            <a:pPr algn="l">
              <a:lnSpc>
                <a:spcPts val="5084"/>
              </a:lnSpc>
              <a:spcBef>
                <a:spcPct val="0"/>
              </a:spcBef>
            </a:pPr>
            <a:r>
              <a:rPr lang="en-US" sz="4621">
                <a:solidFill>
                  <a:srgbClr val="000000"/>
                </a:solidFill>
                <a:latin typeface="Crimson Roman"/>
                <a:ea typeface="Crimson Roman"/>
                <a:cs typeface="Crimson Roman"/>
                <a:sym typeface="Crimson Roman"/>
              </a:rPr>
              <a:t>– метод психологічного дослідження має бути адекватним предметові дослідження, розкривати істотні, а не випадкові, другорядні особливості досліджуваного психологічного процесу, стану чи властивості.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TextBox 2" id="2"/>
          <p:cNvSpPr txBox="true"/>
          <p:nvPr/>
        </p:nvSpPr>
        <p:spPr>
          <a:xfrm rot="0">
            <a:off x="3228227" y="598758"/>
            <a:ext cx="13786344" cy="8937084"/>
          </a:xfrm>
          <a:prstGeom prst="rect">
            <a:avLst/>
          </a:prstGeom>
        </p:spPr>
        <p:txBody>
          <a:bodyPr anchor="t" rtlCol="false" tIns="0" lIns="0" bIns="0" rIns="0">
            <a:spAutoFit/>
          </a:bodyPr>
          <a:lstStyle/>
          <a:p>
            <a:pPr algn="just">
              <a:lnSpc>
                <a:spcPts val="5039"/>
              </a:lnSpc>
              <a:spcBef>
                <a:spcPct val="0"/>
              </a:spcBef>
            </a:pPr>
            <a:r>
              <a:rPr lang="en-US" sz="3599" spc="71">
                <a:solidFill>
                  <a:srgbClr val="000000"/>
                </a:solidFill>
                <a:latin typeface="Crimson Roman"/>
                <a:ea typeface="Crimson Roman"/>
                <a:cs typeface="Crimson Roman"/>
                <a:sym typeface="Crimson Roman"/>
              </a:rPr>
              <a:t>Основним принципом психологічного дослідження є його </a:t>
            </a:r>
            <a:r>
              <a:rPr lang="en-US" b="true" sz="3599" spc="71">
                <a:solidFill>
                  <a:srgbClr val="000000"/>
                </a:solidFill>
                <a:latin typeface="Crimson Roman Bold"/>
                <a:ea typeface="Crimson Roman Bold"/>
                <a:cs typeface="Crimson Roman Bold"/>
                <a:sym typeface="Crimson Roman Bold"/>
              </a:rPr>
              <a:t>об’єктивність.</a:t>
            </a:r>
            <a:r>
              <a:rPr lang="en-US" sz="3599" spc="71">
                <a:solidFill>
                  <a:srgbClr val="000000"/>
                </a:solidFill>
                <a:latin typeface="Crimson Roman"/>
                <a:ea typeface="Crimson Roman"/>
                <a:cs typeface="Crimson Roman"/>
                <a:sym typeface="Crimson Roman"/>
              </a:rPr>
              <a:t> </a:t>
            </a:r>
          </a:p>
          <a:p>
            <a:pPr algn="just">
              <a:lnSpc>
                <a:spcPts val="5039"/>
              </a:lnSpc>
              <a:spcBef>
                <a:spcPct val="0"/>
              </a:spcBef>
            </a:pPr>
            <a:r>
              <a:rPr lang="en-US" sz="3599" spc="71">
                <a:solidFill>
                  <a:srgbClr val="000000"/>
                </a:solidFill>
                <a:latin typeface="Crimson Roman"/>
                <a:ea typeface="Crimson Roman"/>
                <a:cs typeface="Crimson Roman"/>
                <a:sym typeface="Crimson Roman"/>
              </a:rPr>
              <a:t>Методами, які забезпечують об’єктивність розкриття досліджуваного психічного явища, є спостереження, експериментальне дослідження, аналіз продуктів діяльності (навчальної, трудової, спортивної), бесіда, інтерв’ю та ін. </a:t>
            </a:r>
          </a:p>
          <a:p>
            <a:pPr algn="just">
              <a:lnSpc>
                <a:spcPts val="5039"/>
              </a:lnSpc>
              <a:spcBef>
                <a:spcPct val="0"/>
              </a:spcBef>
            </a:pPr>
            <a:r>
              <a:rPr lang="en-US" sz="3599" spc="71">
                <a:solidFill>
                  <a:srgbClr val="000000"/>
                </a:solidFill>
                <a:latin typeface="Crimson Roman"/>
                <a:ea typeface="Crimson Roman"/>
                <a:cs typeface="Crimson Roman"/>
                <a:sym typeface="Crimson Roman"/>
              </a:rPr>
              <a:t>Метод самоспостереження, особливо інтроспективна його форма, не може бути єдиним і вірогідним способом вивчення особливостей психічних процесів, станів і властивостей особистості. Самоспостереження легко піддається суб’єктивному тлумаченню психічних явищ, особливо тоді, коли досліджувана особа малорозвинена і не здатна до самоспостереження. Перевірити ж описи психічних переживань, що досліджуються самоспостереженням, здебільшого неможливо. </a:t>
            </a:r>
          </a:p>
        </p:txBody>
      </p:sp>
      <p:sp>
        <p:nvSpPr>
          <p:cNvPr name="Freeform 3" id="3"/>
          <p:cNvSpPr/>
          <p:nvPr/>
        </p:nvSpPr>
        <p:spPr>
          <a:xfrm flipH="false" flipV="false" rot="0">
            <a:off x="0" y="0"/>
            <a:ext cx="3084686" cy="10287000"/>
          </a:xfrm>
          <a:custGeom>
            <a:avLst/>
            <a:gdLst/>
            <a:ahLst/>
            <a:cxnLst/>
            <a:rect r="r" b="b" t="t" l="l"/>
            <a:pathLst>
              <a:path h="10287000" w="3084686">
                <a:moveTo>
                  <a:pt x="0" y="0"/>
                </a:moveTo>
                <a:lnTo>
                  <a:pt x="3084686" y="0"/>
                </a:lnTo>
                <a:lnTo>
                  <a:pt x="3084686" y="10287000"/>
                </a:lnTo>
                <a:lnTo>
                  <a:pt x="0" y="10287000"/>
                </a:lnTo>
                <a:lnTo>
                  <a:pt x="0" y="0"/>
                </a:lnTo>
                <a:close/>
              </a:path>
            </a:pathLst>
          </a:custGeom>
          <a:blipFill>
            <a:blip r:embed="rId2"/>
            <a:stretch>
              <a:fillRect l="-28435" t="0" r="-548189" b="-1447"/>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875605" y="0"/>
            <a:ext cx="4244940" cy="10134165"/>
          </a:xfrm>
          <a:custGeom>
            <a:avLst/>
            <a:gdLst/>
            <a:ahLst/>
            <a:cxnLst/>
            <a:rect r="r" b="b" t="t" l="l"/>
            <a:pathLst>
              <a:path h="10134165" w="4244940">
                <a:moveTo>
                  <a:pt x="0" y="0"/>
                </a:moveTo>
                <a:lnTo>
                  <a:pt x="4244940" y="0"/>
                </a:lnTo>
                <a:lnTo>
                  <a:pt x="4244940" y="10134165"/>
                </a:lnTo>
                <a:lnTo>
                  <a:pt x="0" y="10134165"/>
                </a:lnTo>
                <a:lnTo>
                  <a:pt x="0" y="0"/>
                </a:lnTo>
                <a:close/>
              </a:path>
            </a:pathLst>
          </a:custGeom>
          <a:blipFill>
            <a:blip r:embed="rId2"/>
            <a:stretch>
              <a:fillRect l="-382163" t="0" r="-290" b="-1043"/>
            </a:stretch>
          </a:blipFill>
        </p:spPr>
      </p:sp>
      <p:sp>
        <p:nvSpPr>
          <p:cNvPr name="TextBox 3" id="3"/>
          <p:cNvSpPr txBox="true"/>
          <p:nvPr/>
        </p:nvSpPr>
        <p:spPr>
          <a:xfrm rot="0">
            <a:off x="837322" y="981075"/>
            <a:ext cx="12535891" cy="8187634"/>
          </a:xfrm>
          <a:prstGeom prst="rect">
            <a:avLst/>
          </a:prstGeom>
        </p:spPr>
        <p:txBody>
          <a:bodyPr anchor="t" rtlCol="false" tIns="0" lIns="0" bIns="0" rIns="0">
            <a:spAutoFit/>
          </a:bodyPr>
          <a:lstStyle/>
          <a:p>
            <a:pPr algn="just">
              <a:lnSpc>
                <a:spcPts val="3790"/>
              </a:lnSpc>
              <a:spcBef>
                <a:spcPct val="0"/>
              </a:spcBef>
            </a:pPr>
            <a:r>
              <a:rPr lang="en-US" sz="3445">
                <a:solidFill>
                  <a:srgbClr val="000000"/>
                </a:solidFill>
                <a:latin typeface="Crimson Roman"/>
                <a:ea typeface="Crimson Roman"/>
                <a:cs typeface="Crimson Roman"/>
                <a:sym typeface="Crimson Roman"/>
              </a:rPr>
              <a:t>При самоспостереженні особистість одночасно постає як суб’єкт та як об’єкт дослідження, що унеможливлює успішність дослідження. </a:t>
            </a:r>
          </a:p>
          <a:p>
            <a:pPr algn="just">
              <a:lnSpc>
                <a:spcPts val="3790"/>
              </a:lnSpc>
              <a:spcBef>
                <a:spcPct val="0"/>
              </a:spcBef>
            </a:pPr>
            <a:r>
              <a:rPr lang="en-US" sz="3445">
                <a:solidFill>
                  <a:srgbClr val="000000"/>
                </a:solidFill>
                <a:latin typeface="Crimson Roman"/>
                <a:ea typeface="Crimson Roman"/>
                <a:cs typeface="Crimson Roman"/>
                <a:sym typeface="Crimson Roman"/>
              </a:rPr>
              <a:t>Кращою формою самоспостереження є ретроспективне спостереження, засадовим стосовно якого є згадування про перебіг досліджуваного психічного явища після того, як воно відбулося. </a:t>
            </a:r>
          </a:p>
          <a:p>
            <a:pPr algn="just">
              <a:lnSpc>
                <a:spcPts val="3790"/>
              </a:lnSpc>
              <a:spcBef>
                <a:spcPct val="0"/>
              </a:spcBef>
            </a:pPr>
            <a:r>
              <a:rPr lang="en-US" sz="3445">
                <a:solidFill>
                  <a:srgbClr val="000000"/>
                </a:solidFill>
                <a:latin typeface="Crimson Roman"/>
                <a:ea typeface="Crimson Roman"/>
                <a:cs typeface="Crimson Roman"/>
                <a:sym typeface="Crimson Roman"/>
              </a:rPr>
              <a:t>Людина може в такий спосіб описати, що вона відчувала у стані радості, суму, страху, як вона запам’ятовувала чи міркувала, розв’язуючи завдання. </a:t>
            </a:r>
          </a:p>
          <a:p>
            <a:pPr algn="just">
              <a:lnSpc>
                <a:spcPts val="3790"/>
              </a:lnSpc>
              <a:spcBef>
                <a:spcPct val="0"/>
              </a:spcBef>
            </a:pPr>
            <a:r>
              <a:rPr lang="en-US" sz="3445">
                <a:solidFill>
                  <a:srgbClr val="000000"/>
                </a:solidFill>
                <a:latin typeface="Crimson Roman"/>
                <a:ea typeface="Crimson Roman"/>
                <a:cs typeface="Crimson Roman"/>
                <a:sym typeface="Crimson Roman"/>
              </a:rPr>
              <a:t>Провідним принципом об’єктивних методів у психологічному дослідженні є єдність свідомості та діяльності, опосередкованість пізнання внутрішніх, психічних явищ зовнішнім їх виявленням у вчинках, поведінці, мовленні, мімічних рухах, жестах та інших реакціях. </a:t>
            </a:r>
          </a:p>
          <a:p>
            <a:pPr algn="just">
              <a:lnSpc>
                <a:spcPts val="3790"/>
              </a:lnSpc>
              <a:spcBef>
                <a:spcPct val="0"/>
              </a:spcBef>
            </a:pPr>
            <a:r>
              <a:rPr lang="en-US" sz="3445">
                <a:solidFill>
                  <a:srgbClr val="000000"/>
                </a:solidFill>
                <a:latin typeface="Crimson Roman"/>
                <a:ea typeface="Crimson Roman"/>
                <a:cs typeface="Crimson Roman"/>
                <a:sym typeface="Crimson Roman"/>
              </a:rPr>
              <a:t>Наприклад, закономірності спостереження виявляються у ступені адекватності та швидкості розпізнавання предмета, виокремлення його серед інших об’єктів, знаходження спільного та відмінного в них.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13901276" y="0"/>
            <a:ext cx="4386724" cy="10287000"/>
          </a:xfrm>
          <a:custGeom>
            <a:avLst/>
            <a:gdLst/>
            <a:ahLst/>
            <a:cxnLst/>
            <a:rect r="r" b="b" t="t" l="l"/>
            <a:pathLst>
              <a:path h="10287000" w="4386724">
                <a:moveTo>
                  <a:pt x="0" y="0"/>
                </a:moveTo>
                <a:lnTo>
                  <a:pt x="4386724" y="0"/>
                </a:lnTo>
                <a:lnTo>
                  <a:pt x="4386724" y="10287000"/>
                </a:lnTo>
                <a:lnTo>
                  <a:pt x="0" y="10287000"/>
                </a:lnTo>
                <a:lnTo>
                  <a:pt x="0" y="0"/>
                </a:lnTo>
                <a:close/>
              </a:path>
            </a:pathLst>
          </a:custGeom>
          <a:blipFill>
            <a:blip r:embed="rId2"/>
            <a:stretch>
              <a:fillRect l="-337689" t="-2430" r="0" b="-2430"/>
            </a:stretch>
          </a:blipFill>
        </p:spPr>
      </p:sp>
      <p:sp>
        <p:nvSpPr>
          <p:cNvPr name="Freeform 3" id="3"/>
          <p:cNvSpPr/>
          <p:nvPr/>
        </p:nvSpPr>
        <p:spPr>
          <a:xfrm flipH="false" flipV="false" rot="0">
            <a:off x="3711565" y="633815"/>
            <a:ext cx="7733576" cy="2066974"/>
          </a:xfrm>
          <a:custGeom>
            <a:avLst/>
            <a:gdLst/>
            <a:ahLst/>
            <a:cxnLst/>
            <a:rect r="r" b="b" t="t" l="l"/>
            <a:pathLst>
              <a:path h="2066974" w="7733576">
                <a:moveTo>
                  <a:pt x="0" y="0"/>
                </a:moveTo>
                <a:lnTo>
                  <a:pt x="7733576" y="0"/>
                </a:lnTo>
                <a:lnTo>
                  <a:pt x="7733576" y="2066974"/>
                </a:lnTo>
                <a:lnTo>
                  <a:pt x="0" y="20669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4275449" y="740353"/>
            <a:ext cx="6605808" cy="1749123"/>
          </a:xfrm>
          <a:prstGeom prst="rect">
            <a:avLst/>
          </a:prstGeom>
        </p:spPr>
        <p:txBody>
          <a:bodyPr anchor="t" rtlCol="false" tIns="0" lIns="0" bIns="0" rIns="0">
            <a:spAutoFit/>
          </a:bodyPr>
          <a:lstStyle/>
          <a:p>
            <a:pPr algn="ctr">
              <a:lnSpc>
                <a:spcPts val="7016"/>
              </a:lnSpc>
              <a:spcBef>
                <a:spcPct val="0"/>
              </a:spcBef>
            </a:pPr>
            <a:r>
              <a:rPr lang="en-US" b="true" sz="5011">
                <a:solidFill>
                  <a:srgbClr val="000000"/>
                </a:solidFill>
                <a:latin typeface="Open Sans Bold"/>
                <a:ea typeface="Open Sans Bold"/>
                <a:cs typeface="Open Sans Bold"/>
                <a:sym typeface="Open Sans Bold"/>
              </a:rPr>
              <a:t>Методи дослідження</a:t>
            </a:r>
          </a:p>
        </p:txBody>
      </p:sp>
      <p:sp>
        <p:nvSpPr>
          <p:cNvPr name="Freeform 5" id="5"/>
          <p:cNvSpPr/>
          <p:nvPr/>
        </p:nvSpPr>
        <p:spPr>
          <a:xfrm flipH="false" flipV="false" rot="0">
            <a:off x="412226" y="3787033"/>
            <a:ext cx="6757655" cy="1806137"/>
          </a:xfrm>
          <a:custGeom>
            <a:avLst/>
            <a:gdLst/>
            <a:ahLst/>
            <a:cxnLst/>
            <a:rect r="r" b="b" t="t" l="l"/>
            <a:pathLst>
              <a:path h="1806137" w="6757655">
                <a:moveTo>
                  <a:pt x="0" y="0"/>
                </a:moveTo>
                <a:lnTo>
                  <a:pt x="6757655" y="0"/>
                </a:lnTo>
                <a:lnTo>
                  <a:pt x="6757655" y="1806137"/>
                </a:lnTo>
                <a:lnTo>
                  <a:pt x="0" y="18061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428847" y="6539665"/>
            <a:ext cx="6741034" cy="1801695"/>
          </a:xfrm>
          <a:custGeom>
            <a:avLst/>
            <a:gdLst/>
            <a:ahLst/>
            <a:cxnLst/>
            <a:rect r="r" b="b" t="t" l="l"/>
            <a:pathLst>
              <a:path h="1801695" w="6741034">
                <a:moveTo>
                  <a:pt x="0" y="0"/>
                </a:moveTo>
                <a:lnTo>
                  <a:pt x="6741034" y="0"/>
                </a:lnTo>
                <a:lnTo>
                  <a:pt x="6741034" y="1801695"/>
                </a:lnTo>
                <a:lnTo>
                  <a:pt x="0" y="18016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346038" y="3700914"/>
            <a:ext cx="6555238" cy="1752036"/>
          </a:xfrm>
          <a:custGeom>
            <a:avLst/>
            <a:gdLst/>
            <a:ahLst/>
            <a:cxnLst/>
            <a:rect r="r" b="b" t="t" l="l"/>
            <a:pathLst>
              <a:path h="1752036" w="6555238">
                <a:moveTo>
                  <a:pt x="0" y="0"/>
                </a:moveTo>
                <a:lnTo>
                  <a:pt x="6555238" y="0"/>
                </a:lnTo>
                <a:lnTo>
                  <a:pt x="6555238" y="1752037"/>
                </a:lnTo>
                <a:lnTo>
                  <a:pt x="0" y="175203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875897" y="3720358"/>
            <a:ext cx="2593998" cy="2089139"/>
          </a:xfrm>
          <a:prstGeom prst="rect">
            <a:avLst/>
          </a:prstGeom>
        </p:spPr>
        <p:txBody>
          <a:bodyPr anchor="t" rtlCol="false" tIns="0" lIns="0" bIns="0" rIns="0">
            <a:spAutoFit/>
          </a:bodyPr>
          <a:lstStyle/>
          <a:p>
            <a:pPr algn="ctr">
              <a:lnSpc>
                <a:spcPts val="4305"/>
              </a:lnSpc>
            </a:pPr>
            <a:r>
              <a:rPr lang="en-US" sz="3075">
                <a:solidFill>
                  <a:srgbClr val="000000"/>
                </a:solidFill>
                <a:latin typeface="Oswald"/>
                <a:ea typeface="Oswald"/>
                <a:cs typeface="Oswald"/>
                <a:sym typeface="Oswald"/>
              </a:rPr>
              <a:t>основні:</a:t>
            </a:r>
          </a:p>
          <a:p>
            <a:pPr algn="ctr">
              <a:lnSpc>
                <a:spcPts val="4305"/>
              </a:lnSpc>
            </a:pPr>
            <a:r>
              <a:rPr lang="en-US" sz="3075">
                <a:solidFill>
                  <a:srgbClr val="000000"/>
                </a:solidFill>
                <a:latin typeface="Oswald"/>
                <a:ea typeface="Oswald"/>
                <a:cs typeface="Oswald"/>
                <a:sym typeface="Oswald"/>
              </a:rPr>
              <a:t>спостереження</a:t>
            </a:r>
          </a:p>
          <a:p>
            <a:pPr algn="ctr">
              <a:lnSpc>
                <a:spcPts val="4305"/>
              </a:lnSpc>
            </a:pPr>
            <a:r>
              <a:rPr lang="en-US" sz="3075">
                <a:solidFill>
                  <a:srgbClr val="000000"/>
                </a:solidFill>
                <a:latin typeface="Oswald"/>
                <a:ea typeface="Oswald"/>
                <a:cs typeface="Oswald"/>
                <a:sym typeface="Oswald"/>
              </a:rPr>
              <a:t> експеремент</a:t>
            </a:r>
          </a:p>
          <a:p>
            <a:pPr algn="ctr">
              <a:lnSpc>
                <a:spcPts val="3745"/>
              </a:lnSpc>
            </a:pPr>
          </a:p>
        </p:txBody>
      </p:sp>
      <p:sp>
        <p:nvSpPr>
          <p:cNvPr name="TextBox 9" id="9"/>
          <p:cNvSpPr txBox="true"/>
          <p:nvPr/>
        </p:nvSpPr>
        <p:spPr>
          <a:xfrm rot="0">
            <a:off x="1458937" y="6917507"/>
            <a:ext cx="3590576" cy="1289763"/>
          </a:xfrm>
          <a:prstGeom prst="rect">
            <a:avLst/>
          </a:prstGeom>
        </p:spPr>
        <p:txBody>
          <a:bodyPr anchor="t" rtlCol="false" tIns="0" lIns="0" bIns="0" rIns="0">
            <a:spAutoFit/>
          </a:bodyPr>
          <a:lstStyle/>
          <a:p>
            <a:pPr algn="ctr">
              <a:lnSpc>
                <a:spcPts val="3460"/>
              </a:lnSpc>
            </a:pPr>
            <a:r>
              <a:rPr lang="en-US" sz="2471">
                <a:solidFill>
                  <a:srgbClr val="000000"/>
                </a:solidFill>
                <a:latin typeface="Oswald"/>
                <a:ea typeface="Oswald"/>
                <a:cs typeface="Oswald"/>
                <a:sym typeface="Oswald"/>
              </a:rPr>
              <a:t>Різновиди експерименту:</a:t>
            </a:r>
          </a:p>
          <a:p>
            <a:pPr algn="ctr">
              <a:lnSpc>
                <a:spcPts val="3460"/>
              </a:lnSpc>
            </a:pPr>
            <a:r>
              <a:rPr lang="en-US" sz="2471">
                <a:solidFill>
                  <a:srgbClr val="000000"/>
                </a:solidFill>
                <a:latin typeface="Oswald"/>
                <a:ea typeface="Oswald"/>
                <a:cs typeface="Oswald"/>
                <a:sym typeface="Oswald"/>
              </a:rPr>
              <a:t> лабораторний,</a:t>
            </a:r>
          </a:p>
          <a:p>
            <a:pPr algn="ctr">
              <a:lnSpc>
                <a:spcPts val="3460"/>
              </a:lnSpc>
            </a:pPr>
            <a:r>
              <a:rPr lang="en-US" sz="2471">
                <a:solidFill>
                  <a:srgbClr val="000000"/>
                </a:solidFill>
                <a:latin typeface="Oswald"/>
                <a:ea typeface="Oswald"/>
                <a:cs typeface="Oswald"/>
                <a:sym typeface="Oswald"/>
              </a:rPr>
              <a:t> природний</a:t>
            </a:r>
          </a:p>
        </p:txBody>
      </p:sp>
      <p:grpSp>
        <p:nvGrpSpPr>
          <p:cNvPr name="Group 10" id="10"/>
          <p:cNvGrpSpPr/>
          <p:nvPr/>
        </p:nvGrpSpPr>
        <p:grpSpPr>
          <a:xfrm rot="7673327">
            <a:off x="4101903" y="2920127"/>
            <a:ext cx="1583772" cy="474351"/>
            <a:chOff x="0" y="0"/>
            <a:chExt cx="1548735" cy="463857"/>
          </a:xfrm>
        </p:grpSpPr>
        <p:sp>
          <p:nvSpPr>
            <p:cNvPr name="Freeform 11" id="11"/>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12" id="12"/>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grpSp>
        <p:nvGrpSpPr>
          <p:cNvPr name="Group 13" id="13"/>
          <p:cNvGrpSpPr/>
          <p:nvPr/>
        </p:nvGrpSpPr>
        <p:grpSpPr>
          <a:xfrm rot="3117108">
            <a:off x="8878685" y="2933719"/>
            <a:ext cx="1342119" cy="401974"/>
            <a:chOff x="0" y="0"/>
            <a:chExt cx="1548735" cy="463857"/>
          </a:xfrm>
        </p:grpSpPr>
        <p:sp>
          <p:nvSpPr>
            <p:cNvPr name="Freeform 14" id="14"/>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15" id="15"/>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sp>
        <p:nvSpPr>
          <p:cNvPr name="TextBox 16" id="16"/>
          <p:cNvSpPr txBox="true"/>
          <p:nvPr/>
        </p:nvSpPr>
        <p:spPr>
          <a:xfrm rot="0">
            <a:off x="9006276" y="3786137"/>
            <a:ext cx="3058605" cy="1064705"/>
          </a:xfrm>
          <a:prstGeom prst="rect">
            <a:avLst/>
          </a:prstGeom>
        </p:spPr>
        <p:txBody>
          <a:bodyPr anchor="t" rtlCol="false" tIns="0" lIns="0" bIns="0" rIns="0">
            <a:spAutoFit/>
          </a:bodyPr>
          <a:lstStyle/>
          <a:p>
            <a:pPr algn="ctr">
              <a:lnSpc>
                <a:spcPts val="3246"/>
              </a:lnSpc>
              <a:spcBef>
                <a:spcPct val="0"/>
              </a:spcBef>
            </a:pPr>
            <a:r>
              <a:rPr lang="en-US" b="true" sz="2318">
                <a:solidFill>
                  <a:srgbClr val="000000"/>
                </a:solidFill>
                <a:latin typeface="Open Sans Bold"/>
                <a:ea typeface="Open Sans Bold"/>
                <a:cs typeface="Open Sans Bold"/>
                <a:sym typeface="Open Sans Bold"/>
              </a:rPr>
              <a:t>Додаткові:</a:t>
            </a:r>
          </a:p>
          <a:p>
            <a:pPr algn="ctr">
              <a:lnSpc>
                <a:spcPts val="2663"/>
              </a:lnSpc>
              <a:spcBef>
                <a:spcPct val="0"/>
              </a:spcBef>
            </a:pPr>
          </a:p>
          <a:p>
            <a:pPr algn="ctr">
              <a:lnSpc>
                <a:spcPts val="2663"/>
              </a:lnSpc>
              <a:spcBef>
                <a:spcPct val="0"/>
              </a:spcBef>
            </a:pPr>
          </a:p>
        </p:txBody>
      </p:sp>
      <p:grpSp>
        <p:nvGrpSpPr>
          <p:cNvPr name="Group 17" id="17"/>
          <p:cNvGrpSpPr/>
          <p:nvPr/>
        </p:nvGrpSpPr>
        <p:grpSpPr>
          <a:xfrm rot="5506567">
            <a:off x="3395078" y="5921330"/>
            <a:ext cx="945244" cy="283107"/>
            <a:chOff x="0" y="0"/>
            <a:chExt cx="1548735" cy="463857"/>
          </a:xfrm>
        </p:grpSpPr>
        <p:sp>
          <p:nvSpPr>
            <p:cNvPr name="Freeform 18" id="18"/>
            <p:cNvSpPr/>
            <p:nvPr/>
          </p:nvSpPr>
          <p:spPr>
            <a:xfrm flipH="false" flipV="false" rot="0">
              <a:off x="0" y="0"/>
              <a:ext cx="1548735" cy="463857"/>
            </a:xfrm>
            <a:custGeom>
              <a:avLst/>
              <a:gdLst/>
              <a:ahLst/>
              <a:cxnLst/>
              <a:rect r="r" b="b" t="t" l="l"/>
              <a:pathLst>
                <a:path h="463857" w="1548735">
                  <a:moveTo>
                    <a:pt x="1548735" y="231928"/>
                  </a:moveTo>
                  <a:lnTo>
                    <a:pt x="1142335" y="0"/>
                  </a:lnTo>
                  <a:lnTo>
                    <a:pt x="1142335" y="203200"/>
                  </a:lnTo>
                  <a:lnTo>
                    <a:pt x="0" y="203200"/>
                  </a:lnTo>
                  <a:lnTo>
                    <a:pt x="0" y="260657"/>
                  </a:lnTo>
                  <a:lnTo>
                    <a:pt x="1142335" y="260657"/>
                  </a:lnTo>
                  <a:lnTo>
                    <a:pt x="1142335" y="463857"/>
                  </a:lnTo>
                  <a:lnTo>
                    <a:pt x="1548735" y="231928"/>
                  </a:lnTo>
                  <a:close/>
                </a:path>
              </a:pathLst>
            </a:custGeom>
            <a:solidFill>
              <a:srgbClr val="B4876A"/>
            </a:solidFill>
            <a:ln cap="sq">
              <a:noFill/>
              <a:prstDash val="solid"/>
              <a:miter/>
            </a:ln>
          </p:spPr>
        </p:sp>
        <p:sp>
          <p:nvSpPr>
            <p:cNvPr name="TextBox 19" id="19"/>
            <p:cNvSpPr txBox="true"/>
            <p:nvPr/>
          </p:nvSpPr>
          <p:spPr>
            <a:xfrm>
              <a:off x="0" y="155575"/>
              <a:ext cx="1447135" cy="105082"/>
            </a:xfrm>
            <a:prstGeom prst="rect">
              <a:avLst/>
            </a:prstGeom>
          </p:spPr>
          <p:txBody>
            <a:bodyPr anchor="b" rtlCol="false" tIns="50800" lIns="50800" bIns="50800" rIns="50800"/>
            <a:lstStyle/>
            <a:p>
              <a:pPr algn="ctr">
                <a:lnSpc>
                  <a:spcPts val="2659"/>
                </a:lnSpc>
              </a:pPr>
            </a:p>
          </p:txBody>
        </p:sp>
      </p:grpSp>
      <p:sp>
        <p:nvSpPr>
          <p:cNvPr name="TextBox 20" id="20"/>
          <p:cNvSpPr txBox="true"/>
          <p:nvPr/>
        </p:nvSpPr>
        <p:spPr>
          <a:xfrm rot="0">
            <a:off x="7346038" y="4195528"/>
            <a:ext cx="2938010" cy="1190392"/>
          </a:xfrm>
          <a:prstGeom prst="rect">
            <a:avLst/>
          </a:prstGeom>
        </p:spPr>
        <p:txBody>
          <a:bodyPr anchor="t" rtlCol="false" tIns="0" lIns="0" bIns="0" rIns="0">
            <a:spAutoFit/>
          </a:bodyPr>
          <a:lstStyle/>
          <a:p>
            <a:pPr algn="ctr">
              <a:lnSpc>
                <a:spcPts val="3162"/>
              </a:lnSpc>
            </a:pPr>
            <a:r>
              <a:rPr lang="en-US" sz="2259">
                <a:solidFill>
                  <a:srgbClr val="000000"/>
                </a:solidFill>
                <a:latin typeface="Oswald"/>
                <a:ea typeface="Oswald"/>
                <a:cs typeface="Oswald"/>
                <a:sym typeface="Oswald"/>
              </a:rPr>
              <a:t>інтроспекція, тест</a:t>
            </a:r>
          </a:p>
          <a:p>
            <a:pPr algn="ctr">
              <a:lnSpc>
                <a:spcPts val="3162"/>
              </a:lnSpc>
            </a:pPr>
            <a:r>
              <a:rPr lang="en-US" sz="2259">
                <a:solidFill>
                  <a:srgbClr val="000000"/>
                </a:solidFill>
                <a:latin typeface="Oswald"/>
                <a:ea typeface="Oswald"/>
                <a:cs typeface="Oswald"/>
                <a:sym typeface="Oswald"/>
              </a:rPr>
              <a:t>бесіда, анкетування, самооцінка</a:t>
            </a:r>
          </a:p>
        </p:txBody>
      </p:sp>
      <p:sp>
        <p:nvSpPr>
          <p:cNvPr name="TextBox 21" id="21"/>
          <p:cNvSpPr txBox="true"/>
          <p:nvPr/>
        </p:nvSpPr>
        <p:spPr>
          <a:xfrm rot="0">
            <a:off x="10310700" y="4093338"/>
            <a:ext cx="3590576" cy="1359613"/>
          </a:xfrm>
          <a:prstGeom prst="rect">
            <a:avLst/>
          </a:prstGeom>
        </p:spPr>
        <p:txBody>
          <a:bodyPr anchor="t" rtlCol="false" tIns="0" lIns="0" bIns="0" rIns="0">
            <a:spAutoFit/>
          </a:bodyPr>
          <a:lstStyle/>
          <a:p>
            <a:pPr algn="ctr">
              <a:lnSpc>
                <a:spcPts val="2760"/>
              </a:lnSpc>
            </a:pPr>
            <a:r>
              <a:rPr lang="en-US" sz="1971">
                <a:solidFill>
                  <a:srgbClr val="000000"/>
                </a:solidFill>
                <a:latin typeface="Oswald"/>
                <a:ea typeface="Oswald"/>
                <a:cs typeface="Oswald"/>
                <a:sym typeface="Oswald"/>
              </a:rPr>
              <a:t>аналіз продуктів діяльності,</a:t>
            </a:r>
          </a:p>
          <a:p>
            <a:pPr algn="ctr">
              <a:lnSpc>
                <a:spcPts val="2760"/>
              </a:lnSpc>
            </a:pPr>
            <a:r>
              <a:rPr lang="en-US" sz="1971">
                <a:solidFill>
                  <a:srgbClr val="000000"/>
                </a:solidFill>
                <a:latin typeface="Oswald"/>
                <a:ea typeface="Oswald"/>
                <a:cs typeface="Oswald"/>
                <a:sym typeface="Oswald"/>
              </a:rPr>
              <a:t>узагальнення незалежних характеристик, соціометричне дослідження</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FD4CB"/>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5338851" cy="10287000"/>
          </a:xfrm>
          <a:custGeom>
            <a:avLst/>
            <a:gdLst/>
            <a:ahLst/>
            <a:cxnLst/>
            <a:rect r="r" b="b" t="t" l="l"/>
            <a:pathLst>
              <a:path h="10287000" w="5338851">
                <a:moveTo>
                  <a:pt x="0" y="0"/>
                </a:moveTo>
                <a:lnTo>
                  <a:pt x="5338851" y="0"/>
                </a:lnTo>
                <a:lnTo>
                  <a:pt x="5338851" y="10287000"/>
                </a:lnTo>
                <a:lnTo>
                  <a:pt x="0" y="10287000"/>
                </a:lnTo>
                <a:lnTo>
                  <a:pt x="0" y="0"/>
                </a:lnTo>
                <a:close/>
              </a:path>
            </a:pathLst>
          </a:custGeom>
          <a:blipFill>
            <a:blip r:embed="rId2"/>
            <a:stretch>
              <a:fillRect l="-36652" t="0" r="-196514" b="0"/>
            </a:stretch>
          </a:blipFill>
        </p:spPr>
      </p:sp>
      <p:sp>
        <p:nvSpPr>
          <p:cNvPr name="TextBox 3" id="3"/>
          <p:cNvSpPr txBox="true"/>
          <p:nvPr/>
        </p:nvSpPr>
        <p:spPr>
          <a:xfrm rot="0">
            <a:off x="6028706" y="603130"/>
            <a:ext cx="10560737" cy="1253187"/>
          </a:xfrm>
          <a:prstGeom prst="rect">
            <a:avLst/>
          </a:prstGeom>
        </p:spPr>
        <p:txBody>
          <a:bodyPr anchor="t" rtlCol="false" tIns="0" lIns="0" bIns="0" rIns="0">
            <a:spAutoFit/>
          </a:bodyPr>
          <a:lstStyle/>
          <a:p>
            <a:pPr algn="ctr">
              <a:lnSpc>
                <a:spcPts val="4264"/>
              </a:lnSpc>
              <a:spcBef>
                <a:spcPct val="0"/>
              </a:spcBef>
            </a:pPr>
            <a:r>
              <a:rPr lang="en-US" b="true" sz="4264" spc="-85">
                <a:solidFill>
                  <a:srgbClr val="000000"/>
                </a:solidFill>
                <a:latin typeface="Crimson Roman Bold"/>
                <a:ea typeface="Crimson Roman Bold"/>
                <a:cs typeface="Crimson Roman Bold"/>
                <a:sym typeface="Crimson Roman Bold"/>
              </a:rPr>
              <a:t>Основні методи психології. Спостереження, експеримент </a:t>
            </a:r>
          </a:p>
        </p:txBody>
      </p:sp>
      <p:sp>
        <p:nvSpPr>
          <p:cNvPr name="TextBox 4" id="4"/>
          <p:cNvSpPr txBox="true"/>
          <p:nvPr/>
        </p:nvSpPr>
        <p:spPr>
          <a:xfrm rot="0">
            <a:off x="5669863" y="2177608"/>
            <a:ext cx="12162319" cy="6023877"/>
          </a:xfrm>
          <a:prstGeom prst="rect">
            <a:avLst/>
          </a:prstGeom>
        </p:spPr>
        <p:txBody>
          <a:bodyPr anchor="t" rtlCol="false" tIns="0" lIns="0" bIns="0" rIns="0">
            <a:spAutoFit/>
          </a:bodyPr>
          <a:lstStyle/>
          <a:p>
            <a:pPr algn="just">
              <a:lnSpc>
                <a:spcPts val="3496"/>
              </a:lnSpc>
              <a:spcBef>
                <a:spcPct val="0"/>
              </a:spcBef>
            </a:pPr>
            <a:r>
              <a:rPr lang="en-US" b="true" sz="3496" spc="-69">
                <a:solidFill>
                  <a:srgbClr val="000000"/>
                </a:solidFill>
                <a:latin typeface="Crimson Roman Bold"/>
                <a:ea typeface="Crimson Roman Bold"/>
                <a:cs typeface="Crimson Roman Bold"/>
                <a:sym typeface="Crimson Roman Bold"/>
              </a:rPr>
              <a:t>Спостереження як метод об’єктивного дослідження широко застосовується у психології, педагогічній практиці, соціологічних дослідженнях. Об’єктом спостереження є поведінка особистості в найрізноманітніших її зовнішніх виявах, коли реалізуються усвідомлювані та неусвідомлювані внутрішні психічні стани, переживання, прагнення. За особливостями мовлення, виразними рухами — жестами, мімікою, виразом обличчя, пантомімічними актами (позами) тощо — можна виявити й простежити особливості уваги, розуміння змісту висловлювання, емоції та вольові якості, особливості темпераменту і риси характеру.</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DAHBmXOVfIw</dc:identifier>
  <dcterms:modified xsi:type="dcterms:W3CDTF">2011-08-01T06:04:30Z</dcterms:modified>
  <cp:revision>1</cp:revision>
  <dc:title>МЕТОДИ ПСИХОЛОГІЇ</dc:title>
</cp:coreProperties>
</file>