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6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7" r:id="rId16"/>
    <p:sldId id="278" r:id="rId17"/>
    <p:sldId id="279" r:id="rId18"/>
    <p:sldId id="280" r:id="rId19"/>
    <p:sldId id="281" r:id="rId20"/>
    <p:sldId id="282" r:id="rId2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C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Округлений прямокут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Округлений прямокут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0" name="Пі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A199-8505-4EB2-8C40-9297A021994B}" type="datetimeFigureOut">
              <a:rPr lang="uk-UA" smtClean="0"/>
              <a:t>05.02.2018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Місце для номера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668-661E-4728-AD1C-57D826CE56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A199-8505-4EB2-8C40-9297A021994B}" type="datetimeFigureOut">
              <a:rPr lang="uk-UA" smtClean="0"/>
              <a:t>05.02.2018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668-661E-4728-AD1C-57D826CE56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A199-8505-4EB2-8C40-9297A021994B}" type="datetimeFigureOut">
              <a:rPr lang="uk-UA" smtClean="0"/>
              <a:t>05.02.2018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668-661E-4728-AD1C-57D826CE56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A199-8505-4EB2-8C40-9297A021994B}" type="datetimeFigureOut">
              <a:rPr lang="uk-UA" smtClean="0"/>
              <a:t>05.02.2018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668-661E-4728-AD1C-57D826CE56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круглений прямокут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круглений прямокут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A199-8505-4EB2-8C40-9297A021994B}" type="datetimeFigureOut">
              <a:rPr lang="uk-UA" smtClean="0"/>
              <a:t>05.02.2018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668-661E-4728-AD1C-57D826CE56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A199-8505-4EB2-8C40-9297A021994B}" type="datetimeFigureOut">
              <a:rPr lang="uk-UA" smtClean="0"/>
              <a:t>05.02.2018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668-661E-4728-AD1C-57D826CE56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A199-8505-4EB2-8C40-9297A021994B}" type="datetimeFigureOut">
              <a:rPr lang="uk-UA" smtClean="0"/>
              <a:t>05.02.2018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668-661E-4728-AD1C-57D826CE56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A199-8505-4EB2-8C40-9297A021994B}" type="datetimeFigureOut">
              <a:rPr lang="uk-UA" smtClean="0"/>
              <a:t>05.02.2018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668-661E-4728-AD1C-57D826CE56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круглений прямокут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A199-8505-4EB2-8C40-9297A021994B}" type="datetimeFigureOut">
              <a:rPr lang="uk-UA" smtClean="0"/>
              <a:t>05.02.2018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668-661E-4728-AD1C-57D826CE56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A199-8505-4EB2-8C40-9297A021994B}" type="datetimeFigureOut">
              <a:rPr lang="uk-UA" smtClean="0"/>
              <a:t>05.02.2018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668-661E-4728-AD1C-57D826CE567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Округлений прямокут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з одним округленим кут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CA199-8505-4EB2-8C40-9297A021994B}" type="datetimeFigureOut">
              <a:rPr lang="uk-UA" smtClean="0"/>
              <a:t>05.02.2018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7668-661E-4728-AD1C-57D826CE567F}" type="slidenum">
              <a:rPr lang="uk-UA" smtClean="0"/>
              <a:t>‹#›</a:t>
            </a:fld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круглений прямокут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круглений прямокут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Місце для заголовка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00CA199-8505-4EB2-8C40-9297A021994B}" type="datetimeFigureOut">
              <a:rPr lang="uk-UA" smtClean="0"/>
              <a:t>05.02.2018</a:t>
            </a:fld>
            <a:endParaRPr lang="uk-UA"/>
          </a:p>
        </p:txBody>
      </p:sp>
      <p:sp>
        <p:nvSpPr>
          <p:cNvPr id="18" name="Місце для нижнього колонтитула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D557668-661E-4728-AD1C-57D826CE567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Презентація на тему: «Залучення громадськості до управління»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755576" y="4509120"/>
            <a:ext cx="7772400" cy="914400"/>
          </a:xfrm>
        </p:spPr>
        <p:txBody>
          <a:bodyPr/>
          <a:lstStyle/>
          <a:p>
            <a:r>
              <a:rPr lang="uk-UA" b="1" i="1" dirty="0" err="1" smtClean="0">
                <a:solidFill>
                  <a:schemeClr val="tx1"/>
                </a:solidFill>
              </a:rPr>
              <a:t>Кіндратець</a:t>
            </a:r>
            <a:r>
              <a:rPr lang="uk-UA" b="1" i="1" dirty="0" smtClean="0">
                <a:solidFill>
                  <a:schemeClr val="tx1"/>
                </a:solidFill>
              </a:rPr>
              <a:t> </a:t>
            </a:r>
            <a:r>
              <a:rPr lang="uk-UA" b="1" i="1" dirty="0" smtClean="0">
                <a:solidFill>
                  <a:schemeClr val="tx1"/>
                </a:solidFill>
              </a:rPr>
              <a:t>О.М.</a:t>
            </a:r>
            <a:endParaRPr lang="uk-UA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16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Громадянська просвіта - це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99592" y="1700808"/>
            <a:ext cx="7787208" cy="3017496"/>
          </a:xfrm>
        </p:spPr>
        <p:txBody>
          <a:bodyPr/>
          <a:lstStyle/>
          <a:p>
            <a:r>
              <a:rPr lang="uk-UA" dirty="0" smtClean="0"/>
              <a:t>базовий елемент залучення громадськості до розвитку місцевого самоврядування, а також формування «культури участі» громадянина в житті міста або регіону.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52544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6768752" cy="165618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Дослідження ініціатив за участі всіх зацікавлених сторін - це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331640" y="2132856"/>
            <a:ext cx="7247776" cy="3600400"/>
          </a:xfrm>
        </p:spPr>
        <p:txBody>
          <a:bodyPr/>
          <a:lstStyle/>
          <a:p>
            <a:r>
              <a:rPr lang="uk-UA" dirty="0" smtClean="0"/>
              <a:t>методологія, що є інструментом підвищення спроможності громадян проводити дослідження проблемних аспектів життя міста з метою їх подальшої ідентифікації та пошуку оптимального вирішення питання.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3125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Звітні картки 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195736" y="1628800"/>
            <a:ext cx="6527696" cy="4187952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використовують для визначення ставлення громадян до певних проблем місцевих громад. Вони можуть бути використані для спрямування політики, подальших дій місцевих державних службовців та НДО з метою покращення рівня життя.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75146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анюшка\Desktop\preview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5170871" cy="32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Танюшка\Desktop\preview1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61048"/>
            <a:ext cx="5695081" cy="2433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6296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Організація громади – це 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835696" y="2204864"/>
            <a:ext cx="6887736" cy="3024336"/>
          </a:xfrm>
        </p:spPr>
        <p:txBody>
          <a:bodyPr/>
          <a:lstStyle/>
          <a:p>
            <a:r>
              <a:rPr lang="uk-UA" dirty="0" smtClean="0"/>
              <a:t>метод сфокусований на принципах самоорганізації громади з метою впровадження змін для її розвитку.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9983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7170" name="Picture 2" descr="C:\Users\Танюшка\Desktop\content_Poc0elXiJx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00121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0846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83880" cy="1051560"/>
          </a:xfrm>
        </p:spPr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Соціальний моніторинг – це 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63688" y="1628800"/>
            <a:ext cx="6887736" cy="4176464"/>
          </a:xfrm>
        </p:spPr>
        <p:txBody>
          <a:bodyPr/>
          <a:lstStyle/>
          <a:p>
            <a:r>
              <a:rPr lang="uk-UA" dirty="0" smtClean="0"/>
              <a:t>процес, який дозволяє громадськості відстежувати впровадження державних рішень на місцевому рівні, визначати їх ефективність та адекватність, а також надавати свої пропозиції щодо покращення процесу ухвалення рішень.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7816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Створення коаліцій – це 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63688" y="1628800"/>
            <a:ext cx="6959744" cy="4187952"/>
          </a:xfrm>
        </p:spPr>
        <p:txBody>
          <a:bodyPr/>
          <a:lstStyle/>
          <a:p>
            <a:r>
              <a:rPr lang="uk-UA" dirty="0" smtClean="0"/>
              <a:t>методологія, що дозволяє залучати до діяльності партнерів в ситуації, коли організація усвідомлює, що діючи поодинці, вона не має спроможності успішно впливати на вирішення проблем громади та на реалізацію бажаних змін.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4912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Танюшка\Desktop\1342520412_lyu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876" y="2924945"/>
            <a:ext cx="4824536" cy="295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Танюшка\Desktop\snu2203b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5400600" cy="2862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661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5904656" cy="105156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Стратегічне планування розвитку міста  - 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259632" y="1700808"/>
            <a:ext cx="7344816" cy="432048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один з найефективніших інструментів для забезпечення соціального, економічного та культурного розвитку громади. </a:t>
            </a:r>
          </a:p>
          <a:p>
            <a:r>
              <a:rPr lang="uk-UA" dirty="0" smtClean="0"/>
              <a:t>Виділяють 2 підходи до стратегічного планування:</a:t>
            </a:r>
          </a:p>
          <a:p>
            <a:pPr>
              <a:buFontTx/>
              <a:buChar char="-"/>
            </a:pPr>
            <a:r>
              <a:rPr lang="uk-UA" dirty="0" smtClean="0"/>
              <a:t>участь громадськості в оцінці напрямів розвитку міста;</a:t>
            </a:r>
          </a:p>
          <a:p>
            <a:pPr>
              <a:buFontTx/>
              <a:buChar char="-"/>
            </a:pPr>
            <a:r>
              <a:rPr lang="uk-UA" dirty="0" smtClean="0"/>
              <a:t>стратегічне планування для здорової громади.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772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880" cy="1555616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Поняття громадськості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15616" y="2348880"/>
            <a:ext cx="6552728" cy="3528392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dirty="0" smtClean="0"/>
              <a:t>Громадськість</a:t>
            </a:r>
            <a:r>
              <a:rPr lang="uk-UA" dirty="0" smtClean="0"/>
              <a:t> - це кілька осіб або група осіб, що об’єднуються заради досягнення спільної мети або діють в рамках однієї соціально-політичної спільноти з метою досягнення суспільного блага.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474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813496" cy="217399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Формування бюджету та планування напрямків розвитку міста за участі всіх зацікавлених сторін - 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960120" y="2670048"/>
            <a:ext cx="7644328" cy="3135216"/>
          </a:xfrm>
        </p:spPr>
        <p:txBody>
          <a:bodyPr/>
          <a:lstStyle/>
          <a:p>
            <a:r>
              <a:rPr lang="uk-UA" dirty="0" smtClean="0"/>
              <a:t>забезпечує громадськість можливістю здійснення впливу на процес прийняття фінансових рішень на рівні міста та громади і гарантування першочерговості фінансування </a:t>
            </a:r>
            <a:r>
              <a:rPr lang="uk-UA" dirty="0" err="1" smtClean="0"/>
              <a:t>приоритетних</a:t>
            </a:r>
            <a:r>
              <a:rPr lang="uk-UA" dirty="0" smtClean="0"/>
              <a:t> для міста проектів.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6802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39552" y="332656"/>
            <a:ext cx="7776864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200" dirty="0" smtClean="0"/>
              <a:t> </a:t>
            </a:r>
            <a:endParaRPr lang="uk-UA" sz="3200" dirty="0"/>
          </a:p>
        </p:txBody>
      </p:sp>
      <p:pic>
        <p:nvPicPr>
          <p:cNvPr id="1026" name="Picture 2" descr="C:\Users\Танюшка\Desktop\2306993b3b750121e6aa18c33fdb55c51-300x1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7957789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922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183880" cy="417646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Мета участі громадськості в політичному управлінні заключається у вдосконаленні політичної системи, розвитку громадянського суспільства, демократії та реалізації суспільно-корисних проектів і ініціатив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01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183880" cy="4032448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>
                <a:solidFill>
                  <a:srgbClr val="002060"/>
                </a:solidFill>
              </a:rPr>
              <a:t>Методологія залучення громадськості до політичного управління</a:t>
            </a:r>
            <a:endParaRPr lang="uk-UA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514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145391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Громадські дорадчі комітети -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75656" y="1484784"/>
            <a:ext cx="7272808" cy="4896544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r>
              <a:rPr lang="uk-UA" dirty="0" smtClean="0"/>
              <a:t>це громадські структури в складі органів політичного та державного управління, що є важливим елементом залучення громадян до процесу управління та сприянню збільшенню рівня обізнаності про потреби громадян у міжвиборчий період.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789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 descr="C:\Users\Танюшка\Desktop\Dorad_Dobrochy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7895401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0203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Громадські слухання – це 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03648" y="1772816"/>
            <a:ext cx="7247776" cy="3899920"/>
          </a:xfrm>
        </p:spPr>
        <p:txBody>
          <a:bodyPr/>
          <a:lstStyle/>
          <a:p>
            <a:r>
              <a:rPr lang="uk-UA" dirty="0" smtClean="0"/>
              <a:t>форум для спілкування, обміну інформацією та думками між громадськими активістами, громадськими організаціями та посадовими особами органів місцевої влади, на якому обговорюються питання проблематики місцевого розвитку.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23604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 descr="C:\Users\Танюшка\Desktop\2015-01-22-v3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2697"/>
            <a:ext cx="7920880" cy="496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2056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253</TotalTime>
  <Words>405</Words>
  <Application>Microsoft Office PowerPoint</Application>
  <PresentationFormat>Экран (4:3)</PresentationFormat>
  <Paragraphs>31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Verdana</vt:lpstr>
      <vt:lpstr>Wingdings 2</vt:lpstr>
      <vt:lpstr>Аспект</vt:lpstr>
      <vt:lpstr>Презентація на тему: «Залучення громадськості до управління»</vt:lpstr>
      <vt:lpstr>Поняття громадськості</vt:lpstr>
      <vt:lpstr>Презентация PowerPoint</vt:lpstr>
      <vt:lpstr>Мета участі громадськості в політичному управлінні заключається у вдосконаленні політичної системи, розвитку громадянського суспільства, демократії та реалізації суспільно-корисних проектів і ініціатив</vt:lpstr>
      <vt:lpstr>Методологія залучення громадськості до політичного управління</vt:lpstr>
      <vt:lpstr>Громадські дорадчі комітети - </vt:lpstr>
      <vt:lpstr>Презентация PowerPoint</vt:lpstr>
      <vt:lpstr>Громадські слухання – це </vt:lpstr>
      <vt:lpstr>Презентация PowerPoint</vt:lpstr>
      <vt:lpstr>Громадянська просвіта - це</vt:lpstr>
      <vt:lpstr>Дослідження ініціатив за участі всіх зацікавлених сторін - це</vt:lpstr>
      <vt:lpstr>Звітні картки </vt:lpstr>
      <vt:lpstr>Презентация PowerPoint</vt:lpstr>
      <vt:lpstr>Організація громади – це </vt:lpstr>
      <vt:lpstr>Презентация PowerPoint</vt:lpstr>
      <vt:lpstr>Соціальний моніторинг – це </vt:lpstr>
      <vt:lpstr>Створення коаліцій – це </vt:lpstr>
      <vt:lpstr>Презентация PowerPoint</vt:lpstr>
      <vt:lpstr>Стратегічне планування розвитку міста  - </vt:lpstr>
      <vt:lpstr>Формування бюджету та планування напрямків розвитку міста за участі всіх зацікавлених сторін -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«Політична система»</dc:title>
  <dc:creator>Танюшка</dc:creator>
  <cp:lastModifiedBy>user</cp:lastModifiedBy>
  <cp:revision>22</cp:revision>
  <dcterms:created xsi:type="dcterms:W3CDTF">2014-11-05T12:11:33Z</dcterms:created>
  <dcterms:modified xsi:type="dcterms:W3CDTF">2018-02-05T13:22:29Z</dcterms:modified>
</cp:coreProperties>
</file>