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6D20D-FDDC-4969-9988-669BF2F87C60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33D8B-3E39-46D9-A566-FAF28CFBD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888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c2d7aa7a0c_0_5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c2d7aa7a0c_0_5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11894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c2d7aa7a0c_0_8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" name="Google Shape;472;gc2d7aa7a0c_0_8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7283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c2d7aa7a0c_0_8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" name="Google Shape;472;gc2d7aa7a0c_0_8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81059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c2d7aa7a0c_0_8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" name="Google Shape;472;gc2d7aa7a0c_0_8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32129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c2d7aa7a0c_0_8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" name="Google Shape;472;gc2d7aa7a0c_0_8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0889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c2d7aa7a0c_0_8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" name="Google Shape;472;gc2d7aa7a0c_0_8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7018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c2d7aa7a0c_0_8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" name="Google Shape;472;gc2d7aa7a0c_0_8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1111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c2d7aa7a0c_0_8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" name="Google Shape;472;gc2d7aa7a0c_0_8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5165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c2d7aa7a0c_0_8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" name="Google Shape;472;gc2d7aa7a0c_0_8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5911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c2d7aa7a0c_0_8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" name="Google Shape;472;gc2d7aa7a0c_0_8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3883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c2d7aa7a0c_0_8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" name="Google Shape;472;gc2d7aa7a0c_0_8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5986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c2d7aa7a0c_0_8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" name="Google Shape;472;gc2d7aa7a0c_0_8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6984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3" y="1588342"/>
            <a:ext cx="745763" cy="61101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758200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771833"/>
            <a:ext cx="76887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3"/>
          <p:cNvSpPr txBox="1">
            <a:spLocks noGrp="1"/>
          </p:cNvSpPr>
          <p:nvPr>
            <p:ph type="ctrTitle"/>
          </p:nvPr>
        </p:nvSpPr>
        <p:spPr>
          <a:xfrm>
            <a:off x="721650" y="991800"/>
            <a:ext cx="34809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500" b="1" dirty="0">
                <a:latin typeface="Times New Roman"/>
                <a:ea typeface="Times New Roman"/>
                <a:cs typeface="Times New Roman"/>
                <a:sym typeface="Times New Roman"/>
              </a:rPr>
              <a:t>Тема </a:t>
            </a:r>
            <a:r>
              <a:rPr lang="uk" sz="2500" dirty="0"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r>
              <a:rPr lang="uk" sz="2500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lang="uk" sz="2500" i="1" dirty="0" smtClean="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lnSpc>
                <a:spcPct val="115000"/>
              </a:lnSpc>
              <a:spcBef>
                <a:spcPts val="1600"/>
              </a:spcBef>
            </a:pPr>
            <a:r>
              <a:rPr lang="uk-UA" sz="25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Ревізія : поняття і </a:t>
            </a:r>
            <a:r>
              <a:rPr lang="uk-UA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зміст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730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76"/>
          <p:cNvSpPr txBox="1">
            <a:spLocks noGrp="1"/>
          </p:cNvSpPr>
          <p:nvPr>
            <p:ph type="body" idx="1"/>
          </p:nvPr>
        </p:nvSpPr>
        <p:spPr>
          <a:xfrm>
            <a:off x="857525" y="2037400"/>
            <a:ext cx="7646700" cy="47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146050" indent="0" algn="ctr">
              <a:buNone/>
            </a:pPr>
            <a:r>
              <a:rPr lang="uk-UA" i="1" dirty="0" smtClean="0"/>
              <a:t>Залежно </a:t>
            </a:r>
            <a:r>
              <a:rPr lang="uk-UA" i="1" dirty="0"/>
              <a:t>від </a:t>
            </a:r>
            <a:r>
              <a:rPr lang="uk-UA" i="1" dirty="0" err="1"/>
              <a:t>ланковості</a:t>
            </a:r>
            <a:r>
              <a:rPr lang="uk-UA" i="1" dirty="0"/>
              <a:t> поширення контрольно-ревізійних дій ревізії поділяються на: </a:t>
            </a:r>
            <a:endParaRPr lang="uk-UA" i="1" dirty="0" smtClean="0"/>
          </a:p>
          <a:p>
            <a:endParaRPr lang="ru-RU" i="1" dirty="0"/>
          </a:p>
          <a:p>
            <a:r>
              <a:rPr lang="uk-UA" dirty="0"/>
              <a:t>галузеві, при яких перевіряють діяльність підприємств усієї галузі; </a:t>
            </a:r>
            <a:endParaRPr lang="ru-RU" dirty="0"/>
          </a:p>
          <a:p>
            <a:r>
              <a:rPr lang="uk-UA" dirty="0"/>
              <a:t>наскрізні, коли ревізують діяльність усіх підприємств однієї ланки управління (територіального об'єднання, </a:t>
            </a:r>
            <a:r>
              <a:rPr lang="uk-UA" dirty="0" err="1"/>
              <a:t>холдінгової</a:t>
            </a:r>
            <a:r>
              <a:rPr lang="uk-UA" dirty="0"/>
              <a:t> компанії та ін.); </a:t>
            </a:r>
            <a:endParaRPr lang="ru-RU" dirty="0"/>
          </a:p>
          <a:p>
            <a:r>
              <a:rPr lang="uk-UA" dirty="0" err="1"/>
              <a:t>одноланкові</a:t>
            </a:r>
            <a:r>
              <a:rPr lang="uk-UA" dirty="0"/>
              <a:t> – перевіряється фінансово-господарська діяльність однієї окремої господарської ланки – підприємства чи організації. </a:t>
            </a:r>
            <a:endParaRPr lang="ru-RU" dirty="0"/>
          </a:p>
        </p:txBody>
      </p:sp>
      <p:sp>
        <p:nvSpPr>
          <p:cNvPr id="475" name="Google Shape;475;p76"/>
          <p:cNvSpPr txBox="1">
            <a:spLocks noGrp="1"/>
          </p:cNvSpPr>
          <p:nvPr>
            <p:ph type="title"/>
          </p:nvPr>
        </p:nvSpPr>
        <p:spPr>
          <a:xfrm>
            <a:off x="659750" y="10598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800" dirty="0" smtClean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Класифікації ревізії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64029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76"/>
          <p:cNvSpPr txBox="1">
            <a:spLocks noGrp="1"/>
          </p:cNvSpPr>
          <p:nvPr>
            <p:ph type="body" idx="1"/>
          </p:nvPr>
        </p:nvSpPr>
        <p:spPr>
          <a:xfrm>
            <a:off x="857525" y="2037400"/>
            <a:ext cx="7646700" cy="47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146050" indent="0" algn="ctr">
              <a:buNone/>
            </a:pPr>
            <a:r>
              <a:rPr lang="ru-RU" i="1" dirty="0"/>
              <a:t>В </a:t>
            </a:r>
            <a:r>
              <a:rPr lang="ru-RU" i="1" dirty="0" err="1"/>
              <a:t>залежності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повторюваності</a:t>
            </a:r>
            <a:r>
              <a:rPr lang="ru-RU" i="1" dirty="0"/>
              <a:t> </a:t>
            </a:r>
            <a:r>
              <a:rPr lang="ru-RU" i="1" dirty="0" err="1"/>
              <a:t>контрольних</a:t>
            </a:r>
            <a:r>
              <a:rPr lang="ru-RU" i="1" dirty="0"/>
              <a:t> </a:t>
            </a:r>
            <a:r>
              <a:rPr lang="ru-RU" i="1" dirty="0" err="1"/>
              <a:t>дій</a:t>
            </a:r>
            <a:r>
              <a:rPr lang="ru-RU" i="1" dirty="0"/>
              <a:t> </a:t>
            </a:r>
            <a:r>
              <a:rPr lang="ru-RU" i="1" dirty="0" err="1"/>
              <a:t>ревізії</a:t>
            </a:r>
            <a:r>
              <a:rPr lang="ru-RU" i="1" dirty="0"/>
              <a:t> </a:t>
            </a:r>
            <a:r>
              <a:rPr lang="ru-RU" i="1" dirty="0" err="1"/>
              <a:t>можуть</a:t>
            </a:r>
            <a:r>
              <a:rPr lang="ru-RU" i="1" dirty="0"/>
              <a:t> бути: 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i="1" dirty="0"/>
          </a:p>
          <a:p>
            <a:r>
              <a:rPr lang="uk-UA" dirty="0"/>
              <a:t>первинні. Тобто ревізія здійснюється згідно із затвердженим планом, і документи в цьому випадку досліджуються вперше; </a:t>
            </a:r>
            <a:endParaRPr lang="ru-RU" dirty="0"/>
          </a:p>
          <a:p>
            <a:r>
              <a:rPr lang="uk-UA" dirty="0"/>
              <a:t>повторні – призначаються в тих випадках, коли необхідно перевірити висновки первинної ревізії, а саме, коли первинна ревізія була проведена поверхово, її висновки необґрунтовані, при її проведенні були відсутні матеріально відповідальні особи та в інших випадках;</a:t>
            </a:r>
            <a:endParaRPr lang="ru-RU" dirty="0"/>
          </a:p>
          <a:p>
            <a:r>
              <a:rPr lang="uk-UA" dirty="0"/>
              <a:t> додаткові – призначаються у випадках, коли необхідно доповнити висновки первинних та повторних ревізій, а також виявити нові обставини, що не були розкриті попередніми ревізіями. </a:t>
            </a:r>
            <a:endParaRPr lang="ru-RU" dirty="0"/>
          </a:p>
        </p:txBody>
      </p:sp>
      <p:sp>
        <p:nvSpPr>
          <p:cNvPr id="475" name="Google Shape;475;p76"/>
          <p:cNvSpPr txBox="1">
            <a:spLocks noGrp="1"/>
          </p:cNvSpPr>
          <p:nvPr>
            <p:ph type="title"/>
          </p:nvPr>
        </p:nvSpPr>
        <p:spPr>
          <a:xfrm>
            <a:off x="659750" y="10598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800" dirty="0" smtClean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Класифікації ревізії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011899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76"/>
          <p:cNvSpPr txBox="1">
            <a:spLocks noGrp="1"/>
          </p:cNvSpPr>
          <p:nvPr>
            <p:ph type="body" idx="1"/>
          </p:nvPr>
        </p:nvSpPr>
        <p:spPr>
          <a:xfrm>
            <a:off x="857525" y="2037400"/>
            <a:ext cx="7646700" cy="47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146050" indent="0" algn="ctr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uk-UA"/>
          </a:p>
        </p:txBody>
      </p:sp>
      <p:pic>
        <p:nvPicPr>
          <p:cNvPr id="5" name="Рисунок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18"/>
          <a:stretch/>
        </p:blipFill>
        <p:spPr bwMode="auto">
          <a:xfrm>
            <a:off x="1685455" y="764963"/>
            <a:ext cx="5629744" cy="60364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356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76"/>
          <p:cNvSpPr txBox="1">
            <a:spLocks noGrp="1"/>
          </p:cNvSpPr>
          <p:nvPr>
            <p:ph type="body" idx="1"/>
          </p:nvPr>
        </p:nvSpPr>
        <p:spPr>
          <a:xfrm>
            <a:off x="857525" y="2037400"/>
            <a:ext cx="7646700" cy="47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pPr algn="ctr"/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ревізія</a:t>
            </a:r>
            <a:r>
              <a:rPr lang="ru-RU" dirty="0"/>
              <a:t> є, перш за все,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засобом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виявлення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фактів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зловживань</a:t>
            </a:r>
            <a:r>
              <a:rPr lang="ru-RU" dirty="0"/>
              <a:t>, </a:t>
            </a:r>
            <a:r>
              <a:rPr lang="ru-RU" dirty="0" err="1"/>
              <a:t>безгосподарності</a:t>
            </a:r>
            <a:r>
              <a:rPr lang="ru-RU" dirty="0"/>
              <a:t>,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службових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r>
              <a:rPr lang="ru-RU" dirty="0"/>
              <a:t>,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, чинного </a:t>
            </a:r>
            <a:r>
              <a:rPr lang="ru-RU" dirty="0" err="1"/>
              <a:t>законодавства</a:t>
            </a:r>
            <a:r>
              <a:rPr lang="ru-RU" dirty="0"/>
              <a:t>. </a:t>
            </a:r>
            <a:r>
              <a:rPr lang="ru-RU" dirty="0" err="1"/>
              <a:t>Ревізія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суб'єкт</a:t>
            </a:r>
            <a:r>
              <a:rPr lang="ru-RU" dirty="0"/>
              <a:t> </a:t>
            </a:r>
            <a:r>
              <a:rPr lang="ru-RU" dirty="0" err="1"/>
              <a:t>підприємницької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в </a:t>
            </a:r>
            <a:r>
              <a:rPr lang="ru-RU" dirty="0" err="1"/>
              <a:t>статиці</a:t>
            </a:r>
            <a:r>
              <a:rPr lang="ru-RU" dirty="0"/>
              <a:t>, ретроспективно,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завершення</a:t>
            </a:r>
            <a:r>
              <a:rPr lang="ru-RU" dirty="0"/>
              <a:t> </a:t>
            </a:r>
            <a:r>
              <a:rPr lang="ru-RU" dirty="0" err="1"/>
              <a:t>господарських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аналізуються</a:t>
            </a:r>
            <a:r>
              <a:rPr lang="ru-RU" dirty="0"/>
              <a:t> причини,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та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;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невикористані</a:t>
            </a:r>
            <a:r>
              <a:rPr lang="ru-RU" dirty="0"/>
              <a:t> </a:t>
            </a:r>
            <a:r>
              <a:rPr lang="ru-RU" dirty="0" err="1"/>
              <a:t>резерви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; </a:t>
            </a:r>
            <a:r>
              <a:rPr lang="ru-RU" dirty="0" err="1"/>
              <a:t>перевіряється</a:t>
            </a:r>
            <a:r>
              <a:rPr lang="ru-RU" dirty="0"/>
              <a:t> система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та </a:t>
            </a:r>
            <a:r>
              <a:rPr lang="ru-RU" dirty="0" err="1"/>
              <a:t>предметів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чинних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з </a:t>
            </a:r>
            <a:r>
              <a:rPr lang="ru-RU" dirty="0" err="1"/>
              <a:t>обліку</a:t>
            </a:r>
            <a:r>
              <a:rPr lang="ru-RU" dirty="0"/>
              <a:t> та </a:t>
            </a:r>
            <a:r>
              <a:rPr lang="ru-RU" dirty="0" err="1"/>
              <a:t>звітності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Вивчаючи</a:t>
            </a:r>
            <a:r>
              <a:rPr lang="ru-RU" dirty="0" smtClean="0"/>
              <a:t>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ревізор</a:t>
            </a:r>
            <a:r>
              <a:rPr lang="ru-RU" dirty="0"/>
              <a:t> </a:t>
            </a:r>
            <a:r>
              <a:rPr lang="ru-RU" dirty="0" err="1"/>
              <a:t>відтворює</a:t>
            </a:r>
            <a:r>
              <a:rPr lang="ru-RU" dirty="0"/>
              <a:t> картину </a:t>
            </a:r>
            <a:r>
              <a:rPr lang="ru-RU" dirty="0" err="1"/>
              <a:t>минулого</a:t>
            </a:r>
            <a:r>
              <a:rPr lang="ru-RU" dirty="0"/>
              <a:t> за </a:t>
            </a:r>
            <a:r>
              <a:rPr lang="ru-RU" dirty="0" err="1"/>
              <a:t>наявною</a:t>
            </a:r>
            <a:r>
              <a:rPr lang="ru-RU" dirty="0"/>
              <a:t>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розпорядженні</a:t>
            </a:r>
            <a:r>
              <a:rPr lang="ru-RU" dirty="0"/>
              <a:t> </a:t>
            </a:r>
            <a:r>
              <a:rPr lang="ru-RU" dirty="0" err="1"/>
              <a:t>письмовою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. </a:t>
            </a:r>
            <a:r>
              <a:rPr lang="ru-RU" dirty="0" err="1"/>
              <a:t>Оглядаючи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вивчаючи</a:t>
            </a:r>
            <a:r>
              <a:rPr lang="ru-RU" dirty="0"/>
              <a:t>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уявляє</a:t>
            </a:r>
            <a:r>
              <a:rPr lang="ru-RU" dirty="0"/>
              <a:t> (</a:t>
            </a:r>
            <a:r>
              <a:rPr lang="ru-RU" dirty="0" err="1"/>
              <a:t>реконструює</a:t>
            </a:r>
            <a:r>
              <a:rPr lang="ru-RU" dirty="0"/>
              <a:t>) </a:t>
            </a:r>
            <a:r>
              <a:rPr lang="ru-RU" dirty="0" err="1"/>
              <a:t>ланцюг</a:t>
            </a:r>
            <a:r>
              <a:rPr lang="ru-RU" dirty="0"/>
              <a:t> </a:t>
            </a:r>
            <a:r>
              <a:rPr lang="ru-RU" dirty="0" err="1"/>
              <a:t>взаємопов'язаних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. Без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нездатний</a:t>
            </a:r>
            <a:r>
              <a:rPr lang="ru-RU" dirty="0"/>
              <a:t> на </a:t>
            </a:r>
            <a:r>
              <a:rPr lang="ru-RU" dirty="0" err="1"/>
              <a:t>науковій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застосувати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та </a:t>
            </a:r>
            <a:r>
              <a:rPr lang="ru-RU" dirty="0" err="1"/>
              <a:t>прийоми</a:t>
            </a:r>
            <a:r>
              <a:rPr lang="ru-RU" dirty="0"/>
              <a:t> </a:t>
            </a:r>
            <a:r>
              <a:rPr lang="ru-RU" dirty="0" err="1"/>
              <a:t>ревізійного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минулих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.</a:t>
            </a:r>
          </a:p>
        </p:txBody>
      </p:sp>
      <p:sp>
        <p:nvSpPr>
          <p:cNvPr id="475" name="Google Shape;475;p76"/>
          <p:cNvSpPr txBox="1">
            <a:spLocks noGrp="1"/>
          </p:cNvSpPr>
          <p:nvPr>
            <p:ph type="title"/>
          </p:nvPr>
        </p:nvSpPr>
        <p:spPr>
          <a:xfrm>
            <a:off x="659750" y="10598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800" dirty="0" smtClean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Ревізія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241134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76"/>
          <p:cNvSpPr txBox="1">
            <a:spLocks noGrp="1"/>
          </p:cNvSpPr>
          <p:nvPr>
            <p:ph type="body" idx="1"/>
          </p:nvPr>
        </p:nvSpPr>
        <p:spPr>
          <a:xfrm>
            <a:off x="857525" y="2037400"/>
            <a:ext cx="7646700" cy="47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r>
              <a:rPr lang="uk-UA" dirty="0"/>
              <a:t>До того ж </a:t>
            </a:r>
            <a:r>
              <a:rPr lang="uk-UA" u="sng" dirty="0"/>
              <a:t>ревізор</a:t>
            </a:r>
            <a:r>
              <a:rPr lang="uk-UA" dirty="0"/>
              <a:t>, на відміну від контролера, – це фахівець, який має відповідну освіту і, як правило, є посадовою особою, яка володіє прийомами і способами вивчення документально зафіксованих фактів, регістрів бухгалтерського обліку, аналізу господарської діяльності. </a:t>
            </a:r>
            <a:endParaRPr lang="uk-UA" dirty="0" smtClean="0"/>
          </a:p>
          <a:p>
            <a:endParaRPr lang="uk-UA" dirty="0"/>
          </a:p>
          <a:p>
            <a:r>
              <a:rPr lang="ru-RU" u="sng" dirty="0" smtClean="0"/>
              <a:t>Контролер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ширше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особа, яка </a:t>
            </a:r>
            <a:r>
              <a:rPr lang="ru-RU" dirty="0" err="1"/>
              <a:t>здійснює</a:t>
            </a:r>
            <a:r>
              <a:rPr lang="ru-RU" dirty="0"/>
              <a:t> контроль за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напрямами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(</a:t>
            </a:r>
            <a:r>
              <a:rPr lang="ru-RU" dirty="0" err="1"/>
              <a:t>Втім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переліку</a:t>
            </a:r>
            <a:r>
              <a:rPr lang="ru-RU" dirty="0"/>
              <a:t> </a:t>
            </a:r>
            <a:r>
              <a:rPr lang="ru-RU" dirty="0" err="1"/>
              <a:t>кваліфікаційних</a:t>
            </a:r>
            <a:r>
              <a:rPr lang="ru-RU" dirty="0"/>
              <a:t> характеристик </a:t>
            </a:r>
            <a:r>
              <a:rPr lang="ru-RU" dirty="0" err="1"/>
              <a:t>професій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, </a:t>
            </a:r>
            <a:r>
              <a:rPr lang="ru-RU" dirty="0" err="1"/>
              <a:t>затвердженого</a:t>
            </a:r>
            <a:r>
              <a:rPr lang="ru-RU" dirty="0"/>
              <a:t> </a:t>
            </a:r>
            <a:r>
              <a:rPr lang="ru-RU" dirty="0" err="1"/>
              <a:t>Міністерством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28.12.2001 року в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контролюючих</a:t>
            </a:r>
            <a:r>
              <a:rPr lang="ru-RU" dirty="0"/>
              <a:t> органах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контролера-</a:t>
            </a:r>
            <a:r>
              <a:rPr lang="ru-RU" dirty="0" err="1"/>
              <a:t>ревізора</a:t>
            </a:r>
            <a:r>
              <a:rPr lang="ru-RU" dirty="0"/>
              <a:t>, </a:t>
            </a:r>
            <a:r>
              <a:rPr lang="ru-RU" dirty="0" err="1"/>
              <a:t>ревізора-інспектора</a:t>
            </a:r>
            <a:r>
              <a:rPr lang="ru-RU" dirty="0"/>
              <a:t>, бухгалтера-</a:t>
            </a:r>
            <a:r>
              <a:rPr lang="ru-RU" dirty="0" err="1"/>
              <a:t>ревізора</a:t>
            </a:r>
            <a:r>
              <a:rPr lang="ru-RU" dirty="0"/>
              <a:t>)</a:t>
            </a:r>
          </a:p>
        </p:txBody>
      </p:sp>
      <p:sp>
        <p:nvSpPr>
          <p:cNvPr id="475" name="Google Shape;475;p76"/>
          <p:cNvSpPr txBox="1">
            <a:spLocks noGrp="1"/>
          </p:cNvSpPr>
          <p:nvPr>
            <p:ph type="title"/>
          </p:nvPr>
        </p:nvSpPr>
        <p:spPr>
          <a:xfrm>
            <a:off x="659750" y="10598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800" dirty="0" smtClean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Ревізор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12914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76"/>
          <p:cNvSpPr txBox="1">
            <a:spLocks noGrp="1"/>
          </p:cNvSpPr>
          <p:nvPr>
            <p:ph type="body" idx="1"/>
          </p:nvPr>
        </p:nvSpPr>
        <p:spPr>
          <a:xfrm>
            <a:off x="857525" y="2037400"/>
            <a:ext cx="7646700" cy="47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r>
              <a:rPr lang="uk-UA" i="1" dirty="0"/>
              <a:t>Предмет ревізії </a:t>
            </a:r>
            <a:r>
              <a:rPr lang="uk-UA" dirty="0"/>
              <a:t>– документально відображена в системі обліку економічної діяльність підприємства, що вивчається шляхом застосування спеціальних прийомів з позиції її законності, достовірності та доцільності. </a:t>
            </a:r>
            <a:endParaRPr lang="ru-RU" dirty="0"/>
          </a:p>
          <a:p>
            <a:r>
              <a:rPr lang="uk-UA" dirty="0"/>
              <a:t>До предмету ревізії належать процеси і явища, пов'язані з господарською діяльністю підприємства і відображені документально, а межі їх перевірки визначаються програмою ревізії.</a:t>
            </a:r>
            <a:endParaRPr lang="ru-RU" dirty="0"/>
          </a:p>
          <a:p>
            <a:endParaRPr lang="uk-UA" dirty="0" smtClean="0"/>
          </a:p>
          <a:p>
            <a:r>
              <a:rPr lang="uk-UA" dirty="0" smtClean="0"/>
              <a:t>Ревізія </a:t>
            </a:r>
            <a:r>
              <a:rPr lang="uk-UA" dirty="0"/>
              <a:t>вивчає документально зафіксовані операції, які здійснилися в процесі кругообігу засобів підприємства за допомогою специфічних способів та прийомів з позицій законності, достовірності та доцільності. </a:t>
            </a:r>
            <a:endParaRPr lang="ru-RU" dirty="0"/>
          </a:p>
        </p:txBody>
      </p:sp>
      <p:sp>
        <p:nvSpPr>
          <p:cNvPr id="475" name="Google Shape;475;p76"/>
          <p:cNvSpPr txBox="1">
            <a:spLocks noGrp="1"/>
          </p:cNvSpPr>
          <p:nvPr>
            <p:ph type="title"/>
          </p:nvPr>
        </p:nvSpPr>
        <p:spPr>
          <a:xfrm>
            <a:off x="659750" y="10598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800" dirty="0" smtClean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Предмет ревізії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48473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76"/>
          <p:cNvSpPr txBox="1">
            <a:spLocks noGrp="1"/>
          </p:cNvSpPr>
          <p:nvPr>
            <p:ph type="title"/>
          </p:nvPr>
        </p:nvSpPr>
        <p:spPr>
          <a:xfrm>
            <a:off x="659750" y="10598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800" dirty="0" smtClean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Функції ревізії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627" y="891097"/>
            <a:ext cx="5762625" cy="5217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283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76"/>
          <p:cNvSpPr txBox="1">
            <a:spLocks noGrp="1"/>
          </p:cNvSpPr>
          <p:nvPr>
            <p:ph type="body" idx="1"/>
          </p:nvPr>
        </p:nvSpPr>
        <p:spPr>
          <a:xfrm>
            <a:off x="857525" y="2037400"/>
            <a:ext cx="7646700" cy="47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146050" indent="0" algn="ctr">
              <a:buNone/>
            </a:pPr>
            <a:r>
              <a:rPr lang="ru-RU" i="1" dirty="0"/>
              <a:t>В </a:t>
            </a:r>
            <a:r>
              <a:rPr lang="ru-RU" i="1" dirty="0" err="1"/>
              <a:t>економічній</a:t>
            </a:r>
            <a:r>
              <a:rPr lang="ru-RU" i="1" dirty="0"/>
              <a:t> </a:t>
            </a:r>
            <a:r>
              <a:rPr lang="ru-RU" i="1" dirty="0" err="1"/>
              <a:t>літературі</a:t>
            </a:r>
            <a:r>
              <a:rPr lang="ru-RU" i="1" dirty="0"/>
              <a:t> </a:t>
            </a:r>
            <a:r>
              <a:rPr lang="ru-RU" i="1" dirty="0" err="1"/>
              <a:t>існує</a:t>
            </a:r>
            <a:r>
              <a:rPr lang="ru-RU" i="1" dirty="0"/>
              <a:t> </a:t>
            </a:r>
            <a:r>
              <a:rPr lang="ru-RU" i="1" dirty="0" err="1"/>
              <a:t>кілька</a:t>
            </a:r>
            <a:r>
              <a:rPr lang="ru-RU" i="1" dirty="0"/>
              <a:t> </a:t>
            </a:r>
            <a:r>
              <a:rPr lang="ru-RU" i="1" dirty="0" err="1"/>
              <a:t>концепцій</a:t>
            </a:r>
            <a:r>
              <a:rPr lang="ru-RU" i="1" dirty="0"/>
              <a:t> і </a:t>
            </a:r>
            <a:r>
              <a:rPr lang="ru-RU" i="1" dirty="0" err="1"/>
              <a:t>ознак</a:t>
            </a:r>
            <a:r>
              <a:rPr lang="ru-RU" i="1" dirty="0"/>
              <a:t>, за </a:t>
            </a:r>
            <a:r>
              <a:rPr lang="ru-RU" i="1" dirty="0" err="1"/>
              <a:t>якими</a:t>
            </a:r>
            <a:r>
              <a:rPr lang="ru-RU" i="1" dirty="0"/>
              <a:t> </a:t>
            </a:r>
            <a:r>
              <a:rPr lang="ru-RU" i="1" dirty="0" err="1"/>
              <a:t>класифікуються</a:t>
            </a:r>
            <a:r>
              <a:rPr lang="ru-RU" i="1" dirty="0"/>
              <a:t> </a:t>
            </a:r>
            <a:r>
              <a:rPr lang="ru-RU" i="1" dirty="0" err="1"/>
              <a:t>ревізії</a:t>
            </a:r>
            <a:r>
              <a:rPr lang="ru-RU" i="1" dirty="0"/>
              <a:t>. </a:t>
            </a:r>
            <a:r>
              <a:rPr lang="ru-RU" i="1" dirty="0" err="1"/>
              <a:t>Втім</a:t>
            </a:r>
            <a:r>
              <a:rPr lang="ru-RU" i="1" dirty="0"/>
              <a:t> </a:t>
            </a:r>
            <a:r>
              <a:rPr lang="ru-RU" i="1" dirty="0" err="1"/>
              <a:t>найбільш</a:t>
            </a:r>
            <a:r>
              <a:rPr lang="ru-RU" i="1" dirty="0"/>
              <a:t> </a:t>
            </a:r>
            <a:r>
              <a:rPr lang="ru-RU" i="1" dirty="0" err="1"/>
              <a:t>поширеними</a:t>
            </a:r>
            <a:r>
              <a:rPr lang="ru-RU" i="1" dirty="0"/>
              <a:t> є </a:t>
            </a:r>
            <a:r>
              <a:rPr lang="ru-RU" i="1" dirty="0" err="1"/>
              <a:t>ознаки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представлені</a:t>
            </a:r>
            <a:r>
              <a:rPr lang="ru-RU" i="1" dirty="0"/>
              <a:t> За </a:t>
            </a:r>
            <a:r>
              <a:rPr lang="ru-RU" i="1" dirty="0" err="1"/>
              <a:t>організаційними</a:t>
            </a:r>
            <a:r>
              <a:rPr lang="ru-RU" i="1" dirty="0"/>
              <a:t> </a:t>
            </a:r>
            <a:r>
              <a:rPr lang="ru-RU" i="1" dirty="0" err="1"/>
              <a:t>ознаками</a:t>
            </a:r>
            <a:r>
              <a:rPr lang="ru-RU" i="1" dirty="0"/>
              <a:t> </a:t>
            </a:r>
            <a:r>
              <a:rPr lang="ru-RU" i="1" dirty="0" err="1"/>
              <a:t>розрізняють</a:t>
            </a:r>
            <a:r>
              <a:rPr lang="ru-RU" i="1" dirty="0"/>
              <a:t> </a:t>
            </a:r>
            <a:r>
              <a:rPr lang="ru-RU" i="1" dirty="0" err="1"/>
              <a:t>ревізії</a:t>
            </a:r>
            <a:r>
              <a:rPr lang="ru-RU" i="1" dirty="0"/>
              <a:t>: </a:t>
            </a:r>
            <a:endParaRPr lang="ru-RU" i="1" dirty="0" smtClean="0"/>
          </a:p>
          <a:p>
            <a:pPr marL="146050" indent="0" algn="ctr">
              <a:buNone/>
            </a:pPr>
            <a:endParaRPr lang="ru-RU" i="1" dirty="0"/>
          </a:p>
          <a:p>
            <a:r>
              <a:rPr lang="uk-UA" dirty="0"/>
              <a:t>планові, які здійснюються за наперед розробленим і затвердженим планом; </a:t>
            </a:r>
            <a:endParaRPr lang="ru-RU" dirty="0"/>
          </a:p>
          <a:p>
            <a:r>
              <a:rPr lang="uk-UA" dirty="0"/>
              <a:t>позапланові – проводяться у строки, не передбачені планом, коли виникає необхідність перевірити діяльність окремих підприємств; </a:t>
            </a:r>
            <a:endParaRPr lang="ru-RU" dirty="0"/>
          </a:p>
          <a:p>
            <a:r>
              <a:rPr lang="uk-UA" dirty="0"/>
              <a:t>перманентні – проводяться постійно у структурних підрозділах з певною періодичністю апаратом виробничого об'єднання чи підприємства. </a:t>
            </a:r>
            <a:endParaRPr lang="uk-UA" dirty="0" smtClean="0"/>
          </a:p>
          <a:p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/>
              <a:t>відокремлено</a:t>
            </a:r>
            <a:r>
              <a:rPr lang="ru-RU" dirty="0"/>
              <a:t>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переліку</a:t>
            </a:r>
            <a:r>
              <a:rPr lang="ru-RU" dirty="0"/>
              <a:t> стоять </a:t>
            </a:r>
            <a:r>
              <a:rPr lang="ru-RU" dirty="0" err="1"/>
              <a:t>ревізії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за </a:t>
            </a:r>
            <a:r>
              <a:rPr lang="ru-RU" dirty="0" err="1"/>
              <a:t>поданням</a:t>
            </a:r>
            <a:r>
              <a:rPr lang="ru-RU" dirty="0"/>
              <a:t> </a:t>
            </a:r>
            <a:r>
              <a:rPr lang="ru-RU" dirty="0" err="1"/>
              <a:t>правоохоронних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</a:t>
            </a:r>
          </a:p>
        </p:txBody>
      </p:sp>
      <p:sp>
        <p:nvSpPr>
          <p:cNvPr id="475" name="Google Shape;475;p76"/>
          <p:cNvSpPr txBox="1">
            <a:spLocks noGrp="1"/>
          </p:cNvSpPr>
          <p:nvPr>
            <p:ph type="title"/>
          </p:nvPr>
        </p:nvSpPr>
        <p:spPr>
          <a:xfrm>
            <a:off x="659750" y="10598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800" dirty="0" smtClean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Класифікації ревізії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57610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76"/>
          <p:cNvSpPr txBox="1">
            <a:spLocks noGrp="1"/>
          </p:cNvSpPr>
          <p:nvPr>
            <p:ph type="title"/>
          </p:nvPr>
        </p:nvSpPr>
        <p:spPr>
          <a:xfrm>
            <a:off x="659750" y="10598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800" dirty="0" smtClean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Класифікації ревізії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237" y="1773467"/>
            <a:ext cx="6363833" cy="46674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137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76"/>
          <p:cNvSpPr txBox="1">
            <a:spLocks noGrp="1"/>
          </p:cNvSpPr>
          <p:nvPr>
            <p:ph type="body" idx="1"/>
          </p:nvPr>
        </p:nvSpPr>
        <p:spPr>
          <a:xfrm>
            <a:off x="857525" y="2037400"/>
            <a:ext cx="7646700" cy="47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146050" indent="0" algn="ctr">
              <a:buNone/>
            </a:pPr>
            <a:r>
              <a:rPr lang="uk-UA" i="1" dirty="0"/>
              <a:t>Залежно від відомчої підпорядкованості об'єктів та суб'єктів контролю ревізії поділяються на:</a:t>
            </a:r>
            <a:endParaRPr lang="ru-RU" i="1" dirty="0"/>
          </a:p>
          <a:p>
            <a:pPr marL="146050" indent="0" algn="ctr">
              <a:buNone/>
            </a:pPr>
            <a:r>
              <a:rPr lang="uk-UA" i="1" dirty="0"/>
              <a:t> </a:t>
            </a:r>
            <a:endParaRPr lang="ru-RU" i="1" dirty="0"/>
          </a:p>
          <a:p>
            <a:r>
              <a:rPr lang="uk-UA" dirty="0"/>
              <a:t> відомчі, що проводяться працівниками контрольно-ревізійної служби міністерства, відомства чи об'єднання на підпорядкованих їм підприємствах; </a:t>
            </a:r>
            <a:endParaRPr lang="ru-RU" dirty="0"/>
          </a:p>
          <a:p>
            <a:r>
              <a:rPr lang="uk-UA" dirty="0"/>
              <a:t>внутрішньогосподарські – здійснюються працівниками підприємства чи організації, які перевіряють діяльність внутрішніх структурних підрозділів; </a:t>
            </a:r>
            <a:endParaRPr lang="ru-RU" dirty="0"/>
          </a:p>
          <a:p>
            <a:r>
              <a:rPr lang="uk-UA" dirty="0"/>
              <a:t>позавідомчі, що проводяться органами державного, громадського та незалежного контролю в межах законодавчо наданих їм повноважень; </a:t>
            </a:r>
            <a:endParaRPr lang="ru-RU" dirty="0"/>
          </a:p>
          <a:p>
            <a:r>
              <a:rPr lang="uk-UA" dirty="0"/>
              <a:t>змішані, що здійснюються спільно представниками державних, відомчих та громадських контролюючих органів. </a:t>
            </a:r>
            <a:endParaRPr lang="ru-RU" dirty="0"/>
          </a:p>
          <a:p>
            <a:pPr marL="146050" indent="0" algn="ctr">
              <a:buNone/>
            </a:pPr>
            <a:endParaRPr lang="ru-RU" dirty="0"/>
          </a:p>
        </p:txBody>
      </p:sp>
      <p:sp>
        <p:nvSpPr>
          <p:cNvPr id="475" name="Google Shape;475;p76"/>
          <p:cNvSpPr txBox="1">
            <a:spLocks noGrp="1"/>
          </p:cNvSpPr>
          <p:nvPr>
            <p:ph type="title"/>
          </p:nvPr>
        </p:nvSpPr>
        <p:spPr>
          <a:xfrm>
            <a:off x="659750" y="10598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800" dirty="0" smtClean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Класифікації ревізії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81313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76"/>
          <p:cNvSpPr txBox="1">
            <a:spLocks noGrp="1"/>
          </p:cNvSpPr>
          <p:nvPr>
            <p:ph type="body" idx="1"/>
          </p:nvPr>
        </p:nvSpPr>
        <p:spPr>
          <a:xfrm>
            <a:off x="857525" y="2037400"/>
            <a:ext cx="7646700" cy="47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146050" indent="0" algn="ctr">
              <a:buNone/>
            </a:pPr>
            <a:r>
              <a:rPr lang="ru-RU" i="1" dirty="0"/>
              <a:t>За </a:t>
            </a:r>
            <a:r>
              <a:rPr lang="ru-RU" i="1" dirty="0" err="1"/>
              <a:t>змістом</a:t>
            </a:r>
            <a:r>
              <a:rPr lang="ru-RU" i="1" dirty="0"/>
              <a:t> і </a:t>
            </a:r>
            <a:r>
              <a:rPr lang="ru-RU" i="1" dirty="0" err="1"/>
              <a:t>призначенням</a:t>
            </a:r>
            <a:r>
              <a:rPr lang="ru-RU" i="1" dirty="0"/>
              <a:t> </a:t>
            </a:r>
            <a:r>
              <a:rPr lang="ru-RU" i="1" dirty="0" err="1"/>
              <a:t>ревізії</a:t>
            </a:r>
            <a:r>
              <a:rPr lang="ru-RU" i="1" dirty="0"/>
              <a:t> </a:t>
            </a:r>
            <a:r>
              <a:rPr lang="ru-RU" i="1" dirty="0" err="1"/>
              <a:t>поділяють</a:t>
            </a:r>
            <a:r>
              <a:rPr lang="ru-RU" i="1" dirty="0"/>
              <a:t> на</a:t>
            </a:r>
            <a:r>
              <a:rPr lang="ru-RU" i="1" dirty="0" smtClean="0"/>
              <a:t>:</a:t>
            </a:r>
          </a:p>
          <a:p>
            <a:pPr marL="146050" indent="0" algn="ctr">
              <a:buNone/>
            </a:pPr>
            <a:endParaRPr lang="ru-RU" i="1" dirty="0"/>
          </a:p>
          <a:p>
            <a:r>
              <a:rPr lang="ru-RU" dirty="0"/>
              <a:t> </a:t>
            </a:r>
            <a:r>
              <a:rPr lang="ru-RU" dirty="0" err="1"/>
              <a:t>тематичні</a:t>
            </a:r>
            <a:r>
              <a:rPr lang="ru-RU" dirty="0"/>
              <a:t> – </a:t>
            </a:r>
            <a:r>
              <a:rPr lang="ru-RU" dirty="0" err="1"/>
              <a:t>ревізії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з </a:t>
            </a:r>
            <a:r>
              <a:rPr lang="ru-RU" dirty="0" err="1"/>
              <a:t>окремого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(теми). Вони </a:t>
            </a:r>
            <a:r>
              <a:rPr lang="ru-RU" dirty="0" err="1"/>
              <a:t>охоплюють</a:t>
            </a:r>
            <a:r>
              <a:rPr lang="ru-RU" dirty="0"/>
              <a:t> </a:t>
            </a:r>
            <a:r>
              <a:rPr lang="ru-RU" dirty="0" err="1"/>
              <a:t>максимальну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(</a:t>
            </a:r>
            <a:r>
              <a:rPr lang="ru-RU" dirty="0" err="1"/>
              <a:t>перевірка</a:t>
            </a:r>
            <a:r>
              <a:rPr lang="ru-RU" dirty="0"/>
              <a:t> стану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і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);</a:t>
            </a:r>
          </a:p>
          <a:p>
            <a:r>
              <a:rPr lang="ru-RU" dirty="0"/>
              <a:t> </a:t>
            </a:r>
            <a:r>
              <a:rPr lang="ru-RU" dirty="0" err="1"/>
              <a:t>вибіркові</a:t>
            </a:r>
            <a:r>
              <a:rPr lang="ru-RU" dirty="0"/>
              <a:t> – </a:t>
            </a:r>
            <a:r>
              <a:rPr lang="ru-RU" dirty="0" err="1"/>
              <a:t>проводяться</a:t>
            </a:r>
            <a:r>
              <a:rPr lang="ru-RU" dirty="0"/>
              <a:t> в невеликих за </a:t>
            </a:r>
            <a:r>
              <a:rPr lang="ru-RU" dirty="0" err="1"/>
              <a:t>обсягом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підприємствах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часткових</a:t>
            </a:r>
            <a:r>
              <a:rPr lang="ru-RU" dirty="0"/>
              <a:t> </a:t>
            </a:r>
            <a:r>
              <a:rPr lang="ru-RU" dirty="0" err="1"/>
              <a:t>ревізій</a:t>
            </a:r>
            <a:r>
              <a:rPr lang="ru-RU" dirty="0"/>
              <a:t> за </a:t>
            </a:r>
            <a:r>
              <a:rPr lang="ru-RU" dirty="0" err="1"/>
              <a:t>участю</a:t>
            </a:r>
            <a:r>
              <a:rPr lang="ru-RU" dirty="0"/>
              <a:t> одного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ревізорів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uk-UA" dirty="0"/>
              <a:t>Вибіркові ревізії відрізняються від тематичних тим, що конкретизують періоди і об'єкти контролю, вибрані для перевірки окремих видів ресурсів, господарських процесів або операцій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475" name="Google Shape;475;p76"/>
          <p:cNvSpPr txBox="1">
            <a:spLocks noGrp="1"/>
          </p:cNvSpPr>
          <p:nvPr>
            <p:ph type="title"/>
          </p:nvPr>
        </p:nvSpPr>
        <p:spPr>
          <a:xfrm>
            <a:off x="659750" y="10598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800" dirty="0" smtClean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Класифікації ревізії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96451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571</Words>
  <Application>Microsoft Office PowerPoint</Application>
  <PresentationFormat>Экран (4:3)</PresentationFormat>
  <Paragraphs>49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Тема 7   Ревізія : поняття і зміст</vt:lpstr>
      <vt:lpstr>Ревізія</vt:lpstr>
      <vt:lpstr>Ревізор</vt:lpstr>
      <vt:lpstr>Предмет ревізії</vt:lpstr>
      <vt:lpstr>Функції ревізії</vt:lpstr>
      <vt:lpstr>Класифікації ревізії</vt:lpstr>
      <vt:lpstr>Класифікації ревізії</vt:lpstr>
      <vt:lpstr>Класифікації ревізії</vt:lpstr>
      <vt:lpstr>Класифікації ревізії</vt:lpstr>
      <vt:lpstr>Класифікації ревізії</vt:lpstr>
      <vt:lpstr>Класифікації ревізії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7   Ревізія : поняття і зміст</dc:title>
  <dc:creator>Татьяна</dc:creator>
  <cp:lastModifiedBy>Татьяна</cp:lastModifiedBy>
  <cp:revision>1</cp:revision>
  <dcterms:created xsi:type="dcterms:W3CDTF">2021-05-29T14:40:07Z</dcterms:created>
  <dcterms:modified xsi:type="dcterms:W3CDTF">2021-05-29T14:40:52Z</dcterms:modified>
</cp:coreProperties>
</file>