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83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1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9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5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4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3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1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0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6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1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7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7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8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Разноцветные флаги на фоне неба">
            <a:extLst>
              <a:ext uri="{FF2B5EF4-FFF2-40B4-BE49-F238E27FC236}">
                <a16:creationId xmlns:a16="http://schemas.microsoft.com/office/drawing/2014/main" id="{68AF453F-60E4-4E44-A246-E647E6127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6062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AD761-2CF4-463A-AD87-1D4E8549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DF7D3C-2892-4632-9E66-4D1E023A0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2FAD08-001D-4400-AF80-51C864EF7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8E69F-2DEA-48A3-B696-036DEA4AE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485" y="740211"/>
            <a:ext cx="7170400" cy="2040278"/>
          </a:xfrm>
        </p:spPr>
        <p:txBody>
          <a:bodyPr>
            <a:normAutofit fontScale="90000"/>
          </a:bodyPr>
          <a:lstStyle/>
          <a:p>
            <a:pPr algn="l"/>
            <a:r>
              <a:rPr lang="ru-RU" sz="5200" dirty="0" err="1">
                <a:solidFill>
                  <a:srgbClr val="FFFFFF"/>
                </a:solidFill>
              </a:rPr>
              <a:t>Створення</a:t>
            </a:r>
            <a:r>
              <a:rPr lang="ru-RU" sz="5200" dirty="0">
                <a:solidFill>
                  <a:srgbClr val="FFFFFF"/>
                </a:solidFill>
              </a:rPr>
              <a:t> і </a:t>
            </a:r>
            <a:r>
              <a:rPr lang="ru-RU" sz="5200" dirty="0" err="1">
                <a:solidFill>
                  <a:srgbClr val="FFFFFF"/>
                </a:solidFill>
              </a:rPr>
              <a:t>поширення</a:t>
            </a:r>
            <a:r>
              <a:rPr lang="ru-RU" sz="5200" dirty="0">
                <a:solidFill>
                  <a:srgbClr val="FFFFFF"/>
                </a:solidFill>
              </a:rPr>
              <a:t> контенту в </a:t>
            </a:r>
            <a:r>
              <a:rPr lang="ru-RU" sz="5200" dirty="0" err="1">
                <a:solidFill>
                  <a:srgbClr val="FFFFFF"/>
                </a:solidFill>
              </a:rPr>
              <a:t>масмедіа</a:t>
            </a:r>
            <a:endParaRPr lang="ru-UA" sz="52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CBD7A2-9D31-4059-B701-8159D1462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70" y="2780489"/>
            <a:ext cx="7693364" cy="2573150"/>
          </a:xfrm>
        </p:spPr>
        <p:txBody>
          <a:bodyPr>
            <a:normAutofit/>
          </a:bodyPr>
          <a:lstStyle/>
          <a:p>
            <a:pPr algn="l"/>
            <a:r>
              <a:rPr lang="ru-RU" sz="2200" dirty="0">
                <a:solidFill>
                  <a:srgbClr val="FFFFFF"/>
                </a:solidFill>
              </a:rPr>
              <a:t>1.	</a:t>
            </a:r>
            <a:r>
              <a:rPr lang="ru-RU" sz="2200" dirty="0" err="1">
                <a:solidFill>
                  <a:srgbClr val="FFFFFF"/>
                </a:solidFill>
              </a:rPr>
              <a:t>Масмедіа</a:t>
            </a:r>
            <a:r>
              <a:rPr lang="ru-RU" sz="2200" dirty="0">
                <a:solidFill>
                  <a:srgbClr val="FFFFFF"/>
                </a:solidFill>
              </a:rPr>
              <a:t>: </a:t>
            </a:r>
            <a:r>
              <a:rPr lang="ru-RU" sz="2200" dirty="0" err="1">
                <a:solidFill>
                  <a:srgbClr val="FFFFFF"/>
                </a:solidFill>
              </a:rPr>
              <a:t>визначення</a:t>
            </a:r>
            <a:r>
              <a:rPr lang="ru-RU" sz="2200" dirty="0">
                <a:solidFill>
                  <a:srgbClr val="FFFFFF"/>
                </a:solidFill>
              </a:rPr>
              <a:t>, </a:t>
            </a:r>
            <a:r>
              <a:rPr lang="ru-RU" sz="2200" dirty="0" err="1">
                <a:solidFill>
                  <a:srgbClr val="FFFFFF"/>
                </a:solidFill>
              </a:rPr>
              <a:t>різновиди</a:t>
            </a:r>
            <a:r>
              <a:rPr lang="ru-RU" sz="2200" dirty="0">
                <a:solidFill>
                  <a:srgbClr val="FFFFFF"/>
                </a:solidFill>
              </a:rPr>
              <a:t>. </a:t>
            </a:r>
          </a:p>
          <a:p>
            <a:pPr algn="l"/>
            <a:r>
              <a:rPr lang="ru-RU" sz="2200" dirty="0">
                <a:solidFill>
                  <a:srgbClr val="FFFFFF"/>
                </a:solidFill>
              </a:rPr>
              <a:t>2.	</a:t>
            </a:r>
            <a:r>
              <a:rPr lang="ru-RU" sz="2200" dirty="0" err="1">
                <a:solidFill>
                  <a:srgbClr val="FFFFFF"/>
                </a:solidFill>
              </a:rPr>
              <a:t>Професійні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стандарти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новинної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журналістики</a:t>
            </a:r>
            <a:r>
              <a:rPr lang="ru-RU" sz="2200" dirty="0">
                <a:solidFill>
                  <a:srgbClr val="FFFFFF"/>
                </a:solidFill>
              </a:rPr>
              <a:t>: баланс думок і </a:t>
            </a:r>
            <a:r>
              <a:rPr lang="ru-RU" sz="2200" dirty="0" err="1">
                <a:solidFill>
                  <a:srgbClr val="FFFFFF"/>
                </a:solidFill>
              </a:rPr>
              <a:t>точок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зору</a:t>
            </a:r>
            <a:r>
              <a:rPr lang="ru-RU" sz="2200" dirty="0">
                <a:solidFill>
                  <a:srgbClr val="FFFFFF"/>
                </a:solidFill>
              </a:rPr>
              <a:t>, </a:t>
            </a:r>
            <a:r>
              <a:rPr lang="ru-RU" sz="2200" dirty="0" err="1">
                <a:solidFill>
                  <a:srgbClr val="FFFFFF"/>
                </a:solidFill>
              </a:rPr>
              <a:t>достовірність</a:t>
            </a:r>
            <a:r>
              <a:rPr lang="ru-RU" sz="2200" dirty="0">
                <a:solidFill>
                  <a:srgbClr val="FFFFFF"/>
                </a:solidFill>
              </a:rPr>
              <a:t>, </a:t>
            </a:r>
            <a:r>
              <a:rPr lang="ru-RU" sz="2200" dirty="0" err="1">
                <a:solidFill>
                  <a:srgbClr val="FFFFFF"/>
                </a:solidFill>
              </a:rPr>
              <a:t>відокремлення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фактів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від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коментарів</a:t>
            </a:r>
            <a:r>
              <a:rPr lang="ru-RU" sz="2200" dirty="0">
                <a:solidFill>
                  <a:srgbClr val="FFFFFF"/>
                </a:solidFill>
              </a:rPr>
              <a:t>, </a:t>
            </a:r>
            <a:r>
              <a:rPr lang="ru-RU" sz="2200" dirty="0" err="1">
                <a:solidFill>
                  <a:srgbClr val="FFFFFF"/>
                </a:solidFill>
              </a:rPr>
              <a:t>точність</a:t>
            </a:r>
            <a:r>
              <a:rPr lang="ru-RU" sz="2200" dirty="0">
                <a:solidFill>
                  <a:srgbClr val="FFFFFF"/>
                </a:solidFill>
              </a:rPr>
              <a:t>, </a:t>
            </a:r>
            <a:r>
              <a:rPr lang="ru-RU" sz="2200" dirty="0" err="1">
                <a:solidFill>
                  <a:srgbClr val="FFFFFF"/>
                </a:solidFill>
              </a:rPr>
              <a:t>повнота</a:t>
            </a:r>
            <a:r>
              <a:rPr lang="ru-RU" sz="2200" dirty="0">
                <a:solidFill>
                  <a:srgbClr val="FFFFFF"/>
                </a:solidFill>
              </a:rPr>
              <a:t>, </a:t>
            </a:r>
            <a:r>
              <a:rPr lang="ru-RU" sz="2200" dirty="0" err="1">
                <a:solidFill>
                  <a:srgbClr val="FFFFFF"/>
                </a:solidFill>
              </a:rPr>
              <a:t>оперативність</a:t>
            </a:r>
            <a:r>
              <a:rPr lang="ru-RU" sz="2200" dirty="0">
                <a:solidFill>
                  <a:srgbClr val="FFFFFF"/>
                </a:solidFill>
              </a:rPr>
              <a:t>. </a:t>
            </a:r>
          </a:p>
          <a:p>
            <a:pPr algn="l"/>
            <a:r>
              <a:rPr lang="ru-RU" sz="2200" dirty="0">
                <a:solidFill>
                  <a:srgbClr val="FFFFFF"/>
                </a:solidFill>
              </a:rPr>
              <a:t>3.	</a:t>
            </a:r>
            <a:r>
              <a:rPr lang="ru-RU" sz="2200" dirty="0" err="1">
                <a:solidFill>
                  <a:srgbClr val="FFFFFF"/>
                </a:solidFill>
              </a:rPr>
              <a:t>Нові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тенденції</a:t>
            </a:r>
            <a:r>
              <a:rPr lang="ru-RU" sz="2200" dirty="0">
                <a:solidFill>
                  <a:srgbClr val="FFFFFF"/>
                </a:solidFill>
              </a:rPr>
              <a:t> у </a:t>
            </a:r>
            <a:r>
              <a:rPr lang="ru-RU" sz="2200" dirty="0" err="1">
                <a:solidFill>
                  <a:srgbClr val="FFFFFF"/>
                </a:solidFill>
              </a:rPr>
              <a:t>сучасній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журналістиці</a:t>
            </a:r>
            <a:r>
              <a:rPr lang="ru-RU" sz="2200" dirty="0">
                <a:solidFill>
                  <a:srgbClr val="FFFFFF"/>
                </a:solidFill>
              </a:rPr>
              <a:t>: </a:t>
            </a:r>
            <a:r>
              <a:rPr lang="ru-RU" sz="2200" dirty="0" err="1">
                <a:solidFill>
                  <a:srgbClr val="FFFFFF"/>
                </a:solidFill>
              </a:rPr>
              <a:t>домінування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новинних</a:t>
            </a:r>
            <a:r>
              <a:rPr lang="ru-RU" sz="2200" dirty="0">
                <a:solidFill>
                  <a:srgbClr val="FFFFFF"/>
                </a:solidFill>
              </a:rPr>
              <a:t> </a:t>
            </a:r>
            <a:r>
              <a:rPr lang="ru-RU" sz="2200" dirty="0" err="1">
                <a:solidFill>
                  <a:srgbClr val="FFFFFF"/>
                </a:solidFill>
              </a:rPr>
              <a:t>жанрів</a:t>
            </a:r>
            <a:r>
              <a:rPr lang="ru-RU" sz="2200" dirty="0">
                <a:solidFill>
                  <a:srgbClr val="FFFFFF"/>
                </a:solidFill>
              </a:rPr>
              <a:t>. </a:t>
            </a:r>
          </a:p>
          <a:p>
            <a:pPr algn="l"/>
            <a:endParaRPr lang="ru-UA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2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11216-F9E3-49AD-800A-6841AC72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	</a:t>
            </a:r>
            <a:r>
              <a:rPr lang="ru-RU" dirty="0" err="1"/>
              <a:t>Масмедіа</a:t>
            </a:r>
            <a:r>
              <a:rPr lang="ru-RU" dirty="0"/>
              <a:t>: </a:t>
            </a:r>
            <a:r>
              <a:rPr lang="ru-RU" dirty="0" err="1"/>
              <a:t>визначення</a:t>
            </a:r>
            <a:r>
              <a:rPr lang="ru-RU" dirty="0"/>
              <a:t>, </a:t>
            </a:r>
            <a:r>
              <a:rPr lang="ru-RU" dirty="0" err="1"/>
              <a:t>різновиди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95355-8122-4836-8850-0B26114FF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Масмедійні</a:t>
            </a:r>
            <a:r>
              <a:rPr lang="ru-RU" dirty="0"/>
              <a:t> </a:t>
            </a:r>
            <a:r>
              <a:rPr lang="ru-RU" dirty="0" err="1"/>
              <a:t>комунікації</a:t>
            </a:r>
            <a:endParaRPr lang="ru-RU" dirty="0"/>
          </a:p>
          <a:p>
            <a:r>
              <a:rPr lang="ru-RU" dirty="0" err="1"/>
              <a:t>Рекламні</a:t>
            </a:r>
            <a:r>
              <a:rPr lang="ru-RU" dirty="0"/>
              <a:t> </a:t>
            </a:r>
            <a:r>
              <a:rPr lang="ru-RU" dirty="0" err="1"/>
              <a:t>комунікації</a:t>
            </a:r>
            <a:endParaRPr lang="ru-RU" dirty="0"/>
          </a:p>
          <a:p>
            <a:r>
              <a:rPr lang="en-US" dirty="0"/>
              <a:t>PR-</a:t>
            </a:r>
            <a:r>
              <a:rPr lang="ru-RU" dirty="0" err="1"/>
              <a:t>комунікації</a:t>
            </a:r>
            <a:r>
              <a:rPr lang="ru-RU" dirty="0"/>
              <a:t>. </a:t>
            </a:r>
          </a:p>
          <a:p>
            <a:r>
              <a:rPr lang="ru-RU" dirty="0"/>
              <a:t>Закон </a:t>
            </a:r>
            <a:r>
              <a:rPr lang="ru-RU" dirty="0" err="1"/>
              <a:t>України</a:t>
            </a:r>
            <a:r>
              <a:rPr lang="ru-RU" dirty="0"/>
              <a:t> «Про </a:t>
            </a:r>
            <a:r>
              <a:rPr lang="ru-RU" dirty="0" err="1"/>
              <a:t>інформацію</a:t>
            </a:r>
            <a:r>
              <a:rPr lang="ru-RU" dirty="0"/>
              <a:t>» </a:t>
            </a:r>
            <a:r>
              <a:rPr lang="ru-RU" dirty="0" err="1"/>
              <a:t>фіксує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«</a:t>
            </a:r>
            <a:r>
              <a:rPr lang="ru-RU" dirty="0" err="1"/>
              <a:t>засобів</a:t>
            </a:r>
            <a:endParaRPr lang="ru-RU" dirty="0"/>
          </a:p>
          <a:p>
            <a:r>
              <a:rPr lang="ru-RU" dirty="0" err="1"/>
              <a:t>масової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» у </a:t>
            </a:r>
            <a:r>
              <a:rPr lang="ru-RU" dirty="0" err="1"/>
              <a:t>розділі</a:t>
            </a:r>
            <a:r>
              <a:rPr lang="ru-RU" dirty="0"/>
              <a:t> ІІІ і </a:t>
            </a:r>
            <a:r>
              <a:rPr lang="ru-RU" dirty="0" err="1"/>
              <a:t>визначає</a:t>
            </a:r>
            <a:r>
              <a:rPr lang="ru-RU" dirty="0"/>
              <a:t> як «</a:t>
            </a:r>
            <a:r>
              <a:rPr lang="ru-RU" dirty="0" err="1"/>
              <a:t>засоби</a:t>
            </a:r>
            <a:r>
              <a:rPr lang="ru-RU" dirty="0"/>
              <a:t>, </a:t>
            </a:r>
            <a:r>
              <a:rPr lang="ru-RU" dirty="0" err="1"/>
              <a:t>призначені</a:t>
            </a:r>
            <a:r>
              <a:rPr lang="ru-RU" dirty="0"/>
              <a:t> для </a:t>
            </a:r>
            <a:r>
              <a:rPr lang="ru-RU" dirty="0" err="1"/>
              <a:t>публічного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друкованої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аудіовізуальної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» (</a:t>
            </a:r>
            <a:r>
              <a:rPr lang="en-US" dirty="0"/>
              <a:t>http://zakon4.rada.gov.ua/laws/show/2657-12).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6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888BC-CACC-4456-8717-EEA733EC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таке </a:t>
            </a:r>
            <a:r>
              <a:rPr lang="uk-UA" dirty="0" err="1"/>
              <a:t>масмедіа</a:t>
            </a:r>
            <a:r>
              <a:rPr lang="uk-UA" dirty="0"/>
              <a:t>?</a:t>
            </a:r>
            <a:endParaRPr lang="ru-UA" dirty="0"/>
          </a:p>
        </p:txBody>
      </p:sp>
      <p:pic>
        <p:nvPicPr>
          <p:cNvPr id="4" name="Що не так зі ЗМІ [The School of Life]">
            <a:hlinkClick r:id="" action="ppaction://media"/>
            <a:extLst>
              <a:ext uri="{FF2B5EF4-FFF2-40B4-BE49-F238E27FC236}">
                <a16:creationId xmlns:a16="http://schemas.microsoft.com/office/drawing/2014/main" id="{BCFC38CA-503F-4FA4-A499-790302D487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5375" y="1949450"/>
            <a:ext cx="7459663" cy="4195763"/>
          </a:xfrm>
        </p:spPr>
      </p:pic>
    </p:spTree>
    <p:extLst>
      <p:ext uri="{BB962C8B-B14F-4D97-AF65-F5344CB8AC3E}">
        <p14:creationId xmlns:p14="http://schemas.microsoft.com/office/powerpoint/2010/main" val="197600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3921D-B173-4371-9108-BB8633C79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Свобода слова і цензура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3F457B-7EFA-48F4-9187-E2D82C60D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Звіт </a:t>
            </a:r>
            <a:r>
              <a:rPr lang="uk-UA" dirty="0" err="1"/>
              <a:t>сободи</a:t>
            </a:r>
            <a:r>
              <a:rPr lang="uk-UA" dirty="0"/>
              <a:t> </a:t>
            </a:r>
            <a:r>
              <a:rPr lang="uk-UA" dirty="0" err="1"/>
              <a:t>слови</a:t>
            </a:r>
            <a:r>
              <a:rPr lang="uk-UA" dirty="0"/>
              <a:t> в мас-медіа від ГО </a:t>
            </a:r>
            <a:r>
              <a:rPr lang="en-US" dirty="0"/>
              <a:t>Freedom House</a:t>
            </a:r>
            <a:endParaRPr lang="uk-UA" dirty="0"/>
          </a:p>
          <a:p>
            <a:r>
              <a:rPr lang="en-US" dirty="0"/>
              <a:t>https://freedomhouse.org/report/freedom-world/2021/democracy-under-siege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7935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97116-C418-4CE8-AABD-6A568FD7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Професійні стандарти журналістики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33F3C-4AD2-42E2-A01F-3A8E5307A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Баланс думок і </a:t>
            </a:r>
            <a:r>
              <a:rPr lang="ru-RU" dirty="0" err="1"/>
              <a:t>точок</a:t>
            </a:r>
            <a:r>
              <a:rPr lang="ru-RU" dirty="0"/>
              <a:t> </a:t>
            </a:r>
            <a:r>
              <a:rPr lang="ru-RU" dirty="0" err="1"/>
              <a:t>зору</a:t>
            </a:r>
            <a:r>
              <a:rPr lang="ru-RU" dirty="0"/>
              <a:t>.</a:t>
            </a:r>
          </a:p>
          <a:p>
            <a:r>
              <a:rPr lang="ru-RU" dirty="0"/>
              <a:t>2. </a:t>
            </a:r>
            <a:r>
              <a:rPr lang="ru-RU" dirty="0" err="1"/>
              <a:t>Достовірність</a:t>
            </a:r>
            <a:r>
              <a:rPr lang="ru-RU" dirty="0"/>
              <a:t> </a:t>
            </a:r>
          </a:p>
          <a:p>
            <a:r>
              <a:rPr lang="ru-RU" dirty="0"/>
              <a:t>3. </a:t>
            </a:r>
            <a:r>
              <a:rPr lang="ru-RU" dirty="0" err="1"/>
              <a:t>Відокремлення</a:t>
            </a:r>
            <a:r>
              <a:rPr lang="ru-RU" dirty="0"/>
              <a:t> </a:t>
            </a:r>
            <a:r>
              <a:rPr lang="ru-RU" dirty="0" err="1"/>
              <a:t>фактів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коментарів</a:t>
            </a:r>
            <a:endParaRPr lang="ru-RU" dirty="0"/>
          </a:p>
          <a:p>
            <a:r>
              <a:rPr lang="ru-RU" dirty="0"/>
              <a:t>4. </a:t>
            </a:r>
            <a:r>
              <a:rPr lang="ru-RU" dirty="0" err="1"/>
              <a:t>Точність</a:t>
            </a:r>
            <a:endParaRPr lang="ru-RU" dirty="0"/>
          </a:p>
          <a:p>
            <a:r>
              <a:rPr lang="ru-RU" dirty="0"/>
              <a:t>6. </a:t>
            </a:r>
            <a:r>
              <a:rPr lang="ru-RU" dirty="0" err="1"/>
              <a:t>Оперативність</a:t>
            </a:r>
            <a:r>
              <a:rPr lang="ru-RU" dirty="0"/>
              <a:t> 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2324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CBBEE-76DA-4BD6-9084-B1DA54BB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Новина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6090B3-6560-454D-9484-E03E41F3B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Головне, але не </a:t>
            </a:r>
            <a:r>
              <a:rPr lang="ru-RU" dirty="0" err="1"/>
              <a:t>єдине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новини</a:t>
            </a:r>
            <a:r>
              <a:rPr lang="ru-RU" dirty="0"/>
              <a:t> — </a:t>
            </a:r>
            <a:r>
              <a:rPr lang="ru-RU" dirty="0" err="1"/>
              <a:t>проінформувати</a:t>
            </a:r>
            <a:r>
              <a:rPr lang="ru-RU" dirty="0"/>
              <a:t> людей. </a:t>
            </a: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57A88-903C-4B79-97D0-6F8955EE7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83" y="2990989"/>
            <a:ext cx="3471168" cy="26000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B9CA6E-5592-4BF4-B9C8-898D2A39E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40" y="2892841"/>
            <a:ext cx="8036281" cy="23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229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LightSeedRightStep">
      <a:dk1>
        <a:srgbClr val="000000"/>
      </a:dk1>
      <a:lt1>
        <a:srgbClr val="FFFFFF"/>
      </a:lt1>
      <a:dk2>
        <a:srgbClr val="2C3A21"/>
      </a:dk2>
      <a:lt2>
        <a:srgbClr val="E2E8E7"/>
      </a:lt2>
      <a:accent1>
        <a:srgbClr val="DA828E"/>
      </a:accent1>
      <a:accent2>
        <a:srgbClr val="D28567"/>
      </a:accent2>
      <a:accent3>
        <a:srgbClr val="BA9F5F"/>
      </a:accent3>
      <a:accent4>
        <a:srgbClr val="9EA853"/>
      </a:accent4>
      <a:accent5>
        <a:srgbClr val="88AD68"/>
      </a:accent5>
      <a:accent6>
        <a:srgbClr val="5EB75A"/>
      </a:accent6>
      <a:hlink>
        <a:srgbClr val="568E87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186</Words>
  <Application>Microsoft Office PowerPoint</Application>
  <PresentationFormat>Широкоэкранный</PresentationFormat>
  <Paragraphs>22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AvenirNext LT Pro Medium</vt:lpstr>
      <vt:lpstr>Sabon Next LT</vt:lpstr>
      <vt:lpstr>DappledVTI</vt:lpstr>
      <vt:lpstr>Створення і поширення контенту в масмедіа</vt:lpstr>
      <vt:lpstr>1. Масмедіа: визначення, різновиди</vt:lpstr>
      <vt:lpstr>Що таке масмедіа?</vt:lpstr>
      <vt:lpstr>Свобода слова і цензура</vt:lpstr>
      <vt:lpstr>Професійні стандарти журналістики</vt:lpstr>
      <vt:lpstr>Новина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Створення і поширення контенту в масмедіа</dc:title>
  <dc:creator>Людмила Чернявская</dc:creator>
  <cp:lastModifiedBy>Людмила Чернявская</cp:lastModifiedBy>
  <cp:revision>4</cp:revision>
  <dcterms:created xsi:type="dcterms:W3CDTF">2021-03-05T21:56:13Z</dcterms:created>
  <dcterms:modified xsi:type="dcterms:W3CDTF">2021-03-05T22:26:06Z</dcterms:modified>
</cp:coreProperties>
</file>