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  <p:sldId id="286" r:id="rId32"/>
    <p:sldId id="287" r:id="rId33"/>
    <p:sldId id="289" r:id="rId34"/>
    <p:sldId id="291" r:id="rId35"/>
    <p:sldId id="292" r:id="rId36"/>
    <p:sldId id="293" r:id="rId37"/>
    <p:sldId id="294" r:id="rId38"/>
    <p:sldId id="295" r:id="rId39"/>
    <p:sldId id="296" r:id="rId40"/>
    <p:sldId id="297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1-16T14:07:43.1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18455 7441 0,'-25'0'31,"-99"0"0,74 0-15,1 0-16,-1 25 15,25-25-15,-24 25 16,-26 0-16,26 0 16,-51-25-16,51 49 15,-1 1 1,-74 24-16,50 25 16,-26-24-16,-24 49 15,-24 25-15,-1 24 16,-25 26-16,50-50 15,50-25-15,74-100 16,-75 76-16,1 73 16,-50 51-16,99-125 15,-25 74-15,26-49 16,24 0-16,0-24 16,0 49-16,0 24 15,0-49-15,-25 25 16,25-25-16,-50 25 15,25-25-15,25-50 16,0-24-16,0 74 16,0-25-1,0 75-15,0-50 16,0 0-16,0 74 16,0-24-16,0 49 15,0-99-15,0 25 16,25-25-16,0-25 15,49 75 1,-24-25-16,25 0 16,-75-75-16,24-49 15,1 49-15,-25-49 16,25 0-16,0 24 16,0-24-1,49 50-15,-49-1 16,24-24-16,26-1 15,-26 26-15,1-26 16,24-24-16,1 74 16,-26-49-16,26-1 15,-26-24-15,-49 0 16,25-25-16,-25 25 16,50 0-16,-50-1 15,25-24-15,-1 75 16,26-25-16,-50-26 15,50 26-15,-1-25 16,1 49-16,0-24 16,-1-50-1,-24 49-15,25 1 0,24 24 16,-24-49-16,-26 0 16,1 25-16,25-26 15,-50 1 1,74 25-16,-74-25 15,50 24-15,-1-24 16,26 25-16,-50-26 16,-1 1-16,1 0 15,0 0-15,0-25 16,-25 25 0,25-1-16,-1 1 15,1-25-15,25 50 16,-25-25-1,24 0-15,1-25 16,0 49-16,24-24 16,-24 0-16,-1 24 15,1-49-15,24 25 16,-49-25-16,0 25 16,24 0-16,-24-25 15,0 25-15,0-25 16,0 0-16,-1 0 15,26 0-15,-25 0 16,49 0-16,1 24 16,73 51-16,-73-75 15,24 49 1,50 1-16,-50-25 16,0-25-16,-24 0 15,-26 0-15,51 0 16,-26 0-16,100 0 15,-50 0-15,49-50 16,26 1-16,-1-51 16,25 1-16,50-25 15,-25 50-15,0-26 16,0-48-16,-49 73 16,-75 26-16,74-51 15,-49 1-15,-99 74 16,74-74-16,-25 50 15,25-51-15,74-73 16,-123-1-16,99-49 16,-1-25-16,-24 49 15,74 1 1,-148 99-16,-26 49 0,100-148 16,-50 98-16,1 1 15,-76 25-15,-24 24 16,25-24-1,25-149-15,-25 148 16,-25-123-16,0-1 16,0-24-16,0-50 15,-75 25-15,-24-50 16,0 26-16,24 73 16,-24-24-16,-25 0 15,74 74-15,-98-74 16,-1 74-16,-25 0 15,25 0-15,-99-25 16,0 1-16,25 49 16,74 49-16,-124-49 15,-49 50-15,24-25 16,-74 0-16,25 49 16,24-24-16,26 24 15,173 50-15,-174-99 16,50 99-16,-25-25 15,0 25-15,50 0 16,49 0-16,-24 0 16,24 0-1,75 0-15,50 0 0,-51 25 16,-49-1-16,25-24 16,-24 25-16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1-16T14:16:14.7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6400 5407 0,'0'0'0,"-25"0"0,-50 0 15,51 0-15,-1 0 16,0 0-16,-25 0 16,26 0-16,-51 0 15,1 0-15,-1 0 16,-24 0-16,49 0 16,-24 0-16,-25 0 15,24 0-15,-98-24 16,74-1-16,-75 0 15,0 0-15,50 25 16,-99-25-16,74 25 16,-49 0-16,24 0 15,-49 0-15,-50 0 16,50 0 0,0 50-16,49 0 0,0-1 15,25 1-15,25-1 16,0 26-16,-24-26 15,98-24 1,0 25-16,-49 24 16,74-49-16,-49 74 15,74-74-15,-25 25 16,0 24-16,-24 50 16,49-25-16,0-24 15,0 49-15,0-25 16,0-25-16,49 75 15,1-74-15,0 49 16,-26-75-16,76 51 16,-51-26-16,26-49 15,49 49-15,-25-49 16,50 0-16,-25-25 16,74 0-16,1 0 15,-26 0-15,-24 0 16,-50 0-16,0 0 15,1 0-15,24-99 16,-75 99-16,-24 0 16,50-50-16,-75 25 15,24 25 1</inkml:trace>
  <inkml:trace contextRef="#ctx0" brushRef="#br0" timeOffset="8250.5">22423 13618 0,'50'0'16,"-25"0"-1,24 0-15,26 0 16,-26 0-16,26 0 15,-1 0-15,1 0 16,-1 0-16,1 0 16,-1 0-16,25 0 15,-74 0-15,74 0 16,-49 0-16,49 0 16,-25 0-16,-24 0 15,74 49-15,-25-24 16,1-25-16,-51 25 15,50 25 1,-74-50-16,74 24 16,-74 1-16,0 0 15,-25 0 1,25-25-16,-25 49 31,25-24-31,-25 25 16,24-1-1,1-24-15,-25 0 16,0 25-16,0-1 16,0 1-16,0-1 15,0 26-15,0-25 16,0-1-16,0 26 16,0-1-1,-25-74-15,25 25 16,0 24-16,-49-24 15,24 0 1,-25 0 0,26 0-16,-26-1 15,-24-24 1,24 0-16,-24 50 0,-1-25 16,50-25-16,-49 0 15,-1 25 1,1-25-16,0 0 15,-1 0-15,1 0 16,24 0-16,-49 0 16,25 0-16,-26 0 15,-24 0-15,25 0 16,-75 0-16,75 0 16,0 0-16,49 0 15,-24 0-15,0 0 16,49 0-16</inkml:trace>
  <inkml:trace contextRef="#ctx0" brushRef="#br0" timeOffset="23711.77">18653 14287 0,'0'25'282</inkml:trace>
  <inkml:trace contextRef="#ctx0" brushRef="#br0" timeOffset="34232.8">19100 14883 0,'0'25'187,"-50"-25"-156,0 0-31,-24 0 16,0 0-16,24 0 16,-24 0-16,-1 0 15,1 0-15,24 0 16,-24 0-16,24 0 15,0 0-15,1 0 16,-1 0-16,1 0 16,-26 0-16,50 0 15,-24 0 1,-1 24 0,-24-24-16,-1 0 15,26 25-15,-1-25 16,-24 50-16,-1-50 15,1 25-15,24-1 16,-49 26-16,74-50 16,-49 0-16,-25 50 15,49-26-15,0 1 16,1 0-16,-26 25 16,51-26-16,-26 1 15,0 50-15,26-26 16,-1-24-1,0 25 1,25-25-16,0 24 16,0-24-1,0 25 1,0-26 0,0 26-16,0 0 15,0 24-15,0 0 16,25-49-16,24 25 15,-24-1-15,25 26 16,-1-26 0,-24 26-16,25-26 15,-1-24-15,-24-25 16,50 50-16,-51-25 16,51 0-16,-50-1 15,24-24-15,26 50 16,-26-50-16,26 25 15,-50-25-15,49 0 16,-49 0-16,24 0 16,-24 0-16,50 0 15,-26 0-15,-24 0 16,25 0-16,24 0 16,-24 0-16,-26 0 15,26 0-15,24 0 16,-49 0-16,50 0 15,-26 0-15,26 0 16,-1-25-16,50 0 16,-74 25-1,-1-25 1,26-24-16,-1 49 0,1 0 16,-51 0-1,51 0-15,-26 0 16,-24 0-16,0 0 31,25 0-31,-26 0 16,1 0-16,0 0 15,0 0-15,24 0 16,-24 0-16,25 0 16,-25 0-16,-1 0 15,1 0-15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1-16T14:18:27.3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17413 9153 0,'0'50'141,"0"-1"-125,-25-49-16,0 50 15,-24-25-15,24 24 16,0-24-16,-25 49 16,26-24-16,-1 24 15,0 1-15,0-50 16,0 49-16,1 50 15,24-50-15,-25 1 16,0 24-16,25-49 16,0 24-16,0 1 15,-25-1-15,25 0 16,0 1-16,0-26 16,0-24-16,0 0 15,25 25-15,-25-26 16,50 51-16,-26-50 15,1 24-15,0 1 16,25-1-16,-26 1 16,1-25-1,25 24-15,-1 26 0,26-1 16,-1-24-16,-24 24 16,24-24-1,1 24-15,-1-24 16,-49-25-16,74 24 15,-49-49-15,-1 50 16,-24-50-16,25 0 16,24 25-16,-49-25 15,49 0 1,1 0-16,-26 0 16,26 0-16,-26 0 15,1 0-15,-25 0 16,0 0-16</inkml:trace>
  <inkml:trace contextRef="#ctx0" brushRef="#br0" timeOffset="1600.38">17190 13816 0,'-25'0'31,"0"0"1,-25 0-32,26 0 0,24 25 15,-50 49-15,25-49 16,0 25 0,25-25-16,0 24 15,-49 26-15,24-51 16,25 1-16,0 50 15,0-26 1,0 1-16,0 24 16,0-24-16,0-25 15,0 0-15,25 24 16,-25-24-16,74 49 16,-49-49-16,0 25 15,49-25-15,-49-1 16,25 1-16,-1 0 15,1-25-15,-1 25 16,-24-25-16,50 0 16,-1 49-16,-24-24 15,-1-25-15,-24 0 16,50 25-16,49 0 16,-124 0-16,74-25 15,0 24 1,-49-24-16,25 0 0,-1 0 15,1 25 1,0-25-16,-26 0 16,1 0-1</inkml:trace>
  <inkml:trace contextRef="#ctx0" brushRef="#br0" timeOffset="4201.85">17438 7417 0,'-25'0'218,"-50"0"-218,51 24 16,-26-24-16,0 50 16,26-25-16,-1-25 15,-50 74-15,26-24 16,-1 24-1,25-24-15,25 24 16,-24-24-16,-1 24 16,0-24-16,25 0 15,0-1-15,0 1 16,0-25 0,0-1-1,0 1 1,0 25-16,0-25 31,25-1-15,0-24-16,24 25 15,1 0-15,24-25 16,-49 25 0,74 0-16,-24-1 15,-26 1-15,1-25 16,-25 50-16,24-25 15,-24-25-15,0 24 16,0 1-16,0 0 16,-1-25-16,1 25 15,0-25-15,0 0 16,24 0 0,-24 0-16,25 0 15,24 0-15,-24 0 16,-1 0-16,1 0 15,0 0-15,-26 0 16,51 0-16,-50 0 16,-1 0-16,1 0 15,0 0 48,0 0-63,0 0 15,-1 0 48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1-16T14:27:49.4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14387 12378 0,'0'24'78,"-25"-24"-78,0 0 15,0 25-15,-49 25 16,49-50-16,-49 25 16,74-1-16,-50 1 15,25-25-15,0 25 16,1-25-1,-1 25-15,25 0 0,-25-25 16,0 24 0,25 1-1,-25-25-15,25 25 16,-24 0 0,-1 0-1,25 24 1,-25-49-16,25 25 15,0 25-15,-25-1 16,25-24-16,0 25 16,0-26-16,0 1 15,0 0-15,0 25 16,0-1 0,0-24-16,0 25 15,0-25-15,25-1 16,0 26-16,0 0 15,24-1-15,-24 1 16,49 24-16,-49-49 16,50 49-16,24-24 15,-50 0 1,26 24-16,24 0 0,-74-49 16,0 0-1,49 0-15,-49 24 16,0-49-16,24 50 15,-24-50 1,25 25-16,-25 0 16,24-25-16,-24 49 15,25-49-15,24 25 16,-24-25-16,24 0 16,-24 25-16,49-25 15,-25 0-15,26 0 16,-26 25-16,0-25 15,-24 24-15,0-24 16,-1 0-16,1 0 16,24 25-16,-49-25 15,49 0-15,-24 0 16,24 0-16,100 0 16,-75 0-1,25 0-15,25 0 0,-50 0 16,1 0-16,-26 0 15,25 0-15,-74 0 16,25 0-16,-1 0 16,1 0-16,-1 0 31,-24 0-31,50 0 16,24 0-16,-25 0 15,100 0-15,24 0 16,-49 0-16,99 0 15,-99 0-15,99 0 16,-124 0-16,75 0 16,-51 0-16,-24 0 15,50-25-15,-25 1 16,-75 24-16,26-25 16,24 25-16,24 0 15,-48 0-15,24 0 16,74-25-16,-24-25 15,24 26-15,50 24 16,-99 0-16,74 0 16,-74 0-16,0 0 15,0 0-15,-25 0 16,-25 0-16,-49-25 16,24 25-16,0 0 15,1 0-15,24 0 16,-49 0-16,24 0 15,50-50 1,-49 25-16,24 25 16,0-24-16,-25 24 15,-24-25-15,49 25 16,-49-25-16,-25 25 16,-1 0-16,1 0 15,0 0 95</inkml:trace>
  <inkml:trace contextRef="#ctx0" brushRef="#br0" timeOffset="10120.58">26715 5358 0,'0'0'0,"-50"0"16,0 0-16,1 0 15,24 0-15,0 0 16,-49 0-16,24 0 16,25 0-16,1 0 15,-26 0 1,0 0-1,26 0 1,-1 25-16,0-25 16,25 24-16,-25-24 15,0 50-15,1-50 16,-1 50-16,25-26 16,-25 26-16,0-50 15,0 50-15,1-26 16,-1 26-1,25 0-15,-50-1 16,25-24-16,25 50 16,0-51-16,-25 51 15,1-50-15,24 24 16,0 1-16,0-1 16,0 26-16,0-50 15,0 24-15,0-24 16,0 0-16,0 24 15,0 1-15,24-25 16,-24 0-16,50-1 16,-50 1-1,0 0-15,25 25 0,-25-26 16,25 26 0,-25-25-1,25-25-15,-25 49 16,24 1-1,1 0-15,0-25 16,0-1 0,-25 1-16,25 0 15,-1 0-15,26 0 16,-50-1-16,50 1 16,-26 25-16,1-50 15,25 25-15,-25-1 16,24-24-16,1 25 15,-1 0-15,1-25 16,-25 0-16,0 0 16,49 25-16,-49-25 15,24 0-15,26 25 16,-50-1-16,49-24 16,0 0-1,1 0-15,-1 0 0,-24 0 16,49 0-16,-24 0 15,24 0-15,-50 0 16,26 0 0,-1 0-16,25 0 15,-24 0-15,24 0 16,-49 0-16,24 0 16,-24 0-16,-25 0 15,-1 0-15,1 0 16,0 0-16,25 0 15,24 0-15,-24 0 16,-26 0-16,51 0 16,-1 0-16,1 0 15,-26 0-15,1 0 16,-1 0-16,1 0 16,-25 0-16,0 0 15,24 0-15,1 0 16,-25 0-16,24-24 15,1 24-15,24 0 16,-49 0-16,25 0 16,-1-50-16,1 25 15,-25 25 1,0 0-16,-25-25 16,49 25-16,1-24 15,-50-1 1,49 25-16,-24 0 15,0-25-15,25 0 16,-26-24-16,1 49 16,0 0-16,0-50 15,0 50-15,-25-50 16,49 1 0,-24-1-1,25-24-15,-26 49 16,26-50-16,-25 26 15,0 49-15,-25-50 16,0 25-16,24-49 16,1 74-16,0-25 15,-25 0-15,25-24 16,-25 24 0,0-25-16,0 1 15,0 24 1,0-25-1,0 1-15,0-1 0,0 25 16,0-49-16,0 0 16,0 49-1,0-50-15,0 26 0,0-1 16,0 25 0,0-24-16,0 24 15,-25-50 1,25 51-1,-25 24-15,0-25 16,1 25 0,-1-25-1,-50 0-15,1 25 16,49 0-16,-99-25 16,0 1-16,50 24 15,-50-25-15,25 25 16,-1-25-16,1 25 15,25 0-15,-26-25 16,26 25-16,-25 0 16,24 0-1,-24 0-15,50 0 0,-51 0 16,26 0-16,0 0 16,-26 0-16,-24 0 15,75 0-15,-51 0 16,26 0-16,-25 0 15,24 0 1,-24 0-16,50 0 16,24 0-16,-50 0 15,1 0-15,24 25 16,-24 0-16,0 0 16,24-25-16,-25 24 15,1 1-15,49-25 16,-74 25-16,25-25 15,-1 0-15,26 0 16,-1 25-16,25-25 16,-24 25-16,24-25 15,0 0 1,0 24 46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1-16T14:29:51.2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6499 11063 0,'0'25'141,"0"-1"-126,0 1-15,25-25 16,-1 25-16,1 0 16,50 25-16,-51-50 15,1 49 1,25-24-16,-1 25 0,1-1 16,-25-24-1,0 25-15,0-50 16,24 74-16,-24-49 15,0 49-15,24-49 16,-24 25-16,50 49 16,-75-74-16,74 74 15,-49-50-15,0 51 16,49-1-16,-49-49 16,24 74-16,-24-100 15,-25 26-15,25 0 16,25 49-16,-50-50 15,0 1-15,24 24 16,1 1-16,-25-26 16,50 26-16,-50 49 15,0-25-15,25 0 16,-1 50-16,-24-50 16,0 1-16,50 24 15,-25-75-15,-25 50 16,0-49-16,0 24 15,0-24-15,0 0 16,0 24 0,0 25-16,0 1 15,0-26-15,0 50 16,0 25-16,0 49 16,0-74-16,0 25 15,0 50-15,0-75 16,0-25-16,0 50 15,0-50-15,0 0 16,0 0-16,0 0 16,0-24-16,0-26 15,0 1-15,0 25 16,0-51-16,0 26 16,0-25-16,0 49 15,0-24-15,0-1 16,0 26-16,-25-1 15,25-24-15,-25 24 16,-49 25-16,49-49 16,25 0-16,-50-1 15,50 1-15,-24 24 16,-1-49-16,0 49 16,0-24-16,0 0 15,1-1-15,24-24 16,-25 0-1,0 25-15,25-26 16,-25 26-16,-24 49 16,49-49-16,-50 49 15,0-25-15,26 1 16,-1-26-16,-25 26 16,1-1-16,-1-24 15,25-25-15,0-1 16,1 1-16,24 0 15,-50 0-15,50 0 16,-25-25-16,-49 25 16,49-25-1,-25 24-15,1 1 16,-1 0-16,25-25 16,-74 0-16,0 50 15,24-26-15,51-24 16,-51 0-16,26 0 15,-1 25-15,25-25 16,0 0 0,1 0-1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customXml" Target="../ink/ink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9056D-502B-4B36-9FDA-7AB3E2C28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424071"/>
            <a:ext cx="9448800" cy="1126434"/>
          </a:xfrm>
        </p:spPr>
        <p:txBody>
          <a:bodyPr>
            <a:normAutofit/>
          </a:bodyPr>
          <a:lstStyle/>
          <a:p>
            <a:pPr algn="ctr"/>
            <a:r>
              <a:rPr lang="ru-UA" sz="6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</a:t>
            </a:r>
            <a:r>
              <a:rPr lang="uk-UA" sz="6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lang="ru-UA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41AA6D-3981-4E88-8636-89A458C9F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939" y="2001077"/>
            <a:ext cx="9660835" cy="4432851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UA" sz="9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Ритуальна </a:t>
            </a:r>
            <a:r>
              <a:rPr lang="ru-UA" sz="9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функція</a:t>
            </a:r>
            <a:r>
              <a:rPr lang="ru-UA" sz="9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9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UA" sz="9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UA" sz="9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UA" sz="9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9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реалізація</a:t>
            </a:r>
            <a:r>
              <a:rPr lang="ru-UA" sz="9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UA" sz="9600" b="1" i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конфесійному</a:t>
            </a:r>
            <a:r>
              <a:rPr lang="ru-UA" sz="9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9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стилі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085417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A28C7-89B5-4D38-AF6B-A8D17A54D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4" y="0"/>
            <a:ext cx="11055626" cy="1457739"/>
          </a:xfrm>
        </p:spPr>
        <p:txBody>
          <a:bodyPr>
            <a:normAutofit/>
          </a:bodyPr>
          <a:lstStyle/>
          <a:p>
            <a:pPr algn="ctr"/>
            <a:r>
              <a:rPr lang="ru-UA" sz="3200" b="1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ХІІІ ст</a:t>
            </a:r>
            <a:r>
              <a:rPr lang="ru-UA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UA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8884DA-B529-4317-933E-99083C2621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901809"/>
            <a:ext cx="5334000" cy="57110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Києво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Печерський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патерик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Твори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Серапіона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Галицьке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Євангеліє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1266–1301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рр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Євсевієве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Євангеліє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1283 р.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Оршанське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Євангеліє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Холмське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Євангеліє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FA1B20-D78D-47F1-B924-2570AF49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01809"/>
            <a:ext cx="5334000" cy="57110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Лавришівське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Євангеліє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Апокаліпсис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з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тлумаченнями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Андрія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Кесарійського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Кормча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(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Рязанська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кормча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) 1284 р.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Служебник Варлаама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Хутинського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кін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ХІІ –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поч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ХІІІ ст.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Ліствиця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”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Івана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Ліствичника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Житіє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Сави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Освященного та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ін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5C793A5C-40F5-4FEF-B536-12EC9A7FD3EC}"/>
                  </a:ext>
                </a:extLst>
              </p14:cNvPr>
              <p14:cNvContentPartPr/>
              <p14:nvPr/>
            </p14:nvContentPartPr>
            <p14:xfrm>
              <a:off x="6081120" y="2670120"/>
              <a:ext cx="607680" cy="2759400"/>
            </p14:xfrm>
          </p:contentPart>
        </mc:Choice>
        <mc:Fallback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5C793A5C-40F5-4FEF-B536-12EC9A7FD3E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71760" y="2660760"/>
                <a:ext cx="626400" cy="277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9016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BBACA5-9D5F-4F5D-B881-F30ADE61D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3967163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EBFEFF-8DC9-42D0-8573-9AAE4D2A37AD}"/>
              </a:ext>
            </a:extLst>
          </p:cNvPr>
          <p:cNvSpPr txBox="1"/>
          <p:nvPr/>
        </p:nvSpPr>
        <p:spPr>
          <a:xfrm>
            <a:off x="106018" y="695954"/>
            <a:ext cx="3551583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Галицьке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Євангеліє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1266–1301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рр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3C7140-2132-4636-9993-A645CC3BF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435" y="1"/>
            <a:ext cx="4969565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22D582-A443-497F-B6D5-F0A8F4E74498}"/>
              </a:ext>
            </a:extLst>
          </p:cNvPr>
          <p:cNvSpPr txBox="1"/>
          <p:nvPr/>
        </p:nvSpPr>
        <p:spPr>
          <a:xfrm>
            <a:off x="4230952" y="5368859"/>
            <a:ext cx="2610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</a:rPr>
              <a:t>Оршанське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</a:rPr>
              <a:t>Євангеліє</a:t>
            </a:r>
            <a:endParaRPr lang="ru-UA" dirty="0"/>
          </a:p>
        </p:txBody>
      </p:sp>
      <p:sp>
        <p:nvSpPr>
          <p:cNvPr id="8" name="Стрелка: штриховая вправо 7">
            <a:extLst>
              <a:ext uri="{FF2B5EF4-FFF2-40B4-BE49-F238E27FC236}">
                <a16:creationId xmlns:a16="http://schemas.microsoft.com/office/drawing/2014/main" id="{1CEC94BF-0E7A-4059-8AEA-4356B5FEA11A}"/>
              </a:ext>
            </a:extLst>
          </p:cNvPr>
          <p:cNvSpPr/>
          <p:nvPr/>
        </p:nvSpPr>
        <p:spPr>
          <a:xfrm>
            <a:off x="6559826" y="5368859"/>
            <a:ext cx="1205948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356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53BCC-BB49-47D9-B4C7-70C11E981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37322"/>
            <a:ext cx="4114800" cy="1099930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підстилі давнього конфесійного стилю </a:t>
            </a:r>
            <a:endParaRPr lang="ru-UA" sz="2400" dirty="0">
              <a:solidFill>
                <a:srgbClr val="FFFF00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8B0D84-52E4-458B-B12D-2B6FFB17E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630017"/>
            <a:ext cx="4114800" cy="4588667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uk-UA" sz="20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літургійно</a:t>
            </a:r>
            <a:r>
              <a:rPr lang="uk-UA" sz="20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-богословський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Остромирове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Євангеліє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(1056 -1057рр.),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Реймське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Євангеліє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пол. ХІ ст.,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Архангельське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(1092 р.),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Добрилове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(1164 р.) Євангелія,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Городиський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Апостол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(ХІІ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Бучацьке Євангеліє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(ХІІ ст.); служебники, требники, службові Мінеї (збереглись із к. ХІ ст.)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1026" name="Picture 2" descr="Євангеліє («Реймське»)">
            <a:extLst>
              <a:ext uri="{FF2B5EF4-FFF2-40B4-BE49-F238E27FC236}">
                <a16:creationId xmlns:a16="http://schemas.microsoft.com/office/drawing/2014/main" id="{9808ADFE-FEB9-4E78-8B14-2AC7CA03F1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1318003"/>
            <a:ext cx="6510337" cy="432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AA5B2F-7760-4EB7-BBE5-583C393CF6F3}"/>
              </a:ext>
            </a:extLst>
          </p:cNvPr>
          <p:cNvSpPr txBox="1"/>
          <p:nvPr/>
        </p:nvSpPr>
        <p:spPr>
          <a:xfrm>
            <a:off x="5698435" y="58493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Реймське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Євангеліє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пол. ХІ ст.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084796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CAB04-F6CB-47A4-B391-B7A713BF0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1792"/>
            <a:ext cx="4114800" cy="914400"/>
          </a:xfrm>
        </p:spPr>
        <p:txBody>
          <a:bodyPr>
            <a:normAutofit/>
          </a:bodyPr>
          <a:lstStyle/>
          <a:p>
            <a:r>
              <a:rPr lang="uk-UA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підстилі давнього конфесійного стилю </a:t>
            </a:r>
            <a:endParaRPr lang="ru-UA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7A8AA67-D053-4D99-B55E-210C144CE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0959" y="588074"/>
            <a:ext cx="4687161" cy="298273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FF5FC25-CB38-4A28-A977-6BE59B5DB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166193"/>
            <a:ext cx="4114800" cy="505249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uk-UA" sz="2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проповідницький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представлений від часів запровадження християнства перекладними творами (проповіді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Іоанна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Златоустого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Єфрема Сирина, Василія Великого, Григорія Богослова, Теодора Студита, «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Листвиця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Іоання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Листвичника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«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Богословіє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Іоання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Дамаскина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Учительні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євангелія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а з к. ХІІ-ХІІІ століть – оригінальними («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Притча про душу і тіло», «Слово в неділю на Великодні»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Кирила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Турівського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8CEEA-65BE-4ECB-A80F-E2701E252BE7}"/>
              </a:ext>
            </a:extLst>
          </p:cNvPr>
          <p:cNvSpPr txBox="1"/>
          <p:nvPr/>
        </p:nvSpPr>
        <p:spPr>
          <a:xfrm>
            <a:off x="5830959" y="3692439"/>
            <a:ext cx="6056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Arial" panose="020B0604020202020204" pitchFamily="34" charset="0"/>
              </a:rPr>
              <a:t>«Слова на Вознесение Господне»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Кирила</a:t>
            </a:r>
            <a:r>
              <a:rPr lang="ru-RU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Турівського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160519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B11E4-1D51-44C3-B223-87B9927BF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22" y="265044"/>
            <a:ext cx="4114800" cy="1364973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підстилі давнього конфесійного стилю </a:t>
            </a:r>
            <a:endParaRPr lang="ru-UA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8A222B-EBAF-4182-BE34-7A6FF98E4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3187" y="265044"/>
            <a:ext cx="3657600" cy="48768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A1984DE-BEFF-4543-99B1-E32C5CFD1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722" y="1736035"/>
            <a:ext cx="4591878" cy="485692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uk-UA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житійно</a:t>
            </a:r>
            <a:r>
              <a:rPr lang="uk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-історичний </a:t>
            </a:r>
            <a:r>
              <a:rPr lang="uk-UA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підстиль</a:t>
            </a:r>
            <a:r>
              <a:rPr lang="uk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(агіографічний) 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представлений перекладними творами (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Сінайський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патерик, Скитський патерик, Афонський патерик, Єгипетський патерик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та оригінальними («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Пам'ять і похвала князю Володимиру», «Житіє Бориса і Гліба(«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Чтеніє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») та «Житіє Теодосія Печерського»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Нестора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uk-UA" sz="1800" b="1" dirty="0">
                <a:effectLst/>
                <a:latin typeface="TimesNewRoman,Bold"/>
                <a:ea typeface="Calibri" panose="020F0502020204030204" pitchFamily="34" charset="0"/>
                <a:cs typeface="TimesNewRoman,Bold"/>
              </a:rPr>
              <a:t>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NewRoman,Bold"/>
                <a:cs typeface="Times New Roman" panose="02020603050405020304" pitchFamily="18" charset="0"/>
              </a:rPr>
              <a:t>Ліствиця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NewRoman,Bold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,Bold"/>
                <a:cs typeface="Times New Roman" panose="02020603050405020304" pitchFamily="18" charset="0"/>
              </a:rPr>
              <a:t>Іоанна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,Bold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,Bold"/>
                <a:cs typeface="Times New Roman" panose="02020603050405020304" pitchFamily="18" charset="0"/>
              </a:rPr>
              <a:t>Ліствичника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,Bold"/>
                <a:cs typeface="Times New Roman" panose="02020603050405020304" pitchFamily="18" charset="0"/>
              </a:rPr>
              <a:t>,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NewRoman,Bold"/>
                <a:cs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Похвала преподобному отцю нашому Теодосію», «Києво-Печерський патерик»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FCD28A-5C38-472F-A270-0DE1950D1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356" y="1537252"/>
            <a:ext cx="3491644" cy="532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8891CA-40A7-490F-B1EB-629B85007BF6}"/>
              </a:ext>
            </a:extLst>
          </p:cNvPr>
          <p:cNvSpPr txBox="1"/>
          <p:nvPr/>
        </p:nvSpPr>
        <p:spPr>
          <a:xfrm>
            <a:off x="5447572" y="5805317"/>
            <a:ext cx="3139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«Києво-Печерський патерик»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236710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3E97E-492B-4180-B6FE-AC0B382D1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1"/>
            <a:ext cx="4114800" cy="1192696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підстилі давнього конфесійного стилю </a:t>
            </a:r>
            <a:endParaRPr lang="ru-UA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477BA4-2EB3-4EC7-B6A3-B16844CB0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r>
              <a:rPr lang="en-US" dirty="0"/>
              <a:t>https://adventisty.ru/video/detail.php?ID=250052</a:t>
            </a:r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BA37AE-7F5D-480D-BD1B-07D18ADF3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603513"/>
            <a:ext cx="4114800" cy="4949686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підстиль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повчань, який ми ризикуємо виділити окремо за сукупністю стильових та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мовних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ознак, хоча про окремішність цього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підстилю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чомусь у науковій літературі чітко не говорять (повчання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києво-печерського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ігумена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Теодосія,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 кари Божі і про раті»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Серапіона, «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Повчання архієпископа Луки до братії»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Луки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Жидяти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«Про кари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Божії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«На велику </a:t>
            </a:r>
            <a:r>
              <a:rPr lang="uk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Чотиридесятницю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«Повчальне слово до келаря», «Запитання до Ізяслава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…» Теодосія Печерського)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6D852D-4894-45BF-8E5B-024BF861A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870" y="0"/>
            <a:ext cx="7165130" cy="398890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81A434B8-506A-44E2-B464-EDDF5C65E1BA}"/>
                  </a:ext>
                </a:extLst>
              </p14:cNvPr>
              <p14:cNvContentPartPr/>
              <p14:nvPr/>
            </p14:nvContentPartPr>
            <p14:xfrm>
              <a:off x="4973760" y="1910880"/>
              <a:ext cx="5867280" cy="3241800"/>
            </p14:xfrm>
          </p:contentPart>
        </mc:Choice>
        <mc:Fallback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81A434B8-506A-44E2-B464-EDDF5C65E1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64400" y="1901520"/>
                <a:ext cx="5886000" cy="326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9079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AC1F91-542D-41DF-A1D7-CC1B594F7DF3}"/>
              </a:ext>
            </a:extLst>
          </p:cNvPr>
          <p:cNvSpPr txBox="1"/>
          <p:nvPr/>
        </p:nvSpPr>
        <p:spPr>
          <a:xfrm>
            <a:off x="0" y="232725"/>
            <a:ext cx="9144000" cy="3734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57200" algn="just">
              <a:lnSpc>
                <a:spcPct val="115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Очевидно, окремими жанрами слід вважати:</a:t>
            </a:r>
            <a:endParaRPr lang="ru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uk-UA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апокрифи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UA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Житіє</a:t>
            </a:r>
            <a:r>
              <a:rPr lang="ru-UA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Андрія</a:t>
            </a:r>
            <a:r>
              <a:rPr lang="ru-UA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Юродивого</a:t>
            </a:r>
            <a:r>
              <a:rPr lang="ru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ru-UA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Откровення</a:t>
            </a:r>
            <a:r>
              <a:rPr lang="ru-UA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апостола Павла</a:t>
            </a:r>
            <a:r>
              <a:rPr lang="ru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ru-UA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Откровення</a:t>
            </a:r>
            <a:r>
              <a:rPr lang="ru-UA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Мефодія</a:t>
            </a:r>
            <a:r>
              <a:rPr lang="ru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UA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Хожденіє</a:t>
            </a:r>
            <a:r>
              <a:rPr lang="ru-UA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Богородицы по муках</a:t>
            </a:r>
            <a:r>
              <a:rPr lang="ru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uk-UA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паломницький (</a:t>
            </a:r>
            <a:r>
              <a:rPr lang="uk-UA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пілігрімський</a:t>
            </a:r>
            <a:r>
              <a:rPr lang="uk-UA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жанр: «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Життя і ходіння Данила, руської землі ігумена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»);</a:t>
            </a:r>
            <a:endParaRPr lang="ru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uk-UA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жанр молінь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«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Слово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і «</a:t>
            </a:r>
            <a:r>
              <a:rPr lang="uk-UA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Моління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Данила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Заточника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777FAB-0497-466E-8D14-7FFE2D5DB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2705100"/>
            <a:ext cx="3038475" cy="4152900"/>
          </a:xfrm>
          <a:prstGeom prst="rect">
            <a:avLst/>
          </a:prstGeom>
        </p:spPr>
      </p:pic>
      <p:sp>
        <p:nvSpPr>
          <p:cNvPr id="5" name="Стрелка: развернутая 4">
            <a:extLst>
              <a:ext uri="{FF2B5EF4-FFF2-40B4-BE49-F238E27FC236}">
                <a16:creationId xmlns:a16="http://schemas.microsoft.com/office/drawing/2014/main" id="{A6F066A2-7D7A-499C-AD07-AD15C65C0D80}"/>
              </a:ext>
            </a:extLst>
          </p:cNvPr>
          <p:cNvSpPr/>
          <p:nvPr/>
        </p:nvSpPr>
        <p:spPr>
          <a:xfrm>
            <a:off x="8700515" y="2093842"/>
            <a:ext cx="1463901" cy="611257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45BA21-A076-4F0A-A49A-433152566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7115"/>
            <a:ext cx="2862470" cy="2950886"/>
          </a:xfrm>
          <a:prstGeom prst="rect">
            <a:avLst/>
          </a:prstGeom>
        </p:spPr>
      </p:pic>
      <p:sp>
        <p:nvSpPr>
          <p:cNvPr id="7" name="Стрелка: изогнутая влево 6">
            <a:extLst>
              <a:ext uri="{FF2B5EF4-FFF2-40B4-BE49-F238E27FC236}">
                <a16:creationId xmlns:a16="http://schemas.microsoft.com/office/drawing/2014/main" id="{2108E56C-89DC-4F84-8D54-6D5C133F582E}"/>
              </a:ext>
            </a:extLst>
          </p:cNvPr>
          <p:cNvSpPr/>
          <p:nvPr/>
        </p:nvSpPr>
        <p:spPr>
          <a:xfrm>
            <a:off x="3518454" y="3891865"/>
            <a:ext cx="702364" cy="1970085"/>
          </a:xfrm>
          <a:prstGeom prst="curvedLeftArrow">
            <a:avLst>
              <a:gd name="adj1" fmla="val 25000"/>
              <a:gd name="adj2" fmla="val 5344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C96473D2-67A1-4936-B33F-449F941953E3}"/>
                  </a:ext>
                </a:extLst>
              </p14:cNvPr>
              <p14:cNvContentPartPr/>
              <p14:nvPr/>
            </p14:nvContentPartPr>
            <p14:xfrm>
              <a:off x="2170080" y="3982680"/>
              <a:ext cx="625320" cy="2777400"/>
            </p14:xfrm>
          </p:contentPart>
        </mc:Choice>
        <mc:Fallback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C96473D2-67A1-4936-B33F-449F941953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0720" y="3973320"/>
                <a:ext cx="644040" cy="279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3212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CB1FA-EF16-4879-B4D2-99D2EE6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764373"/>
            <a:ext cx="11148391" cy="1293028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FFFF00"/>
                </a:solidFill>
              </a:rPr>
              <a:t>ЛЕКСИКА</a:t>
            </a:r>
            <a:endParaRPr lang="ru-UA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FB007F-ECCC-49E0-9A84-607CCAD85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Лексика, яка обслуговувала конфесійний стиль означеного періоду була грецька або старослов’янська за походженням і проникла в X столітті уже як сформована чітка система лексико-тематичних груп: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1) назви приміщень, споруд, поселень</a:t>
            </a:r>
            <a:r>
              <a:rPr lang="uk-UA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;</a:t>
            </a:r>
            <a:br>
              <a:rPr lang="uk-UA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2) позначення церковних предметів, церковного начиння, облачення, культових атрибутів;</a:t>
            </a:r>
            <a:b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3) найменування осіб по відношенню до християнської віри: представників духовних санів, чинів, станів, віруючих і невіруючих людей і іновірців, ченців і мирян;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4)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слова, що позначають головні християнські поняття;</a:t>
            </a:r>
            <a:b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5)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найменування богослужінь</a:t>
            </a:r>
            <a:r>
              <a:rPr lang="uk-UA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6) елементи церковного календаря.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149555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BFC2CC-8AE0-416B-B243-CB8CE6044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6" y="2296682"/>
            <a:ext cx="3193774" cy="42405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73C601-E966-4DD3-981D-576EAA8EF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234" y="1308735"/>
            <a:ext cx="3193774" cy="42405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E3D36D-B60B-4E69-913D-148EB1131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976" y="2645252"/>
            <a:ext cx="2854793" cy="42127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821A08-963D-4443-B6B5-125709F4A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7725" y="113471"/>
            <a:ext cx="2854793" cy="426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83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6203EB-211A-4387-86EE-AC6C4DB09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4070"/>
            <a:ext cx="4114800" cy="861391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стилістика</a:t>
            </a:r>
            <a:endParaRPr lang="ru-UA" sz="2800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8E6F3F-DE04-415A-A229-64DAB967C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мікростилістеми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словотвірного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характеру на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зразок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: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воздати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одкровення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об’явлення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</a:t>
            </a:r>
            <a:r>
              <a:rPr lang="ru-UA" sz="1800" i="1" dirty="0">
                <a:effectLst/>
                <a:latin typeface="TimesNewRomanPS-ItalicMT"/>
                <a:ea typeface="Calibri" panose="020F0502020204030204" pitchFamily="34" charset="0"/>
                <a:cs typeface="TimesNewRomanPS-ItalicMT"/>
              </a:rPr>
              <a:t>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взивати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воздати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воздаяніє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возсідати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(маркер-префікс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-);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сотворити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сотвореніє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уповати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упованіє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блаженний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Маркерами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були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суфікси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ство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-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тва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-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тель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: божество, священство, молитва, вседержитель, покровитель, спаситель,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хр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а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нитель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;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слова-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словосполучення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типу: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Небесний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Отець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Царство Боже,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Святий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Дух, Свята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Трійця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раб Божий, Тайна вечеря, Ваше Блаженство, Служба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Божа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Ваша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Всесвятосте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Ваше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Високопреосвященство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дар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праведності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гріховність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тіла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усі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люди – Божий храм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600" dirty="0"/>
              <a:t>парадигматика(синоніміка, </a:t>
            </a:r>
            <a:r>
              <a:rPr lang="uk-UA" sz="1600" dirty="0" err="1"/>
              <a:t>антоніміка</a:t>
            </a:r>
            <a:r>
              <a:rPr lang="uk-UA" sz="1600" dirty="0"/>
              <a:t>), тропи</a:t>
            </a:r>
          </a:p>
          <a:p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інверсійний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порядок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слів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реченні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словосполученні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підкреслює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урочисту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піднесеність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релігійного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змісту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може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родить добре дерево плоду лихого,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ані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дерево зле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плодів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добрих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родити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9C2385-3AEF-4A56-9986-5D9928C7B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524001"/>
            <a:ext cx="4114800" cy="469468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надуживання складними словами: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любод</a:t>
            </a:r>
            <a:r>
              <a:rPr lang="ru-UA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ı</a:t>
            </a:r>
            <a:r>
              <a:rPr lang="ru-UA" sz="1800" i="1" u="sng" dirty="0" err="1">
                <a:effectLst/>
                <a:latin typeface="Izhits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UA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ни</a:t>
            </a:r>
            <a:r>
              <a:rPr lang="ru-UA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ıє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лъжьсъвЂдЂтЂль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лъжипослухъ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 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NewRomanPSMT"/>
              </a:rPr>
              <a:t>лжепророк,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NewRomanPSMT"/>
              </a:rPr>
              <a:t>пресвітлий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NewRomanPSMT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NewRomanPSMT"/>
              </a:rPr>
              <a:t>рівнослави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NewRomanPSMT"/>
              </a:rPr>
              <a:t>й,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Богородиця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Богоматір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чудотворець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чоловіколюбний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Богочоловік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чи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нопокладання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священнодіяння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b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uk-UA" sz="1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численні дієслова, більшість із яких характеризувалася широким семантичним діапазоном(полісемія):</a:t>
            </a:r>
            <a:r>
              <a:rPr lang="uk-UA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багрити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омакати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помазати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селити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</a:t>
            </a:r>
            <a:r>
              <a:rPr lang="ru-UA" sz="1800" i="1" dirty="0" err="1">
                <a:effectLst/>
                <a:latin typeface="Izhits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"h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</a:t>
            </a:r>
            <a:r>
              <a:rPr lang="ru-UA" sz="1800" i="1" dirty="0">
                <a:effectLst/>
                <a:latin typeface="Izhits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sz="1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322470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FA8318-32A2-4F09-9872-853FA4F94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0574"/>
            <a:ext cx="4114800" cy="181554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Ритуальна </a:t>
            </a:r>
            <a:r>
              <a:rPr lang="ru-UA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функція</a:t>
            </a:r>
            <a:r>
              <a:rPr lang="ru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UA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її</a:t>
            </a:r>
            <a:r>
              <a:rPr lang="ru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реалізація</a:t>
            </a:r>
            <a:r>
              <a:rPr lang="ru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UA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конфесійному</a:t>
            </a:r>
            <a:r>
              <a:rPr lang="ru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стилі</a:t>
            </a:r>
            <a:r>
              <a:rPr lang="ru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UA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E04E68-375C-4EB7-80D4-A160E1AD6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Функціювання конфесійного стилю в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давньоруськоукраїнський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(ХІ-ХІІІ) період.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Жанрово-стильова розбудова конфесійного стилю в староукраїнський  період (ХІУ-ХУІІІ ст.)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 конфесійного стилю в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новоукраїнський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період.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Основні риси сучасного конфесійного стилю  та сфера його застосування, підстилі конфесійного  стилю.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4C7AE6-347C-4E95-B4A4-FC4945704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dirty="0">
                <a:solidFill>
                  <a:srgbClr val="FF0000"/>
                </a:solidFill>
              </a:rPr>
              <a:t>ПИТАННЯ</a:t>
            </a:r>
            <a:endParaRPr lang="ru-UA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31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912333-6F7E-48DD-B88F-938B7D1F2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427"/>
            <a:ext cx="5605670" cy="34324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A24F9E-D3BE-46A3-AE78-EF0985134212}"/>
              </a:ext>
            </a:extLst>
          </p:cNvPr>
          <p:cNvPicPr/>
          <p:nvPr/>
        </p:nvPicPr>
        <p:blipFill rotWithShape="1">
          <a:blip r:embed="rId3"/>
          <a:srcRect l="11384" t="22243" r="38910" b="54658"/>
          <a:stretch/>
        </p:blipFill>
        <p:spPr bwMode="auto">
          <a:xfrm>
            <a:off x="0" y="4276310"/>
            <a:ext cx="5605670" cy="22437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42815A-3DE0-4CA2-9DE3-59F0E1FD7DD7}"/>
              </a:ext>
            </a:extLst>
          </p:cNvPr>
          <p:cNvPicPr/>
          <p:nvPr/>
        </p:nvPicPr>
        <p:blipFill rotWithShape="1">
          <a:blip r:embed="rId4"/>
          <a:srcRect l="10743" t="46483" r="37306" b="25000"/>
          <a:stretch/>
        </p:blipFill>
        <p:spPr bwMode="auto">
          <a:xfrm>
            <a:off x="5827435" y="2107096"/>
            <a:ext cx="5344148" cy="2830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E66E9F-0F72-40F3-81A5-0F9487392E60}"/>
              </a:ext>
            </a:extLst>
          </p:cNvPr>
          <p:cNvSpPr txBox="1"/>
          <p:nvPr/>
        </p:nvSpPr>
        <p:spPr>
          <a:xfrm>
            <a:off x="6095999" y="5398189"/>
            <a:ext cx="5344147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r">
              <a:lnSpc>
                <a:spcPct val="150000"/>
              </a:lnSpc>
              <a:spcAft>
                <a:spcPts val="800"/>
              </a:spcAft>
            </a:pPr>
            <a:r>
              <a:rPr lang="uk-UA" sz="1800" i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Слово Данила </a:t>
            </a:r>
            <a:r>
              <a:rPr lang="uk-UA" sz="1800" i="1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Заточника</a:t>
            </a:r>
            <a:r>
              <a:rPr lang="uk-UA" sz="1800" i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ХІІ-ХІІІ ст.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218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03346-A34C-4412-A1C6-AFEAC13E6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955675"/>
          </a:xfrm>
        </p:spPr>
        <p:txBody>
          <a:bodyPr/>
          <a:lstStyle/>
          <a:p>
            <a:pPr algn="ctr"/>
            <a:r>
              <a:rPr lang="uk-UA" dirty="0"/>
              <a:t>отже</a:t>
            </a: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1BAC1B-34FB-47F4-BAE5-768F9947A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467" y="1868557"/>
            <a:ext cx="10490200" cy="4235910"/>
          </a:xfrm>
        </p:spPr>
        <p:txBody>
          <a:bodyPr>
            <a:normAutofit fontScale="25000" lnSpcReduction="20000"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uk-UA" sz="1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к. ХІІ І- </a:t>
            </a:r>
            <a:r>
              <a:rPr lang="uk-UA" sz="1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</a:t>
            </a:r>
            <a:r>
              <a:rPr lang="uk-UA" sz="1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ІУ ст. можна говорити про те, що ритуальну функцію безальтернативно виконувала тільки старослов’янська мова, але літературна староукраїнська мова вже починала складати їй конкуренцію.</a:t>
            </a:r>
            <a:endParaRPr lang="ru-UA" sz="1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uk-UA" sz="11200" b="1" dirty="0">
                <a:solidFill>
                  <a:schemeClr val="tx1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1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uk-UA" sz="11200" b="1" dirty="0">
                <a:solidFill>
                  <a:schemeClr val="tx1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1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53EBB0-E106-41BB-A416-AA49B5D7C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409" y="3872534"/>
            <a:ext cx="48768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24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E3A13-1748-408C-9CEC-03CEE23E1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53534"/>
            <a:ext cx="10820399" cy="823476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Питання 2</a:t>
            </a:r>
            <a:endParaRPr lang="ru-UA" b="1" dirty="0">
              <a:solidFill>
                <a:srgbClr val="FFFF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07F997-3FB8-4432-92D9-0C2BFF77A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467" y="1948071"/>
            <a:ext cx="10490200" cy="2649330"/>
          </a:xfrm>
        </p:spPr>
        <p:txBody>
          <a:bodyPr/>
          <a:lstStyle/>
          <a:p>
            <a:pPr algn="ctr"/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Жанрово-стильова розбудова конфесійного стилю в староукраїнський  період (ХІУ-ХУІІІ ст.)</a:t>
            </a:r>
            <a:endParaRPr lang="ru-UA" sz="36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2AC240-61F7-430A-931C-FC0308CA0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45" y="3020599"/>
            <a:ext cx="4613009" cy="36850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FDB117-3268-414D-85ED-45FD60DC5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20599"/>
            <a:ext cx="5688355" cy="368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50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5E1FC-4B65-4BD9-AF0C-AF2FC1477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А.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Передрієнко</a:t>
            </a:r>
            <a:r>
              <a:rPr lang="ru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894791-C399-477F-AE18-8F907A5D0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докорінно</a:t>
            </a:r>
            <a:r>
              <a:rPr lang="ru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змінилася</a:t>
            </a:r>
            <a:r>
              <a:rPr lang="ru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итуація</a:t>
            </a:r>
            <a:r>
              <a:rPr lang="ru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коли в </a:t>
            </a:r>
            <a:r>
              <a:rPr lang="ru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другій</a:t>
            </a:r>
            <a:r>
              <a:rPr lang="ru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половині</a:t>
            </a:r>
            <a:r>
              <a:rPr lang="ru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ХУ – ХУІ ст. на </a:t>
            </a:r>
            <a:r>
              <a:rPr lang="ru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зміну</a:t>
            </a:r>
            <a:r>
              <a:rPr lang="ru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візантійсько-християнській</a:t>
            </a:r>
            <a:r>
              <a:rPr lang="ru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культурній</a:t>
            </a:r>
            <a:r>
              <a:rPr lang="ru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добі</a:t>
            </a:r>
            <a:r>
              <a:rPr lang="ru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її</a:t>
            </a:r>
            <a:r>
              <a:rPr lang="ru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ідеологією</a:t>
            </a:r>
            <a:r>
              <a:rPr lang="ru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теоцентризму</a:t>
            </a:r>
            <a:r>
              <a:rPr lang="ru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прийшла</a:t>
            </a:r>
            <a:r>
              <a:rPr lang="ru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доба </a:t>
            </a:r>
            <a:r>
              <a:rPr lang="ru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Відродження</a:t>
            </a:r>
            <a:r>
              <a:rPr lang="ru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ідеологія</a:t>
            </a:r>
            <a:r>
              <a:rPr lang="ru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антропоцентризму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UA" i="1" dirty="0">
              <a:solidFill>
                <a:srgbClr val="FFFF00"/>
              </a:solidFill>
            </a:endParaRP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C57B5039-C876-4E63-9776-7F98E7B83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1202"/>
            <a:ext cx="5049078" cy="649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11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68E765-A6C7-4DEC-9352-77370D8A4854}"/>
              </a:ext>
            </a:extLst>
          </p:cNvPr>
          <p:cNvSpPr txBox="1"/>
          <p:nvPr/>
        </p:nvSpPr>
        <p:spPr>
          <a:xfrm>
            <a:off x="0" y="238539"/>
            <a:ext cx="11860696" cy="1709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З’являються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переклади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українською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мовою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конфесійних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творів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(“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Четьї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1489 р., “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Пересопницького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Євангелія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1556 – 1561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рр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“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Крехівського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Апостола” 1560 р.),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розвиваються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підстилі й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жанри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пограничні між світською та церковною сферою (шкільні релігійні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вірш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і, релігійна драматургія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полемічн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твори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Саме так 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старослов’янська мова починала передавати ритуальну функцію староукраїнській літературній мові. </a:t>
            </a:r>
            <a:endParaRPr lang="ru-UA" sz="1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AE1AFC-77B4-4DCB-B07D-3B086C6F9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32" y="1888319"/>
            <a:ext cx="2900777" cy="47738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65C02D-CF37-4207-BF0F-C177D971E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461" y="1708646"/>
            <a:ext cx="3086307" cy="4953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D2B532-6FDC-44EC-889A-B202FE27D8DB}"/>
              </a:ext>
            </a:extLst>
          </p:cNvPr>
          <p:cNvSpPr txBox="1"/>
          <p:nvPr/>
        </p:nvSpPr>
        <p:spPr>
          <a:xfrm>
            <a:off x="6294783" y="5845073"/>
            <a:ext cx="26106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Крехівськ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ий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Апостол 1560 р.</a:t>
            </a:r>
            <a:endParaRPr lang="ru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D4F10-759E-4360-8A2D-97F21DF91C20}"/>
              </a:ext>
            </a:extLst>
          </p:cNvPr>
          <p:cNvSpPr txBox="1"/>
          <p:nvPr/>
        </p:nvSpPr>
        <p:spPr>
          <a:xfrm>
            <a:off x="3101009" y="2397882"/>
            <a:ext cx="18818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Пересопницьк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Євангелі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1556 – 1561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рр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552441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0F629-4E8C-4CF5-86B5-2912DF8F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39317"/>
            <a:ext cx="4114800" cy="1030458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ХІУ-ХУ століття:</a:t>
            </a:r>
            <a:br>
              <a:rPr lang="ru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5F9CE5-5714-46E0-9239-4311F74D2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404731"/>
            <a:ext cx="4114800" cy="481395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Пісн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я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пісень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Пророцтв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Даниїла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притч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і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Соломонов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і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Плач пророка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Єремії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Книги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Есфір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Київськ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ий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патерик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(редакція ХУ ст.)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Лаврське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Євангеліє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середини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-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2-ї пол. XV ст.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Київський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Псалтир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1397 р.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ACA3858-B771-4E37-8CB2-47C5CB00D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8208" y="746125"/>
            <a:ext cx="4165646" cy="5472113"/>
          </a:xfrm>
          <a:prstGeom prst="rect">
            <a:avLst/>
          </a:prstGeom>
        </p:spPr>
      </p:pic>
      <p:sp>
        <p:nvSpPr>
          <p:cNvPr id="9" name="Стрелка: штриховая вправо 8">
            <a:extLst>
              <a:ext uri="{FF2B5EF4-FFF2-40B4-BE49-F238E27FC236}">
                <a16:creationId xmlns:a16="http://schemas.microsoft.com/office/drawing/2014/main" id="{38BC4701-0730-4031-A156-7141169F8E4F}"/>
              </a:ext>
            </a:extLst>
          </p:cNvPr>
          <p:cNvSpPr/>
          <p:nvPr/>
        </p:nvSpPr>
        <p:spPr>
          <a:xfrm>
            <a:off x="3061252" y="5210953"/>
            <a:ext cx="3034748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9478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36376-A9A5-40DE-BED2-CE9F3EA4C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3339"/>
            <a:ext cx="4114800" cy="74212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ХУІ століття</a:t>
            </a:r>
            <a:br>
              <a:rPr lang="ru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B7241B-B2FD-485B-AD7D-C0F500739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7461" y="180136"/>
            <a:ext cx="5274365" cy="646011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7AF5C75-F4BE-4CFA-973C-64E391F11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927652"/>
            <a:ext cx="4114800" cy="5291033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Учительн</a:t>
            </a:r>
            <a:r>
              <a:rPr lang="uk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і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Євангелія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(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Нягівські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повчання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ХVІ ст.</a:t>
            </a:r>
            <a:r>
              <a:rPr lang="uk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Скотарське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uk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учительне Євангеліє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1588 р.</a:t>
            </a:r>
            <a:r>
              <a:rPr lang="uk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)</a:t>
            </a:r>
            <a:endParaRPr lang="ru-UA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полемічний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твори Герасима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Смотрицького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Івана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Вишенського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Христофора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Філалета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Стефана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Зизанія</a:t>
            </a:r>
            <a:endParaRPr lang="ru-UA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Пересопницьке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Євангеліє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1556–1561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рр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</a:t>
            </a:r>
            <a:endParaRPr lang="ru-UA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Літківське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Євангеліє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2-ї пол. ХVІ ст.</a:t>
            </a:r>
            <a:endParaRPr lang="ru-UA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Євангеліє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Валентина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Негалевського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1581 р.</a:t>
            </a:r>
            <a:endParaRPr lang="ru-UA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Крехівський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Апостол</a:t>
            </a:r>
            <a:endParaRPr lang="ru-UA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Казаньє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святого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Кирила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патріаръхи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ієрусалимъского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о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антихрист</a:t>
            </a:r>
            <a:r>
              <a:rPr lang="ru-UA" sz="3400" dirty="0" err="1">
                <a:effectLst/>
                <a:latin typeface="Izhitsa" pitchFamily="2" charset="0"/>
                <a:ea typeface="TimesNewRoman"/>
                <a:cs typeface="Times New Roman" panose="02020603050405020304" pitchFamily="18" charset="0"/>
              </a:rPr>
              <a:t>h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” Стефана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Зизанія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1596 р.</a:t>
            </a:r>
            <a:endParaRPr lang="ru-UA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Книжиця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 1598 р. </a:t>
            </a:r>
            <a:endParaRPr lang="ru-UA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Острозька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34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Біблія</a:t>
            </a:r>
            <a:r>
              <a:rPr lang="ru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1581 р.</a:t>
            </a:r>
            <a:endParaRPr lang="ru-UA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34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Апостол 1574 р.</a:t>
            </a:r>
            <a:endParaRPr lang="ru-UA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279949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1F1084-6486-47CD-81A0-27AA73DD4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4557"/>
            <a:ext cx="4114800" cy="1656521"/>
          </a:xfrm>
        </p:spPr>
        <p:txBody>
          <a:bodyPr>
            <a:normAutofit/>
          </a:bodyPr>
          <a:lstStyle/>
          <a:p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ХУІІ-ХУІІІ століття</a:t>
            </a:r>
            <a:br>
              <a:rPr lang="ru-U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F5FC7C-206A-476D-A7C6-A8AD71708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600" y="530259"/>
            <a:ext cx="2948091" cy="38100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442073C-03D9-4DDB-BE88-F5FFA861F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775791"/>
            <a:ext cx="4114800" cy="4442893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Твори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полемічної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церковно-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ораторської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прози,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теологічні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трактати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(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Йов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Борецький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Іпатій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Потій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Мелетій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Смотрицький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Захарія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Копистенський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Петро Могила,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Кирило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Ставровецький-Транквіліон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Йоаникій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Галятовський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Антоній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Радивиловський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Підручники й трактати з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теологі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ї: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Богословія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нравоучителная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(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1751 р.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),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Науки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Парохіальнія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(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1792 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.),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Ифіка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ієрополітіка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или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Філософія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нравоучителная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(1712)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Богогласник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(1790–1791).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DCD8F0-AD07-4324-BFA7-3A0B09952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577" y="96078"/>
            <a:ext cx="3152775" cy="381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09BBC3-42E3-4DE2-A34C-4992D6A96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439" y="2951922"/>
            <a:ext cx="29622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50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05F74-29C6-44BB-9F76-1F1E6097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46760"/>
            <a:ext cx="4114800" cy="1347084"/>
          </a:xfrm>
        </p:spPr>
        <p:txBody>
          <a:bodyPr/>
          <a:lstStyle/>
          <a:p>
            <a:r>
              <a:rPr lang="uk-UA" dirty="0"/>
              <a:t>Нові підстилі</a:t>
            </a:r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09F8EF-F825-461E-88AE-6CDB5A1B7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093845"/>
            <a:ext cx="4114800" cy="4124840"/>
          </a:xfrm>
        </p:spPr>
        <p:txBody>
          <a:bodyPr>
            <a:normAutofit fontScale="85000" lnSpcReduction="10000"/>
          </a:bodyPr>
          <a:lstStyle/>
          <a:p>
            <a:pPr indent="228600" algn="just">
              <a:lnSpc>
                <a:spcPct val="150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 та інші пам’ятки дають можливість стверджувати, що конфесійний стиль ХІУ-ХУІІ ст.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функціював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таких же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підстилях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 і в попередню добу, утім окремі з них набули розширення й трансформації за рахунок конкуренції двох мов(старослов’янської та староукраїнської).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50000"/>
              </a:lnSpc>
              <a:spcAft>
                <a:spcPts val="800"/>
              </a:spcAft>
            </a:pPr>
            <a:r>
              <a:rPr lang="uk-UA" sz="19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З’явилися й нові підстилі:</a:t>
            </a:r>
            <a:endParaRPr lang="ru-UA" sz="19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uk-UA" sz="19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полемічний 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UA" sz="19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катехізичний</a:t>
            </a:r>
            <a:r>
              <a:rPr lang="ru-UA" sz="19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9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UA" sz="19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9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навчально-релігійний</a:t>
            </a: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2050" name="Picture 2" descr="Іван Вишенський — Вікіпедія">
            <a:extLst>
              <a:ext uri="{FF2B5EF4-FFF2-40B4-BE49-F238E27FC236}">
                <a16:creationId xmlns:a16="http://schemas.microsoft.com/office/drawing/2014/main" id="{83C75D08-4B95-4F32-A4A3-53DE39EAC3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60053"/>
            <a:ext cx="2840935" cy="367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89D6AF-9CF9-4FBA-B4A4-6FF9AFFDA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035" y="1325502"/>
            <a:ext cx="4405440" cy="553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36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839F97-A1AA-41CF-90B4-F6298F88ED1C}"/>
              </a:ext>
            </a:extLst>
          </p:cNvPr>
          <p:cNvSpPr txBox="1"/>
          <p:nvPr/>
        </p:nvSpPr>
        <p:spPr>
          <a:xfrm>
            <a:off x="622852" y="658990"/>
            <a:ext cx="11569148" cy="5114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Староу</a:t>
            </a:r>
            <a:r>
              <a:rPr lang="ru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країнська</a:t>
            </a:r>
            <a:r>
              <a:rPr lang="ru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мова</a:t>
            </a:r>
            <a:r>
              <a:rPr lang="ru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до кінця й «не встигла» в усіх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підстилях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конфесійного стилю </a:t>
            </a:r>
            <a:r>
              <a:rPr lang="ru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повно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цінно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реалізуватися </a:t>
            </a:r>
            <a:r>
              <a:rPr lang="ru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церковно</a:t>
            </a:r>
            <a:r>
              <a:rPr lang="ru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релігійному</a:t>
            </a:r>
            <a:r>
              <a:rPr lang="ru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житті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к.ХУІІ-ХУІІІст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й виконувати ритуальну функцію, адже задля цього в ній повинні були б утворитися специфічні стилістичні й лексико-граматичні засоби. </a:t>
            </a:r>
            <a:endParaRPr lang="ru-UA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uk-UA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Отже, старослов’янська мова в ХУ-</a:t>
            </a:r>
            <a:r>
              <a:rPr lang="uk-UA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ХУІІст</a:t>
            </a:r>
            <a:r>
              <a:rPr lang="uk-UA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все більше втрачала права в царині конфесійного стилю, й починала передавати ритуальну функцію староукраїнській літературній мові, що виявилося як у </a:t>
            </a:r>
            <a:r>
              <a:rPr lang="uk-UA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мовному</a:t>
            </a:r>
            <a:r>
              <a:rPr lang="uk-UA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плані, так і в появі нових синкретичних (</a:t>
            </a:r>
            <a:r>
              <a:rPr lang="uk-UA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міжстильових</a:t>
            </a:r>
            <a:r>
              <a:rPr lang="uk-UA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у яких відбито риси конфесійного, публіцистичного, риторичного) жанрів. </a:t>
            </a:r>
            <a:endParaRPr lang="ru-UA" sz="24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591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DF371-CA63-47B6-8B4A-CB21AB313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ЛІТЕРАТУРА   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uk-UA" sz="1800" i="1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DA896CD-8475-4AC5-B0C0-B055DD8F4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9928" y="318516"/>
            <a:ext cx="3130101" cy="43529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0A3C9C1-B270-4A24-96A7-0E4980075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i="1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ОсновОоосновнанаОСНОВНА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Жанри  і   стилі  в  історії  української  літературної мови. Київ : Наукова думка, 1989. 284с.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Русанівський В.М. Історія  української  літературної  мови. Київ :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АРтеК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2000. 387с.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Огієнко І. Історія української  літературної  мови. Київ : Либідь,1995. 283с.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ED3CF8-AD9F-459C-8078-BA06987CA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130" y="149534"/>
            <a:ext cx="3509342" cy="17782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12D757-249C-4DA7-AC95-948A2D17B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904" y="2937842"/>
            <a:ext cx="2945296" cy="37705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6D8882-A173-4A9B-8C33-46AF2A215F19}"/>
              </a:ext>
            </a:extLst>
          </p:cNvPr>
          <p:cNvSpPr txBox="1"/>
          <p:nvPr/>
        </p:nvSpPr>
        <p:spPr>
          <a:xfrm>
            <a:off x="8560904" y="2040086"/>
            <a:ext cx="3130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http://izbornyk.org.ua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847670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5D214-9786-416E-92F2-DBADDD674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8783"/>
            <a:ext cx="10820400" cy="185861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Питання 3 </a:t>
            </a:r>
            <a:b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 конфесійного стилю </a:t>
            </a:r>
            <a:b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новоукраїнський</a:t>
            </a:r>
            <a: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період</a:t>
            </a:r>
            <a:br>
              <a:rPr lang="ru-UA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sz="2800" dirty="0">
              <a:solidFill>
                <a:srgbClr val="FFFF0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015866B-66E7-4BD6-A77B-B20D79B01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625" y="2491581"/>
            <a:ext cx="6000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83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BEB4A-F080-4457-BFA9-A1AE16B2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46759"/>
            <a:ext cx="4114800" cy="13735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 конфесійного стилю в </a:t>
            </a:r>
            <a:r>
              <a:rPr lang="uk-UA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новоукраїнський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період</a:t>
            </a:r>
            <a:endParaRPr lang="ru-UA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C46AA28-BB73-4C60-9476-EB2F2921C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0674" y="746125"/>
            <a:ext cx="4140714" cy="547211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B8C2A93-7B71-44D2-902F-6A7FD1B5A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Конфесійний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стиль 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українською мовою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відроджується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ХІХ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столітті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коли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з’являються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переклади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Євангелія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М. Шашкевича,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переклади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Біблії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П.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Куліша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І.Нечуя-Левицького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43810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F473EB-F51B-4758-8153-F7A8B7F2DB52}"/>
              </a:ext>
            </a:extLst>
          </p:cNvPr>
          <p:cNvSpPr txBox="1"/>
          <p:nvPr/>
        </p:nvSpPr>
        <p:spPr>
          <a:xfrm>
            <a:off x="198783" y="192099"/>
            <a:ext cx="5897217" cy="6480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7150" algn="just" fontAlgn="base">
              <a:lnSpc>
                <a:spcPct val="150000"/>
              </a:lnSpc>
              <a:spcAft>
                <a:spcPts val="800"/>
              </a:spcAft>
            </a:pPr>
            <a:r>
              <a:rPr lang="uk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сьогодні і</a:t>
            </a:r>
            <a:r>
              <a:rPr lang="ru-UA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снує</a:t>
            </a:r>
            <a:r>
              <a:rPr lang="ru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шість</a:t>
            </a:r>
            <a:r>
              <a:rPr lang="ru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повних</a:t>
            </a:r>
            <a:r>
              <a:rPr lang="ru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UA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включають</a:t>
            </a:r>
            <a:r>
              <a:rPr lang="ru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UA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Старий</a:t>
            </a:r>
            <a:r>
              <a:rPr lang="ru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Заповіт</a:t>
            </a:r>
            <a:r>
              <a:rPr lang="ru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так і </a:t>
            </a:r>
            <a:r>
              <a:rPr lang="ru-UA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Новий</a:t>
            </a:r>
            <a:r>
              <a:rPr lang="ru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Заповіт</a:t>
            </a:r>
            <a:r>
              <a:rPr lang="ru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UA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перекладів</a:t>
            </a:r>
            <a:r>
              <a:rPr lang="ru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Біблії</a:t>
            </a:r>
            <a:r>
              <a:rPr lang="ru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українською</a:t>
            </a:r>
            <a:r>
              <a:rPr lang="ru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мовою</a:t>
            </a:r>
            <a:r>
              <a:rPr lang="ru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UA" sz="1400" b="1" u="sng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переклад Пантелеймона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Куліша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Івана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Пулюя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Івана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Нечуй-Левицького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надрукований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1903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UA" sz="1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переклад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Івана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Огієнка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надрукований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1962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UA" sz="1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переклад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Івана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Хоменка,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надрукований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1963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UA" sz="1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переклад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Філарета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надрукований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2004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UA" sz="1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переклад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Олександра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Гижі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єдиний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повний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переклад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Біблії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українською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мовою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надрукований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UA" sz="1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переклад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Рафаїла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Турконяка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надрукований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2011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2410C6-99FF-4CE0-9F7A-135004D40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183" y="4002156"/>
            <a:ext cx="3817972" cy="2855843"/>
          </a:xfrm>
          <a:prstGeom prst="rect">
            <a:avLst/>
          </a:prstGeom>
        </p:spPr>
      </p:pic>
      <p:sp>
        <p:nvSpPr>
          <p:cNvPr id="5" name="Стрелка: штриховая вправо 4">
            <a:extLst>
              <a:ext uri="{FF2B5EF4-FFF2-40B4-BE49-F238E27FC236}">
                <a16:creationId xmlns:a16="http://schemas.microsoft.com/office/drawing/2014/main" id="{F9A4E209-1FCF-426F-8DDA-AFD43317E70D}"/>
              </a:ext>
            </a:extLst>
          </p:cNvPr>
          <p:cNvSpPr/>
          <p:nvPr/>
        </p:nvSpPr>
        <p:spPr>
          <a:xfrm rot="1334485">
            <a:off x="5872344" y="4181985"/>
            <a:ext cx="2256345" cy="467438"/>
          </a:xfrm>
          <a:prstGeom prst="stripedRightArrow">
            <a:avLst>
              <a:gd name="adj1" fmla="val 50000"/>
              <a:gd name="adj2" fmla="val 696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FECC66-E3D0-4FC2-BDCB-9DB2F37FA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968" y="0"/>
            <a:ext cx="2600739" cy="4161183"/>
          </a:xfrm>
          <a:prstGeom prst="rect">
            <a:avLst/>
          </a:prstGeom>
        </p:spPr>
      </p:pic>
      <p:sp>
        <p:nvSpPr>
          <p:cNvPr id="7" name="Стрелка: штриховая вправо 6">
            <a:extLst>
              <a:ext uri="{FF2B5EF4-FFF2-40B4-BE49-F238E27FC236}">
                <a16:creationId xmlns:a16="http://schemas.microsoft.com/office/drawing/2014/main" id="{B75DFF6D-69AC-41E5-9E13-DBB4157D6C5C}"/>
              </a:ext>
            </a:extLst>
          </p:cNvPr>
          <p:cNvSpPr/>
          <p:nvPr/>
        </p:nvSpPr>
        <p:spPr>
          <a:xfrm rot="20549407">
            <a:off x="4600141" y="1187752"/>
            <a:ext cx="1736035" cy="3313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4929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C074F-2A99-4697-ADE4-9DC2DC067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7810"/>
            <a:ext cx="4114800" cy="1855304"/>
          </a:xfrm>
        </p:spPr>
        <p:txBody>
          <a:bodyPr>
            <a:noAutofit/>
          </a:bodyPr>
          <a:lstStyle/>
          <a:p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ХІХ столітті конфесійний стиль здебільшого був представлений </a:t>
            </a:r>
            <a:r>
              <a:rPr lang="uk-UA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літургійно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-богословським </a:t>
            </a:r>
            <a:r>
              <a:rPr lang="uk-UA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підстилем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 то силами одинаків-письменників, такими як </a:t>
            </a:r>
            <a:r>
              <a:rPr lang="uk-UA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П.Куліш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180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UA" sz="1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F773E8-15A4-45B6-BFA3-E73E20F6A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32075"/>
            <a:ext cx="4823791" cy="6504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F6E31D0-C3EF-43A2-A858-D9AC63CB6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408582"/>
            <a:ext cx="4114800" cy="3912705"/>
          </a:xfrm>
        </p:spPr>
        <p:txBody>
          <a:bodyPr>
            <a:normAutofit/>
          </a:bodyPr>
          <a:lstStyle/>
          <a:p>
            <a:r>
              <a:rPr lang="ru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Т.</a:t>
            </a:r>
            <a:r>
              <a:rPr lang="uk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Г. </a:t>
            </a:r>
            <a:r>
              <a:rPr lang="ru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Шевченко написав цикл “</a:t>
            </a:r>
            <a:r>
              <a:rPr lang="ru-UA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Давидові</a:t>
            </a:r>
            <a:r>
              <a:rPr lang="ru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псалми</a:t>
            </a:r>
            <a:r>
              <a:rPr lang="ru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в </a:t>
            </a:r>
            <a:r>
              <a:rPr lang="ru-UA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якому</a:t>
            </a:r>
            <a:r>
              <a:rPr lang="ru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переспівав</a:t>
            </a:r>
            <a:r>
              <a:rPr lang="ru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десять </a:t>
            </a:r>
            <a:r>
              <a:rPr lang="ru-UA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псалмів</a:t>
            </a:r>
            <a:r>
              <a:rPr lang="ru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Поет </a:t>
            </a:r>
            <a:r>
              <a:rPr lang="ru-UA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використав</a:t>
            </a:r>
            <a:r>
              <a:rPr lang="ru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елементи</a:t>
            </a:r>
            <a:r>
              <a:rPr lang="ru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церковнослов'янської</a:t>
            </a:r>
            <a:r>
              <a:rPr lang="ru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старокнижні</a:t>
            </a:r>
            <a:r>
              <a:rPr lang="ru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слова і </a:t>
            </a:r>
            <a:r>
              <a:rPr lang="ru-UA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</a:t>
            </a:r>
            <a:r>
              <a:rPr lang="ru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2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019913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2E24E-89D0-465E-9844-4D8194FA1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2035"/>
            <a:ext cx="10820400" cy="1853831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західноукраїнських землях з’явилися перші проповіді українською мовою, Івана Могильницького,  Олександра Духновича, </a:t>
            </a:r>
            <a:br>
              <a:rPr lang="uk-UA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Маркіяна Шашкевича </a:t>
            </a:r>
            <a:endParaRPr lang="ru-UA" sz="20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067A92-C050-4485-959C-A6FAFA02A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Іван Могильницький</a:t>
            </a:r>
            <a:endParaRPr lang="ru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A62E0B-24B6-4566-9558-1A45FA9D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37" y="2930952"/>
            <a:ext cx="2861101" cy="3287734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2B68C9D-AEA8-49D7-86FC-1E58D280B5E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522666" y="2904067"/>
            <a:ext cx="3456432" cy="3314132"/>
          </a:xfrm>
        </p:spPr>
        <p:txBody>
          <a:bodyPr/>
          <a:lstStyle/>
          <a:p>
            <a:endParaRPr lang="ru-UA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B4AF25-BA11-48EE-916D-33A2D787F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Олександр Духнович</a:t>
            </a:r>
            <a:endParaRPr lang="ru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995041-ADDC-4EF7-8C78-3BB263E6D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004" y="2904067"/>
            <a:ext cx="2861100" cy="3364955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595A8442-D22E-4073-940C-C81BC42823AD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DE0C0B8-C260-4486-8EE1-0025F511AB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uk-UA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Маркіян Шашкевич</a:t>
            </a:r>
            <a:endParaRPr lang="ru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5D1353-C08A-4DBF-8D1F-86756DDB9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987" y="2930951"/>
            <a:ext cx="2855596" cy="3287247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D9024E67-61A8-43E0-8A15-B18EEE7578EB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231906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9DB29-3F6F-4A01-966F-1EA11CE53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185530"/>
            <a:ext cx="11347174" cy="1871871"/>
          </a:xfrm>
        </p:spPr>
        <p:txBody>
          <a:bodyPr>
            <a:normAutofit/>
          </a:bodyPr>
          <a:lstStyle/>
          <a:p>
            <a:pPr algn="ctr"/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початку ХХ ст.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справжнього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конфесійний стиль українською мовою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досягає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Сході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проводом митрополита Василя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Липківського</a:t>
            </a:r>
            <a:r>
              <a:rPr lang="uk-UA" sz="1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uk-UA" sz="1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 30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р.р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ХХст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Західній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чолі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митрополитом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Андрієм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Шептицьким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ru-UA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>
              <a:solidFill>
                <a:srgbClr val="FFFF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A7F3CE8-6335-42AB-847F-C8F2060B27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8897" y="2057401"/>
            <a:ext cx="5679502" cy="3180521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A2B0E911-4A52-4905-A1E6-A6FC04CEEC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58269" y="1388537"/>
            <a:ext cx="4147931" cy="51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65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79979-C6D9-4CAF-A101-153B28F42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291" y="639315"/>
            <a:ext cx="4114800" cy="1282249"/>
          </a:xfrm>
        </p:spPr>
        <p:txBody>
          <a:bodyPr/>
          <a:lstStyle/>
          <a:p>
            <a:pPr algn="ctr"/>
            <a:r>
              <a:rPr lang="ru-UA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Іван</a:t>
            </a:r>
            <a:r>
              <a:rPr lang="ru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Огієнк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(митрополит </a:t>
            </a:r>
            <a:r>
              <a:rPr lang="ru-UA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Іларіон</a:t>
            </a:r>
            <a:r>
              <a:rPr lang="ru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ru-UA" b="1" dirty="0">
              <a:solidFill>
                <a:srgbClr val="FFFF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1FDA1A6-378E-4CFA-95C5-6A5426BBC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1775" y="228202"/>
            <a:ext cx="4426226" cy="640159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04EEFD1-2686-4F7F-8177-C12EE22E4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120349"/>
            <a:ext cx="4114800" cy="4098336"/>
          </a:xfrm>
        </p:spPr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собливу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роль у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становленні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сакрального стилю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Івана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Огієнка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(митрополита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Іларіона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був М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іністром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віросповідань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УНР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і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 вересня 1919  року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розіслав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наказ, у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якому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говориться,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Євангеліє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церквах, де є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змога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має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читатися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українською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мовою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«…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служби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Божі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читання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церкві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треби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неодмінно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правити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українською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вимовою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себто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так, як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Вкраїні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довгі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віки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992963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671E4-3B8C-4B87-9DF6-C0B090E52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782" y="516834"/>
            <a:ext cx="4114800" cy="2398644"/>
          </a:xfrm>
        </p:spPr>
        <p:txBody>
          <a:bodyPr>
            <a:normAutofit/>
          </a:bodyPr>
          <a:lstStyle/>
          <a:p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Сучасному к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онфесійному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стилю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притаманні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принаймі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дві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конститутивні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ознаки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урочистість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стилістична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домінанта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стандартність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UA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>
              <a:solidFill>
                <a:srgbClr val="FFFF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95DD00-BCC7-4C7F-BF7E-A9E903F29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600" y="63898"/>
            <a:ext cx="4933950" cy="34290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0F997D8-F0F5-4F6A-A4D4-6FEA4C9F9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середині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40-х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років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після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нищення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церкви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занепадає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й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конфесійний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стиль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який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повернувся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звідки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усунутий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разом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із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секуляризацією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релігійного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життя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 тільки на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поч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90-х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рр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ХХ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століття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634F7E-1F83-4F7B-971F-AE5030515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845" y="3492898"/>
            <a:ext cx="4537155" cy="33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28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C7EC55-EFD5-46DA-971C-2208D4800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2035"/>
            <a:ext cx="10820400" cy="184536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uk-UA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Питання 4</a:t>
            </a:r>
            <a:br>
              <a:rPr lang="uk-UA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Основні риси сучасного конфесійного стилю  та сфера його застосування, підстилі конфесійного  стилю</a:t>
            </a:r>
            <a:br>
              <a:rPr lang="ru-UA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5C259C-A5B1-465B-AE4C-799ED77E85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83027"/>
            <a:ext cx="5334000" cy="507558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ru-UA" sz="4800" b="1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фонетичний</a:t>
            </a:r>
            <a:r>
              <a:rPr lang="ru-UA" sz="4800" b="1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b="1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рівень</a:t>
            </a:r>
            <a:endParaRPr lang="ru-U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особлива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піднесена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ритмомелодика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фрази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U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ru-UA" sz="4800" b="1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лексико-</a:t>
            </a:r>
            <a:r>
              <a:rPr lang="ru-UA" sz="4800" b="1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фразеологічний</a:t>
            </a:r>
            <a:r>
              <a:rPr lang="ru-UA" sz="4800" b="1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b="1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рівень</a:t>
            </a:r>
            <a:endParaRPr lang="ru-U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Найвиразніше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характеризує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конфесійні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тексти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їх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лексичний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склад. У текстах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сконцентрована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велика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кількість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uk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старословянсько</a:t>
            </a:r>
            <a:r>
              <a:rPr lang="uk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-грецької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конфесійної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лексики.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Серед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лексико-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семантичних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груп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цього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стилю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типовими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є:</a:t>
            </a:r>
            <a:endParaRPr lang="ru-U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-слова для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найменування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Бога та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явищ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потойбічного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світу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(</a:t>
            </a:r>
            <a:r>
              <a:rPr lang="ru-UA" sz="4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Небесний</a:t>
            </a:r>
            <a:r>
              <a:rPr lang="ru-UA" sz="4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Отець</a:t>
            </a:r>
            <a:r>
              <a:rPr lang="ru-UA" sz="4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Божий Син, </a:t>
            </a:r>
            <a:r>
              <a:rPr lang="ru-UA" sz="4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Святий</a:t>
            </a:r>
            <a:r>
              <a:rPr lang="ru-UA" sz="4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Дух, Спаситель, Царство </a:t>
            </a:r>
            <a:r>
              <a:rPr lang="ru-UA" sz="4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Небесне</a:t>
            </a:r>
            <a:r>
              <a:rPr lang="ru-UA" sz="4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Царство Боже, рай, </a:t>
            </a:r>
            <a:r>
              <a:rPr lang="ru-UA" sz="4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вічне</a:t>
            </a:r>
            <a:r>
              <a:rPr lang="ru-UA" sz="4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життя</a:t>
            </a:r>
            <a:r>
              <a:rPr lang="ru-UA" sz="4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небеса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);</a:t>
            </a:r>
            <a:endParaRPr lang="ru-U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-слова для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найменування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стосунків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людини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й Бога (</a:t>
            </a:r>
            <a:r>
              <a:rPr lang="ru-UA" sz="4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вірувати</a:t>
            </a:r>
            <a:r>
              <a:rPr lang="ru-UA" sz="4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ru-UA" sz="4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молитися</a:t>
            </a:r>
            <a:r>
              <a:rPr lang="ru-UA" sz="4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ru-UA" sz="4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заповіді</a:t>
            </a:r>
            <a:r>
              <a:rPr lang="ru-UA" sz="4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ru-UA" sz="4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воскресіння</a:t>
            </a:r>
            <a:r>
              <a:rPr lang="ru-UA" sz="4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ru-UA" sz="4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покаяння</a:t>
            </a:r>
            <a:r>
              <a:rPr lang="ru-UA" sz="4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ru-UA" sz="4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праведні</a:t>
            </a:r>
            <a:r>
              <a:rPr lang="ru-UA" sz="4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ru-UA" sz="48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грішні</a:t>
            </a:r>
            <a:r>
              <a:rPr lang="ru-UA" sz="48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благодать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);</a:t>
            </a:r>
            <a:endParaRPr lang="ru-U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значна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кількість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старослов’янізмів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(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церковнослов’янізмів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),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які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використовуються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у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прямій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uk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номінативній </a:t>
            </a:r>
            <a:r>
              <a:rPr lang="ru-UA" sz="4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функції</a:t>
            </a:r>
            <a:r>
              <a:rPr lang="ru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U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144492-E77A-4568-948B-96327B4F9C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70000"/>
              </a:lnSpc>
              <a:spcAft>
                <a:spcPts val="800"/>
              </a:spcAft>
              <a:buNone/>
            </a:pPr>
            <a:r>
              <a:rPr lang="uk-UA" sz="4800" b="1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граматичний рівень</a:t>
            </a:r>
            <a:endParaRPr lang="ru-U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Aft>
                <a:spcPts val="800"/>
              </a:spcAft>
              <a:buNone/>
            </a:pPr>
            <a:r>
              <a:rPr lang="uk-UA" sz="4800" b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</a:t>
            </a:r>
            <a:r>
              <a:rPr lang="uk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інверсія слів, словосполучень, речень;</a:t>
            </a:r>
            <a:endParaRPr lang="ru-U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Aft>
                <a:spcPts val="800"/>
              </a:spcAft>
              <a:buNone/>
            </a:pPr>
            <a:r>
              <a:rPr lang="uk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-повтори слів і словосполучень;</a:t>
            </a:r>
            <a:endParaRPr lang="ru-U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Aft>
                <a:spcPts val="800"/>
              </a:spcAft>
              <a:buNone/>
            </a:pPr>
            <a:r>
              <a:rPr lang="uk-UA" sz="4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-використання риторичних питань.</a:t>
            </a:r>
            <a:endParaRPr lang="ru-U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Мова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культових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творів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що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апелює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до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душевних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переживань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людини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дуже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образна, вона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багата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на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такі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засоби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:</a:t>
            </a:r>
            <a:endParaRPr lang="ru-UA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епітети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повтори,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метафори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алегорії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символи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загалом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слова та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вислови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з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переносним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UA" sz="48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значенням</a:t>
            </a:r>
            <a:r>
              <a:rPr lang="ru-UA" sz="48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UA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209530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DA72D-CBEF-401C-8ED6-7B7FA62E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Питання із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підстилями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конфесійного стилю на сьогодні обговорюване, але історично сформованими є такі підстилі:</a:t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8441B8-76BA-4606-A6E6-60073415EE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lvl="0" algn="just">
              <a:lnSpc>
                <a:spcPct val="150000"/>
              </a:lnSpc>
              <a:buClr>
                <a:srgbClr val="050505"/>
              </a:buClr>
              <a:buFont typeface="Wingdings" panose="05000000000000000000" pitchFamily="2" charset="2"/>
              <a:buChar char="ü"/>
            </a:pP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вященного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Писання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Біблійни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й;</a:t>
            </a:r>
            <a:endParaRPr lang="ru-UA" sz="1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Clr>
                <a:srgbClr val="050505"/>
              </a:buClr>
            </a:pP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літургійно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-богословський;</a:t>
            </a:r>
            <a:endParaRPr lang="ru-UA" sz="1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Clr>
                <a:srgbClr val="050505"/>
              </a:buClr>
            </a:pP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агіографічний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житійний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UA" sz="1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Clr>
                <a:srgbClr val="050505"/>
              </a:buClr>
            </a:pP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проповідницький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UA" sz="1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Clr>
                <a:srgbClr val="050505"/>
              </a:buClr>
            </a:pP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науково-богословський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UA" sz="1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  <a:buClr>
                <a:srgbClr val="050505"/>
              </a:buClr>
            </a:pP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катехізичний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навчально-релігійний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UA" sz="1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E263B2-F3A3-4B6A-9BE4-2E8C666589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Дослідниця 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Мацько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наприклад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виділяє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такі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підстилі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UA" sz="1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власне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конфесійний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UA" sz="1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конфесійно-популярний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UA" sz="1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конфесійно-навчальний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UA" sz="1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конфесійно-обрядовий</a:t>
            </a: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UA" sz="1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конфесійно-публіцистичний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1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1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154291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9016E-B44B-4C97-8E77-D68AF457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04130"/>
            <a:ext cx="10820400" cy="719870"/>
          </a:xfrm>
        </p:spPr>
        <p:txBody>
          <a:bodyPr/>
          <a:lstStyle/>
          <a:p>
            <a:pPr algn="ctr"/>
            <a:r>
              <a:rPr lang="uk-UA" dirty="0"/>
              <a:t>додаткова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4D9BB-1D9B-4A82-8748-55A5244E8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524001"/>
            <a:ext cx="5334000" cy="469468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UA" sz="180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Бабич Н. Д.</a:t>
            </a:r>
            <a:r>
              <a:rPr lang="ru-UA" sz="260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2006.</a:t>
            </a:r>
            <a:endParaRPr lang="ru-UA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Дзюбишина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-Мельник Н. Я.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Стильово-стилістичні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орієнтації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сучасного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конфесійного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стилю </a:t>
            </a:r>
            <a:r>
              <a:rPr lang="uk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Єдиними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вустами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Вісник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Інституту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богословської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термінології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Львів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1998. №2.</a:t>
            </a:r>
            <a:endParaRPr lang="ru-UA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Задорожний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До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конфесійного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стилю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сучасної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літературної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Матеріали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Всеукраїнської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наукової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конференції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13-15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травня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1998 року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Львів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видавництво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ЛПБА, 1998.  С. 137-145. </a:t>
            </a:r>
            <a:endParaRPr lang="ru-UA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Задорожний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Як треба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читати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тексти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кирилівського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письма</a:t>
            </a:r>
            <a:r>
              <a:rPr lang="uk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Дивослово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2004. №2. С. 22-25.</a:t>
            </a:r>
            <a:endParaRPr lang="uk-UA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Огієнко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І. (митрополит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Іларіон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Хвалімо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Бога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українською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мовою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Вінніпег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1962.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Видання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третє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доповнене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перероблене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Луцьк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1992.  20 с. </a:t>
            </a:r>
            <a:endParaRPr lang="ru-UA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Павлова І. Лексика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конфесійного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стилю</a:t>
            </a:r>
            <a:r>
              <a:rPr lang="uk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Дивослово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2001.  №1.С. 18-24</a:t>
            </a:r>
            <a:endParaRPr lang="ru-UA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ru-UA" sz="2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DBD1CA-FBE7-463B-A44F-9A8B9019B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24001"/>
            <a:ext cx="5334000" cy="4694684"/>
          </a:xfrm>
        </p:spPr>
        <p:txBody>
          <a:bodyPr>
            <a:normAutofit fontScale="25000" lnSpcReduction="20000"/>
          </a:bodyPr>
          <a:lstStyle/>
          <a:p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Бабич Н. Д.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Богословський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стиль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контексті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стилістичної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науки: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збірник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науково-дидактичних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праць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Чернівці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2009.</a:t>
            </a:r>
            <a:endParaRPr lang="uk-UA" sz="5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b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Грималовський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І. С.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Мова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духовної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поезії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ХVІІІ – початку ХІХ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століття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Дис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... канд.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філол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наук /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Чернівці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2006</a:t>
            </a:r>
            <a:r>
              <a:rPr lang="ru-UA" sz="560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uk-UA" sz="5600" dirty="0">
              <a:solidFill>
                <a:srgbClr val="050505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Німчук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В.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Українська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мова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священна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мова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Українські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переклади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Святого Письма </a:t>
            </a:r>
            <a:r>
              <a:rPr lang="uk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Людина і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</a:t>
            </a:r>
            <a:r>
              <a:rPr lang="uk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1991.  № 11-12. С. 28-32; 1993. -№ 1.-С . 35-39; № 4-5. -С. 14-19; № 6-7. С. 26-32; № 8-9.  С. 20-24; № 10-12. С, 26-31.</a:t>
            </a:r>
            <a:endParaRPr lang="ru-UA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Німчук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В.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Українські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діалектні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переклади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Св. Письма</a:t>
            </a:r>
            <a:r>
              <a:rPr lang="uk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Українське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слов'янське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мовознавство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матеріали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Міжнар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 честь 80-річчя проф. Й.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Дзендзелівського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Ужгород, 2001. С . 383-389. </a:t>
            </a:r>
            <a:endParaRPr lang="uk-UA" sz="5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Німчук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В.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Християнство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й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українська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мова</a:t>
            </a:r>
            <a:r>
              <a:rPr lang="uk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Українська</a:t>
            </a:r>
            <a:r>
              <a:rPr lang="ru-UA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5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мова</a:t>
            </a:r>
            <a:r>
              <a:rPr lang="ru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2001. № 1. С. 11- 31 </a:t>
            </a:r>
            <a:endParaRPr lang="ru-UA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sz="32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72B43EAE-6285-4B8D-9AB1-17939C0A66ED}"/>
                  </a:ext>
                </a:extLst>
              </p14:cNvPr>
              <p14:cNvContentPartPr/>
              <p14:nvPr/>
            </p14:nvContentPartPr>
            <p14:xfrm>
              <a:off x="5830920" y="2678760"/>
              <a:ext cx="3197520" cy="3045600"/>
            </p14:xfrm>
          </p:contentPart>
        </mc:Choice>
        <mc:Fallback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72B43EAE-6285-4B8D-9AB1-17939C0A66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21560" y="2669400"/>
                <a:ext cx="3216240" cy="306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8677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34F97C-85C7-434A-A3A4-5E6EA03E0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928687"/>
            <a:ext cx="66675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89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09D67-8D34-42BA-ABBE-E32B5C00F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70" y="764373"/>
            <a:ext cx="1108213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ПИТАННЯ 1</a:t>
            </a:r>
            <a:br>
              <a:rPr lang="uk-UA" sz="2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2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Функціювання конфесійного стилю в </a:t>
            </a:r>
            <a:br>
              <a:rPr lang="uk-UA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давньоруськоукраїнський</a:t>
            </a:r>
            <a:r>
              <a:rPr lang="uk-UA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(ХІ-ХІІІ ст.) період</a:t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FC5E26-F4B0-4BBE-9E85-61E45329D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Конфесійний стиль  бере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початок з часу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запровадження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християнства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як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державної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релігії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Київської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Русі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(988 р.)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разом із якою було цілком запозичено й стиль відправ, церковну літературу, обрядовість, і відповідно службову мову - старослов’янську. 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C7DD11-DB60-4717-A818-C8352D7EF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95" y="3233529"/>
            <a:ext cx="4784035" cy="32534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A7FF22-0C8F-4C97-959B-4FA91A653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17428"/>
            <a:ext cx="5287617" cy="32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47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D930E3-3BFC-4376-8AF7-F33C425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39316"/>
            <a:ext cx="4114800" cy="831675"/>
          </a:xfrm>
        </p:spPr>
        <p:txBody>
          <a:bodyPr/>
          <a:lstStyle/>
          <a:p>
            <a:pPr algn="ctr"/>
            <a:r>
              <a:rPr lang="uk-UA" dirty="0"/>
              <a:t>ХІ століття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E44048-BF87-45B6-B4D8-6D22C5719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582" y="639316"/>
            <a:ext cx="6510618" cy="621868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Остромиров</a:t>
            </a:r>
            <a:r>
              <a:rPr lang="uk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е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Євангелі</a:t>
            </a:r>
            <a:r>
              <a:rPr lang="uk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1056–1057 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рр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</a:t>
            </a:r>
            <a:endParaRPr lang="ru-UA" sz="5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Реймське</a:t>
            </a:r>
            <a:r>
              <a:rPr lang="uk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Євангеліє ХІ ст.</a:t>
            </a:r>
            <a:endParaRPr lang="ru-UA" sz="5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Ізборник</a:t>
            </a:r>
            <a:r>
              <a:rPr lang="uk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и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Святослава 1073 р. та 1076 р.</a:t>
            </a:r>
            <a:endParaRPr lang="ru-UA" sz="5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Архангельське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Євангеліє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1092 р.</a:t>
            </a:r>
            <a:endParaRPr lang="ru-UA" sz="5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Путятина 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Мінея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endParaRPr lang="ru-UA" sz="5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Синайський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Патерик </a:t>
            </a:r>
            <a:endParaRPr lang="ru-UA" sz="5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Кондакар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(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збірник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церковних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піснеспівів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) 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кін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ХІ – 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поч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ХІІ ст. </a:t>
            </a:r>
            <a:endParaRPr lang="ru-UA" sz="5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Пандекти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Антіоха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</a:t>
            </a:r>
            <a:endParaRPr lang="ru-UA" sz="5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Чудовський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Псалтир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endParaRPr lang="ru-UA" sz="5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Слова (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їх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13) 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Григорія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Богослова. </a:t>
            </a:r>
            <a:endParaRPr lang="ru-UA" sz="5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Слово о 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закон</a:t>
            </a:r>
            <a:r>
              <a:rPr lang="ru-UA" sz="5600" dirty="0" err="1">
                <a:latin typeface="Izhitsa" pitchFamily="2" charset="0"/>
                <a:ea typeface="TimesNewRoman"/>
                <a:cs typeface="Times New Roman" panose="02020603050405020304" pitchFamily="18" charset="0"/>
              </a:rPr>
              <a:t>h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і 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благодат</a:t>
            </a:r>
            <a:r>
              <a:rPr lang="uk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і 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київського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митрополита 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Іларіона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endParaRPr lang="ru-UA" sz="5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Съказание</a:t>
            </a:r>
            <a:r>
              <a:rPr lang="ru-UA" sz="56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и страсть и похвала... Бориса и 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Гл</a:t>
            </a:r>
            <a:r>
              <a:rPr lang="ru-UA" sz="5600" dirty="0" err="1">
                <a:latin typeface="Izhitsa" pitchFamily="2" charset="0"/>
                <a:ea typeface="TimesNewRoman"/>
                <a:cs typeface="Times New Roman" panose="02020603050405020304" pitchFamily="18" charset="0"/>
              </a:rPr>
              <a:t>h</a:t>
            </a:r>
            <a:r>
              <a:rPr lang="ru-UA" sz="56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ба</a:t>
            </a:r>
            <a:endParaRPr lang="ru-UA" sz="5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4D6340-7DEC-44B3-9E1A-276702B4E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470991"/>
            <a:ext cx="4114800" cy="4747693"/>
          </a:xfrm>
        </p:spPr>
        <p:txBody>
          <a:bodyPr>
            <a:norm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NewRoman"/>
              </a:rPr>
              <a:t>кількісне представлення оригінальної та перекладної конфесійної літератури </a:t>
            </a:r>
          </a:p>
          <a:p>
            <a:endParaRPr lang="uk-UA" sz="1800" dirty="0">
              <a:latin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</a:endParaRPr>
          </a:p>
          <a:p>
            <a:endParaRPr lang="uk-UA" sz="1600" dirty="0">
              <a:solidFill>
                <a:srgbClr val="FFFF00"/>
              </a:solidFill>
              <a:latin typeface="Times New Roman" panose="02020603050405020304" pitchFamily="18" charset="0"/>
              <a:ea typeface="TimesNewRoman"/>
              <a:cs typeface="Times New Roman" panose="02020603050405020304" pitchFamily="18" charset="0"/>
            </a:endParaRPr>
          </a:p>
          <a:p>
            <a:endParaRPr lang="uk-UA" dirty="0">
              <a:solidFill>
                <a:srgbClr val="FFFF00"/>
              </a:solidFill>
              <a:latin typeface="Times New Roman" panose="02020603050405020304" pitchFamily="18" charset="0"/>
              <a:ea typeface="TimesNewRoman"/>
              <a:cs typeface="Times New Roman" panose="02020603050405020304" pitchFamily="18" charset="0"/>
            </a:endParaRPr>
          </a:p>
          <a:p>
            <a:r>
              <a:rPr lang="ru-UA" sz="1600" dirty="0">
                <a:solidFill>
                  <a:srgbClr val="FFFF00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Остромиров</a:t>
            </a:r>
            <a:r>
              <a:rPr lang="uk-UA" sz="1600" dirty="0">
                <a:solidFill>
                  <a:srgbClr val="FFFF00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е</a:t>
            </a:r>
            <a:r>
              <a:rPr lang="ru-UA" sz="1600" dirty="0">
                <a:solidFill>
                  <a:srgbClr val="FFFF00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600" dirty="0" err="1">
                <a:solidFill>
                  <a:srgbClr val="FFFF00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Євангелі</a:t>
            </a:r>
            <a:r>
              <a:rPr lang="uk-UA" sz="1600" dirty="0">
                <a:solidFill>
                  <a:srgbClr val="FFFF00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</a:t>
            </a:r>
            <a:r>
              <a:rPr lang="ru-UA" sz="1600" dirty="0">
                <a:solidFill>
                  <a:srgbClr val="FFFF00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1056–1057 </a:t>
            </a:r>
            <a:r>
              <a:rPr lang="ru-UA" sz="1600" dirty="0" err="1">
                <a:solidFill>
                  <a:srgbClr val="FFFF00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рр</a:t>
            </a:r>
            <a:r>
              <a:rPr lang="ru-UA" sz="1600" dirty="0">
                <a:solidFill>
                  <a:srgbClr val="FFFF00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</a:t>
            </a:r>
            <a:endParaRPr lang="ru-UA" sz="16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9543B2-F8A3-4833-AA26-5736FDE14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17611"/>
            <a:ext cx="2998304" cy="368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37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86469-F8F4-49FE-8697-1202C53CD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238539"/>
            <a:ext cx="11108635" cy="1126435"/>
          </a:xfrm>
        </p:spPr>
        <p:txBody>
          <a:bodyPr/>
          <a:lstStyle/>
          <a:p>
            <a:pPr algn="ctr"/>
            <a:r>
              <a:rPr lang="uk-UA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ХІІ століття</a:t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BC86A1-8816-46A6-AE56-3503BC8254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020417"/>
            <a:ext cx="5334000" cy="519826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Хоженьє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ігумена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Данила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опис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подорожі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1106–1107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рр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до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Палестини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Моленіє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Данила Заточника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твори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Кирила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Туровського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Мінеї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служебні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Поученія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Кирила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Єрусалимського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Тріодь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цвітна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Мстиславове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Євангеліє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близько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1117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EE0529-E044-4A99-84AB-626D7B17D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20417"/>
            <a:ext cx="5334000" cy="519826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Юріївське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Євангеліє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1119–1128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рр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Галицьке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Євангеліє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1144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Добрилове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Євангеліє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1164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Христинопільський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або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Городиський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Апостол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Житіє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Сави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Освященного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“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Ліствиця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Івана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Ліствичника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Мінеї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Тріоді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Виголексинський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збірник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Устав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студійський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церковний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і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монастирський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та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ін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UA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190DA65A-D6E4-4634-AA45-0261D0F41971}"/>
                  </a:ext>
                </a:extLst>
              </p14:cNvPr>
              <p14:cNvContentPartPr/>
              <p14:nvPr/>
            </p14:nvContentPartPr>
            <p14:xfrm>
              <a:off x="651960" y="1901880"/>
              <a:ext cx="8117280" cy="4054680"/>
            </p14:xfrm>
          </p:contentPart>
        </mc:Choice>
        <mc:Fallback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190DA65A-D6E4-4634-AA45-0261D0F4197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2600" y="1892520"/>
                <a:ext cx="8136000" cy="407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1058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71B49D-D4B2-46A3-981C-B25A9BE3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6382"/>
            <a:ext cx="4454574" cy="30016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FA38FA-51D5-47FE-A63C-C84B57714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534" y="10721"/>
            <a:ext cx="6175927" cy="3845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656758-65B9-4E01-901C-25E8AAE1F933}"/>
              </a:ext>
            </a:extLst>
          </p:cNvPr>
          <p:cNvSpPr txBox="1"/>
          <p:nvPr/>
        </p:nvSpPr>
        <p:spPr>
          <a:xfrm>
            <a:off x="4982818" y="4498948"/>
            <a:ext cx="2994991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Добрилове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Євангеліє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1164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C03C91-EAC0-4A7C-80C3-54A56AA3A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460" y="2161854"/>
            <a:ext cx="3286539" cy="467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71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85F87A-C329-400B-A330-ABF255CC4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13" y="536300"/>
            <a:ext cx="5715000" cy="36385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9999E4-351C-4DC0-A755-DB97BFC09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708" y="0"/>
            <a:ext cx="456679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9D683C-013E-4377-8CCE-AA2DDC169CC5}"/>
              </a:ext>
            </a:extLst>
          </p:cNvPr>
          <p:cNvSpPr txBox="1"/>
          <p:nvPr/>
        </p:nvSpPr>
        <p:spPr>
          <a:xfrm>
            <a:off x="424071" y="5122180"/>
            <a:ext cx="6109252" cy="4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dirty="0" err="1">
                <a:latin typeface="arial" panose="020B0604020202020204" pitchFamily="34" charset="0"/>
              </a:rPr>
              <a:t>М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інеї</a:t>
            </a:r>
            <a:r>
              <a:rPr lang="ru-RU" b="0" i="0" dirty="0">
                <a:effectLst/>
                <a:latin typeface="arial" panose="020B0604020202020204" pitchFamily="34" charset="0"/>
              </a:rPr>
              <a:t>-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місячні</a:t>
            </a:r>
            <a:r>
              <a:rPr lang="ru-RU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читання</a:t>
            </a:r>
            <a:r>
              <a:rPr lang="ru-RU" b="0" i="0" dirty="0">
                <a:effectLst/>
                <a:latin typeface="arial" panose="020B0604020202020204" pitchFamily="34" charset="0"/>
              </a:rPr>
              <a:t> на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календарний</a:t>
            </a:r>
            <a:r>
              <a:rPr lang="ru-RU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церковний</a:t>
            </a:r>
            <a:r>
              <a:rPr lang="ru-RU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effectLst/>
                <a:latin typeface="arial" panose="020B0604020202020204" pitchFamily="34" charset="0"/>
              </a:rPr>
              <a:t>рік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248983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320</TotalTime>
  <Words>2631</Words>
  <Application>Microsoft Office PowerPoint</Application>
  <PresentationFormat>Широкоэкранный</PresentationFormat>
  <Paragraphs>215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4" baseType="lpstr">
      <vt:lpstr>Arial</vt:lpstr>
      <vt:lpstr>Arial</vt:lpstr>
      <vt:lpstr>Arial Black</vt:lpstr>
      <vt:lpstr>Calibri</vt:lpstr>
      <vt:lpstr>Century Gothic</vt:lpstr>
      <vt:lpstr>Courier New</vt:lpstr>
      <vt:lpstr>Georgia</vt:lpstr>
      <vt:lpstr>Izhitsa</vt:lpstr>
      <vt:lpstr>Symbol</vt:lpstr>
      <vt:lpstr>Times New Roman</vt:lpstr>
      <vt:lpstr>TimesNewRoman,Bold</vt:lpstr>
      <vt:lpstr>TimesNewRomanPS-ItalicMT</vt:lpstr>
      <vt:lpstr>Wingdings</vt:lpstr>
      <vt:lpstr>След самолета</vt:lpstr>
      <vt:lpstr>Тема 7</vt:lpstr>
      <vt:lpstr>Ритуальна функція мови та її реалізація в конфесійному стилі </vt:lpstr>
      <vt:lpstr>ЛІТЕРАТУРА    основнаОсновна  </vt:lpstr>
      <vt:lpstr>додаткова</vt:lpstr>
      <vt:lpstr>ПИТАННЯ 1  Функціювання конфесійного стилю в  давньоруськоукраїнський (ХІ-ХІІІ ст.) період </vt:lpstr>
      <vt:lpstr>ХІ століття</vt:lpstr>
      <vt:lpstr>ХІІ століття </vt:lpstr>
      <vt:lpstr>Презентация PowerPoint</vt:lpstr>
      <vt:lpstr>Презентация PowerPoint</vt:lpstr>
      <vt:lpstr>ХІІІ ст. </vt:lpstr>
      <vt:lpstr>Презентация PowerPoint</vt:lpstr>
      <vt:lpstr>підстилі давнього конфесійного стилю </vt:lpstr>
      <vt:lpstr>підстилі давнього конфесійного стилю </vt:lpstr>
      <vt:lpstr>підстилі давнього конфесійного стилю </vt:lpstr>
      <vt:lpstr>підстилі давнього конфесійного стилю </vt:lpstr>
      <vt:lpstr>Презентация PowerPoint</vt:lpstr>
      <vt:lpstr>ЛЕКСИКА</vt:lpstr>
      <vt:lpstr>Презентация PowerPoint</vt:lpstr>
      <vt:lpstr>стилістика</vt:lpstr>
      <vt:lpstr>Презентация PowerPoint</vt:lpstr>
      <vt:lpstr>отже</vt:lpstr>
      <vt:lpstr>Питання 2</vt:lpstr>
      <vt:lpstr>А. Передрієнко </vt:lpstr>
      <vt:lpstr>Презентация PowerPoint</vt:lpstr>
      <vt:lpstr>ХІУ-ХУ століття: </vt:lpstr>
      <vt:lpstr>ХУІ століття </vt:lpstr>
      <vt:lpstr>ХУІІ-ХУІІІ століття </vt:lpstr>
      <vt:lpstr>Нові підстилі</vt:lpstr>
      <vt:lpstr>Презентация PowerPoint</vt:lpstr>
      <vt:lpstr>Питання 3  Стан конфесійного стилю  в новоукраїнський період </vt:lpstr>
      <vt:lpstr>Стан конфесійного стилю в новоукраїнський період</vt:lpstr>
      <vt:lpstr>Презентация PowerPoint</vt:lpstr>
      <vt:lpstr>У ХІХ столітті конфесійний стиль здебільшого був представлений літургійно-богословським підстилем, і то силами одинаків-письменників, такими як П.Куліш. </vt:lpstr>
      <vt:lpstr>в західноукраїнських землях з’явилися перші проповіді українською мовою, Івана Могильницького,  Олександра Духновича,  Маркіяна Шашкевича </vt:lpstr>
      <vt:lpstr>На початку ХХ ст. справжнього розвитку конфесійний стиль українською мовою досягає на Сході України під проводом митрополита Василя Липківського. а в 30 р.р. ХХст. на Західній Україні на чолі з митрополитом Андрієм Шептицьким.  </vt:lpstr>
      <vt:lpstr>Іван Огієнко  (митрополит Іларіон) </vt:lpstr>
      <vt:lpstr>Сучасному конфесійному стилю притаманні принаймі дві конститутивні ознаки: урочистість як стилістична домінанта та стандартність. </vt:lpstr>
      <vt:lpstr>Питання 4 Основні риси сучасного конфесійного стилю  та сфера його застосування, підстилі конфесійного  стилю </vt:lpstr>
      <vt:lpstr>Питання із підстилями конфесійного стилю на сьогодні обговорюване, але історично сформованими є такі підстилі: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Ритуальна функція мови та її реалізація в конфесійному стилі</dc:title>
  <dc:creator>admin</dc:creator>
  <cp:lastModifiedBy>admin</cp:lastModifiedBy>
  <cp:revision>23</cp:revision>
  <dcterms:created xsi:type="dcterms:W3CDTF">2020-11-16T12:04:00Z</dcterms:created>
  <dcterms:modified xsi:type="dcterms:W3CDTF">2020-11-16T17:24:20Z</dcterms:modified>
</cp:coreProperties>
</file>