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321" r:id="rId3"/>
    <p:sldId id="322" r:id="rId4"/>
    <p:sldId id="323" r:id="rId5"/>
    <p:sldId id="354" r:id="rId6"/>
    <p:sldId id="324" r:id="rId7"/>
    <p:sldId id="341" r:id="rId8"/>
    <p:sldId id="331" r:id="rId9"/>
    <p:sldId id="339" r:id="rId10"/>
    <p:sldId id="336" r:id="rId11"/>
    <p:sldId id="334" r:id="rId12"/>
    <p:sldId id="355" r:id="rId13"/>
    <p:sldId id="338" r:id="rId14"/>
    <p:sldId id="356" r:id="rId15"/>
    <p:sldId id="269" r:id="rId16"/>
    <p:sldId id="326" r:id="rId17"/>
    <p:sldId id="328" r:id="rId18"/>
    <p:sldId id="266" r:id="rId19"/>
    <p:sldId id="346" r:id="rId20"/>
    <p:sldId id="347" r:id="rId21"/>
    <p:sldId id="348" r:id="rId22"/>
    <p:sldId id="349" r:id="rId23"/>
    <p:sldId id="350" r:id="rId24"/>
    <p:sldId id="351" r:id="rId25"/>
    <p:sldId id="352" r:id="rId26"/>
    <p:sldId id="353" r:id="rId27"/>
    <p:sldId id="361" r:id="rId28"/>
    <p:sldId id="301"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057274C9-14F0-4702-A1D2-BE291E5136AC}">
          <p14:sldIdLst>
            <p14:sldId id="256"/>
            <p14:sldId id="321"/>
            <p14:sldId id="322"/>
            <p14:sldId id="323"/>
            <p14:sldId id="354"/>
            <p14:sldId id="324"/>
            <p14:sldId id="341"/>
            <p14:sldId id="331"/>
            <p14:sldId id="339"/>
            <p14:sldId id="336"/>
            <p14:sldId id="334"/>
            <p14:sldId id="355"/>
            <p14:sldId id="338"/>
            <p14:sldId id="356"/>
            <p14:sldId id="269"/>
            <p14:sldId id="326"/>
            <p14:sldId id="328"/>
            <p14:sldId id="266"/>
            <p14:sldId id="346"/>
            <p14:sldId id="347"/>
            <p14:sldId id="348"/>
            <p14:sldId id="349"/>
            <p14:sldId id="350"/>
            <p14:sldId id="351"/>
            <p14:sldId id="352"/>
            <p14:sldId id="353"/>
            <p14:sldId id="361"/>
            <p14:sldId id="30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Средний стиль 3 - акцент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8603FDC-E32A-4AB5-989C-0864C3EAD2B8}" styleName="Стиль из темы 2 - акцент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94643" autoAdjust="0"/>
  </p:normalViewPr>
  <p:slideViewPr>
    <p:cSldViewPr>
      <p:cViewPr varScale="1">
        <p:scale>
          <a:sx n="104" d="100"/>
          <a:sy n="104" d="100"/>
        </p:scale>
        <p:origin x="1824" y="13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одзаголовок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28" name="Дата 27"/>
          <p:cNvSpPr>
            <a:spLocks noGrp="1"/>
          </p:cNvSpPr>
          <p:nvPr>
            <p:ph type="dt" sz="half" idx="10"/>
          </p:nvPr>
        </p:nvSpPr>
        <p:spPr/>
        <p:txBody>
          <a:bodyPr/>
          <a:lstStyle/>
          <a:p>
            <a:fld id="{5B106E36-FD25-4E2D-B0AA-010F637433A0}" type="datetimeFigureOut">
              <a:rPr lang="ru-RU" smtClean="0"/>
              <a:pPr/>
              <a:t>14.10.2023</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7" name="Прямая соединительная линия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Овал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Овал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Номер слайда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725C68B6-61C2-468F-89AB-4B9F7531AA68}" type="slidenum">
              <a:rPr lang="ru-RU" smtClean="0"/>
              <a:pPr/>
              <a:t>‹#›</a:t>
            </a:fld>
            <a:endParaRPr lang="ru-RU"/>
          </a:p>
        </p:txBody>
      </p:sp>
      <p:sp>
        <p:nvSpPr>
          <p:cNvPr id="8" name="Заголовок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ru-RU"/>
              <a:t>Образец 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14.10.2023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Прямая соединительная линия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Овал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6915912" y="3009901"/>
            <a:ext cx="457200" cy="441325"/>
          </a:xfrm>
        </p:spPr>
        <p:txBody>
          <a:bodyPr/>
          <a:lstStyle/>
          <a:p>
            <a:fld id="{725C68B6-61C2-468F-89AB-4B9F7531AA68}" type="slidenum">
              <a:rPr lang="ru-RU" smtClean="0"/>
              <a:pPr/>
              <a:t>‹#›</a:t>
            </a:fld>
            <a:endParaRPr lang="ru-RU"/>
          </a:p>
        </p:txBody>
      </p:sp>
      <p:sp>
        <p:nvSpPr>
          <p:cNvPr id="3" name="Вертикальный текст 2"/>
          <p:cNvSpPr>
            <a:spLocks noGrp="1"/>
          </p:cNvSpPr>
          <p:nvPr>
            <p:ph type="body" orient="vert" idx="1"/>
          </p:nvPr>
        </p:nvSpPr>
        <p:spPr>
          <a:xfrm>
            <a:off x="304800" y="304800"/>
            <a:ext cx="6553200" cy="5821366"/>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14.10.2023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2" name="Вертикальный заголовок 1"/>
          <p:cNvSpPr>
            <a:spLocks noGrp="1"/>
          </p:cNvSpPr>
          <p:nvPr>
            <p:ph type="title" orient="vert"/>
          </p:nvPr>
        </p:nvSpPr>
        <p:spPr>
          <a:xfrm>
            <a:off x="7391400" y="304801"/>
            <a:ext cx="1447800" cy="5851525"/>
          </a:xfrm>
        </p:spPr>
        <p:txBody>
          <a:bodyPr vert="eaVert"/>
          <a:lstStyle/>
          <a:p>
            <a:r>
              <a:rPr kumimoji="0" lang="ru-RU"/>
              <a:t>Образец заголовка</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3">
                    <a:shade val="75000"/>
                  </a:schemeClr>
                </a:solidFill>
              </a:defRPr>
            </a:lvl1pPr>
          </a:lstStyle>
          <a:p>
            <a:r>
              <a:rPr kumimoji="0" lang="ru-RU"/>
              <a:t>Образец заголовка</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14.10.2023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4361688" y="1026372"/>
            <a:ext cx="457200" cy="441325"/>
          </a:xfrm>
        </p:spPr>
        <p:txBody>
          <a:bodyPr/>
          <a:lstStyle/>
          <a:p>
            <a:fld id="{725C68B6-61C2-468F-89AB-4B9F7531AA68}" type="slidenum">
              <a:rPr lang="ru-RU" smtClean="0"/>
              <a:pPr/>
              <a:t>‹#›</a:t>
            </a:fld>
            <a:endParaRPr lang="ru-RU"/>
          </a:p>
        </p:txBody>
      </p:sp>
      <p:sp>
        <p:nvSpPr>
          <p:cNvPr id="8" name="Содержимое 7"/>
          <p:cNvSpPr>
            <a:spLocks noGrp="1"/>
          </p:cNvSpPr>
          <p:nvPr>
            <p:ph sz="quarter" idx="1"/>
          </p:nvPr>
        </p:nvSpPr>
        <p:spPr>
          <a:xfrm>
            <a:off x="301752" y="1527048"/>
            <a:ext cx="8503920" cy="45720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13" name="Прямоугольник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Прямоугольник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Нижний колонтитул 4"/>
          <p:cNvSpPr>
            <a:spLocks noGrp="1"/>
          </p:cNvSpPr>
          <p:nvPr>
            <p:ph type="ftr" sz="quarter" idx="11"/>
          </p:nvPr>
        </p:nvSpPr>
        <p:spPr/>
        <p:txBody>
          <a:bodyPr/>
          <a:lstStyle/>
          <a:p>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14.10.2023</a:t>
            </a:fld>
            <a:endParaRPr lang="ru-RU"/>
          </a:p>
        </p:txBody>
      </p:sp>
      <p:sp>
        <p:nvSpPr>
          <p:cNvPr id="8" name="Прямая соединительная линия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Овал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725C68B6-61C2-468F-89AB-4B9F7531AA68}" type="slidenum">
              <a:rPr lang="ru-RU" smtClean="0"/>
              <a:pPr/>
              <a:t>‹#›</a:t>
            </a:fld>
            <a:endParaRPr lang="ru-RU"/>
          </a:p>
        </p:txBody>
      </p:sp>
      <p:sp>
        <p:nvSpPr>
          <p:cNvPr id="2" name="Заголовок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ru-RU"/>
              <a:t>Образец заголовка</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758952"/>
          </a:xfrm>
        </p:spPr>
        <p:txBody>
          <a:bodyPr/>
          <a:lstStyle/>
          <a:p>
            <a:r>
              <a:rPr kumimoji="0" lang="ru-RU"/>
              <a:t>Образец заголовка</a:t>
            </a:r>
            <a:endParaRPr kumimoji="0" lang="en-US"/>
          </a:p>
        </p:txBody>
      </p:sp>
      <p:sp>
        <p:nvSpPr>
          <p:cNvPr id="5" name="Дата 4"/>
          <p:cNvSpPr>
            <a:spLocks noGrp="1"/>
          </p:cNvSpPr>
          <p:nvPr>
            <p:ph type="dt" sz="half" idx="10"/>
          </p:nvPr>
        </p:nvSpPr>
        <p:spPr>
          <a:xfrm>
            <a:off x="5791200" y="6409944"/>
            <a:ext cx="3044952" cy="365760"/>
          </a:xfrm>
        </p:spPr>
        <p:txBody>
          <a:bodyPr/>
          <a:lstStyle/>
          <a:p>
            <a:fld id="{5B106E36-FD25-4E2D-B0AA-010F637433A0}" type="datetimeFigureOut">
              <a:rPr lang="ru-RU" smtClean="0"/>
              <a:pPr/>
              <a:t>14.10.2023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8" name="Прямая соединительная линия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Содержимое 9"/>
          <p:cNvSpPr>
            <a:spLocks noGrp="1"/>
          </p:cNvSpPr>
          <p:nvPr>
            <p:ph sz="half" idx="1"/>
          </p:nvPr>
        </p:nvSpPr>
        <p:spPr>
          <a:xfrm>
            <a:off x="301752" y="1371600"/>
            <a:ext cx="4038600" cy="4681728"/>
          </a:xfrm>
        </p:spPr>
        <p:txBody>
          <a:bodyPr/>
          <a:lstStyle>
            <a:lvl1pPr>
              <a:defRPr sz="2500"/>
            </a:lvl1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2" name="Содержимое 11"/>
          <p:cNvSpPr>
            <a:spLocks noGrp="1"/>
          </p:cNvSpPr>
          <p:nvPr>
            <p:ph sz="half" idx="2"/>
          </p:nvPr>
        </p:nvSpPr>
        <p:spPr>
          <a:xfrm>
            <a:off x="4800600" y="1371600"/>
            <a:ext cx="4038600" cy="4681728"/>
          </a:xfrm>
        </p:spPr>
        <p:txBody>
          <a:bodyPr/>
          <a:lstStyle>
            <a:lvl1pPr>
              <a:defRPr sz="2500"/>
            </a:lvl1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Прямоугольник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Прямоугольник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Прямоугольник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4" name="Текст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7" name="Дата 6"/>
          <p:cNvSpPr>
            <a:spLocks noGrp="1"/>
          </p:cNvSpPr>
          <p:nvPr>
            <p:ph type="dt" sz="half" idx="10"/>
          </p:nvPr>
        </p:nvSpPr>
        <p:spPr/>
        <p:txBody>
          <a:bodyPr/>
          <a:lstStyle/>
          <a:p>
            <a:fld id="{5B106E36-FD25-4E2D-B0AA-010F637433A0}" type="datetimeFigureOut">
              <a:rPr lang="ru-RU" smtClean="0"/>
              <a:pPr/>
              <a:t>14.10.2023</a:t>
            </a:fld>
            <a:endParaRPr lang="ru-RU"/>
          </a:p>
        </p:txBody>
      </p:sp>
      <p:sp>
        <p:nvSpPr>
          <p:cNvPr id="8" name="Нижний колонтитул 7"/>
          <p:cNvSpPr>
            <a:spLocks noGrp="1"/>
          </p:cNvSpPr>
          <p:nvPr>
            <p:ph type="ftr" sz="quarter" idx="11"/>
          </p:nvPr>
        </p:nvSpPr>
        <p:spPr>
          <a:xfrm>
            <a:off x="304800" y="6409944"/>
            <a:ext cx="3581400" cy="365760"/>
          </a:xfrm>
        </p:spPr>
        <p:txBody>
          <a:bodyPr/>
          <a:lstStyle/>
          <a:p>
            <a:endParaRPr lang="ru-RU"/>
          </a:p>
        </p:txBody>
      </p:sp>
      <p:sp>
        <p:nvSpPr>
          <p:cNvPr id="15" name="Прямая соединительная линия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Содержимое 23"/>
          <p:cNvSpPr>
            <a:spLocks noGrp="1"/>
          </p:cNvSpPr>
          <p:nvPr>
            <p:ph sz="quarter" idx="2"/>
          </p:nvPr>
        </p:nvSpPr>
        <p:spPr>
          <a:xfrm>
            <a:off x="301752" y="2471383"/>
            <a:ext cx="4041648" cy="3818404"/>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26" name="Содержимое 25"/>
          <p:cNvSpPr>
            <a:spLocks noGrp="1"/>
          </p:cNvSpPr>
          <p:nvPr>
            <p:ph sz="quarter" idx="4"/>
          </p:nvPr>
        </p:nvSpPr>
        <p:spPr>
          <a:xfrm>
            <a:off x="4800600" y="2471383"/>
            <a:ext cx="4038600" cy="3822192"/>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25" name="Овал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Овал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Номер слайда 8"/>
          <p:cNvSpPr>
            <a:spLocks noGrp="1"/>
          </p:cNvSpPr>
          <p:nvPr>
            <p:ph type="sldNum" sz="quarter" idx="12"/>
          </p:nvPr>
        </p:nvSpPr>
        <p:spPr>
          <a:xfrm>
            <a:off x="4343400" y="1042416"/>
            <a:ext cx="457200" cy="441325"/>
          </a:xfrm>
        </p:spPr>
        <p:txBody>
          <a:bodyPr/>
          <a:lstStyle>
            <a:lvl1pPr algn="ctr">
              <a:defRPr/>
            </a:lvl1pPr>
          </a:lstStyle>
          <a:p>
            <a:fld id="{725C68B6-61C2-468F-89AB-4B9F7531AA68}" type="slidenum">
              <a:rPr lang="ru-RU" smtClean="0"/>
              <a:pPr/>
              <a:t>‹#›</a:t>
            </a:fld>
            <a:endParaRPr lang="ru-RU"/>
          </a:p>
        </p:txBody>
      </p:sp>
      <p:sp>
        <p:nvSpPr>
          <p:cNvPr id="23" name="Заголовок 22"/>
          <p:cNvSpPr>
            <a:spLocks noGrp="1"/>
          </p:cNvSpPr>
          <p:nvPr>
            <p:ph type="title"/>
          </p:nvPr>
        </p:nvSpPr>
        <p:spPr/>
        <p:txBody>
          <a:bodyPr rtlCol="0" anchor="b" anchorCtr="0"/>
          <a:lstStyle/>
          <a:p>
            <a:r>
              <a:rPr kumimoji="0" lang="ru-RU"/>
              <a:t>Образец заголовка</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14.10.2023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a:xfrm>
            <a:off x="4343400" y="1036020"/>
            <a:ext cx="457200" cy="441325"/>
          </a:xfrm>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Прямоугольник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Прямоугольник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Дата 1"/>
          <p:cNvSpPr>
            <a:spLocks noGrp="1"/>
          </p:cNvSpPr>
          <p:nvPr>
            <p:ph type="dt" sz="half" idx="10"/>
          </p:nvPr>
        </p:nvSpPr>
        <p:spPr/>
        <p:txBody>
          <a:bodyPr/>
          <a:lstStyle/>
          <a:p>
            <a:fld id="{5B106E36-FD25-4E2D-B0AA-010F637433A0}" type="datetimeFigureOut">
              <a:rPr lang="ru-RU" smtClean="0"/>
              <a:pPr/>
              <a:t>14.10.2023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a:xfrm>
            <a:off x="4267200" y="6324600"/>
            <a:ext cx="609600" cy="441324"/>
          </a:xfrm>
        </p:spPr>
        <p:txBody>
          <a:bodyPr/>
          <a:lstStyle>
            <a:lvl1pPr>
              <a:defRPr>
                <a:solidFill>
                  <a:srgbClr val="FFFFFF"/>
                </a:solidFill>
              </a:defRPr>
            </a:lvl1p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9" name="Прямоугольник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Прямоугольник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ru-RU"/>
              <a:t>Образец заголовка</a:t>
            </a:r>
            <a:endParaRPr kumimoji="0" lang="en-US"/>
          </a:p>
        </p:txBody>
      </p:sp>
      <p:sp>
        <p:nvSpPr>
          <p:cNvPr id="3" name="Текст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ru-RU"/>
              <a:t>Образец текста</a:t>
            </a:r>
          </a:p>
        </p:txBody>
      </p:sp>
      <p:sp>
        <p:nvSpPr>
          <p:cNvPr id="8" name="Прямоугольник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Прямая соединительная линия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Содержимое 19"/>
          <p:cNvSpPr>
            <a:spLocks noGrp="1"/>
          </p:cNvSpPr>
          <p:nvPr>
            <p:ph sz="quarter" idx="1"/>
          </p:nvPr>
        </p:nvSpPr>
        <p:spPr>
          <a:xfrm>
            <a:off x="3124200" y="685800"/>
            <a:ext cx="5638800" cy="54102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0" name="Овал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725C68B6-61C2-468F-89AB-4B9F7531AA68}" type="slidenum">
              <a:rPr lang="ru-RU" smtClean="0"/>
              <a:pPr/>
              <a:t>‹#›</a:t>
            </a:fld>
            <a:endParaRPr lang="ru-RU"/>
          </a:p>
        </p:txBody>
      </p:sp>
      <p:sp>
        <p:nvSpPr>
          <p:cNvPr id="21" name="Прямоугольник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14.10.2023</a:t>
            </a:fld>
            <a:endParaRPr lang="ru-RU"/>
          </a:p>
        </p:txBody>
      </p:sp>
      <p:sp>
        <p:nvSpPr>
          <p:cNvPr id="6" name="Нижний колонтитул 5"/>
          <p:cNvSpPr>
            <a:spLocks noGrp="1"/>
          </p:cNvSpPr>
          <p:nvPr>
            <p:ph type="ftr" sz="quarter" idx="11"/>
          </p:nvPr>
        </p:nvSpPr>
        <p:spPr>
          <a:xfrm>
            <a:off x="301752" y="6410848"/>
            <a:ext cx="3383280" cy="365760"/>
          </a:xfrm>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1" name="Прямая соединительная линия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Прямоугольник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Прямоугольник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Овал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Овал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371600" y="312738"/>
            <a:ext cx="457200" cy="441325"/>
          </a:xfrm>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ru-RU"/>
              <a:t>Образец заголовка</a:t>
            </a:r>
            <a:endParaRPr kumimoji="0" lang="en-US"/>
          </a:p>
        </p:txBody>
      </p:sp>
      <p:sp>
        <p:nvSpPr>
          <p:cNvPr id="3" name="Рисунок 2"/>
          <p:cNvSpPr>
            <a:spLocks noGrp="1"/>
          </p:cNvSpPr>
          <p:nvPr>
            <p:ph type="pic" idx="1"/>
          </p:nvPr>
        </p:nvSpPr>
        <p:spPr>
          <a:xfrm>
            <a:off x="3000375" y="609600"/>
            <a:ext cx="5867400" cy="4267200"/>
          </a:xfrm>
        </p:spPr>
        <p:txBody>
          <a:bodyPr/>
          <a:lstStyle>
            <a:lvl1pPr marL="0" indent="0">
              <a:buNone/>
              <a:defRPr sz="3200"/>
            </a:lvl1pPr>
          </a:lstStyle>
          <a:p>
            <a:r>
              <a:rPr kumimoji="0" lang="ru-RU"/>
              <a:t>Вставка рисунка</a:t>
            </a:r>
            <a:endParaRPr kumimoji="0" lang="en-US" dirty="0"/>
          </a:p>
        </p:txBody>
      </p:sp>
      <p:sp>
        <p:nvSpPr>
          <p:cNvPr id="4" name="Текст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ru-RU"/>
              <a:t>Образец текста</a:t>
            </a:r>
          </a:p>
        </p:txBody>
      </p:sp>
      <p:sp>
        <p:nvSpPr>
          <p:cNvPr id="22" name="Прямоугольник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a:xfrm>
            <a:off x="5788152" y="6404984"/>
            <a:ext cx="3044952" cy="365760"/>
          </a:xfrm>
        </p:spPr>
        <p:txBody>
          <a:bodyPr/>
          <a:lstStyle/>
          <a:p>
            <a:fld id="{5B106E36-FD25-4E2D-B0AA-010F637433A0}" type="datetimeFigureOut">
              <a:rPr lang="ru-RU" smtClean="0"/>
              <a:pPr/>
              <a:t>14.10.2023</a:t>
            </a:fld>
            <a:endParaRPr lang="ru-RU"/>
          </a:p>
        </p:txBody>
      </p:sp>
      <p:sp>
        <p:nvSpPr>
          <p:cNvPr id="6" name="Нижний колонтитул 5"/>
          <p:cNvSpPr>
            <a:spLocks noGrp="1"/>
          </p:cNvSpPr>
          <p:nvPr>
            <p:ph type="ftr" sz="quarter" idx="11"/>
          </p:nvPr>
        </p:nvSpPr>
        <p:spPr>
          <a:xfrm>
            <a:off x="301752" y="6410848"/>
            <a:ext cx="3584448" cy="365760"/>
          </a:xfrm>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Дата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5B106E36-FD25-4E2D-B0AA-010F637433A0}" type="datetimeFigureOut">
              <a:rPr lang="ru-RU" smtClean="0"/>
              <a:pPr/>
              <a:t>14.10.2023</a:t>
            </a:fld>
            <a:endParaRPr lang="ru-RU"/>
          </a:p>
        </p:txBody>
      </p:sp>
      <p:sp>
        <p:nvSpPr>
          <p:cNvPr id="3" name="Нижний колонтитул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ru-RU"/>
          </a:p>
        </p:txBody>
      </p:sp>
      <p:sp>
        <p:nvSpPr>
          <p:cNvPr id="8" name="Прямоугольник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Прямая соединительная линия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Овал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Номер слайда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725C68B6-61C2-468F-89AB-4B9F7531AA68}" type="slidenum">
              <a:rPr lang="ru-RU" smtClean="0"/>
              <a:pPr/>
              <a:t>‹#›</a:t>
            </a:fld>
            <a:endParaRPr lang="ru-RU"/>
          </a:p>
        </p:txBody>
      </p:sp>
      <p:sp>
        <p:nvSpPr>
          <p:cNvPr id="22" name="Заголовок 21"/>
          <p:cNvSpPr>
            <a:spLocks noGrp="1"/>
          </p:cNvSpPr>
          <p:nvPr>
            <p:ph type="title"/>
          </p:nvPr>
        </p:nvSpPr>
        <p:spPr>
          <a:xfrm>
            <a:off x="301752" y="228600"/>
            <a:ext cx="8534400" cy="758952"/>
          </a:xfrm>
          <a:prstGeom prst="rect">
            <a:avLst/>
          </a:prstGeom>
        </p:spPr>
        <p:txBody>
          <a:bodyPr vert="horz" anchor="b">
            <a:normAutofit/>
          </a:bodyPr>
          <a:lstStyle/>
          <a:p>
            <a:r>
              <a:rPr kumimoji="0" lang="ru-RU"/>
              <a:t>Образец заголовка</a:t>
            </a:r>
            <a:endParaRPr kumimoji="0" lang="en-US"/>
          </a:p>
        </p:txBody>
      </p:sp>
      <p:sp>
        <p:nvSpPr>
          <p:cNvPr id="13" name="Текст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peopleforce.io/uk/blog/top-25-metodiv-otsinki-personalu-pri-prijomi-na-robotu"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letter2future.com/en/promise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mentimeter.co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755576" y="2819400"/>
            <a:ext cx="7992888" cy="2841848"/>
          </a:xfrm>
        </p:spPr>
        <p:txBody>
          <a:bodyPr>
            <a:noAutofit/>
          </a:bodyPr>
          <a:lstStyle/>
          <a:p>
            <a:r>
              <a:rPr lang="uk-UA" sz="2800" b="1" dirty="0">
                <a:solidFill>
                  <a:schemeClr val="tx1"/>
                </a:solidFill>
              </a:rPr>
              <a:t>«</a:t>
            </a:r>
            <a:r>
              <a:rPr lang="uk-UA" sz="2800" b="1" dirty="0" err="1">
                <a:solidFill>
                  <a:schemeClr val="tx1"/>
                </a:solidFill>
              </a:rPr>
              <a:t>Тімбілдінг</a:t>
            </a:r>
            <a:r>
              <a:rPr lang="uk-UA" sz="2800" b="1" dirty="0">
                <a:solidFill>
                  <a:schemeClr val="tx1"/>
                </a:solidFill>
              </a:rPr>
              <a:t> (командоутворення) в управлінні педагогічним колективом»</a:t>
            </a:r>
            <a:endParaRPr lang="ru-RU" sz="2800" b="1" dirty="0">
              <a:solidFill>
                <a:schemeClr val="tx1"/>
              </a:solidFill>
            </a:endParaRPr>
          </a:p>
        </p:txBody>
      </p:sp>
      <p:sp>
        <p:nvSpPr>
          <p:cNvPr id="2" name="Заголовок 1"/>
          <p:cNvSpPr>
            <a:spLocks noGrp="1"/>
          </p:cNvSpPr>
          <p:nvPr>
            <p:ph type="ctrTitle"/>
          </p:nvPr>
        </p:nvSpPr>
        <p:spPr/>
        <p:txBody>
          <a:bodyPr/>
          <a:lstStyle/>
          <a:p>
            <a:r>
              <a:rPr lang="uk-UA" dirty="0"/>
              <a:t>Тренінг</a:t>
            </a:r>
            <a:endParaRPr lang="ru-RU" dirty="0"/>
          </a:p>
        </p:txBody>
      </p:sp>
      <p:sp>
        <p:nvSpPr>
          <p:cNvPr id="2050" name="AutoShape 2" descr="Картинки по запросу тимбилдинг мультик"/>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5" name="Рисунок 4" descr="images (5).jpg"/>
          <p:cNvPicPr>
            <a:picLocks noChangeAspect="1"/>
          </p:cNvPicPr>
          <p:nvPr/>
        </p:nvPicPr>
        <p:blipFill>
          <a:blip r:embed="rId2" cstate="print"/>
          <a:stretch>
            <a:fillRect/>
          </a:stretch>
        </p:blipFill>
        <p:spPr>
          <a:xfrm>
            <a:off x="1259632" y="188640"/>
            <a:ext cx="6765961" cy="187220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588"/>
            <a:ext cx="9144000" cy="1143000"/>
          </a:xfrm>
          <a:solidFill>
            <a:schemeClr val="accent5">
              <a:lumMod val="40000"/>
              <a:lumOff val="60000"/>
            </a:schemeClr>
          </a:solidFill>
        </p:spPr>
        <p:txBody>
          <a:bodyPr vert="horz" anchor="b">
            <a:normAutofit fontScale="90000"/>
          </a:bodyPr>
          <a:lstStyle/>
          <a:p>
            <a:r>
              <a:rPr lang="uk-UA" sz="4000" b="1" dirty="0">
                <a:solidFill>
                  <a:schemeClr val="tx1"/>
                </a:solidFill>
              </a:rPr>
              <a:t>ФОРМИ І ОСНОВНІ ОЗНАКИ КОЛЕКТИВНОЇ ПРАЦІ</a:t>
            </a:r>
            <a:endParaRPr lang="ru-RU" sz="4000" b="1" dirty="0">
              <a:solidFill>
                <a:schemeClr val="tx1"/>
              </a:solidFill>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55273" y="1464350"/>
            <a:ext cx="7200800" cy="5393650"/>
          </a:xfrm>
          <a:prstGeom prst="rect">
            <a:avLst/>
          </a:prstGeom>
        </p:spPr>
      </p:pic>
      <p:sp>
        <p:nvSpPr>
          <p:cNvPr id="3" name="Объект 2"/>
          <p:cNvSpPr>
            <a:spLocks noGrp="1"/>
          </p:cNvSpPr>
          <p:nvPr>
            <p:ph idx="1"/>
          </p:nvPr>
        </p:nvSpPr>
        <p:spPr>
          <a:xfrm>
            <a:off x="618107" y="1427446"/>
            <a:ext cx="8503920" cy="4572000"/>
          </a:xfrm>
        </p:spPr>
        <p:txBody>
          <a:bodyPr/>
          <a:lstStyle/>
          <a:p>
            <a:r>
              <a:rPr lang="uk-UA" sz="3600" b="1" dirty="0"/>
              <a:t>Звичайна робоча група</a:t>
            </a:r>
          </a:p>
          <a:p>
            <a:r>
              <a:rPr lang="uk-UA" sz="3600" b="1" dirty="0"/>
              <a:t>Псевдокоманди</a:t>
            </a:r>
          </a:p>
          <a:p>
            <a:r>
              <a:rPr lang="uk-UA" sz="3600" b="1" dirty="0"/>
              <a:t>Потенційна команда</a:t>
            </a:r>
          </a:p>
          <a:p>
            <a:r>
              <a:rPr lang="uk-UA" sz="3600" b="1" dirty="0"/>
              <a:t>Справжня команда</a:t>
            </a:r>
          </a:p>
          <a:p>
            <a:r>
              <a:rPr lang="uk-UA" sz="3600" b="1" dirty="0"/>
              <a:t>Команда високих досягнень</a:t>
            </a:r>
            <a:endParaRPr lang="ru-RU" sz="3600" dirty="0"/>
          </a:p>
          <a:p>
            <a:endParaRPr lang="ru-RU" dirty="0"/>
          </a:p>
        </p:txBody>
      </p:sp>
    </p:spTree>
    <p:extLst>
      <p:ext uri="{BB962C8B-B14F-4D97-AF65-F5344CB8AC3E}">
        <p14:creationId xmlns:p14="http://schemas.microsoft.com/office/powerpoint/2010/main" val="1622055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3140968"/>
            <a:ext cx="7784539" cy="3417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0" y="18937"/>
            <a:ext cx="9144000" cy="3266047"/>
          </a:xfrm>
          <a:solidFill>
            <a:schemeClr val="accent5">
              <a:lumMod val="40000"/>
              <a:lumOff val="60000"/>
            </a:schemeClr>
          </a:solidFill>
        </p:spPr>
        <p:txBody>
          <a:bodyPr/>
          <a:lstStyle/>
          <a:p>
            <a:pPr marL="0" indent="0">
              <a:buNone/>
            </a:pPr>
            <a:r>
              <a:rPr lang="uk-UA" b="1" dirty="0">
                <a:effectLst>
                  <a:outerShdw blurRad="38100" dist="38100" dir="2700000" algn="tl">
                    <a:srgbClr val="000000">
                      <a:alpha val="43137"/>
                    </a:srgbClr>
                  </a:outerShdw>
                </a:effectLst>
              </a:rPr>
              <a:t>КОМАНДА</a:t>
            </a:r>
            <a:r>
              <a:rPr lang="uk-UA" b="1" dirty="0"/>
              <a:t> - </a:t>
            </a:r>
            <a:r>
              <a:rPr lang="uk-UA" dirty="0"/>
              <a:t>невелика група однодумців, які вирішують </a:t>
            </a:r>
            <a:r>
              <a:rPr lang="uk-UA" b="1" i="1" dirty="0">
                <a:effectLst>
                  <a:outerShdw blurRad="38100" dist="38100" dir="2700000" algn="tl">
                    <a:srgbClr val="000000">
                      <a:alpha val="43137"/>
                    </a:srgbClr>
                  </a:outerShdw>
                </a:effectLst>
              </a:rPr>
              <a:t>спільну задачу</a:t>
            </a:r>
            <a:r>
              <a:rPr lang="uk-UA" b="1" dirty="0">
                <a:effectLst>
                  <a:outerShdw blurRad="38100" dist="38100" dir="2700000" algn="tl">
                    <a:srgbClr val="000000">
                      <a:alpha val="43137"/>
                    </a:srgbClr>
                  </a:outerShdw>
                </a:effectLst>
              </a:rPr>
              <a:t> </a:t>
            </a:r>
            <a:r>
              <a:rPr lang="uk-UA" dirty="0"/>
              <a:t>і мають </a:t>
            </a:r>
            <a:r>
              <a:rPr lang="uk-UA" b="1" i="1" dirty="0">
                <a:effectLst>
                  <a:outerShdw blurRad="38100" dist="38100" dir="2700000" algn="tl">
                    <a:srgbClr val="000000">
                      <a:alpha val="43137"/>
                    </a:srgbClr>
                  </a:outerShdw>
                </a:effectLst>
              </a:rPr>
              <a:t>додаткові навики та якості</a:t>
            </a:r>
            <a:r>
              <a:rPr lang="uk-UA" dirty="0"/>
              <a:t>. Для вирішення задачі, що стоїть перед ними, члени команди </a:t>
            </a:r>
            <a:r>
              <a:rPr lang="uk-UA" b="1" i="1" dirty="0">
                <a:effectLst>
                  <a:outerShdw blurRad="38100" dist="38100" dir="2700000" algn="tl">
                    <a:srgbClr val="000000">
                      <a:alpha val="43137"/>
                    </a:srgbClr>
                  </a:outerShdw>
                </a:effectLst>
              </a:rPr>
              <a:t>разом формулюють цілі і стратегію</a:t>
            </a:r>
            <a:r>
              <a:rPr lang="uk-UA" dirty="0"/>
              <a:t> своєї роботи, за яку вони несуть </a:t>
            </a:r>
            <a:r>
              <a:rPr lang="uk-UA" b="1" i="1" dirty="0">
                <a:effectLst>
                  <a:outerShdw blurRad="38100" dist="38100" dir="2700000" algn="tl">
                    <a:srgbClr val="000000">
                      <a:alpha val="43137"/>
                    </a:srgbClr>
                  </a:outerShdw>
                </a:effectLst>
              </a:rPr>
              <a:t>спільну відповідальність</a:t>
            </a:r>
            <a:r>
              <a:rPr lang="uk-UA" dirty="0"/>
              <a:t>.</a:t>
            </a:r>
            <a:endParaRPr lang="ru-RU" dirty="0"/>
          </a:p>
          <a:p>
            <a:endParaRPr lang="ru-RU" dirty="0"/>
          </a:p>
        </p:txBody>
      </p:sp>
    </p:spTree>
    <p:extLst>
      <p:ext uri="{BB962C8B-B14F-4D97-AF65-F5344CB8AC3E}">
        <p14:creationId xmlns:p14="http://schemas.microsoft.com/office/powerpoint/2010/main" val="33733230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28600"/>
            <a:ext cx="9036496" cy="758952"/>
          </a:xfrm>
        </p:spPr>
        <p:txBody>
          <a:bodyPr>
            <a:normAutofit fontScale="90000"/>
          </a:bodyPr>
          <a:lstStyle/>
          <a:p>
            <a:r>
              <a:rPr lang="uk-UA" b="1" dirty="0">
                <a:solidFill>
                  <a:srgbClr val="C00000"/>
                </a:solidFill>
              </a:rPr>
              <a:t>1 + 1 + 1 = 111 (команда)&gt; 1 + 1 + 1 = 3 (група)</a:t>
            </a:r>
          </a:p>
        </p:txBody>
      </p:sp>
      <p:sp>
        <p:nvSpPr>
          <p:cNvPr id="3" name="Объект 2"/>
          <p:cNvSpPr>
            <a:spLocks noGrp="1"/>
          </p:cNvSpPr>
          <p:nvPr>
            <p:ph sz="quarter" idx="1"/>
          </p:nvPr>
        </p:nvSpPr>
        <p:spPr/>
        <p:txBody>
          <a:bodyPr/>
          <a:lstStyle/>
          <a:p>
            <a:pPr algn="just"/>
            <a:r>
              <a:rPr lang="uk-UA" sz="2400" dirty="0"/>
              <a:t>Відносини взаємозалежності і взаємодії є відмінною ознакою команди. Так званий </a:t>
            </a:r>
            <a:r>
              <a:rPr lang="uk-UA" sz="2400" b="1" i="1" dirty="0"/>
              <a:t>ефект синергії </a:t>
            </a:r>
            <a:r>
              <a:rPr lang="uk-UA" sz="2400" dirty="0"/>
              <a:t>- це результат ефективної взаємодії між членами команди на основі загальних прагнень і цінностей. Він призводить до того, що сумарне зусилля команди набагато перевищує суму зусиль її окремих членів.</a:t>
            </a:r>
          </a:p>
          <a:p>
            <a:endParaRPr lang="uk-UA"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93529" y="3844309"/>
            <a:ext cx="3662121" cy="2592288"/>
          </a:xfrm>
          <a:prstGeom prst="rect">
            <a:avLst/>
          </a:prstGeom>
        </p:spPr>
      </p:pic>
    </p:spTree>
    <p:extLst>
      <p:ext uri="{BB962C8B-B14F-4D97-AF65-F5344CB8AC3E}">
        <p14:creationId xmlns:p14="http://schemas.microsoft.com/office/powerpoint/2010/main" val="14413883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052736"/>
          </a:xfrm>
          <a:solidFill>
            <a:schemeClr val="accent5">
              <a:lumMod val="40000"/>
              <a:lumOff val="60000"/>
            </a:schemeClr>
          </a:solidFill>
        </p:spPr>
        <p:txBody>
          <a:bodyPr vert="horz" anchor="b">
            <a:normAutofit/>
          </a:bodyPr>
          <a:lstStyle/>
          <a:p>
            <a:r>
              <a:rPr lang="uk-UA" sz="4000" b="1" dirty="0">
                <a:solidFill>
                  <a:srgbClr val="C00000"/>
                </a:solidFill>
              </a:rPr>
              <a:t>Вправа на командоутворення</a:t>
            </a:r>
            <a:endParaRPr lang="ru-RU" sz="4000" b="1" dirty="0">
              <a:solidFill>
                <a:srgbClr val="C00000"/>
              </a:solidFill>
            </a:endParaRPr>
          </a:p>
        </p:txBody>
      </p:sp>
      <p:pic>
        <p:nvPicPr>
          <p:cNvPr id="8" name="Объект 7"/>
          <p:cNvPicPr>
            <a:picLocks noGrp="1" noChangeAspect="1"/>
          </p:cNvPicPr>
          <p:nvPr>
            <p:ph idx="1"/>
          </p:nvPr>
        </p:nvPicPr>
        <p:blipFill>
          <a:blip r:embed="rId2" cstate="print">
            <a:clrChange>
              <a:clrFrom>
                <a:srgbClr val="010101"/>
              </a:clrFrom>
              <a:clrTo>
                <a:srgbClr val="010101">
                  <a:alpha val="0"/>
                </a:srgbClr>
              </a:clrTo>
            </a:clrChange>
            <a:extLst>
              <a:ext uri="{28A0092B-C50C-407E-A947-70E740481C1C}">
                <a14:useLocalDpi xmlns:a14="http://schemas.microsoft.com/office/drawing/2010/main" val="0"/>
              </a:ext>
            </a:extLst>
          </a:blip>
          <a:stretch>
            <a:fillRect/>
          </a:stretch>
        </p:blipFill>
        <p:spPr>
          <a:xfrm>
            <a:off x="683568" y="1556792"/>
            <a:ext cx="7972315" cy="4464496"/>
          </a:xfrm>
          <a:solidFill>
            <a:schemeClr val="tx2"/>
          </a:solidFill>
        </p:spPr>
      </p:pic>
      <p:sp>
        <p:nvSpPr>
          <p:cNvPr id="9" name="TextBox 8"/>
          <p:cNvSpPr txBox="1"/>
          <p:nvPr/>
        </p:nvSpPr>
        <p:spPr>
          <a:xfrm>
            <a:off x="2699792" y="4293096"/>
            <a:ext cx="5547081" cy="1200329"/>
          </a:xfrm>
          <a:prstGeom prst="rect">
            <a:avLst/>
          </a:prstGeom>
          <a:solidFill>
            <a:schemeClr val="bg2">
              <a:lumMod val="50000"/>
            </a:schemeClr>
          </a:solidFill>
        </p:spPr>
        <p:txBody>
          <a:bodyPr wrap="square" rtlCol="0">
            <a:spAutoFit/>
          </a:bodyPr>
          <a:lstStyle/>
          <a:p>
            <a:r>
              <a:rPr lang="ru-RU" sz="7200" dirty="0">
                <a:solidFill>
                  <a:schemeClr val="bg1"/>
                </a:solidFill>
              </a:rPr>
              <a:t>ФАКТОР</a:t>
            </a:r>
            <a:r>
              <a:rPr lang="uk-UA" sz="7200" dirty="0">
                <a:solidFill>
                  <a:schemeClr val="bg1"/>
                </a:solidFill>
              </a:rPr>
              <a:t>І</a:t>
            </a:r>
            <a:r>
              <a:rPr lang="ru-RU" sz="7200" dirty="0">
                <a:solidFill>
                  <a:schemeClr val="bg1"/>
                </a:solidFill>
              </a:rPr>
              <a:t>В</a:t>
            </a:r>
          </a:p>
        </p:txBody>
      </p:sp>
    </p:spTree>
    <p:extLst>
      <p:ext uri="{BB962C8B-B14F-4D97-AF65-F5344CB8AC3E}">
        <p14:creationId xmlns:p14="http://schemas.microsoft.com/office/powerpoint/2010/main" val="1368327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b="1" dirty="0">
                <a:solidFill>
                  <a:srgbClr val="C00000"/>
                </a:solidFill>
              </a:rPr>
              <a:t>Гра «Приклади»</a:t>
            </a:r>
            <a:endParaRPr lang="uk-UA" dirty="0">
              <a:solidFill>
                <a:srgbClr val="C00000"/>
              </a:solidFill>
            </a:endParaRPr>
          </a:p>
        </p:txBody>
      </p:sp>
      <p:graphicFrame>
        <p:nvGraphicFramePr>
          <p:cNvPr id="4" name="Объект 3"/>
          <p:cNvGraphicFramePr>
            <a:graphicFrameLocks noGrp="1"/>
          </p:cNvGraphicFramePr>
          <p:nvPr>
            <p:ph sz="quarter" idx="1"/>
            <p:extLst>
              <p:ext uri="{D42A27DB-BD31-4B8C-83A1-F6EECF244321}">
                <p14:modId xmlns:p14="http://schemas.microsoft.com/office/powerpoint/2010/main" val="2704034063"/>
              </p:ext>
            </p:extLst>
          </p:nvPr>
        </p:nvGraphicFramePr>
        <p:xfrm>
          <a:off x="179512" y="1484784"/>
          <a:ext cx="8784975" cy="4754880"/>
        </p:xfrm>
        <a:graphic>
          <a:graphicData uri="http://schemas.openxmlformats.org/drawingml/2006/table">
            <a:tbl>
              <a:tblPr firstRow="1" bandRow="1">
                <a:tableStyleId>{5C22544A-7EE6-4342-B048-85BDC9FD1C3A}</a:tableStyleId>
              </a:tblPr>
              <a:tblGrid>
                <a:gridCol w="3024336">
                  <a:extLst>
                    <a:ext uri="{9D8B030D-6E8A-4147-A177-3AD203B41FA5}">
                      <a16:colId xmlns:a16="http://schemas.microsoft.com/office/drawing/2014/main" val="20000"/>
                    </a:ext>
                  </a:extLst>
                </a:gridCol>
                <a:gridCol w="2832314">
                  <a:extLst>
                    <a:ext uri="{9D8B030D-6E8A-4147-A177-3AD203B41FA5}">
                      <a16:colId xmlns:a16="http://schemas.microsoft.com/office/drawing/2014/main" val="20001"/>
                    </a:ext>
                  </a:extLst>
                </a:gridCol>
                <a:gridCol w="2928325">
                  <a:extLst>
                    <a:ext uri="{9D8B030D-6E8A-4147-A177-3AD203B41FA5}">
                      <a16:colId xmlns:a16="http://schemas.microsoft.com/office/drawing/2014/main" val="20002"/>
                    </a:ext>
                  </a:extLst>
                </a:gridCol>
              </a:tblGrid>
              <a:tr h="370840">
                <a:tc>
                  <a:txBody>
                    <a:bodyPr/>
                    <a:lstStyle/>
                    <a:p>
                      <a:r>
                        <a:rPr kumimoji="0" lang="uk-UA" sz="1800" b="1" kern="1200" dirty="0">
                          <a:solidFill>
                            <a:schemeClr val="lt1"/>
                          </a:solidFill>
                          <a:effectLst/>
                          <a:latin typeface="+mn-lt"/>
                          <a:ea typeface="+mn-ea"/>
                          <a:cs typeface="+mn-cs"/>
                        </a:rPr>
                        <a:t>Запишіть імена тих, хто на тій чи іншій ступені вашого професійного розвитку був для вас прикладом і зразком для наслідування. Відзначте, скільки вам в той час було років, напишіть, що для вас в цій людині було найбільш важливим. Перейняли ви у неї що-небудь такого, що й тепер допомагає вам у вашій професійній діяльності</a:t>
                      </a:r>
                      <a:endParaRPr lang="uk-UA" dirty="0"/>
                    </a:p>
                  </a:txBody>
                  <a:tcPr/>
                </a:tc>
                <a:tc>
                  <a:txBody>
                    <a:bodyPr/>
                    <a:lstStyle/>
                    <a:p>
                      <a:r>
                        <a:rPr kumimoji="0" lang="uk-UA" sz="1800" b="1" kern="1200" dirty="0">
                          <a:solidFill>
                            <a:schemeClr val="lt1"/>
                          </a:solidFill>
                          <a:effectLst/>
                          <a:latin typeface="+mn-lt"/>
                          <a:ea typeface="+mn-ea"/>
                          <a:cs typeface="+mn-cs"/>
                        </a:rPr>
                        <a:t>Запишіть, хто є для вас професійним зразком в даний час. Які якості були б потрібним доповненням вашого професійного образу, що б ви хотіли покласти в свій багаж</a:t>
                      </a:r>
                      <a:endParaRPr lang="uk-UA" dirty="0"/>
                    </a:p>
                  </a:txBody>
                  <a:tcPr/>
                </a:tc>
                <a:tc>
                  <a:txBody>
                    <a:bodyPr/>
                    <a:lstStyle/>
                    <a:p>
                      <a:r>
                        <a:rPr kumimoji="0" lang="uk-UA" sz="1800" b="1" kern="1200" dirty="0">
                          <a:solidFill>
                            <a:schemeClr val="lt1"/>
                          </a:solidFill>
                          <a:effectLst/>
                          <a:latin typeface="+mn-lt"/>
                          <a:ea typeface="+mn-ea"/>
                          <a:cs typeface="+mn-cs"/>
                        </a:rPr>
                        <a:t>Які з професійних якостей, якими зараз ви володієте повною мірою, можна було б вплести в структуру вашої команди. Які ваші якості можуть бути необхідні для конструктивної взаємодії з іншими членами команди і ефективної роботи команди в цілому</a:t>
                      </a:r>
                      <a:endParaRPr lang="uk-UA" dirty="0"/>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8126393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332656"/>
            <a:ext cx="8534400" cy="758952"/>
          </a:xfrm>
        </p:spPr>
        <p:txBody>
          <a:bodyPr>
            <a:normAutofit fontScale="90000"/>
          </a:bodyPr>
          <a:lstStyle/>
          <a:p>
            <a:r>
              <a:rPr lang="uk-UA" b="1" dirty="0">
                <a:solidFill>
                  <a:srgbClr val="C00000"/>
                </a:solidFill>
              </a:rPr>
              <a:t>Проектна вправа «Історія розвитку вашої групи»</a:t>
            </a:r>
            <a:endParaRPr lang="ru-RU" dirty="0">
              <a:solidFill>
                <a:srgbClr val="C00000"/>
              </a:solidFill>
            </a:endParaRPr>
          </a:p>
        </p:txBody>
      </p:sp>
      <p:pic>
        <p:nvPicPr>
          <p:cNvPr id="4" name="Содержимое 3" descr="images (9).jpg"/>
          <p:cNvPicPr>
            <a:picLocks noGrp="1" noChangeAspect="1"/>
          </p:cNvPicPr>
          <p:nvPr>
            <p:ph sz="quarter" idx="1"/>
          </p:nvPr>
        </p:nvPicPr>
        <p:blipFill>
          <a:blip r:embed="rId2" cstate="print"/>
          <a:stretch>
            <a:fillRect/>
          </a:stretch>
        </p:blipFill>
        <p:spPr>
          <a:xfrm>
            <a:off x="1701934" y="1695978"/>
            <a:ext cx="5678378" cy="4253302"/>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b="1" dirty="0">
                <a:solidFill>
                  <a:srgbClr val="C00000"/>
                </a:solidFill>
              </a:rPr>
              <a:t>Вправа «Зробити кориснішим»</a:t>
            </a:r>
          </a:p>
        </p:txBody>
      </p:sp>
      <p:sp>
        <p:nvSpPr>
          <p:cNvPr id="3" name="Объект 2"/>
          <p:cNvSpPr>
            <a:spLocks noGrp="1"/>
          </p:cNvSpPr>
          <p:nvPr>
            <p:ph sz="quarter" idx="1"/>
          </p:nvPr>
        </p:nvSpPr>
        <p:spPr/>
        <p:txBody>
          <a:bodyPr/>
          <a:lstStyle/>
          <a:p>
            <a:pPr marL="0" indent="0">
              <a:buNone/>
            </a:pPr>
            <a:r>
              <a:rPr lang="uk-UA" dirty="0"/>
              <a:t>Які речі стануть більш корисними, якщо їх:</a:t>
            </a:r>
            <a:endParaRPr lang="ru-RU" dirty="0"/>
          </a:p>
          <a:p>
            <a:pPr marL="0" indent="0">
              <a:buNone/>
            </a:pPr>
            <a:endParaRPr lang="ru-RU" dirty="0"/>
          </a:p>
          <a:p>
            <a:r>
              <a:rPr lang="uk-UA" dirty="0"/>
              <a:t>Зменшити / Збільшити</a:t>
            </a:r>
            <a:endParaRPr lang="ru-RU" dirty="0"/>
          </a:p>
          <a:p>
            <a:r>
              <a:rPr lang="uk-UA" dirty="0"/>
              <a:t>Підняти / Опустити </a:t>
            </a:r>
            <a:endParaRPr lang="ru-RU" dirty="0"/>
          </a:p>
          <a:p>
            <a:r>
              <a:rPr lang="uk-UA" dirty="0"/>
              <a:t>Зробити дорожчими / Здешевити </a:t>
            </a:r>
            <a:endParaRPr lang="ru-RU" dirty="0"/>
          </a:p>
          <a:p>
            <a:endParaRPr lang="uk-UA"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3688" y="4005064"/>
            <a:ext cx="5022914" cy="2242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89889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dirty="0">
                <a:solidFill>
                  <a:srgbClr val="C00000"/>
                </a:solidFill>
              </a:rPr>
              <a:t>Вправа «Комікси </a:t>
            </a:r>
            <a:r>
              <a:rPr lang="uk-UA" b="1" dirty="0" err="1">
                <a:solidFill>
                  <a:srgbClr val="C00000"/>
                </a:solidFill>
              </a:rPr>
              <a:t>Херлуфа</a:t>
            </a:r>
            <a:r>
              <a:rPr lang="uk-UA" b="1" dirty="0">
                <a:solidFill>
                  <a:srgbClr val="C00000"/>
                </a:solidFill>
              </a:rPr>
              <a:t> </a:t>
            </a:r>
            <a:r>
              <a:rPr lang="uk-UA" b="1" dirty="0" err="1">
                <a:solidFill>
                  <a:srgbClr val="C00000"/>
                </a:solidFill>
              </a:rPr>
              <a:t>Бідструпа</a:t>
            </a:r>
            <a:r>
              <a:rPr lang="uk-UA" b="1" dirty="0">
                <a:solidFill>
                  <a:srgbClr val="C00000"/>
                </a:solidFill>
              </a:rPr>
              <a:t>»</a:t>
            </a:r>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3342" y="1844824"/>
            <a:ext cx="6137297"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25358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b="1" dirty="0">
                <a:solidFill>
                  <a:srgbClr val="C00000"/>
                </a:solidFill>
              </a:rPr>
              <a:t>«КОМАНДНІ РОЛІ»</a:t>
            </a:r>
            <a:endParaRPr lang="ru-RU" dirty="0">
              <a:solidFill>
                <a:srgbClr val="C00000"/>
              </a:solidFill>
            </a:endParaRPr>
          </a:p>
        </p:txBody>
      </p:sp>
      <p:sp>
        <p:nvSpPr>
          <p:cNvPr id="3" name="Содержимое 2"/>
          <p:cNvSpPr>
            <a:spLocks noGrp="1"/>
          </p:cNvSpPr>
          <p:nvPr>
            <p:ph sz="quarter" idx="1"/>
          </p:nvPr>
        </p:nvSpPr>
        <p:spPr/>
        <p:txBody>
          <a:bodyPr>
            <a:normAutofit fontScale="62500" lnSpcReduction="20000"/>
          </a:bodyPr>
          <a:lstStyle/>
          <a:p>
            <a:r>
              <a:rPr lang="uk-UA" sz="3000" dirty="0"/>
              <a:t>«</a:t>
            </a:r>
            <a:r>
              <a:rPr lang="uk-UA" sz="3000" b="1" dirty="0"/>
              <a:t>Ведучий</a:t>
            </a:r>
            <a:r>
              <a:rPr lang="uk-UA" sz="3000" dirty="0"/>
              <a:t>» - розподіляє завдання, делегує повноваження, несе відповідальність за роботу команди.</a:t>
            </a:r>
            <a:endParaRPr lang="ru-RU" sz="3000" b="1" dirty="0"/>
          </a:p>
          <a:p>
            <a:r>
              <a:rPr lang="uk-UA" sz="3000" dirty="0"/>
              <a:t>«</a:t>
            </a:r>
            <a:r>
              <a:rPr lang="uk-UA" sz="3000" b="1" dirty="0" err="1"/>
              <a:t>Мотиватор</a:t>
            </a:r>
            <a:r>
              <a:rPr lang="uk-UA" sz="3000" dirty="0"/>
              <a:t>» - ініціатор різних заходів, в тому числі, здатний відірвати команду від рутини і зорієнтувати в більш продуктивний темп.</a:t>
            </a:r>
            <a:endParaRPr lang="ru-RU" sz="3000" b="1" dirty="0"/>
          </a:p>
          <a:p>
            <a:r>
              <a:rPr lang="uk-UA" sz="3000" dirty="0"/>
              <a:t>«</a:t>
            </a:r>
            <a:r>
              <a:rPr lang="uk-UA" sz="3000" b="1" dirty="0"/>
              <a:t>Контролер</a:t>
            </a:r>
            <a:r>
              <a:rPr lang="uk-UA" sz="3000" dirty="0"/>
              <a:t>». Його завдання - вберегти команду від можливих помилок і досягти кращого результату з усіх можливих.</a:t>
            </a:r>
            <a:endParaRPr lang="ru-RU" sz="3000" b="1" dirty="0"/>
          </a:p>
          <a:p>
            <a:r>
              <a:rPr lang="uk-UA" sz="3000" dirty="0"/>
              <a:t>«</a:t>
            </a:r>
            <a:r>
              <a:rPr lang="uk-UA" sz="3000" b="1" dirty="0"/>
              <a:t>Генератор ідей</a:t>
            </a:r>
            <a:r>
              <a:rPr lang="uk-UA" sz="3000" dirty="0"/>
              <a:t>» - ініціює нові проекти, шляхи розвитку поставлених завдань.</a:t>
            </a:r>
            <a:endParaRPr lang="ru-RU" sz="3000" b="1" dirty="0"/>
          </a:p>
          <a:p>
            <a:r>
              <a:rPr lang="uk-UA" sz="3000" dirty="0"/>
              <a:t>«</a:t>
            </a:r>
            <a:r>
              <a:rPr lang="uk-UA" sz="3000" b="1" dirty="0" err="1"/>
              <a:t>Реалізатор</a:t>
            </a:r>
            <a:r>
              <a:rPr lang="uk-UA" sz="3000" dirty="0"/>
              <a:t>» - втілює ідеї в життя.</a:t>
            </a:r>
            <a:endParaRPr lang="ru-RU" sz="3000" b="1" dirty="0"/>
          </a:p>
          <a:p>
            <a:r>
              <a:rPr lang="uk-UA" sz="3000" dirty="0"/>
              <a:t>«</a:t>
            </a:r>
            <a:r>
              <a:rPr lang="uk-UA" sz="3000" b="1" dirty="0"/>
              <a:t>Аналітик</a:t>
            </a:r>
            <a:r>
              <a:rPr lang="uk-UA" sz="3000" dirty="0"/>
              <a:t>» - оцінює ситуацію і передбачає подальший хід розвитку подій.</a:t>
            </a:r>
            <a:endParaRPr lang="ru-RU" sz="3000" b="1" dirty="0"/>
          </a:p>
          <a:p>
            <a:r>
              <a:rPr lang="uk-UA" sz="3000" dirty="0"/>
              <a:t>«</a:t>
            </a:r>
            <a:r>
              <a:rPr lang="uk-UA" sz="3000" b="1" dirty="0"/>
              <a:t>Виконавець</a:t>
            </a:r>
            <a:r>
              <a:rPr lang="uk-UA" sz="3000" dirty="0"/>
              <a:t>» - перетворює плани в дії.</a:t>
            </a:r>
            <a:endParaRPr lang="ru-RU" sz="3000" b="1" dirty="0"/>
          </a:p>
          <a:p>
            <a:r>
              <a:rPr lang="uk-UA" sz="3000" dirty="0"/>
              <a:t>«</a:t>
            </a:r>
            <a:r>
              <a:rPr lang="uk-UA" sz="3000" b="1" dirty="0"/>
              <a:t>Дослідник ресурсів</a:t>
            </a:r>
            <a:r>
              <a:rPr lang="uk-UA" sz="3000" dirty="0"/>
              <a:t>». Його завданням є пошук нових ідей і ресурсів, налагодження потрібних контактів, ведення переговорів.</a:t>
            </a:r>
            <a:endParaRPr lang="ru-RU" sz="3000" b="1" dirty="0"/>
          </a:p>
          <a:p>
            <a:endParaRPr lang="ru-RU"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type="subTitle" idx="1"/>
          </p:nvPr>
        </p:nvSpPr>
        <p:spPr>
          <a:xfrm>
            <a:off x="683568" y="4581128"/>
            <a:ext cx="7920880" cy="1728192"/>
          </a:xfrm>
        </p:spPr>
        <p:txBody>
          <a:bodyPr>
            <a:normAutofit fontScale="70000" lnSpcReduction="20000"/>
          </a:bodyPr>
          <a:lstStyle/>
          <a:p>
            <a:r>
              <a:rPr lang="uk-UA" sz="3600" b="0" cap="none" spc="0" dirty="0">
                <a:solidFill>
                  <a:srgbClr val="C00000"/>
                </a:solidFill>
                <a:latin typeface="+mj-lt"/>
                <a:ea typeface="+mj-ea"/>
                <a:cs typeface="+mj-cs"/>
              </a:rPr>
              <a:t>Командні ролі можуть сильно відрізнятися, в той час як функціональні ролі повинні бути однаковими. Для того, щоб людина прийняла командну чи функціональну (управлінську) роль, вона повинна знати, що від неї вимагається</a:t>
            </a:r>
            <a:r>
              <a:rPr lang="ru-RU" sz="3600" b="0" cap="none" spc="0" dirty="0">
                <a:solidFill>
                  <a:srgbClr val="C00000"/>
                </a:solidFill>
                <a:latin typeface="+mj-lt"/>
                <a:ea typeface="+mj-ea"/>
                <a:cs typeface="+mj-cs"/>
              </a:rPr>
              <a:t>.</a:t>
            </a:r>
            <a:endParaRPr lang="uk-UA" sz="3600" b="0" cap="none" spc="0" dirty="0">
              <a:solidFill>
                <a:srgbClr val="C00000"/>
              </a:solidFill>
              <a:latin typeface="+mj-lt"/>
              <a:ea typeface="+mj-ea"/>
              <a:cs typeface="+mj-cs"/>
            </a:endParaRPr>
          </a:p>
          <a:p>
            <a:endParaRPr lang="uk-UA" b="0" cap="none" dirty="0"/>
          </a:p>
        </p:txBody>
      </p:sp>
      <p:sp>
        <p:nvSpPr>
          <p:cNvPr id="4" name="Заголовок 3"/>
          <p:cNvSpPr>
            <a:spLocks noGrp="1"/>
          </p:cNvSpPr>
          <p:nvPr>
            <p:ph type="ctrTitle"/>
          </p:nvPr>
        </p:nvSpPr>
        <p:spPr>
          <a:xfrm>
            <a:off x="179512" y="188639"/>
            <a:ext cx="8784976" cy="4104457"/>
          </a:xfrm>
          <a:solidFill>
            <a:schemeClr val="accent3">
              <a:lumMod val="40000"/>
              <a:lumOff val="60000"/>
            </a:schemeClr>
          </a:solidFill>
        </p:spPr>
        <p:txBody>
          <a:bodyPr>
            <a:noAutofit/>
          </a:bodyPr>
          <a:lstStyle/>
          <a:p>
            <a:r>
              <a:rPr lang="uk-UA" sz="2800" b="1" dirty="0">
                <a:solidFill>
                  <a:schemeClr val="tx1"/>
                </a:solidFill>
              </a:rPr>
              <a:t>Командна роль</a:t>
            </a:r>
            <a:r>
              <a:rPr lang="ru-RU" sz="2800" dirty="0">
                <a:solidFill>
                  <a:schemeClr val="tx1"/>
                </a:solidFill>
              </a:rPr>
              <a:t> </a:t>
            </a:r>
            <a:r>
              <a:rPr lang="uk-UA" sz="2800" dirty="0">
                <a:solidFill>
                  <a:schemeClr val="tx1"/>
                </a:solidFill>
              </a:rPr>
              <a:t>характеризує поведінку і взаємодію людини на роботі. Слід розмежовувати </a:t>
            </a:r>
            <a:r>
              <a:rPr lang="uk-UA" sz="2800" i="1" u="sng" dirty="0">
                <a:solidFill>
                  <a:schemeClr val="tx1"/>
                </a:solidFill>
              </a:rPr>
              <a:t>командну</a:t>
            </a:r>
            <a:r>
              <a:rPr lang="uk-UA" sz="2800" dirty="0">
                <a:solidFill>
                  <a:schemeClr val="tx1"/>
                </a:solidFill>
              </a:rPr>
              <a:t> і </a:t>
            </a:r>
            <a:r>
              <a:rPr lang="uk-UA" sz="2800" i="1" u="sng" dirty="0">
                <a:solidFill>
                  <a:schemeClr val="tx1"/>
                </a:solidFill>
              </a:rPr>
              <a:t>функціональну</a:t>
            </a:r>
            <a:r>
              <a:rPr lang="uk-UA" sz="2800" u="sng" dirty="0">
                <a:solidFill>
                  <a:schemeClr val="tx1"/>
                </a:solidFill>
              </a:rPr>
              <a:t> </a:t>
            </a:r>
            <a:r>
              <a:rPr lang="uk-UA" sz="2800" i="1" u="sng" dirty="0">
                <a:solidFill>
                  <a:schemeClr val="tx1"/>
                </a:solidFill>
              </a:rPr>
              <a:t>(управлінську)</a:t>
            </a:r>
            <a:r>
              <a:rPr lang="uk-UA" sz="2800" i="1" dirty="0">
                <a:solidFill>
                  <a:schemeClr val="tx1"/>
                </a:solidFill>
              </a:rPr>
              <a:t> </a:t>
            </a:r>
            <a:r>
              <a:rPr lang="uk-UA" sz="2800" dirty="0">
                <a:solidFill>
                  <a:schemeClr val="tx1"/>
                </a:solidFill>
              </a:rPr>
              <a:t>роль людини</a:t>
            </a:r>
            <a:br>
              <a:rPr lang="uk-UA" sz="2800" dirty="0">
                <a:solidFill>
                  <a:schemeClr val="tx1"/>
                </a:solidFill>
              </a:rPr>
            </a:br>
            <a:r>
              <a:rPr lang="uk-UA" sz="2800" b="1" dirty="0">
                <a:solidFill>
                  <a:schemeClr val="tx1"/>
                </a:solidFill>
              </a:rPr>
              <a:t>Функціональна (управлінська) </a:t>
            </a:r>
            <a:r>
              <a:rPr lang="uk-UA" sz="2800" dirty="0">
                <a:solidFill>
                  <a:schemeClr val="tx1"/>
                </a:solidFill>
              </a:rPr>
              <a:t>роль стосується  службових обов'язків, які має виконувати людина, володіючи необхідними для роботи навичками, </a:t>
            </a:r>
            <a:r>
              <a:rPr lang="uk-UA" sz="2800" dirty="0" err="1">
                <a:solidFill>
                  <a:schemeClr val="tx1"/>
                </a:solidFill>
              </a:rPr>
              <a:t>компетентностями</a:t>
            </a:r>
            <a:r>
              <a:rPr lang="uk-UA" sz="2800" dirty="0">
                <a:solidFill>
                  <a:schemeClr val="tx1"/>
                </a:solidFill>
              </a:rPr>
              <a:t> й досвідом. </a:t>
            </a:r>
          </a:p>
        </p:txBody>
      </p:sp>
    </p:spTree>
    <p:extLst>
      <p:ext uri="{BB962C8B-B14F-4D97-AF65-F5344CB8AC3E}">
        <p14:creationId xmlns:p14="http://schemas.microsoft.com/office/powerpoint/2010/main" val="1289454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a:solidFill>
                  <a:srgbClr val="C00000"/>
                </a:solidFill>
              </a:rPr>
              <a:t>МЕТА ТРЕНІНГУ</a:t>
            </a:r>
            <a:endParaRPr lang="ru-RU" dirty="0"/>
          </a:p>
        </p:txBody>
      </p:sp>
      <p:sp>
        <p:nvSpPr>
          <p:cNvPr id="3" name="Содержимое 2"/>
          <p:cNvSpPr>
            <a:spLocks noGrp="1"/>
          </p:cNvSpPr>
          <p:nvPr>
            <p:ph sz="quarter" idx="1"/>
          </p:nvPr>
        </p:nvSpPr>
        <p:spPr/>
        <p:txBody>
          <a:bodyPr/>
          <a:lstStyle/>
          <a:p>
            <a:pPr algn="ctr"/>
            <a:r>
              <a:rPr lang="uk-UA" sz="3600" dirty="0"/>
              <a:t>знайомство зі складовою корпоративної культури - </a:t>
            </a:r>
            <a:r>
              <a:rPr lang="uk-UA" sz="3600" b="1" dirty="0"/>
              <a:t>тімбілдінгом.</a:t>
            </a:r>
            <a:endParaRPr lang="ru-RU" sz="3600" b="1" dirty="0"/>
          </a:p>
          <a:p>
            <a:endParaRPr lang="ru-RU"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63163" y="3356992"/>
            <a:ext cx="4289172"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116632"/>
            <a:ext cx="8534400" cy="870920"/>
          </a:xfrm>
        </p:spPr>
        <p:txBody>
          <a:bodyPr>
            <a:normAutofit fontScale="90000"/>
          </a:bodyPr>
          <a:lstStyle/>
          <a:p>
            <a:r>
              <a:rPr lang="uk-UA" b="1" dirty="0">
                <a:solidFill>
                  <a:srgbClr val="C00000"/>
                </a:solidFill>
              </a:rPr>
              <a:t>При прийнятті ролі можуть виникати такі труднощі:</a:t>
            </a:r>
          </a:p>
        </p:txBody>
      </p:sp>
      <p:sp>
        <p:nvSpPr>
          <p:cNvPr id="3" name="Объект 2"/>
          <p:cNvSpPr>
            <a:spLocks noGrp="1"/>
          </p:cNvSpPr>
          <p:nvPr>
            <p:ph sz="quarter" idx="1"/>
          </p:nvPr>
        </p:nvSpPr>
        <p:spPr/>
        <p:txBody>
          <a:bodyPr>
            <a:normAutofit/>
          </a:bodyPr>
          <a:lstStyle/>
          <a:p>
            <a:pPr lvl="0" algn="just"/>
            <a:r>
              <a:rPr lang="uk-UA" b="1" dirty="0"/>
              <a:t>Рольова невизначеність</a:t>
            </a:r>
            <a:r>
              <a:rPr lang="uk-UA" dirty="0"/>
              <a:t> виникає тоді, коли людина не знає, що конкретно від неї вимагається.</a:t>
            </a:r>
          </a:p>
          <a:p>
            <a:pPr lvl="0"/>
            <a:r>
              <a:rPr lang="uk-UA" b="1" dirty="0"/>
              <a:t>Рольове перевантаження</a:t>
            </a:r>
            <a:r>
              <a:rPr lang="uk-UA" dirty="0"/>
              <a:t>  виникає в тих випадках, коли від виконавця ролі очікується занадто багато (і вона це не приймає).</a:t>
            </a:r>
          </a:p>
          <a:p>
            <a:pPr lvl="0"/>
            <a:r>
              <a:rPr lang="uk-UA" b="1" dirty="0"/>
              <a:t>Рольовий конфлікт</a:t>
            </a:r>
            <a:r>
              <a:rPr lang="uk-UA" dirty="0"/>
              <a:t>  виникає, якщо вимоги, що пред'являються, викликають протиріччя.</a:t>
            </a:r>
          </a:p>
          <a:p>
            <a:pPr lvl="0"/>
            <a:r>
              <a:rPr lang="uk-UA" b="1" dirty="0"/>
              <a:t>Рольове недовантаження</a:t>
            </a:r>
            <a:r>
              <a:rPr lang="uk-UA" dirty="0"/>
              <a:t>  виникає, якщо від людини очікується виконання незначної роботи.</a:t>
            </a:r>
          </a:p>
          <a:p>
            <a:endParaRPr lang="uk-UA" dirty="0"/>
          </a:p>
        </p:txBody>
      </p:sp>
    </p:spTree>
    <p:extLst>
      <p:ext uri="{BB962C8B-B14F-4D97-AF65-F5344CB8AC3E}">
        <p14:creationId xmlns:p14="http://schemas.microsoft.com/office/powerpoint/2010/main" val="25420098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16632"/>
            <a:ext cx="8534400" cy="2264296"/>
          </a:xfrm>
          <a:solidFill>
            <a:schemeClr val="accent6">
              <a:lumMod val="20000"/>
              <a:lumOff val="80000"/>
            </a:schemeClr>
          </a:solidFill>
        </p:spPr>
        <p:txBody>
          <a:bodyPr>
            <a:normAutofit fontScale="90000"/>
          </a:bodyPr>
          <a:lstStyle/>
          <a:p>
            <a:r>
              <a:rPr lang="uk-UA" dirty="0">
                <a:solidFill>
                  <a:schemeClr val="bg2">
                    <a:lumMod val="25000"/>
                  </a:schemeClr>
                </a:solidFill>
              </a:rPr>
              <a:t>Для успішного виконання командної ролі людина повинна не тільки знати про очікування з боку команди, але й мати бажання та здатність їх виконувати. Тобто в одній людині повинні з'єднатися три контури: </a:t>
            </a:r>
          </a:p>
        </p:txBody>
      </p:sp>
      <p:sp>
        <p:nvSpPr>
          <p:cNvPr id="3" name="Объект 2"/>
          <p:cNvSpPr>
            <a:spLocks noGrp="1"/>
          </p:cNvSpPr>
          <p:nvPr>
            <p:ph sz="quarter" idx="1"/>
          </p:nvPr>
        </p:nvSpPr>
        <p:spPr>
          <a:xfrm>
            <a:off x="301752" y="2564904"/>
            <a:ext cx="8503920" cy="3534144"/>
          </a:xfrm>
        </p:spPr>
        <p:txBody>
          <a:bodyPr/>
          <a:lstStyle/>
          <a:p>
            <a:pPr algn="just"/>
            <a:r>
              <a:rPr lang="uk-UA" dirty="0"/>
              <a:t>1. Людині мають бути доручені відповідні завдання. </a:t>
            </a:r>
          </a:p>
          <a:p>
            <a:pPr algn="just"/>
            <a:r>
              <a:rPr lang="uk-UA" dirty="0"/>
              <a:t>2. У людини повинна бути сформована психологічна готовність до їх вирішення. </a:t>
            </a:r>
          </a:p>
          <a:p>
            <a:r>
              <a:rPr lang="uk-UA" dirty="0"/>
              <a:t>3. Повинні бути відповідні здібності.</a:t>
            </a:r>
          </a:p>
        </p:txBody>
      </p:sp>
    </p:spTree>
    <p:extLst>
      <p:ext uri="{BB962C8B-B14F-4D97-AF65-F5344CB8AC3E}">
        <p14:creationId xmlns:p14="http://schemas.microsoft.com/office/powerpoint/2010/main" val="35536666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b="1" dirty="0">
                <a:solidFill>
                  <a:srgbClr val="C00000"/>
                </a:solidFill>
              </a:rPr>
              <a:t>Способи оволодіння ролями: </a:t>
            </a:r>
          </a:p>
        </p:txBody>
      </p:sp>
      <p:sp>
        <p:nvSpPr>
          <p:cNvPr id="3" name="Объект 2"/>
          <p:cNvSpPr>
            <a:spLocks noGrp="1"/>
          </p:cNvSpPr>
          <p:nvPr>
            <p:ph sz="quarter" idx="1"/>
          </p:nvPr>
        </p:nvSpPr>
        <p:spPr/>
        <p:txBody>
          <a:bodyPr>
            <a:normAutofit lnSpcReduction="10000"/>
          </a:bodyPr>
          <a:lstStyle/>
          <a:p>
            <a:pPr marL="0" indent="0" algn="just">
              <a:buNone/>
            </a:pPr>
            <a:br>
              <a:rPr lang="uk-UA" dirty="0"/>
            </a:br>
            <a:r>
              <a:rPr lang="uk-UA" b="1" dirty="0"/>
              <a:t>• Створення ролі (</a:t>
            </a:r>
            <a:r>
              <a:rPr lang="en-US" b="1" dirty="0"/>
              <a:t>role-making). </a:t>
            </a:r>
            <a:r>
              <a:rPr lang="uk-UA" dirty="0"/>
              <a:t>Людина спочатку володіє певними здібностями і схильностями. На їх основі вона конструює свою рольову поведінку. Тобто створення людиною ролі йде зсередини. Така рольова поведінка незалежно від команди, в яку потрапляє людина, відтворюється як єдино можлива. Це відбувається несвідомо, що часто може приводити до того, що одна людина починає намагатися поєднувати в собі несумісні ролі, або ж якась з необхідних команді ролей просто випадає.</a:t>
            </a:r>
          </a:p>
        </p:txBody>
      </p:sp>
    </p:spTree>
    <p:extLst>
      <p:ext uri="{BB962C8B-B14F-4D97-AF65-F5344CB8AC3E}">
        <p14:creationId xmlns:p14="http://schemas.microsoft.com/office/powerpoint/2010/main" val="13106113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p:txBody>
          <a:bodyPr>
            <a:normAutofit lnSpcReduction="10000"/>
          </a:bodyPr>
          <a:lstStyle/>
          <a:p>
            <a:pPr algn="just"/>
            <a:r>
              <a:rPr lang="uk-UA" b="1" dirty="0"/>
              <a:t>Прийняття ролі (role-</a:t>
            </a:r>
            <a:r>
              <a:rPr lang="uk-UA" b="1" dirty="0" err="1"/>
              <a:t>taking</a:t>
            </a:r>
            <a:r>
              <a:rPr lang="uk-UA" b="1" dirty="0"/>
              <a:t>). </a:t>
            </a:r>
            <a:r>
              <a:rPr lang="uk-UA" dirty="0"/>
              <a:t>Даний спосіб оволодіння командною роллю пов'язаний з тим, що людина орієнтується на командні очікування. Людина формує свою поведінку, керуючись переважно очікуваннями від неї команди. Але через індивідуальні особливості людина не завжди може відповідати всім груповим очікуванням. Така неузгодженість може призводити до виконання нав'язаних ролей, які можуть бути при цьому індивідуально неприйнятні.</a:t>
            </a:r>
          </a:p>
        </p:txBody>
      </p:sp>
      <p:sp>
        <p:nvSpPr>
          <p:cNvPr id="4" name="Заголовок 1"/>
          <p:cNvSpPr>
            <a:spLocks noGrp="1"/>
          </p:cNvSpPr>
          <p:nvPr>
            <p:ph type="title"/>
          </p:nvPr>
        </p:nvSpPr>
        <p:spPr/>
        <p:txBody>
          <a:bodyPr>
            <a:normAutofit/>
          </a:bodyPr>
          <a:lstStyle/>
          <a:p>
            <a:r>
              <a:rPr lang="uk-UA" b="1" dirty="0">
                <a:solidFill>
                  <a:srgbClr val="C00000"/>
                </a:solidFill>
              </a:rPr>
              <a:t>Способи оволодіння ролями: </a:t>
            </a:r>
          </a:p>
        </p:txBody>
      </p:sp>
    </p:spTree>
    <p:extLst>
      <p:ext uri="{BB962C8B-B14F-4D97-AF65-F5344CB8AC3E}">
        <p14:creationId xmlns:p14="http://schemas.microsoft.com/office/powerpoint/2010/main" val="22974190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301752" y="1527048"/>
            <a:ext cx="8662736" cy="4572000"/>
          </a:xfrm>
        </p:spPr>
        <p:txBody>
          <a:bodyPr/>
          <a:lstStyle/>
          <a:p>
            <a:pPr algn="just"/>
            <a:r>
              <a:rPr lang="uk-UA" b="1" dirty="0"/>
              <a:t>Рольове самовизначення (</a:t>
            </a:r>
            <a:r>
              <a:rPr lang="uk-UA" b="1" dirty="0" err="1"/>
              <a:t>role</a:t>
            </a:r>
            <a:r>
              <a:rPr lang="uk-UA" b="1" dirty="0"/>
              <a:t> self-</a:t>
            </a:r>
            <a:r>
              <a:rPr lang="uk-UA" b="1" dirty="0" err="1"/>
              <a:t>determination</a:t>
            </a:r>
            <a:r>
              <a:rPr lang="uk-UA" b="1" dirty="0"/>
              <a:t>)</a:t>
            </a:r>
            <a:r>
              <a:rPr lang="uk-UA" dirty="0"/>
              <a:t>. Людина і команда </a:t>
            </a:r>
            <a:r>
              <a:rPr lang="uk-UA" dirty="0" err="1"/>
              <a:t>взаємопов'язують</a:t>
            </a:r>
            <a:r>
              <a:rPr lang="uk-UA" dirty="0"/>
              <a:t> свої рольові «репертуари». З одного боку, група визначає набір необхідних ролей. З іншого боку, для кожного учасника фіксується перелік ролей, які він виконує найкращим чином. Тобто рольові очікування і індивідуальні особливості в даному випадку співвідносяться.</a:t>
            </a:r>
          </a:p>
        </p:txBody>
      </p:sp>
      <p:sp>
        <p:nvSpPr>
          <p:cNvPr id="4" name="Заголовок 1"/>
          <p:cNvSpPr>
            <a:spLocks noGrp="1"/>
          </p:cNvSpPr>
          <p:nvPr>
            <p:ph type="title"/>
          </p:nvPr>
        </p:nvSpPr>
        <p:spPr/>
        <p:txBody>
          <a:bodyPr>
            <a:normAutofit/>
          </a:bodyPr>
          <a:lstStyle/>
          <a:p>
            <a:r>
              <a:rPr lang="uk-UA" b="1" dirty="0">
                <a:solidFill>
                  <a:srgbClr val="C00000"/>
                </a:solidFill>
              </a:rPr>
              <a:t>Способи оволодіння ролями: </a:t>
            </a:r>
          </a:p>
        </p:txBody>
      </p:sp>
    </p:spTree>
    <p:extLst>
      <p:ext uri="{BB962C8B-B14F-4D97-AF65-F5344CB8AC3E}">
        <p14:creationId xmlns:p14="http://schemas.microsoft.com/office/powerpoint/2010/main" val="10494413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332656"/>
            <a:ext cx="8534400" cy="758952"/>
          </a:xfrm>
        </p:spPr>
        <p:txBody>
          <a:bodyPr>
            <a:normAutofit fontScale="90000"/>
          </a:bodyPr>
          <a:lstStyle/>
          <a:p>
            <a:r>
              <a:rPr lang="uk-UA" b="1" dirty="0">
                <a:solidFill>
                  <a:srgbClr val="C00000"/>
                </a:solidFill>
              </a:rPr>
              <a:t>Процес оволодіння роллю відбувається  з різних сторін:</a:t>
            </a:r>
          </a:p>
        </p:txBody>
      </p:sp>
      <p:sp>
        <p:nvSpPr>
          <p:cNvPr id="3" name="Объект 2"/>
          <p:cNvSpPr>
            <a:spLocks noGrp="1"/>
          </p:cNvSpPr>
          <p:nvPr>
            <p:ph sz="quarter" idx="1"/>
          </p:nvPr>
        </p:nvSpPr>
        <p:spPr/>
        <p:txBody>
          <a:bodyPr/>
          <a:lstStyle/>
          <a:p>
            <a:pPr algn="just"/>
            <a:r>
              <a:rPr lang="uk-UA" dirty="0"/>
              <a:t>1</a:t>
            </a:r>
            <a:r>
              <a:rPr lang="uk-UA" b="1" dirty="0"/>
              <a:t>. Від людини. </a:t>
            </a:r>
            <a:r>
              <a:rPr lang="uk-UA" dirty="0"/>
              <a:t>Залежно від індивідуальних особливостей. </a:t>
            </a:r>
          </a:p>
          <a:p>
            <a:pPr algn="just"/>
            <a:r>
              <a:rPr lang="uk-UA" dirty="0"/>
              <a:t>2. </a:t>
            </a:r>
            <a:r>
              <a:rPr lang="uk-UA" b="1" dirty="0"/>
              <a:t>З групи. </a:t>
            </a:r>
            <a:r>
              <a:rPr lang="uk-UA" dirty="0"/>
              <a:t>Людині нав'язують рольову поведінку, необхідну команді. </a:t>
            </a:r>
          </a:p>
          <a:p>
            <a:pPr algn="just"/>
            <a:r>
              <a:rPr lang="uk-UA" dirty="0"/>
              <a:t>3. </a:t>
            </a:r>
            <a:r>
              <a:rPr lang="uk-UA" b="1" dirty="0"/>
              <a:t>Назустріч</a:t>
            </a:r>
            <a:r>
              <a:rPr lang="uk-UA" dirty="0"/>
              <a:t>. Відбувається співвідношення індивідуальних особливостей і потреб та очікувань групи.</a:t>
            </a:r>
          </a:p>
        </p:txBody>
      </p:sp>
    </p:spTree>
    <p:extLst>
      <p:ext uri="{BB962C8B-B14F-4D97-AF65-F5344CB8AC3E}">
        <p14:creationId xmlns:p14="http://schemas.microsoft.com/office/powerpoint/2010/main" val="12311012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err="1">
                <a:solidFill>
                  <a:srgbClr val="C00000"/>
                </a:solidFill>
              </a:rPr>
              <a:t>Інструменти</a:t>
            </a:r>
            <a:r>
              <a:rPr lang="ru-RU" b="1" dirty="0">
                <a:solidFill>
                  <a:srgbClr val="C00000"/>
                </a:solidFill>
              </a:rPr>
              <a:t> </a:t>
            </a:r>
            <a:r>
              <a:rPr lang="ru-RU" b="1" dirty="0" err="1">
                <a:solidFill>
                  <a:srgbClr val="C00000"/>
                </a:solidFill>
              </a:rPr>
              <a:t>діагностики</a:t>
            </a:r>
            <a:r>
              <a:rPr lang="ru-RU" b="1" dirty="0">
                <a:solidFill>
                  <a:srgbClr val="C00000"/>
                </a:solidFill>
              </a:rPr>
              <a:t> </a:t>
            </a:r>
            <a:r>
              <a:rPr lang="ru-RU" b="1" dirty="0" err="1">
                <a:solidFill>
                  <a:srgbClr val="C00000"/>
                </a:solidFill>
              </a:rPr>
              <a:t>команди</a:t>
            </a:r>
            <a:r>
              <a:rPr lang="ru-RU" b="1" dirty="0">
                <a:solidFill>
                  <a:srgbClr val="C00000"/>
                </a:solidFill>
              </a:rPr>
              <a:t> та </a:t>
            </a:r>
            <a:r>
              <a:rPr lang="ru-RU" b="1" dirty="0" err="1">
                <a:solidFill>
                  <a:srgbClr val="C00000"/>
                </a:solidFill>
              </a:rPr>
              <a:t>командоутворення</a:t>
            </a:r>
            <a:endParaRPr lang="ru-RU" dirty="0">
              <a:solidFill>
                <a:srgbClr val="C00000"/>
              </a:solidFill>
            </a:endParaRPr>
          </a:p>
        </p:txBody>
      </p:sp>
      <p:sp>
        <p:nvSpPr>
          <p:cNvPr id="3" name="Содержимое 2"/>
          <p:cNvSpPr>
            <a:spLocks noGrp="1"/>
          </p:cNvSpPr>
          <p:nvPr>
            <p:ph sz="quarter" idx="1"/>
          </p:nvPr>
        </p:nvSpPr>
        <p:spPr/>
        <p:txBody>
          <a:bodyPr>
            <a:normAutofit fontScale="55000" lnSpcReduction="20000"/>
          </a:bodyPr>
          <a:lstStyle/>
          <a:p>
            <a:pPr algn="just"/>
            <a:r>
              <a:rPr lang="uk-UA" b="1" dirty="0"/>
              <a:t>Тест Белбіна</a:t>
            </a:r>
            <a:r>
              <a:rPr lang="uk-UA" dirty="0"/>
              <a:t> допомагає визначити роль члена в команді, вказує на типові характеристики особистості, допустимі недоліки. </a:t>
            </a:r>
            <a:r>
              <a:rPr lang="uk-UA" dirty="0" err="1"/>
              <a:t>Белбін</a:t>
            </a:r>
            <a:r>
              <a:rPr lang="uk-UA" dirty="0"/>
              <a:t> переконаний, що кожен з нас на роботі відіграє одну з восьми ролей. І лише наявність всіх ролей у команді гарантує її успіх.</a:t>
            </a:r>
            <a:endParaRPr lang="ru-RU" dirty="0"/>
          </a:p>
          <a:p>
            <a:pPr lvl="0" algn="just"/>
            <a:r>
              <a:rPr lang="uk-UA" b="1" dirty="0"/>
              <a:t>Тест FIRO</a:t>
            </a:r>
            <a:r>
              <a:rPr lang="uk-UA" dirty="0"/>
              <a:t> дозволяє визначити, наскільки члени групи бажають працювати </a:t>
            </a:r>
            <a:r>
              <a:rPr lang="uk-UA" dirty="0">
                <a:solidFill>
                  <a:schemeClr val="tx1">
                    <a:lumMod val="95000"/>
                    <a:lumOff val="5000"/>
                  </a:schemeClr>
                </a:solidFill>
              </a:rPr>
              <a:t>в групі </a:t>
            </a:r>
            <a:r>
              <a:rPr lang="uk-UA" dirty="0"/>
              <a:t>та схильні до групової роботи, здатні встановлювати неформальні взаємовідносини з іншими, наскільки вони контрольовані і бажають бути контрольованими, залучені та бажають бути залученими.</a:t>
            </a:r>
            <a:endParaRPr lang="ru-RU" dirty="0"/>
          </a:p>
          <a:p>
            <a:pPr lvl="0" algn="just"/>
            <a:r>
              <a:rPr lang="uk-UA" b="1" dirty="0"/>
              <a:t>Тест за системою визначення командних ролей Іцхака Адізеса</a:t>
            </a:r>
            <a:r>
              <a:rPr lang="uk-UA" dirty="0"/>
              <a:t> та його аналіз в процесі тренінгу допомагає членам команди краще пізнати одне одного, переконатись у тому, що всі функції менеджменту </a:t>
            </a:r>
            <a:r>
              <a:rPr lang="uk-UA" dirty="0" err="1"/>
              <a:t>Адізеса</a:t>
            </a:r>
            <a:r>
              <a:rPr lang="uk-UA" dirty="0"/>
              <a:t> представлені в команді, та створити матрицю взаємодії стилів. У методології Іцхака </a:t>
            </a:r>
            <a:r>
              <a:rPr lang="uk-UA" dirty="0" err="1"/>
              <a:t>Aдізеcа</a:t>
            </a:r>
            <a:r>
              <a:rPr lang="uk-UA" dirty="0"/>
              <a:t> основним фундаментом побудови будь-якої команди є лише дві основні складові — повага і довіра. Крива життєвого циклу допоможе визначити етап, на якому знаходиться команда.</a:t>
            </a:r>
            <a:endParaRPr lang="ru-RU" dirty="0"/>
          </a:p>
          <a:p>
            <a:pPr lvl="0" algn="just"/>
            <a:r>
              <a:rPr lang="uk-UA" b="1" dirty="0"/>
              <a:t>Тест «Визначення ролі лідера в команді»</a:t>
            </a:r>
            <a:r>
              <a:rPr lang="uk-UA" dirty="0"/>
              <a:t> є ефективним лише у випадку повної анонімності його проведення та усвідомлення потреби в його проведенні лідером. Він допомагає керівнику побачити себе очима своїх підлеглих, проаналізувати результати та зробити відповідні висновки.</a:t>
            </a:r>
            <a:endParaRPr lang="ru-RU" dirty="0"/>
          </a:p>
          <a:p>
            <a:pPr lvl="0" algn="just"/>
            <a:r>
              <a:rPr lang="uk-UA" b="1" dirty="0"/>
              <a:t>Тест «Оцінка команди зсередини»</a:t>
            </a:r>
            <a:r>
              <a:rPr lang="uk-UA" dirty="0"/>
              <a:t>. Що являє собою команда, в якій ви працюєте? Чи ефективна вона? Чи хороший психологічний клімат у команді? Чи панує атмосфера взаємоповаги? Цей тест дає відповіді на всі ці запитання, і його теж бажано проходити анонімно.</a:t>
            </a:r>
            <a:endParaRPr lang="ru-RU" dirty="0"/>
          </a:p>
          <a:p>
            <a:r>
              <a:rPr lang="ru-RU" dirty="0">
                <a:hlinkClick r:id="rId2"/>
              </a:rPr>
              <a:t>Топ-25 </a:t>
            </a:r>
            <a:r>
              <a:rPr lang="ru-RU" dirty="0" err="1">
                <a:hlinkClick r:id="rId2"/>
              </a:rPr>
              <a:t>методів</a:t>
            </a:r>
            <a:r>
              <a:rPr lang="ru-RU" dirty="0">
                <a:hlinkClick r:id="rId2"/>
              </a:rPr>
              <a:t> </a:t>
            </a:r>
            <a:r>
              <a:rPr lang="ru-RU" dirty="0" err="1">
                <a:hlinkClick r:id="rId2"/>
              </a:rPr>
              <a:t>оцінки</a:t>
            </a:r>
            <a:r>
              <a:rPr lang="ru-RU" dirty="0">
                <a:hlinkClick r:id="rId2"/>
              </a:rPr>
              <a:t> персоналу при </a:t>
            </a:r>
            <a:r>
              <a:rPr lang="ru-RU" dirty="0" err="1">
                <a:hlinkClick r:id="rId2"/>
              </a:rPr>
              <a:t>прийомі</a:t>
            </a:r>
            <a:r>
              <a:rPr lang="ru-RU" dirty="0">
                <a:hlinkClick r:id="rId2"/>
              </a:rPr>
              <a:t> на роботу</a:t>
            </a:r>
            <a:endParaRPr lang="ru-RU" dirty="0"/>
          </a:p>
        </p:txBody>
      </p:sp>
    </p:spTree>
    <p:extLst>
      <p:ext uri="{BB962C8B-B14F-4D97-AF65-F5344CB8AC3E}">
        <p14:creationId xmlns:p14="http://schemas.microsoft.com/office/powerpoint/2010/main" val="33192697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lvl="0"/>
            <a:r>
              <a:rPr lang="uk-UA" b="1" dirty="0">
                <a:solidFill>
                  <a:srgbClr val="C00000"/>
                </a:solidFill>
              </a:rPr>
              <a:t>Корпоративний </a:t>
            </a:r>
            <a:r>
              <a:rPr lang="uk-UA" b="1" dirty="0" err="1">
                <a:solidFill>
                  <a:srgbClr val="C00000"/>
                </a:solidFill>
              </a:rPr>
              <a:t>кінофест</a:t>
            </a:r>
            <a:endParaRPr lang="uk-UA" dirty="0"/>
          </a:p>
        </p:txBody>
      </p:sp>
      <p:sp>
        <p:nvSpPr>
          <p:cNvPr id="3" name="Содержимое 2"/>
          <p:cNvSpPr>
            <a:spLocks noGrp="1"/>
          </p:cNvSpPr>
          <p:nvPr>
            <p:ph sz="quarter" idx="1"/>
          </p:nvPr>
        </p:nvSpPr>
        <p:spPr/>
        <p:txBody>
          <a:bodyPr>
            <a:normAutofit fontScale="62500" lnSpcReduction="20000"/>
          </a:bodyPr>
          <a:lstStyle/>
          <a:p>
            <a:pPr algn="just"/>
            <a:r>
              <a:rPr lang="uk-UA" dirty="0"/>
              <a:t>Основні етапи програми:</a:t>
            </a:r>
          </a:p>
          <a:p>
            <a:pPr algn="just"/>
            <a:r>
              <a:rPr lang="uk-UA" b="1" dirty="0"/>
              <a:t>1. Мозковий штурм. </a:t>
            </a:r>
            <a:r>
              <a:rPr lang="uk-UA" dirty="0"/>
              <a:t>Учасники команд обговорюють свій майбутній відео-проект: розробляють концепцію фільму (кліпу), пропонують свої ідеї, вибирають кращу, прописують або корегують запропонований сценарій, розподіляють між собою ролі і т.д.</a:t>
            </a:r>
          </a:p>
          <a:p>
            <a:pPr algn="just"/>
            <a:r>
              <a:rPr lang="uk-UA" b="1" dirty="0"/>
              <a:t>2. Створення образів за допомогою гриму і костюмів </a:t>
            </a:r>
            <a:r>
              <a:rPr lang="uk-UA" dirty="0"/>
              <a:t>(на майданчику).</a:t>
            </a:r>
          </a:p>
          <a:p>
            <a:pPr algn="just"/>
            <a:r>
              <a:rPr lang="uk-UA" b="1" dirty="0"/>
              <a:t>3. Зйомки (на майданчику). </a:t>
            </a:r>
            <a:r>
              <a:rPr lang="uk-UA" dirty="0"/>
              <a:t>На спеціально обраній за сюжетом фільму або кліпу території відбуваються зйомки. У зйомках бере участь вся команда.</a:t>
            </a:r>
          </a:p>
          <a:p>
            <a:pPr algn="just"/>
            <a:r>
              <a:rPr lang="uk-UA" b="1" dirty="0"/>
              <a:t>4. Монтаж (на майданчику). </a:t>
            </a:r>
            <a:r>
              <a:rPr lang="uk-UA" dirty="0"/>
              <a:t>Монтажем відзнятого матеріалу займаються члени команд. </a:t>
            </a:r>
          </a:p>
          <a:p>
            <a:pPr algn="just"/>
            <a:r>
              <a:rPr lang="uk-UA" b="1" dirty="0"/>
              <a:t>5. Презентація фільмів і кліпів. </a:t>
            </a:r>
          </a:p>
          <a:p>
            <a:pPr algn="just"/>
            <a:r>
              <a:rPr lang="uk-UA" b="1" dirty="0"/>
              <a:t>6. Підведення підсумків. Голосування.</a:t>
            </a:r>
            <a:r>
              <a:rPr lang="uk-UA" dirty="0"/>
              <a:t> Команди розставляють оцінки всіх фільмів, кліпів і музичним виступам інших команд від 2 до 10, крім свого. Ведучим підраховуються оцінки і визначається переможець. Крім цього можна визначити переможця в номінації: краща чоловіча і жіноча роль, кращий сценарій і т.д. </a:t>
            </a:r>
          </a:p>
          <a:p>
            <a:pPr algn="just"/>
            <a:r>
              <a:rPr lang="uk-UA" b="1" dirty="0"/>
              <a:t>7. Урочиста церемонія нагородження.</a:t>
            </a:r>
          </a:p>
          <a:p>
            <a:endParaRPr lang="uk-UA"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908720"/>
          </a:xfrm>
          <a:solidFill>
            <a:schemeClr val="accent5">
              <a:lumMod val="40000"/>
              <a:lumOff val="60000"/>
            </a:schemeClr>
          </a:solidFill>
        </p:spPr>
        <p:txBody>
          <a:bodyPr vert="horz" anchor="b">
            <a:normAutofit/>
          </a:bodyPr>
          <a:lstStyle/>
          <a:p>
            <a:r>
              <a:rPr lang="uk-UA" sz="4000" b="1" dirty="0">
                <a:solidFill>
                  <a:srgbClr val="C00000"/>
                </a:solidFill>
              </a:rPr>
              <a:t>Вправа «Подяка»</a:t>
            </a:r>
            <a:endParaRPr lang="ru-RU" sz="4000" b="1" dirty="0">
              <a:solidFill>
                <a:srgbClr val="C00000"/>
              </a:solidFill>
            </a:endParaRPr>
          </a:p>
        </p:txBody>
      </p:sp>
      <p:pic>
        <p:nvPicPr>
          <p:cNvPr id="4" name="Содержимое 3" descr="завантаження (8).jpg"/>
          <p:cNvPicPr>
            <a:picLocks noGrp="1" noChangeAspect="1"/>
          </p:cNvPicPr>
          <p:nvPr>
            <p:ph sz="quarter" idx="1"/>
          </p:nvPr>
        </p:nvPicPr>
        <p:blipFill>
          <a:blip r:embed="rId2" cstate="print"/>
          <a:stretch>
            <a:fillRect/>
          </a:stretch>
        </p:blipFill>
        <p:spPr>
          <a:xfrm>
            <a:off x="1128729" y="1628801"/>
            <a:ext cx="7008237" cy="4392488"/>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a:solidFill>
                  <a:srgbClr val="C00000"/>
                </a:solidFill>
              </a:rPr>
              <a:t>ПРАВИЛА</a:t>
            </a:r>
            <a:endParaRPr lang="ru-RU" dirty="0"/>
          </a:p>
        </p:txBody>
      </p:sp>
      <p:sp>
        <p:nvSpPr>
          <p:cNvPr id="3" name="Содержимое 2"/>
          <p:cNvSpPr>
            <a:spLocks noGrp="1"/>
          </p:cNvSpPr>
          <p:nvPr>
            <p:ph sz="quarter" idx="1"/>
          </p:nvPr>
        </p:nvSpPr>
        <p:spPr/>
        <p:txBody>
          <a:bodyPr/>
          <a:lstStyle/>
          <a:p>
            <a:r>
              <a:rPr lang="uk-UA" b="1" dirty="0"/>
              <a:t>1. </a:t>
            </a:r>
            <a:r>
              <a:rPr lang="uk-UA" b="1" u="sng" dirty="0"/>
              <a:t>00</a:t>
            </a:r>
            <a:endParaRPr lang="ru-RU" b="1" u="sng" dirty="0"/>
          </a:p>
          <a:p>
            <a:r>
              <a:rPr lang="uk-UA" b="1" dirty="0"/>
              <a:t>2. Психологічна рівність</a:t>
            </a:r>
            <a:endParaRPr lang="ru-RU" b="1" dirty="0"/>
          </a:p>
          <a:p>
            <a:r>
              <a:rPr lang="uk-UA" b="1" dirty="0"/>
              <a:t>3. Активність</a:t>
            </a:r>
            <a:endParaRPr lang="ru-RU" b="1" dirty="0"/>
          </a:p>
          <a:p>
            <a:r>
              <a:rPr lang="uk-UA" b="1" dirty="0"/>
              <a:t>4. Психологічна безпека</a:t>
            </a:r>
            <a:endParaRPr lang="ru-RU" b="1" dirty="0"/>
          </a:p>
          <a:p>
            <a:r>
              <a:rPr lang="uk-UA" b="1" dirty="0"/>
              <a:t>5. Конструктивність критики</a:t>
            </a:r>
          </a:p>
          <a:p>
            <a:r>
              <a:rPr lang="uk-UA" b="1" dirty="0"/>
              <a:t>6. Правило </a:t>
            </a:r>
            <a:r>
              <a:rPr lang="uk-UA" b="1" dirty="0" err="1"/>
              <a:t>“вільної</a:t>
            </a:r>
            <a:r>
              <a:rPr lang="uk-UA" b="1" dirty="0"/>
              <a:t> </a:t>
            </a:r>
            <a:r>
              <a:rPr lang="uk-UA" b="1" dirty="0" err="1"/>
              <a:t>ноги”</a:t>
            </a:r>
            <a:endParaRPr lang="uk-UA" b="1" dirty="0"/>
          </a:p>
          <a:p>
            <a:r>
              <a:rPr lang="uk-UA" b="1" dirty="0"/>
              <a:t>7. Вимкнений телефон</a:t>
            </a:r>
            <a:endParaRPr lang="ru-RU" b="1"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1556792"/>
            <a:ext cx="2884892" cy="3634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a:solidFill>
                  <a:srgbClr val="C00000"/>
                </a:solidFill>
              </a:rPr>
              <a:t>ЗНАЙОМСТВО</a:t>
            </a:r>
            <a:endParaRPr lang="ru-RU" dirty="0"/>
          </a:p>
        </p:txBody>
      </p:sp>
      <p:sp>
        <p:nvSpPr>
          <p:cNvPr id="3" name="Содержимое 2"/>
          <p:cNvSpPr>
            <a:spLocks noGrp="1"/>
          </p:cNvSpPr>
          <p:nvPr>
            <p:ph sz="quarter" idx="1"/>
          </p:nvPr>
        </p:nvSpPr>
        <p:spPr/>
        <p:txBody>
          <a:bodyPr/>
          <a:lstStyle/>
          <a:p>
            <a:r>
              <a:rPr lang="uk-UA" sz="3600" b="1" u="sng" dirty="0"/>
              <a:t>«Автопортрет»</a:t>
            </a:r>
          </a:p>
          <a:p>
            <a:r>
              <a:rPr lang="uk-UA" sz="3600" b="1" u="sng" dirty="0"/>
              <a:t>«Пошук подібностей»</a:t>
            </a:r>
            <a:endParaRPr lang="ru-RU" sz="3600" b="1" dirty="0"/>
          </a:p>
          <a:p>
            <a:r>
              <a:rPr lang="ru-RU" dirty="0" err="1"/>
              <a:t>Вступ</a:t>
            </a:r>
            <a:r>
              <a:rPr lang="ru-RU" dirty="0"/>
              <a:t> «Одного разу…..» 3-4 </a:t>
            </a:r>
            <a:r>
              <a:rPr lang="ru-RU" dirty="0" err="1"/>
              <a:t>речення</a:t>
            </a:r>
            <a:r>
              <a:rPr lang="ru-RU" dirty="0"/>
              <a:t>….. </a:t>
            </a:r>
            <a:r>
              <a:rPr lang="ru-RU" dirty="0" err="1"/>
              <a:t>Фінал</a:t>
            </a:r>
            <a:r>
              <a:rPr lang="ru-RU" dirty="0"/>
              <a:t> «</a:t>
            </a:r>
            <a:r>
              <a:rPr lang="ru-RU" dirty="0" err="1"/>
              <a:t>Отже</a:t>
            </a:r>
            <a:r>
              <a:rPr lang="ru-RU" dirty="0"/>
              <a:t>, я </a:t>
            </a:r>
            <a:r>
              <a:rPr lang="ru-RU" dirty="0" err="1"/>
              <a:t>зрозумів</a:t>
            </a:r>
            <a:r>
              <a:rPr lang="ru-RU" dirty="0"/>
              <a:t>….»</a:t>
            </a:r>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4314" y="3573016"/>
            <a:ext cx="3849686" cy="2883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a:solidFill>
                  <a:srgbClr val="C00000"/>
                </a:solidFill>
              </a:rPr>
              <a:t>ОЧІКУВАННЯ </a:t>
            </a:r>
          </a:p>
        </p:txBody>
      </p:sp>
      <p:sp>
        <p:nvSpPr>
          <p:cNvPr id="3" name="Объект 2"/>
          <p:cNvSpPr>
            <a:spLocks noGrp="1"/>
          </p:cNvSpPr>
          <p:nvPr>
            <p:ph sz="quarter" idx="1"/>
          </p:nvPr>
        </p:nvSpPr>
        <p:spPr/>
        <p:txBody>
          <a:bodyPr/>
          <a:lstStyle/>
          <a:p>
            <a:r>
              <a:rPr lang="uk-UA" b="1" u="sng" dirty="0"/>
              <a:t>Вправа </a:t>
            </a:r>
            <a:r>
              <a:rPr lang="uk-UA" b="1" u="sng" dirty="0">
                <a:hlinkClick r:id="rId2"/>
              </a:rPr>
              <a:t>Лист у майбутнє</a:t>
            </a:r>
            <a:endParaRPr lang="uk-UA" b="1" u="sng" dirty="0"/>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9712" y="2060848"/>
            <a:ext cx="5653405" cy="4240054"/>
          </a:xfrm>
          <a:prstGeom prst="rect">
            <a:avLst/>
          </a:prstGeom>
        </p:spPr>
      </p:pic>
    </p:spTree>
    <p:extLst>
      <p:ext uri="{BB962C8B-B14F-4D97-AF65-F5344CB8AC3E}">
        <p14:creationId xmlns:p14="http://schemas.microsoft.com/office/powerpoint/2010/main" val="1608025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3600" b="1" dirty="0">
                <a:solidFill>
                  <a:srgbClr val="C00000"/>
                </a:solidFill>
              </a:rPr>
              <a:t>Мозковий штурм</a:t>
            </a:r>
            <a:endParaRPr lang="ru-RU" dirty="0"/>
          </a:p>
        </p:txBody>
      </p:sp>
      <p:sp>
        <p:nvSpPr>
          <p:cNvPr id="3" name="Содержимое 2"/>
          <p:cNvSpPr>
            <a:spLocks noGrp="1"/>
          </p:cNvSpPr>
          <p:nvPr>
            <p:ph sz="quarter" idx="1"/>
          </p:nvPr>
        </p:nvSpPr>
        <p:spPr/>
        <p:txBody>
          <a:bodyPr/>
          <a:lstStyle/>
          <a:p>
            <a:pPr algn="ctr">
              <a:lnSpc>
                <a:spcPct val="200000"/>
              </a:lnSpc>
            </a:pPr>
            <a:r>
              <a:rPr lang="uk-UA" b="1" dirty="0"/>
              <a:t>Відповімо на запитання: для чого потрібна КОМАНДА? </a:t>
            </a:r>
            <a:r>
              <a:rPr lang="en-US" dirty="0">
                <a:hlinkClick r:id="rId2"/>
              </a:rPr>
              <a:t>https://www.mentimeter.com</a:t>
            </a:r>
            <a:endParaRPr lang="ru-RU" dirty="0"/>
          </a:p>
          <a:p>
            <a:endParaRPr lang="ru-RU" dirty="0"/>
          </a:p>
        </p:txBody>
      </p:sp>
      <p:pic>
        <p:nvPicPr>
          <p:cNvPr id="614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341" y="3321114"/>
            <a:ext cx="7502067" cy="2844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60648"/>
            <a:ext cx="8534400" cy="758952"/>
          </a:xfrm>
        </p:spPr>
        <p:txBody>
          <a:bodyPr>
            <a:normAutofit fontScale="90000"/>
          </a:bodyPr>
          <a:lstStyle/>
          <a:p>
            <a:r>
              <a:rPr lang="uk-UA" b="1" dirty="0">
                <a:solidFill>
                  <a:srgbClr val="FF0000"/>
                </a:solidFill>
              </a:rPr>
              <a:t>Головні цілі та завдання </a:t>
            </a:r>
            <a:r>
              <a:rPr lang="uk-UA" b="1" dirty="0" err="1">
                <a:solidFill>
                  <a:srgbClr val="FF0000"/>
                </a:solidFill>
              </a:rPr>
              <a:t>тімбілдінгу</a:t>
            </a:r>
            <a:r>
              <a:rPr lang="uk-UA" b="1" dirty="0">
                <a:solidFill>
                  <a:srgbClr val="FF0000"/>
                </a:solidFill>
              </a:rPr>
              <a:t> полягають у: </a:t>
            </a:r>
            <a:endParaRPr lang="ru-RU" b="1" dirty="0">
              <a:solidFill>
                <a:srgbClr val="FF0000"/>
              </a:solidFill>
            </a:endParaRPr>
          </a:p>
        </p:txBody>
      </p:sp>
      <p:sp>
        <p:nvSpPr>
          <p:cNvPr id="3" name="Содержимое 2"/>
          <p:cNvSpPr>
            <a:spLocks noGrp="1"/>
          </p:cNvSpPr>
          <p:nvPr>
            <p:ph sz="quarter" idx="1"/>
          </p:nvPr>
        </p:nvSpPr>
        <p:spPr/>
        <p:txBody>
          <a:bodyPr>
            <a:normAutofit fontScale="85000" lnSpcReduction="10000"/>
          </a:bodyPr>
          <a:lstStyle/>
          <a:p>
            <a:pPr lvl="0"/>
            <a:r>
              <a:rPr lang="uk-UA" dirty="0"/>
              <a:t>створенні почуття єдності колективу, організованості та згуртованості</a:t>
            </a:r>
            <a:r>
              <a:rPr lang="ru-RU" dirty="0"/>
              <a:t>; </a:t>
            </a:r>
            <a:endParaRPr lang="ru-RU" b="1" dirty="0"/>
          </a:p>
          <a:p>
            <a:pPr lvl="0"/>
            <a:r>
              <a:rPr lang="ru-RU" dirty="0"/>
              <a:t>зам</a:t>
            </a:r>
            <a:r>
              <a:rPr lang="uk-UA" dirty="0"/>
              <a:t>і</a:t>
            </a:r>
            <a:r>
              <a:rPr lang="ru-RU" dirty="0" err="1"/>
              <a:t>ні</a:t>
            </a:r>
            <a:r>
              <a:rPr lang="ru-RU" dirty="0"/>
              <a:t> у </a:t>
            </a:r>
            <a:r>
              <a:rPr lang="uk-UA" dirty="0"/>
              <a:t>співробітників почуття конкуренції </a:t>
            </a:r>
            <a:r>
              <a:rPr lang="ru-RU" dirty="0"/>
              <a:t>на </a:t>
            </a:r>
            <a:r>
              <a:rPr lang="uk-UA" dirty="0"/>
              <a:t>почуття співпраці</a:t>
            </a:r>
            <a:r>
              <a:rPr lang="ru-RU" dirty="0"/>
              <a:t>; </a:t>
            </a:r>
            <a:endParaRPr lang="ru-RU" b="1" dirty="0"/>
          </a:p>
          <a:p>
            <a:pPr lvl="0"/>
            <a:r>
              <a:rPr lang="uk-UA" dirty="0"/>
              <a:t>навчанні ефективній взаємодії між членами колективу</a:t>
            </a:r>
            <a:r>
              <a:rPr lang="ru-RU" dirty="0"/>
              <a:t>;</a:t>
            </a:r>
            <a:endParaRPr lang="ru-RU" b="1" dirty="0"/>
          </a:p>
          <a:p>
            <a:pPr lvl="0"/>
            <a:r>
              <a:rPr lang="uk-UA" dirty="0"/>
              <a:t>формуванні довіри і  розуміння в команді</a:t>
            </a:r>
            <a:r>
              <a:rPr lang="ru-RU" dirty="0"/>
              <a:t>; </a:t>
            </a:r>
            <a:endParaRPr lang="ru-RU" b="1" dirty="0"/>
          </a:p>
          <a:p>
            <a:pPr lvl="0"/>
            <a:r>
              <a:rPr lang="uk-UA" dirty="0"/>
              <a:t>виведенні «командного духу» на новий рівень</a:t>
            </a:r>
            <a:r>
              <a:rPr lang="ru-RU" dirty="0"/>
              <a:t>; </a:t>
            </a:r>
            <a:endParaRPr lang="ru-RU" b="1" dirty="0"/>
          </a:p>
          <a:p>
            <a:pPr lvl="0"/>
            <a:r>
              <a:rPr lang="uk-UA" dirty="0"/>
              <a:t>укріпленні горизонтальних зв'язків в організації</a:t>
            </a:r>
            <a:r>
              <a:rPr lang="ru-RU" dirty="0"/>
              <a:t>; </a:t>
            </a:r>
            <a:endParaRPr lang="ru-RU" b="1" dirty="0"/>
          </a:p>
          <a:p>
            <a:pPr lvl="0"/>
            <a:r>
              <a:rPr lang="uk-UA" dirty="0"/>
              <a:t>посиленні мотивації діяльності</a:t>
            </a:r>
            <a:r>
              <a:rPr lang="ru-RU" dirty="0"/>
              <a:t>; </a:t>
            </a:r>
            <a:endParaRPr lang="ru-RU" b="1" dirty="0"/>
          </a:p>
          <a:p>
            <a:pPr lvl="0"/>
            <a:r>
              <a:rPr lang="uk-UA" dirty="0"/>
              <a:t>укріпленні авторитетів керівництва на неофіційному рівні</a:t>
            </a:r>
            <a:r>
              <a:rPr lang="ru-RU" dirty="0"/>
              <a:t>; </a:t>
            </a:r>
            <a:endParaRPr lang="ru-RU" b="1" dirty="0"/>
          </a:p>
          <a:p>
            <a:r>
              <a:rPr lang="uk-UA" dirty="0"/>
              <a:t>психологічному розвантаженні працівників</a:t>
            </a:r>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68" y="17584"/>
            <a:ext cx="9167568" cy="6840416"/>
          </a:xfrm>
          <a:prstGeom prst="rect">
            <a:avLst/>
          </a:prstGeom>
        </p:spPr>
      </p:pic>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0584"/>
          <a:stretch/>
        </p:blipFill>
        <p:spPr bwMode="auto">
          <a:xfrm>
            <a:off x="414980" y="332656"/>
            <a:ext cx="8432248" cy="626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4398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b="1" dirty="0">
                <a:solidFill>
                  <a:srgbClr val="C00000"/>
                </a:solidFill>
              </a:rPr>
              <a:t>Вправа «Групова дискусія»</a:t>
            </a:r>
            <a:endParaRPr lang="uk-UA" dirty="0">
              <a:solidFill>
                <a:srgbClr val="C00000"/>
              </a:solidFill>
            </a:endParaRPr>
          </a:p>
        </p:txBody>
      </p:sp>
      <p:sp>
        <p:nvSpPr>
          <p:cNvPr id="3" name="Объект 2"/>
          <p:cNvSpPr>
            <a:spLocks noGrp="1"/>
          </p:cNvSpPr>
          <p:nvPr>
            <p:ph sz="quarter" idx="1"/>
          </p:nvPr>
        </p:nvSpPr>
        <p:spPr/>
        <p:txBody>
          <a:bodyPr/>
          <a:lstStyle/>
          <a:p>
            <a:r>
              <a:rPr lang="uk-UA" b="1" dirty="0"/>
              <a:t>Мета:</a:t>
            </a:r>
            <a:r>
              <a:rPr lang="uk-UA" dirty="0"/>
              <a:t> з'ясувати в дискусійній формі основні відмінності групи і команди</a:t>
            </a:r>
          </a:p>
          <a:p>
            <a:endParaRPr lang="uk-UA" dirty="0"/>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2524124"/>
            <a:ext cx="4777190" cy="3425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26023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фициальная">
  <a:themeElements>
    <a:clrScheme name="Официальная">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Официальная">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733</TotalTime>
  <Words>1513</Words>
  <Application>Microsoft Office PowerPoint</Application>
  <PresentationFormat>Экран (4:3)</PresentationFormat>
  <Paragraphs>102</Paragraphs>
  <Slides>28</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28</vt:i4>
      </vt:variant>
    </vt:vector>
  </HeadingPairs>
  <TitlesOfParts>
    <vt:vector size="32" baseType="lpstr">
      <vt:lpstr>Georgia</vt:lpstr>
      <vt:lpstr>Wingdings</vt:lpstr>
      <vt:lpstr>Wingdings 2</vt:lpstr>
      <vt:lpstr>Официальная</vt:lpstr>
      <vt:lpstr>Тренінг</vt:lpstr>
      <vt:lpstr>МЕТА ТРЕНІНГУ</vt:lpstr>
      <vt:lpstr>ПРАВИЛА</vt:lpstr>
      <vt:lpstr>ЗНАЙОМСТВО</vt:lpstr>
      <vt:lpstr>ОЧІКУВАННЯ </vt:lpstr>
      <vt:lpstr>Мозковий штурм</vt:lpstr>
      <vt:lpstr>Головні цілі та завдання тімбілдінгу полягають у: </vt:lpstr>
      <vt:lpstr>Презентация PowerPoint</vt:lpstr>
      <vt:lpstr>Вправа «Групова дискусія»</vt:lpstr>
      <vt:lpstr>ФОРМИ І ОСНОВНІ ОЗНАКИ КОЛЕКТИВНОЇ ПРАЦІ</vt:lpstr>
      <vt:lpstr>Презентация PowerPoint</vt:lpstr>
      <vt:lpstr>1 + 1 + 1 = 111 (команда)&gt; 1 + 1 + 1 = 3 (група)</vt:lpstr>
      <vt:lpstr>Вправа на командоутворення</vt:lpstr>
      <vt:lpstr>Гра «Приклади»</vt:lpstr>
      <vt:lpstr>Проектна вправа «Історія розвитку вашої групи»</vt:lpstr>
      <vt:lpstr>Вправа «Зробити кориснішим»</vt:lpstr>
      <vt:lpstr>Вправа «Комікси Херлуфа Бідструпа»</vt:lpstr>
      <vt:lpstr>«КОМАНДНІ РОЛІ»</vt:lpstr>
      <vt:lpstr>Командна роль характеризує поведінку і взаємодію людини на роботі. Слід розмежовувати командну і функціональну (управлінську) роль людини Функціональна (управлінська) роль стосується  службових обов'язків, які має виконувати людина, володіючи необхідними для роботи навичками, компетентностями й досвідом. </vt:lpstr>
      <vt:lpstr>При прийнятті ролі можуть виникати такі труднощі:</vt:lpstr>
      <vt:lpstr>Для успішного виконання командної ролі людина повинна не тільки знати про очікування з боку команди, але й мати бажання та здатність їх виконувати. Тобто в одній людині повинні з'єднатися три контури: </vt:lpstr>
      <vt:lpstr>Способи оволодіння ролями: </vt:lpstr>
      <vt:lpstr>Способи оволодіння ролями: </vt:lpstr>
      <vt:lpstr>Способи оволодіння ролями: </vt:lpstr>
      <vt:lpstr>Процес оволодіння роллю відбувається  з різних сторін:</vt:lpstr>
      <vt:lpstr>Інструменти діагностики команди та командоутворення</vt:lpstr>
      <vt:lpstr>Корпоративний кінофест</vt:lpstr>
      <vt:lpstr>Вправа «Подяка»</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Тренінг</dc:title>
  <dc:creator>hp</dc:creator>
  <cp:lastModifiedBy>Максим Куринной</cp:lastModifiedBy>
  <cp:revision>81</cp:revision>
  <dcterms:modified xsi:type="dcterms:W3CDTF">2023-10-14T00:01:52Z</dcterms:modified>
</cp:coreProperties>
</file>