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sldIdLst>
    <p:sldId id="25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5" r:id="rId15"/>
    <p:sldId id="271" r:id="rId16"/>
    <p:sldId id="272" r:id="rId17"/>
    <p:sldId id="273" r:id="rId18"/>
    <p:sldId id="274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37" d="100"/>
          <a:sy n="37" d="100"/>
        </p:scale>
        <p:origin x="1315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ru-UA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ru-UA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U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ru-UA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ru-U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ru-UA" dirty="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  <p:txBody>
          <a:bodyPr/>
          <a:lstStyle/>
          <a:p>
            <a:endParaRPr lang="ru-U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bg-BG" sz="3200" dirty="0" err="1"/>
              <a:t>Організаційні</a:t>
            </a:r>
            <a:r>
              <a:rPr lang="bg-BG" sz="3200" dirty="0"/>
              <a:t> методи </a:t>
            </a:r>
            <a:r>
              <a:rPr lang="bg-BG" sz="3200" dirty="0" err="1"/>
              <a:t>зниження</a:t>
            </a:r>
            <a:r>
              <a:rPr lang="bg-BG" sz="3200" dirty="0"/>
              <a:t> </a:t>
            </a:r>
            <a:r>
              <a:rPr lang="bg-BG" sz="3200" dirty="0" err="1"/>
              <a:t>ризику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909B-57F9-44FE-B9C5-6C5CA19356D3}"/>
              </a:ext>
            </a:extLst>
          </p:cNvPr>
          <p:cNvSpPr txBox="1"/>
          <p:nvPr/>
        </p:nvSpPr>
        <p:spPr>
          <a:xfrm>
            <a:off x="668044" y="582067"/>
            <a:ext cx="10855911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800" dirty="0"/>
              <a:t>Метод </a:t>
            </a:r>
            <a:r>
              <a:rPr lang="bg-BG" sz="2800" dirty="0" err="1"/>
              <a:t>спрямований</a:t>
            </a:r>
            <a:r>
              <a:rPr lang="bg-BG" sz="2800" dirty="0"/>
              <a:t> на </a:t>
            </a:r>
            <a:r>
              <a:rPr lang="bg-BG" sz="2800" dirty="0" err="1"/>
              <a:t>розробку</a:t>
            </a:r>
            <a:r>
              <a:rPr lang="bg-BG" sz="2800" dirty="0"/>
              <a:t> </a:t>
            </a:r>
            <a:r>
              <a:rPr lang="bg-BG" sz="2800" dirty="0" err="1"/>
              <a:t>заходів</a:t>
            </a:r>
            <a:r>
              <a:rPr lang="bg-BG" sz="2800" dirty="0"/>
              <a:t> </a:t>
            </a:r>
            <a:r>
              <a:rPr lang="bg-BG" sz="2800" dirty="0" err="1"/>
              <a:t>щодо</a:t>
            </a:r>
            <a:r>
              <a:rPr lang="bg-BG" sz="2800" dirty="0"/>
              <a:t> </a:t>
            </a:r>
            <a:r>
              <a:rPr lang="bg-BG" sz="2800" dirty="0" err="1"/>
              <a:t>мінімізації</a:t>
            </a:r>
            <a:r>
              <a:rPr lang="bg-BG" sz="2800" dirty="0"/>
              <a:t> </a:t>
            </a:r>
            <a:r>
              <a:rPr lang="bg-BG" sz="2800" dirty="0" err="1"/>
              <a:t>збитків</a:t>
            </a:r>
            <a:r>
              <a:rPr lang="bg-BG" sz="2800" dirty="0"/>
              <a:t> у </a:t>
            </a:r>
            <a:r>
              <a:rPr lang="bg-BG" sz="2800" dirty="0" err="1"/>
              <a:t>випадку</a:t>
            </a:r>
            <a:r>
              <a:rPr lang="bg-BG" sz="2800" dirty="0"/>
              <a:t> </a:t>
            </a:r>
            <a:r>
              <a:rPr lang="bg-BG" sz="2800" dirty="0" err="1"/>
              <a:t>ризикової</a:t>
            </a:r>
            <a:r>
              <a:rPr lang="bg-BG" sz="2800" dirty="0"/>
              <a:t> </a:t>
            </a:r>
            <a:r>
              <a:rPr lang="bg-BG" sz="2800" dirty="0" err="1"/>
              <a:t>ситуації</a:t>
            </a:r>
            <a:r>
              <a:rPr lang="bg-BG" sz="2800" dirty="0"/>
              <a:t>. Метод </a:t>
            </a:r>
            <a:r>
              <a:rPr lang="bg-BG" sz="2800" dirty="0" err="1"/>
              <a:t>включає</a:t>
            </a:r>
            <a:r>
              <a:rPr lang="bg-BG" sz="2800" dirty="0"/>
              <a:t> </a:t>
            </a:r>
            <a:r>
              <a:rPr lang="bg-BG" sz="2800" dirty="0" err="1"/>
              <a:t>такі</a:t>
            </a:r>
            <a:r>
              <a:rPr lang="bg-BG" sz="2800" dirty="0"/>
              <a:t> </a:t>
            </a:r>
            <a:r>
              <a:rPr lang="bg-BG" sz="2800" dirty="0" err="1"/>
              <a:t>напрями</a:t>
            </a:r>
            <a:r>
              <a:rPr lang="bg-BG" sz="2800" dirty="0"/>
              <a:t>: </a:t>
            </a:r>
            <a:br>
              <a:rPr lang="bg-BG" sz="2800" dirty="0"/>
            </a:br>
            <a:br>
              <a:rPr lang="bg-BG" sz="2800" dirty="0"/>
            </a:br>
            <a:r>
              <a:rPr lang="bg-BG" sz="2800" dirty="0"/>
              <a:t>• </a:t>
            </a:r>
            <a:r>
              <a:rPr lang="bg-BG" sz="2800" dirty="0" err="1"/>
              <a:t>розподіл</a:t>
            </a:r>
            <a:r>
              <a:rPr lang="bg-BG" sz="2800" dirty="0"/>
              <a:t> </a:t>
            </a:r>
            <a:r>
              <a:rPr lang="bg-BG" sz="2800" dirty="0" err="1"/>
              <a:t>зусиль</a:t>
            </a:r>
            <a:r>
              <a:rPr lang="bg-BG" sz="2800" dirty="0"/>
              <a:t> і </a:t>
            </a:r>
            <a:r>
              <a:rPr lang="bg-BG" sz="2800" dirty="0" err="1"/>
              <a:t>капіталовкладень</a:t>
            </a:r>
            <a:r>
              <a:rPr lang="bg-BG" sz="2800" dirty="0"/>
              <a:t> </a:t>
            </a:r>
            <a:r>
              <a:rPr lang="bg-BG" sz="2800" dirty="0" err="1"/>
              <a:t>між</a:t>
            </a:r>
            <a:r>
              <a:rPr lang="bg-BG" sz="2800" dirty="0"/>
              <a:t> </a:t>
            </a:r>
            <a:r>
              <a:rPr lang="bg-BG" sz="2800" dirty="0" err="1"/>
              <a:t>різноманітними</a:t>
            </a:r>
            <a:r>
              <a:rPr lang="bg-BG" sz="2800" dirty="0"/>
              <a:t> </a:t>
            </a:r>
            <a:r>
              <a:rPr lang="bg-BG" sz="2800" dirty="0" err="1"/>
              <a:t>видами</a:t>
            </a:r>
            <a:r>
              <a:rPr lang="bg-BG" sz="2800" dirty="0"/>
              <a:t> </a:t>
            </a:r>
            <a:r>
              <a:rPr lang="bg-BG" sz="2800" dirty="0" err="1"/>
              <a:t>діяльності</a:t>
            </a:r>
            <a:r>
              <a:rPr lang="bg-BG" sz="2800" dirty="0"/>
              <a:t>, </a:t>
            </a:r>
            <a:r>
              <a:rPr lang="bg-BG" sz="2800" dirty="0" err="1"/>
              <a:t>безпосередньо</a:t>
            </a:r>
            <a:r>
              <a:rPr lang="bg-BG" sz="2800" dirty="0"/>
              <a:t> не </a:t>
            </a:r>
            <a:r>
              <a:rPr lang="bg-BG" sz="2800" dirty="0" err="1"/>
              <a:t>пов'язаними</a:t>
            </a:r>
            <a:r>
              <a:rPr lang="bg-BG" sz="2800" dirty="0"/>
              <a:t> </a:t>
            </a:r>
            <a:r>
              <a:rPr lang="bg-BG" sz="2800" dirty="0" err="1"/>
              <a:t>один</a:t>
            </a:r>
            <a:r>
              <a:rPr lang="bg-BG" sz="2800" dirty="0"/>
              <a:t> з </a:t>
            </a:r>
            <a:r>
              <a:rPr lang="bg-BG" sz="2800" dirty="0" err="1"/>
              <a:t>одним</a:t>
            </a:r>
            <a:r>
              <a:rPr lang="bg-BG" sz="2800" dirty="0"/>
              <a:t>. У </a:t>
            </a:r>
            <a:r>
              <a:rPr lang="bg-BG" sz="2800" dirty="0" err="1"/>
              <a:t>такому</a:t>
            </a:r>
            <a:r>
              <a:rPr lang="bg-BG" sz="2800" dirty="0"/>
              <a:t> </a:t>
            </a:r>
            <a:r>
              <a:rPr lang="bg-BG" sz="2800" dirty="0" err="1"/>
              <a:t>випадку</a:t>
            </a:r>
            <a:r>
              <a:rPr lang="bg-BG" sz="2800" dirty="0"/>
              <a:t>, </a:t>
            </a:r>
            <a:r>
              <a:rPr lang="bg-BG" sz="2800" dirty="0" err="1"/>
              <a:t>якщо</a:t>
            </a:r>
            <a:r>
              <a:rPr lang="bg-BG" sz="2800" dirty="0"/>
              <a:t> в </a:t>
            </a:r>
            <a:r>
              <a:rPr lang="bg-BG" sz="2800" dirty="0" err="1"/>
              <a:t>результаті</a:t>
            </a:r>
            <a:r>
              <a:rPr lang="bg-BG" sz="2800" dirty="0"/>
              <a:t> </a:t>
            </a:r>
            <a:r>
              <a:rPr lang="bg-BG" sz="2800" dirty="0" err="1"/>
              <a:t>непередбачених</a:t>
            </a:r>
            <a:r>
              <a:rPr lang="bg-BG" sz="2800" dirty="0"/>
              <a:t> </a:t>
            </a:r>
            <a:r>
              <a:rPr lang="bg-BG" sz="2800" dirty="0" err="1"/>
              <a:t>подій</a:t>
            </a:r>
            <a:r>
              <a:rPr lang="bg-BG" sz="2800" dirty="0"/>
              <a:t> </a:t>
            </a:r>
            <a:r>
              <a:rPr lang="bg-BG" sz="2800" dirty="0" err="1"/>
              <a:t>один</a:t>
            </a:r>
            <a:r>
              <a:rPr lang="bg-BG" sz="2800" dirty="0"/>
              <a:t> вид </a:t>
            </a:r>
            <a:r>
              <a:rPr lang="bg-BG" sz="2800" dirty="0" err="1"/>
              <a:t>діяльності</a:t>
            </a:r>
            <a:r>
              <a:rPr lang="bg-BG" sz="2800" dirty="0"/>
              <a:t> </a:t>
            </a:r>
            <a:r>
              <a:rPr lang="bg-BG" sz="2800" dirty="0" err="1"/>
              <a:t>буде</a:t>
            </a:r>
            <a:r>
              <a:rPr lang="bg-BG" sz="2800" dirty="0"/>
              <a:t> </a:t>
            </a:r>
            <a:r>
              <a:rPr lang="bg-BG" sz="2800" dirty="0" err="1"/>
              <a:t>збитковий</a:t>
            </a:r>
            <a:r>
              <a:rPr lang="bg-BG" sz="2800" dirty="0"/>
              <a:t>, то </a:t>
            </a:r>
            <a:r>
              <a:rPr lang="bg-BG" sz="2800" dirty="0" err="1"/>
              <a:t>інший</a:t>
            </a:r>
            <a:r>
              <a:rPr lang="bg-BG" sz="2800" dirty="0"/>
              <a:t> може </a:t>
            </a:r>
            <a:r>
              <a:rPr lang="bg-BG" sz="2800" dirty="0" err="1"/>
              <a:t>приносити</a:t>
            </a:r>
            <a:r>
              <a:rPr lang="bg-BG" sz="2800" dirty="0"/>
              <a:t> </a:t>
            </a:r>
            <a:r>
              <a:rPr lang="bg-BG" sz="2800" dirty="0" err="1"/>
              <a:t>прибуток</a:t>
            </a:r>
            <a:r>
              <a:rPr lang="bg-BG" sz="2800" dirty="0"/>
              <a:t>; </a:t>
            </a:r>
            <a:br>
              <a:rPr lang="bg-BG" sz="2800" dirty="0"/>
            </a:br>
            <a:r>
              <a:rPr lang="bg-BG" sz="2800" dirty="0"/>
              <a:t>• </a:t>
            </a:r>
            <a:r>
              <a:rPr lang="bg-BG" sz="2800" dirty="0" err="1"/>
              <a:t>використання</a:t>
            </a:r>
            <a:r>
              <a:rPr lang="bg-BG" sz="2800" dirty="0"/>
              <a:t> </a:t>
            </a:r>
            <a:r>
              <a:rPr lang="bg-BG" sz="2800" dirty="0" err="1"/>
              <a:t>професійних</a:t>
            </a:r>
            <a:r>
              <a:rPr lang="bg-BG" sz="2800" dirty="0"/>
              <a:t> </a:t>
            </a:r>
            <a:r>
              <a:rPr lang="bg-BG" sz="2800" dirty="0" err="1"/>
              <a:t>стратегій</a:t>
            </a:r>
            <a:r>
              <a:rPr lang="bg-BG" sz="2800" dirty="0"/>
              <a:t> </a:t>
            </a:r>
            <a:r>
              <a:rPr lang="bg-BG" sz="2800" dirty="0" err="1"/>
              <a:t>припускає</a:t>
            </a:r>
            <a:r>
              <a:rPr lang="bg-BG" sz="2800" dirty="0"/>
              <a:t> </a:t>
            </a:r>
            <a:r>
              <a:rPr lang="bg-BG" sz="2800" dirty="0" err="1"/>
              <a:t>встановлення</a:t>
            </a:r>
            <a:r>
              <a:rPr lang="bg-BG" sz="2800" dirty="0"/>
              <a:t> </a:t>
            </a:r>
            <a:r>
              <a:rPr lang="bg-BG" sz="2800" dirty="0" err="1"/>
              <a:t>певної</a:t>
            </a:r>
            <a:r>
              <a:rPr lang="bg-BG" sz="2800" dirty="0"/>
              <a:t> структури </a:t>
            </a:r>
            <a:r>
              <a:rPr lang="bg-BG" sz="2800" dirty="0" err="1"/>
              <a:t>капіталу</a:t>
            </a:r>
            <a:r>
              <a:rPr lang="bg-BG" sz="2800" dirty="0"/>
              <a:t> і майна </a:t>
            </a:r>
            <a:r>
              <a:rPr lang="bg-BG" sz="2800" dirty="0" err="1"/>
              <a:t>підприємства</a:t>
            </a:r>
            <a:r>
              <a:rPr lang="bg-BG" sz="2800" dirty="0"/>
              <a:t> за </a:t>
            </a:r>
            <a:r>
              <a:rPr lang="bg-BG" sz="2800" dirty="0" err="1"/>
              <a:t>окремими</a:t>
            </a:r>
            <a:r>
              <a:rPr lang="bg-BG" sz="2800" dirty="0"/>
              <a:t> </a:t>
            </a:r>
            <a:r>
              <a:rPr lang="bg-BG" sz="2800" dirty="0" err="1"/>
              <a:t>напрямами</a:t>
            </a:r>
            <a:r>
              <a:rPr lang="bg-BG" sz="2800" dirty="0"/>
              <a:t> </a:t>
            </a:r>
            <a:r>
              <a:rPr lang="bg-BG" sz="2800" dirty="0" err="1"/>
              <a:t>його</a:t>
            </a:r>
            <a:r>
              <a:rPr lang="bg-BG" sz="2800" dirty="0"/>
              <a:t> </a:t>
            </a:r>
            <a:r>
              <a:rPr lang="bg-BG" sz="2800" dirty="0" err="1"/>
              <a:t>використання</a:t>
            </a:r>
            <a:r>
              <a:rPr lang="bg-BG" sz="2800" dirty="0"/>
              <a:t> </a:t>
            </a:r>
            <a:r>
              <a:rPr lang="bg-BG" sz="2800" dirty="0" err="1"/>
              <a:t>для</a:t>
            </a:r>
            <a:r>
              <a:rPr lang="bg-BG" sz="2800" dirty="0"/>
              <a:t> </a:t>
            </a:r>
            <a:r>
              <a:rPr lang="bg-BG" sz="2800" dirty="0" err="1"/>
              <a:t>досягнення</a:t>
            </a:r>
            <a:r>
              <a:rPr lang="bg-BG" sz="2800" dirty="0"/>
              <a:t> </a:t>
            </a:r>
            <a:r>
              <a:rPr lang="bg-BG" sz="2800" dirty="0" err="1"/>
              <a:t>певних</a:t>
            </a:r>
            <a:r>
              <a:rPr lang="bg-BG" sz="2800" dirty="0"/>
              <a:t> </a:t>
            </a:r>
            <a:r>
              <a:rPr lang="bg-BG" sz="2800" dirty="0" err="1"/>
              <a:t>цілей</a:t>
            </a:r>
            <a:r>
              <a:rPr lang="bg-BG" sz="2800" dirty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820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4FDD35-7D80-4DB7-AD28-6BBB5C5B166D}"/>
              </a:ext>
            </a:extLst>
          </p:cNvPr>
          <p:cNvSpPr txBox="1"/>
          <p:nvPr/>
        </p:nvSpPr>
        <p:spPr>
          <a:xfrm>
            <a:off x="1045715" y="1874728"/>
            <a:ext cx="10100569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800" dirty="0"/>
              <a:t>• </a:t>
            </a:r>
            <a:r>
              <a:rPr lang="bg-BG" sz="2800" dirty="0" err="1"/>
              <a:t>лімітування</a:t>
            </a:r>
            <a:r>
              <a:rPr lang="bg-BG" sz="2800" dirty="0"/>
              <a:t> </a:t>
            </a:r>
            <a:r>
              <a:rPr lang="bg-BG" sz="2800" dirty="0" err="1"/>
              <a:t>обсягів</a:t>
            </a:r>
            <a:r>
              <a:rPr lang="bg-BG" sz="2800" dirty="0"/>
              <a:t> </a:t>
            </a:r>
            <a:r>
              <a:rPr lang="bg-BG" sz="2800" dirty="0" err="1"/>
              <a:t>найбільш</a:t>
            </a:r>
            <a:r>
              <a:rPr lang="bg-BG" sz="2800" dirty="0"/>
              <a:t> </a:t>
            </a:r>
            <a:r>
              <a:rPr lang="bg-BG" sz="2800" dirty="0" err="1"/>
              <a:t>ризикованих</a:t>
            </a:r>
            <a:r>
              <a:rPr lang="bg-BG" sz="2800" dirty="0"/>
              <a:t> </a:t>
            </a:r>
            <a:r>
              <a:rPr lang="bg-BG" sz="2800" dirty="0" err="1"/>
              <a:t>операцій</a:t>
            </a:r>
            <a:r>
              <a:rPr lang="bg-BG" sz="2800" dirty="0"/>
              <a:t> і </a:t>
            </a:r>
            <a:r>
              <a:rPr lang="bg-BG" sz="2800" dirty="0" err="1"/>
              <a:t>проектів</a:t>
            </a:r>
            <a:r>
              <a:rPr lang="bg-BG" sz="2800" dirty="0"/>
              <a:t>, як </a:t>
            </a:r>
            <a:r>
              <a:rPr lang="bg-BG" sz="2800" dirty="0" err="1"/>
              <a:t>спосіб</a:t>
            </a:r>
            <a:r>
              <a:rPr lang="bg-BG" sz="2800" dirty="0"/>
              <a:t> </a:t>
            </a:r>
            <a:r>
              <a:rPr lang="bg-BG" sz="2800" dirty="0" err="1"/>
              <a:t>мінімізації</a:t>
            </a:r>
            <a:r>
              <a:rPr lang="bg-BG" sz="2800" dirty="0"/>
              <a:t> </a:t>
            </a:r>
            <a:r>
              <a:rPr lang="bg-BG" sz="2800" dirty="0" err="1"/>
              <a:t>ризику</a:t>
            </a:r>
            <a:r>
              <a:rPr lang="bg-BG" sz="2800" dirty="0"/>
              <a:t>, </a:t>
            </a:r>
            <a:r>
              <a:rPr lang="bg-BG" sz="2800" dirty="0" err="1"/>
              <a:t>передбачає</a:t>
            </a:r>
            <a:r>
              <a:rPr lang="bg-BG" sz="2800" dirty="0"/>
              <a:t> </a:t>
            </a:r>
            <a:r>
              <a:rPr lang="bg-BG" sz="2800" dirty="0" err="1"/>
              <a:t>встановлення</a:t>
            </a:r>
            <a:r>
              <a:rPr lang="bg-BG" sz="2800" dirty="0"/>
              <a:t> </a:t>
            </a:r>
            <a:r>
              <a:rPr lang="bg-BG" sz="2800" dirty="0" err="1"/>
              <a:t>лімітів</a:t>
            </a:r>
            <a:r>
              <a:rPr lang="bg-BG" sz="2800" dirty="0"/>
              <a:t> на </a:t>
            </a:r>
            <a:r>
              <a:rPr lang="bg-BG" sz="2800" dirty="0" err="1"/>
              <a:t>проведення</a:t>
            </a:r>
            <a:r>
              <a:rPr lang="bg-BG" sz="2800" dirty="0"/>
              <a:t> </a:t>
            </a:r>
            <a:r>
              <a:rPr lang="bg-BG" sz="2800" dirty="0" err="1"/>
              <a:t>найбільш</a:t>
            </a:r>
            <a:r>
              <a:rPr lang="bg-BG" sz="2800" dirty="0"/>
              <a:t> </a:t>
            </a:r>
            <a:r>
              <a:rPr lang="bg-BG" sz="2800" dirty="0" err="1"/>
              <a:t>ризикованих</a:t>
            </a:r>
            <a:r>
              <a:rPr lang="bg-BG" sz="2800" dirty="0"/>
              <a:t> </a:t>
            </a:r>
            <a:r>
              <a:rPr lang="bg-BG" sz="2800" dirty="0" err="1"/>
              <a:t>дій</a:t>
            </a:r>
            <a:r>
              <a:rPr lang="bg-BG" sz="2800" dirty="0"/>
              <a:t>, до </a:t>
            </a:r>
            <a:r>
              <a:rPr lang="bg-BG" sz="2800" dirty="0" err="1"/>
              <a:t>яких</a:t>
            </a:r>
            <a:r>
              <a:rPr lang="bg-BG" sz="2800" dirty="0"/>
              <a:t> </a:t>
            </a:r>
            <a:r>
              <a:rPr lang="bg-BG" sz="2800" dirty="0" err="1"/>
              <a:t>відносять</a:t>
            </a:r>
            <a:r>
              <a:rPr lang="bg-BG" sz="2800" dirty="0"/>
              <a:t> </a:t>
            </a:r>
            <a:r>
              <a:rPr lang="bg-BG" sz="2800" dirty="0" err="1"/>
              <a:t>обсяг</a:t>
            </a:r>
            <a:r>
              <a:rPr lang="bg-BG" sz="2800" dirty="0"/>
              <a:t> </a:t>
            </a:r>
            <a:r>
              <a:rPr lang="bg-BG" sz="2800" dirty="0" err="1"/>
              <a:t>реалізації</a:t>
            </a:r>
            <a:r>
              <a:rPr lang="bg-BG" sz="2800" dirty="0"/>
              <a:t> </a:t>
            </a:r>
            <a:r>
              <a:rPr lang="bg-BG" sz="2800" dirty="0" err="1"/>
              <a:t>товарів</a:t>
            </a:r>
            <a:br>
              <a:rPr lang="bg-BG" sz="2800" dirty="0"/>
            </a:br>
            <a:r>
              <a:rPr lang="bg-BG" sz="2800" dirty="0"/>
              <a:t>• </a:t>
            </a:r>
            <a:r>
              <a:rPr lang="bg-BG" sz="2800" dirty="0" err="1"/>
              <a:t>розробка</a:t>
            </a:r>
            <a:r>
              <a:rPr lang="bg-BG" sz="2800" dirty="0"/>
              <a:t> і </a:t>
            </a:r>
            <a:r>
              <a:rPr lang="bg-BG" sz="2800" dirty="0" err="1"/>
              <a:t>реалізація</a:t>
            </a:r>
            <a:r>
              <a:rPr lang="bg-BG" sz="2800" dirty="0"/>
              <a:t> системи </a:t>
            </a:r>
            <a:r>
              <a:rPr lang="bg-BG" sz="2800" dirty="0" err="1"/>
              <a:t>заходів</a:t>
            </a:r>
            <a:r>
              <a:rPr lang="bg-BG" sz="2800" dirty="0"/>
              <a:t> </a:t>
            </a:r>
            <a:r>
              <a:rPr lang="bg-BG" sz="2800" dirty="0" err="1"/>
              <a:t>для</a:t>
            </a:r>
            <a:r>
              <a:rPr lang="bg-BG" sz="2800" dirty="0"/>
              <a:t> </a:t>
            </a:r>
            <a:r>
              <a:rPr lang="bg-BG" sz="2800" dirty="0" err="1"/>
              <a:t>локалізації</a:t>
            </a:r>
            <a:r>
              <a:rPr lang="bg-BG" sz="2800" dirty="0"/>
              <a:t> </a:t>
            </a:r>
            <a:r>
              <a:rPr lang="bg-BG" sz="2800" dirty="0" err="1"/>
              <a:t>наслідків</a:t>
            </a:r>
            <a:r>
              <a:rPr lang="bg-BG" sz="2800" dirty="0"/>
              <a:t> </a:t>
            </a:r>
            <a:r>
              <a:rPr lang="bg-BG" sz="2800" dirty="0" err="1"/>
              <a:t>ризикової</a:t>
            </a:r>
            <a:r>
              <a:rPr lang="bg-BG" sz="2800" dirty="0"/>
              <a:t> </a:t>
            </a:r>
            <a:r>
              <a:rPr lang="bg-BG" sz="2800" dirty="0" err="1"/>
              <a:t>ситуації</a:t>
            </a:r>
            <a:r>
              <a:rPr lang="bg-BG" sz="2800" dirty="0"/>
              <a:t>. </a:t>
            </a:r>
            <a:endParaRPr lang="en-US" sz="2800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7149183-8F58-416B-AA1C-2C5DA4C08AD4}"/>
              </a:ext>
            </a:extLst>
          </p:cNvPr>
          <p:cNvSpPr/>
          <p:nvPr/>
        </p:nvSpPr>
        <p:spPr>
          <a:xfrm>
            <a:off x="3094394" y="5726640"/>
            <a:ext cx="9931930" cy="1374843"/>
          </a:xfrm>
          <a:custGeom>
            <a:avLst/>
            <a:gdLst>
              <a:gd name="connsiteX0" fmla="*/ 243610 w 9931930"/>
              <a:gd name="connsiteY0" fmla="*/ 700793 h 1374843"/>
              <a:gd name="connsiteX1" fmla="*/ 2871400 w 9931930"/>
              <a:gd name="connsiteY1" fmla="*/ 26090 h 1374843"/>
              <a:gd name="connsiteX2" fmla="*/ 6529000 w 9931930"/>
              <a:gd name="connsiteY2" fmla="*/ 754059 h 1374843"/>
              <a:gd name="connsiteX3" fmla="*/ 9121280 w 9931930"/>
              <a:gd name="connsiteY3" fmla="*/ 8335 h 1374843"/>
              <a:gd name="connsiteX4" fmla="*/ 9183423 w 9931930"/>
              <a:gd name="connsiteY4" fmla="*/ 1357741 h 1374843"/>
              <a:gd name="connsiteX5" fmla="*/ 243610 w 9931930"/>
              <a:gd name="connsiteY5" fmla="*/ 700793 h 137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31930" h="1374843">
                <a:moveTo>
                  <a:pt x="243610" y="700793"/>
                </a:moveTo>
                <a:cubicBezTo>
                  <a:pt x="-808394" y="478851"/>
                  <a:pt x="1823835" y="17212"/>
                  <a:pt x="2871400" y="26090"/>
                </a:cubicBezTo>
                <a:cubicBezTo>
                  <a:pt x="3918965" y="34968"/>
                  <a:pt x="5487353" y="757018"/>
                  <a:pt x="6529000" y="754059"/>
                </a:cubicBezTo>
                <a:cubicBezTo>
                  <a:pt x="7570647" y="751100"/>
                  <a:pt x="8678876" y="-92279"/>
                  <a:pt x="9121280" y="8335"/>
                </a:cubicBezTo>
                <a:cubicBezTo>
                  <a:pt x="9563684" y="108949"/>
                  <a:pt x="10665994" y="1236413"/>
                  <a:pt x="9183423" y="1357741"/>
                </a:cubicBezTo>
                <a:cubicBezTo>
                  <a:pt x="7700852" y="1479069"/>
                  <a:pt x="1295614" y="922735"/>
                  <a:pt x="243610" y="700793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E24E260-A074-4728-A527-D5DAFD16BA9A}"/>
              </a:ext>
            </a:extLst>
          </p:cNvPr>
          <p:cNvSpPr/>
          <p:nvPr/>
        </p:nvSpPr>
        <p:spPr>
          <a:xfrm>
            <a:off x="-164901" y="-426042"/>
            <a:ext cx="5871016" cy="1557401"/>
          </a:xfrm>
          <a:custGeom>
            <a:avLst/>
            <a:gdLst>
              <a:gd name="connsiteX0" fmla="*/ 5686812 w 5871016"/>
              <a:gd name="connsiteY0" fmla="*/ 789789 h 1557401"/>
              <a:gd name="connsiteX1" fmla="*/ 4461694 w 5871016"/>
              <a:gd name="connsiteY1" fmla="*/ 1455615 h 1557401"/>
              <a:gd name="connsiteX2" fmla="*/ 2384319 w 5871016"/>
              <a:gd name="connsiteY2" fmla="*/ 789789 h 1557401"/>
              <a:gd name="connsiteX3" fmla="*/ 546642 w 5871016"/>
              <a:gd name="connsiteY3" fmla="*/ 1544391 h 1557401"/>
              <a:gd name="connsiteX4" fmla="*/ 422354 w 5871016"/>
              <a:gd name="connsiteY4" fmla="*/ 17432 h 1557401"/>
              <a:gd name="connsiteX5" fmla="*/ 5686812 w 5871016"/>
              <a:gd name="connsiteY5" fmla="*/ 789789 h 1557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71016" h="1557401">
                <a:moveTo>
                  <a:pt x="5686812" y="789789"/>
                </a:moveTo>
                <a:cubicBezTo>
                  <a:pt x="6360035" y="1029486"/>
                  <a:pt x="5012109" y="1455615"/>
                  <a:pt x="4461694" y="1455615"/>
                </a:cubicBezTo>
                <a:cubicBezTo>
                  <a:pt x="3911279" y="1455615"/>
                  <a:pt x="3036828" y="774993"/>
                  <a:pt x="2384319" y="789789"/>
                </a:cubicBezTo>
                <a:cubicBezTo>
                  <a:pt x="1731810" y="804585"/>
                  <a:pt x="873636" y="1673117"/>
                  <a:pt x="546642" y="1544391"/>
                </a:cubicBezTo>
                <a:cubicBezTo>
                  <a:pt x="219648" y="1415665"/>
                  <a:pt x="-431382" y="150597"/>
                  <a:pt x="422354" y="17432"/>
                </a:cubicBezTo>
                <a:cubicBezTo>
                  <a:pt x="1276090" y="-115733"/>
                  <a:pt x="5013589" y="550092"/>
                  <a:pt x="5686812" y="78978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0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287A68-5510-46B1-861A-4DF04144F451}"/>
              </a:ext>
            </a:extLst>
          </p:cNvPr>
          <p:cNvSpPr txBox="1"/>
          <p:nvPr/>
        </p:nvSpPr>
        <p:spPr>
          <a:xfrm>
            <a:off x="2337601" y="2136338"/>
            <a:ext cx="751679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dirty="0"/>
              <a:t>Передача контролю </a:t>
            </a:r>
            <a:br>
              <a:rPr lang="ru-RU" sz="5400" dirty="0"/>
            </a:br>
            <a:r>
              <a:rPr lang="ru-RU" sz="5400" dirty="0"/>
              <a:t>за </a:t>
            </a:r>
            <a:r>
              <a:rPr lang="ru-RU" sz="5400" dirty="0" err="1"/>
              <a:t>ризиком</a:t>
            </a:r>
            <a:r>
              <a:rPr lang="ru-RU" sz="5400" dirty="0"/>
              <a:t> </a:t>
            </a:r>
            <a:br>
              <a:rPr lang="ru-RU" sz="5400" dirty="0"/>
            </a:br>
            <a:r>
              <a:rPr lang="ru-RU" sz="5400" dirty="0"/>
              <a:t>(трансфер </a:t>
            </a:r>
            <a:r>
              <a:rPr lang="ru-RU" sz="5400" dirty="0" err="1"/>
              <a:t>ризику</a:t>
            </a:r>
            <a:r>
              <a:rPr lang="ru-RU" sz="5400" dirty="0"/>
              <a:t>)</a:t>
            </a:r>
            <a:endParaRPr lang="en-US" sz="5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6E8EEF-6CDD-4D8E-8D58-03B1081656E0}"/>
              </a:ext>
            </a:extLst>
          </p:cNvPr>
          <p:cNvSpPr/>
          <p:nvPr/>
        </p:nvSpPr>
        <p:spPr>
          <a:xfrm>
            <a:off x="1208842" y="1475912"/>
            <a:ext cx="9774314" cy="3906174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95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F200E9-340E-428B-BEDF-922A815DAA35}"/>
              </a:ext>
            </a:extLst>
          </p:cNvPr>
          <p:cNvSpPr txBox="1"/>
          <p:nvPr/>
        </p:nvSpPr>
        <p:spPr>
          <a:xfrm>
            <a:off x="668414" y="797510"/>
            <a:ext cx="1085517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/>
              <a:t>Виділяють</a:t>
            </a:r>
            <a:r>
              <a:rPr lang="ru-RU" sz="2800" dirty="0"/>
              <a:t> три причини, за </a:t>
            </a:r>
            <a:r>
              <a:rPr lang="ru-RU" sz="2800" dirty="0" err="1"/>
              <a:t>яких</a:t>
            </a:r>
            <a:r>
              <a:rPr lang="ru-RU" sz="2800" dirty="0"/>
              <a:t> передача </a:t>
            </a:r>
            <a:r>
              <a:rPr lang="ru-RU" sz="2800" dirty="0" err="1"/>
              <a:t>ризику</a:t>
            </a:r>
            <a:r>
              <a:rPr lang="ru-RU" sz="2800" dirty="0"/>
              <a:t> </a:t>
            </a:r>
            <a:r>
              <a:rPr lang="ru-RU" sz="2800" dirty="0" err="1"/>
              <a:t>вигідна</a:t>
            </a:r>
            <a:r>
              <a:rPr lang="ru-RU" sz="2800" dirty="0"/>
              <a:t> як для </a:t>
            </a:r>
            <a:r>
              <a:rPr lang="ru-RU" sz="2800" dirty="0" err="1"/>
              <a:t>сторони</a:t>
            </a:r>
            <a:r>
              <a:rPr lang="ru-RU" sz="2800" dirty="0"/>
              <a:t> </a:t>
            </a:r>
            <a:r>
              <a:rPr lang="ru-RU" sz="2800" dirty="0" err="1"/>
              <a:t>передаючої</a:t>
            </a:r>
            <a:r>
              <a:rPr lang="ru-RU" sz="2800" dirty="0"/>
              <a:t>, так і для </a:t>
            </a:r>
            <a:r>
              <a:rPr lang="ru-RU" sz="2800" dirty="0" err="1"/>
              <a:t>приймаючої</a:t>
            </a:r>
            <a:r>
              <a:rPr lang="ru-RU" sz="2800" dirty="0"/>
              <a:t>:</a:t>
            </a:r>
            <a:br>
              <a:rPr lang="ru-RU" sz="2800" dirty="0"/>
            </a:b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/>
              <a:t>Перша причина 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втрати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великі</a:t>
            </a:r>
            <a:r>
              <a:rPr lang="ru-RU" sz="2800" dirty="0"/>
              <a:t> для </a:t>
            </a:r>
            <a:r>
              <a:rPr lang="ru-RU" sz="2800" dirty="0" err="1"/>
              <a:t>сторони</a:t>
            </a:r>
            <a:r>
              <a:rPr lang="ru-RU" sz="2800" dirty="0"/>
              <a:t>, яка </a:t>
            </a:r>
            <a:r>
              <a:rPr lang="ru-RU" sz="2800" dirty="0" err="1"/>
              <a:t>передає</a:t>
            </a:r>
            <a:r>
              <a:rPr lang="ru-RU" sz="2800" dirty="0"/>
              <a:t> </a:t>
            </a:r>
            <a:r>
              <a:rPr lang="ru-RU" sz="2800" dirty="0" err="1"/>
              <a:t>ризик</a:t>
            </a:r>
            <a:r>
              <a:rPr lang="ru-RU" sz="2800" dirty="0"/>
              <a:t>, і </a:t>
            </a:r>
            <a:r>
              <a:rPr lang="ru-RU" sz="2800" dirty="0" err="1"/>
              <a:t>можуть</a:t>
            </a:r>
            <a:r>
              <a:rPr lang="ru-RU" sz="2800" dirty="0"/>
              <a:t> бути </a:t>
            </a:r>
            <a:r>
              <a:rPr lang="ru-RU" sz="2800" dirty="0" err="1"/>
              <a:t>незначні</a:t>
            </a:r>
            <a:r>
              <a:rPr lang="ru-RU" sz="2800" dirty="0"/>
              <a:t> для </a:t>
            </a:r>
            <a:r>
              <a:rPr lang="ru-RU" sz="2800" dirty="0" err="1"/>
              <a:t>сторони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приймає</a:t>
            </a:r>
            <a:r>
              <a:rPr lang="ru-RU" sz="2800" dirty="0"/>
              <a:t> на себе </a:t>
            </a:r>
            <a:r>
              <a:rPr lang="ru-RU" sz="2800" dirty="0" err="1"/>
              <a:t>цей</a:t>
            </a:r>
            <a:r>
              <a:rPr lang="ru-RU" sz="2800" dirty="0"/>
              <a:t> </a:t>
            </a:r>
            <a:r>
              <a:rPr lang="ru-RU" sz="2800" dirty="0" err="1"/>
              <a:t>ризик</a:t>
            </a:r>
            <a:r>
              <a:rPr lang="ru-RU" sz="2800" dirty="0"/>
              <a:t>. </a:t>
            </a:r>
            <a:br>
              <a:rPr lang="ru-RU" sz="2800" dirty="0"/>
            </a:br>
            <a:r>
              <a:rPr lang="ru-RU" sz="2800" dirty="0"/>
              <a:t>Друга причина — </a:t>
            </a:r>
            <a:r>
              <a:rPr lang="ru-RU" sz="2800" dirty="0" err="1"/>
              <a:t>трансфері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знати </a:t>
            </a:r>
            <a:r>
              <a:rPr lang="ru-RU" sz="2800" dirty="0" err="1"/>
              <a:t>кращі</a:t>
            </a:r>
            <a:r>
              <a:rPr lang="ru-RU" sz="2800" dirty="0"/>
              <a:t> </a:t>
            </a:r>
            <a:r>
              <a:rPr lang="ru-RU" sz="2800" dirty="0" err="1"/>
              <a:t>способи</a:t>
            </a:r>
            <a:r>
              <a:rPr lang="ru-RU" sz="2800" dirty="0"/>
              <a:t> і </a:t>
            </a:r>
            <a:r>
              <a:rPr lang="ru-RU" sz="2800" dirty="0" err="1"/>
              <a:t>мати</a:t>
            </a:r>
            <a:r>
              <a:rPr lang="ru-RU" sz="2800" dirty="0"/>
              <a:t> </a:t>
            </a:r>
            <a:r>
              <a:rPr lang="ru-RU" sz="2800" dirty="0" err="1"/>
              <a:t>кращі</a:t>
            </a:r>
            <a:r>
              <a:rPr lang="ru-RU" sz="2800" dirty="0"/>
              <a:t> </a:t>
            </a:r>
            <a:r>
              <a:rPr lang="ru-RU" sz="2800" dirty="0" err="1"/>
              <a:t>можливості</a:t>
            </a:r>
            <a:r>
              <a:rPr lang="ru-RU" sz="2800" dirty="0"/>
              <a:t> для </a:t>
            </a:r>
            <a:r>
              <a:rPr lang="ru-RU" sz="2800" dirty="0" err="1"/>
              <a:t>скорочення</a:t>
            </a:r>
            <a:r>
              <a:rPr lang="ru-RU" sz="2800" dirty="0"/>
              <a:t> </a:t>
            </a:r>
            <a:r>
              <a:rPr lang="ru-RU" sz="2800" dirty="0" err="1"/>
              <a:t>можливих</a:t>
            </a:r>
            <a:r>
              <a:rPr lang="ru-RU" sz="2800" dirty="0"/>
              <a:t> утрат, </a:t>
            </a:r>
            <a:r>
              <a:rPr lang="ru-RU" sz="2800" dirty="0" err="1"/>
              <a:t>ніж</a:t>
            </a:r>
            <a:r>
              <a:rPr lang="ru-RU" sz="2800" dirty="0"/>
              <a:t> трансфер. </a:t>
            </a:r>
            <a:br>
              <a:rPr lang="ru-RU" sz="2800" dirty="0"/>
            </a:br>
            <a:r>
              <a:rPr lang="ru-RU" sz="2800" dirty="0" err="1"/>
              <a:t>Третя</a:t>
            </a:r>
            <a:r>
              <a:rPr lang="ru-RU" sz="2800" dirty="0"/>
              <a:t> причина </a:t>
            </a:r>
            <a:r>
              <a:rPr lang="ru-RU" sz="2800" dirty="0" err="1"/>
              <a:t>передачі</a:t>
            </a:r>
            <a:r>
              <a:rPr lang="ru-RU" sz="2800" dirty="0"/>
              <a:t> контролю за </a:t>
            </a:r>
            <a:r>
              <a:rPr lang="ru-RU" sz="2800" dirty="0" err="1"/>
              <a:t>ризиком</a:t>
            </a:r>
            <a:r>
              <a:rPr lang="ru-RU" sz="2800" dirty="0"/>
              <a:t> — </a:t>
            </a:r>
            <a:r>
              <a:rPr lang="ru-RU" sz="2800" dirty="0" err="1"/>
              <a:t>це</a:t>
            </a:r>
            <a:r>
              <a:rPr lang="ru-RU" sz="2800" dirty="0"/>
              <a:t> коли </a:t>
            </a:r>
            <a:r>
              <a:rPr lang="ru-RU" sz="2800" dirty="0" err="1"/>
              <a:t>трансфері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</a:t>
            </a:r>
            <a:r>
              <a:rPr lang="ru-RU" sz="2800" dirty="0" err="1"/>
              <a:t>знаходитися</a:t>
            </a:r>
            <a:r>
              <a:rPr lang="ru-RU" sz="2800" dirty="0"/>
              <a:t> в </a:t>
            </a:r>
            <a:r>
              <a:rPr lang="ru-RU" sz="2800" dirty="0" err="1"/>
              <a:t>кращій</a:t>
            </a:r>
            <a:r>
              <a:rPr lang="ru-RU" sz="2800" dirty="0"/>
              <a:t> </a:t>
            </a:r>
            <a:r>
              <a:rPr lang="ru-RU" sz="2800" dirty="0" err="1"/>
              <a:t>позиції</a:t>
            </a:r>
            <a:r>
              <a:rPr lang="ru-RU" sz="2800" dirty="0"/>
              <a:t> для </a:t>
            </a:r>
            <a:r>
              <a:rPr lang="ru-RU" sz="2800" dirty="0" err="1"/>
              <a:t>скорочення</a:t>
            </a:r>
            <a:r>
              <a:rPr lang="ru-RU" sz="2800" dirty="0"/>
              <a:t> </a:t>
            </a:r>
            <a:r>
              <a:rPr lang="ru-RU" sz="2800" dirty="0" err="1"/>
              <a:t>втрат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контролю за </a:t>
            </a:r>
            <a:r>
              <a:rPr lang="ru-RU" sz="2800" dirty="0" err="1"/>
              <a:t>господарським</a:t>
            </a:r>
            <a:r>
              <a:rPr lang="ru-RU" sz="2800" dirty="0"/>
              <a:t> </a:t>
            </a:r>
            <a:r>
              <a:rPr lang="ru-RU" sz="2800" dirty="0" err="1"/>
              <a:t>ризиком</a:t>
            </a:r>
            <a:r>
              <a:rPr lang="ru-RU" sz="2800" dirty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44972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36C7E4-1092-42F1-9A14-1D4B310CD6C3}"/>
              </a:ext>
            </a:extLst>
          </p:cNvPr>
          <p:cNvSpPr txBox="1"/>
          <p:nvPr/>
        </p:nvSpPr>
        <p:spPr>
          <a:xfrm>
            <a:off x="1458712" y="1012954"/>
            <a:ext cx="9274576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bg-BG" sz="2800" dirty="0" err="1"/>
              <a:t>Основний</a:t>
            </a:r>
            <a:r>
              <a:rPr lang="bg-BG" sz="2800" dirty="0"/>
              <a:t> </a:t>
            </a:r>
            <a:r>
              <a:rPr lang="bg-BG" sz="2800" dirty="0" err="1"/>
              <a:t>спосіб</a:t>
            </a:r>
            <a:r>
              <a:rPr lang="bg-BG" sz="2800" dirty="0"/>
              <a:t> </a:t>
            </a:r>
            <a:r>
              <a:rPr lang="bg-BG" sz="2800" dirty="0" err="1"/>
              <a:t>передачі</a:t>
            </a:r>
            <a:r>
              <a:rPr lang="bg-BG" sz="2800" dirty="0"/>
              <a:t> </a:t>
            </a:r>
            <a:r>
              <a:rPr lang="bg-BG" sz="2800" dirty="0" err="1"/>
              <a:t>ризику</a:t>
            </a:r>
            <a:r>
              <a:rPr lang="bg-BG" sz="2800" dirty="0"/>
              <a:t> — </a:t>
            </a:r>
            <a:r>
              <a:rPr lang="bg-BG" sz="2800" dirty="0" err="1"/>
              <a:t>це</a:t>
            </a:r>
            <a:r>
              <a:rPr lang="bg-BG" sz="2800" dirty="0"/>
              <a:t> </a:t>
            </a:r>
            <a:r>
              <a:rPr lang="bg-BG" sz="2800" dirty="0" err="1"/>
              <a:t>передача</a:t>
            </a:r>
            <a:r>
              <a:rPr lang="bg-BG" sz="2800" dirty="0"/>
              <a:t> </a:t>
            </a:r>
            <a:r>
              <a:rPr lang="bg-BG" sz="2800" dirty="0" err="1"/>
              <a:t>ризику</a:t>
            </a:r>
            <a:r>
              <a:rPr lang="bg-BG" sz="2800" dirty="0"/>
              <a:t> </a:t>
            </a:r>
            <a:r>
              <a:rPr lang="bg-BG" sz="2800" dirty="0" err="1"/>
              <a:t>через</a:t>
            </a:r>
            <a:r>
              <a:rPr lang="bg-BG" sz="2800" dirty="0"/>
              <a:t> </a:t>
            </a:r>
            <a:r>
              <a:rPr lang="bg-BG" sz="2800" dirty="0" err="1"/>
              <a:t>складання</a:t>
            </a:r>
            <a:r>
              <a:rPr lang="bg-BG" sz="2800" dirty="0"/>
              <a:t> </a:t>
            </a:r>
            <a:r>
              <a:rPr lang="bg-BG" sz="2800" dirty="0" err="1"/>
              <a:t>контракту</a:t>
            </a:r>
            <a:r>
              <a:rPr lang="bg-BG" sz="2800" dirty="0"/>
              <a:t>. </a:t>
            </a:r>
            <a:r>
              <a:rPr lang="bg-BG" sz="2800" dirty="0" err="1"/>
              <a:t>Розрізняють</a:t>
            </a:r>
            <a:r>
              <a:rPr lang="bg-BG" sz="2800" dirty="0"/>
              <a:t> </a:t>
            </a:r>
            <a:r>
              <a:rPr lang="bg-BG" sz="2800" dirty="0" err="1"/>
              <a:t>такі</a:t>
            </a:r>
            <a:r>
              <a:rPr lang="bg-BG" sz="2800" dirty="0"/>
              <a:t> контракти: </a:t>
            </a:r>
            <a:r>
              <a:rPr lang="bg-BG" sz="2800" dirty="0" err="1"/>
              <a:t>будівельні</a:t>
            </a:r>
            <a:r>
              <a:rPr lang="bg-BG" sz="2800" dirty="0"/>
              <a:t>, </a:t>
            </a:r>
            <a:r>
              <a:rPr lang="bg-BG" sz="2800" dirty="0" err="1"/>
              <a:t>оренди</a:t>
            </a:r>
            <a:r>
              <a:rPr lang="bg-BG" sz="2800" dirty="0"/>
              <a:t>, на </a:t>
            </a:r>
            <a:r>
              <a:rPr lang="bg-BG" sz="2800" dirty="0" err="1"/>
              <a:t>збереження</a:t>
            </a:r>
            <a:r>
              <a:rPr lang="bg-BG" sz="2800" dirty="0"/>
              <a:t> і </a:t>
            </a:r>
            <a:r>
              <a:rPr lang="bg-BG" sz="2800" dirty="0" err="1"/>
              <a:t>перевезення</a:t>
            </a:r>
            <a:r>
              <a:rPr lang="bg-BG" sz="2800" dirty="0"/>
              <a:t>, </a:t>
            </a:r>
            <a:r>
              <a:rPr lang="bg-BG" sz="2800" dirty="0" err="1"/>
              <a:t>продажі</a:t>
            </a:r>
            <a:r>
              <a:rPr lang="bg-BG" sz="2800" dirty="0"/>
              <a:t>, </a:t>
            </a:r>
            <a:r>
              <a:rPr lang="bg-BG" sz="2800" dirty="0" err="1"/>
              <a:t>обслуговування</a:t>
            </a:r>
            <a:r>
              <a:rPr lang="bg-BG" sz="2800" dirty="0"/>
              <a:t>, </a:t>
            </a:r>
            <a:r>
              <a:rPr lang="bg-BG" sz="2800" dirty="0" err="1"/>
              <a:t>постачання</a:t>
            </a:r>
            <a:r>
              <a:rPr lang="bg-BG" sz="2800" dirty="0"/>
              <a:t> і </a:t>
            </a:r>
            <a:r>
              <a:rPr lang="bg-BG" sz="2800" dirty="0" err="1"/>
              <a:t>т.ін</a:t>
            </a:r>
            <a:r>
              <a:rPr lang="bg-BG" sz="2800" dirty="0"/>
              <a:t>. </a:t>
            </a:r>
            <a:br>
              <a:rPr lang="bg-BG" sz="2800" dirty="0"/>
            </a:br>
            <a:br>
              <a:rPr lang="bg-BG" sz="2800" dirty="0"/>
            </a:br>
            <a:r>
              <a:rPr lang="bg-BG" sz="2800" dirty="0" err="1"/>
              <a:t>Можлива</a:t>
            </a:r>
            <a:r>
              <a:rPr lang="bg-BG" sz="2800" dirty="0"/>
              <a:t> </a:t>
            </a:r>
            <a:r>
              <a:rPr lang="bg-BG" sz="2800" dirty="0" err="1"/>
              <a:t>також</a:t>
            </a:r>
            <a:r>
              <a:rPr lang="bg-BG" sz="2800" dirty="0"/>
              <a:t> угода </a:t>
            </a:r>
            <a:r>
              <a:rPr lang="bg-BG" sz="2800" dirty="0" err="1"/>
              <a:t>між</a:t>
            </a:r>
            <a:r>
              <a:rPr lang="bg-BG" sz="2800" dirty="0"/>
              <a:t> </a:t>
            </a:r>
            <a:r>
              <a:rPr lang="bg-BG" sz="2800" dirty="0" err="1"/>
              <a:t>оптовим</a:t>
            </a:r>
            <a:r>
              <a:rPr lang="bg-BG" sz="2800" dirty="0"/>
              <a:t> </a:t>
            </a:r>
            <a:r>
              <a:rPr lang="bg-BG" sz="2800" dirty="0" err="1"/>
              <a:t>торговцем</a:t>
            </a:r>
            <a:r>
              <a:rPr lang="bg-BG" sz="2800" dirty="0"/>
              <a:t> і </a:t>
            </a:r>
            <a:r>
              <a:rPr lang="bg-BG" sz="2800" dirty="0" err="1"/>
              <a:t>виробником</a:t>
            </a:r>
            <a:r>
              <a:rPr lang="bg-BG" sz="2800" dirty="0"/>
              <a:t> </a:t>
            </a:r>
            <a:r>
              <a:rPr lang="bg-BG" sz="2800" dirty="0" err="1"/>
              <a:t>чи</a:t>
            </a:r>
            <a:r>
              <a:rPr lang="bg-BG" sz="2800" dirty="0"/>
              <a:t> </a:t>
            </a:r>
            <a:r>
              <a:rPr lang="bg-BG" sz="2800" dirty="0" err="1"/>
              <a:t>між</a:t>
            </a:r>
            <a:r>
              <a:rPr lang="bg-BG" sz="2800" dirty="0"/>
              <a:t> </a:t>
            </a:r>
            <a:r>
              <a:rPr lang="bg-BG" sz="2800" dirty="0" err="1"/>
              <a:t>роздрібним</a:t>
            </a:r>
            <a:r>
              <a:rPr lang="bg-BG" sz="2800" dirty="0"/>
              <a:t> і </a:t>
            </a:r>
            <a:r>
              <a:rPr lang="bg-BG" sz="2800" dirty="0" err="1"/>
              <a:t>оптовим</a:t>
            </a:r>
            <a:r>
              <a:rPr lang="bg-BG" sz="2800" dirty="0"/>
              <a:t> </a:t>
            </a:r>
            <a:r>
              <a:rPr lang="bg-BG" sz="2800" dirty="0" err="1"/>
              <a:t>продавцем</a:t>
            </a:r>
            <a:r>
              <a:rPr lang="bg-BG" sz="2800" dirty="0"/>
              <a:t> про </a:t>
            </a:r>
            <a:r>
              <a:rPr lang="bg-BG" sz="2800" dirty="0" err="1"/>
              <a:t>повернення</a:t>
            </a:r>
            <a:r>
              <a:rPr lang="bg-BG" sz="2800" dirty="0"/>
              <a:t> </a:t>
            </a:r>
            <a:r>
              <a:rPr lang="bg-BG" sz="2800" dirty="0" err="1"/>
              <a:t>частини</a:t>
            </a:r>
            <a:r>
              <a:rPr lang="bg-BG" sz="2800" dirty="0"/>
              <a:t> </a:t>
            </a:r>
            <a:r>
              <a:rPr lang="bg-BG" sz="2800" dirty="0" err="1"/>
              <a:t>непроданих</a:t>
            </a:r>
            <a:r>
              <a:rPr lang="bg-BG" sz="2800" dirty="0"/>
              <a:t> </a:t>
            </a:r>
            <a:r>
              <a:rPr lang="bg-BG" sz="2800" dirty="0" err="1"/>
              <a:t>товарів</a:t>
            </a:r>
            <a:r>
              <a:rPr lang="bg-BG" sz="2800" dirty="0"/>
              <a:t>. У </a:t>
            </a:r>
            <a:r>
              <a:rPr lang="bg-BG" sz="2800" dirty="0" err="1"/>
              <a:t>даному</a:t>
            </a:r>
            <a:r>
              <a:rPr lang="bg-BG" sz="2800" dirty="0"/>
              <a:t> </a:t>
            </a:r>
            <a:r>
              <a:rPr lang="bg-BG" sz="2800" dirty="0" err="1"/>
              <a:t>випадку</a:t>
            </a:r>
            <a:r>
              <a:rPr lang="bg-BG" sz="2800" dirty="0"/>
              <a:t> </a:t>
            </a:r>
            <a:r>
              <a:rPr lang="bg-BG" sz="2800" dirty="0" err="1"/>
              <a:t>йдеться</a:t>
            </a:r>
            <a:r>
              <a:rPr lang="bg-BG" sz="2800" dirty="0"/>
              <a:t> про </a:t>
            </a:r>
            <a:r>
              <a:rPr lang="bg-BG" sz="2800" dirty="0" err="1"/>
              <a:t>передачу</a:t>
            </a:r>
            <a:r>
              <a:rPr lang="bg-BG" sz="2800" dirty="0"/>
              <a:t> </a:t>
            </a:r>
            <a:r>
              <a:rPr lang="bg-BG" sz="2800" dirty="0" err="1"/>
              <a:t>ринкового</a:t>
            </a:r>
            <a:r>
              <a:rPr lang="bg-BG" sz="2800" dirty="0"/>
              <a:t> </a:t>
            </a:r>
            <a:r>
              <a:rPr lang="bg-BG" sz="2800" dirty="0" err="1"/>
              <a:t>ризику</a:t>
            </a:r>
            <a:endParaRPr lang="en-US" sz="2800" dirty="0"/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CE3F9F8F-E1C3-483A-B1B8-B2B8ECC8FD85}"/>
              </a:ext>
            </a:extLst>
          </p:cNvPr>
          <p:cNvSpPr/>
          <p:nvPr/>
        </p:nvSpPr>
        <p:spPr>
          <a:xfrm rot="5400000">
            <a:off x="899418" y="555754"/>
            <a:ext cx="1118587" cy="914400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7699399A-24AA-4153-9866-9A2473F1EB8B}"/>
              </a:ext>
            </a:extLst>
          </p:cNvPr>
          <p:cNvSpPr/>
          <p:nvPr/>
        </p:nvSpPr>
        <p:spPr>
          <a:xfrm rot="16200000">
            <a:off x="10173996" y="5387845"/>
            <a:ext cx="1118587" cy="914400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777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D7DD61-8CAB-42E0-88DD-3D7FCFB25CF6}"/>
              </a:ext>
            </a:extLst>
          </p:cNvPr>
          <p:cNvSpPr txBox="1"/>
          <p:nvPr/>
        </p:nvSpPr>
        <p:spPr>
          <a:xfrm>
            <a:off x="1088994" y="1443841"/>
            <a:ext cx="1001401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/>
              <a:t>Однак</a:t>
            </a:r>
            <a:r>
              <a:rPr lang="ru-RU" sz="2800" dirty="0"/>
              <a:t> трансфер </a:t>
            </a:r>
            <a:r>
              <a:rPr lang="ru-RU" sz="2800" dirty="0" err="1"/>
              <a:t>ризику</a:t>
            </a:r>
            <a:r>
              <a:rPr lang="ru-RU" sz="2800" dirty="0"/>
              <a:t> — не </a:t>
            </a:r>
            <a:r>
              <a:rPr lang="ru-RU" sz="2800" dirty="0" err="1"/>
              <a:t>обов'язково</a:t>
            </a:r>
            <a:r>
              <a:rPr lang="ru-RU" sz="2800" dirty="0"/>
              <a:t> </a:t>
            </a:r>
            <a:r>
              <a:rPr lang="ru-RU" sz="2800" dirty="0" err="1"/>
              <a:t>безпечніший</a:t>
            </a:r>
            <a:r>
              <a:rPr lang="ru-RU" sz="2800" dirty="0"/>
              <a:t> і </a:t>
            </a:r>
            <a:r>
              <a:rPr lang="ru-RU" sz="2800" dirty="0" err="1"/>
              <a:t>ефективніший</a:t>
            </a:r>
            <a:r>
              <a:rPr lang="ru-RU" sz="2800" dirty="0"/>
              <a:t> </a:t>
            </a:r>
            <a:r>
              <a:rPr lang="ru-RU" sz="2800" dirty="0" err="1"/>
              <a:t>спосіб</a:t>
            </a:r>
            <a:r>
              <a:rPr lang="ru-RU" sz="2800" dirty="0"/>
              <a:t> </a:t>
            </a:r>
            <a:r>
              <a:rPr lang="ru-RU" sz="2800" dirty="0" err="1"/>
              <a:t>мінімізації</a:t>
            </a:r>
            <a:r>
              <a:rPr lang="ru-RU" sz="2800" dirty="0"/>
              <a:t> </a:t>
            </a:r>
            <a:r>
              <a:rPr lang="ru-RU" sz="2800" dirty="0" err="1"/>
              <a:t>ризику</a:t>
            </a:r>
            <a:r>
              <a:rPr lang="ru-RU" sz="2800" dirty="0"/>
              <a:t>. </a:t>
            </a:r>
            <a:br>
              <a:rPr lang="ru-RU" sz="2800" dirty="0"/>
            </a:br>
            <a:r>
              <a:rPr lang="ru-RU" sz="2800" dirty="0" err="1"/>
              <a:t>Трансфері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просто не </a:t>
            </a:r>
            <a:r>
              <a:rPr lang="ru-RU" sz="2800" dirty="0" err="1"/>
              <a:t>мати</a:t>
            </a:r>
            <a:r>
              <a:rPr lang="ru-RU" sz="2800" dirty="0"/>
              <a:t> </a:t>
            </a:r>
            <a:r>
              <a:rPr lang="ru-RU" sz="2800" dirty="0" err="1"/>
              <a:t>достатніх</a:t>
            </a:r>
            <a:r>
              <a:rPr lang="ru-RU" sz="2800" dirty="0"/>
              <a:t> </a:t>
            </a:r>
            <a:r>
              <a:rPr lang="ru-RU" sz="2800" dirty="0" err="1"/>
              <a:t>засобів</a:t>
            </a:r>
            <a:r>
              <a:rPr lang="ru-RU" sz="2800" dirty="0"/>
              <a:t> для </a:t>
            </a:r>
            <a:r>
              <a:rPr lang="ru-RU" sz="2800" dirty="0" err="1"/>
              <a:t>покриття</a:t>
            </a:r>
            <a:r>
              <a:rPr lang="ru-RU" sz="2800" dirty="0"/>
              <a:t> </a:t>
            </a:r>
            <a:r>
              <a:rPr lang="ru-RU" sz="2800" dirty="0" err="1"/>
              <a:t>втрат</a:t>
            </a:r>
            <a:r>
              <a:rPr lang="ru-RU" sz="2800" dirty="0"/>
              <a:t> трансферу, тому при </a:t>
            </a:r>
            <a:r>
              <a:rPr lang="ru-RU" sz="2800" dirty="0" err="1"/>
              <a:t>передачі</a:t>
            </a:r>
            <a:r>
              <a:rPr lang="ru-RU" sz="2800" dirty="0"/>
              <a:t> </a:t>
            </a:r>
            <a:r>
              <a:rPr lang="ru-RU" sz="2800" dirty="0" err="1"/>
              <a:t>ризику</a:t>
            </a:r>
            <a:r>
              <a:rPr lang="ru-RU" sz="2800" dirty="0"/>
              <a:t> </a:t>
            </a:r>
            <a:r>
              <a:rPr lang="ru-RU" sz="2800" dirty="0" err="1"/>
              <a:t>необхідно</a:t>
            </a:r>
            <a:r>
              <a:rPr lang="ru-RU" sz="2800" dirty="0"/>
              <a:t> </a:t>
            </a:r>
            <a:r>
              <a:rPr lang="ru-RU" sz="2800" dirty="0" err="1"/>
              <a:t>враховувати</a:t>
            </a:r>
            <a:r>
              <a:rPr lang="ru-RU" sz="2800" dirty="0"/>
              <a:t> </a:t>
            </a:r>
            <a:r>
              <a:rPr lang="ru-RU" sz="2800" dirty="0" err="1"/>
              <a:t>такі</a:t>
            </a:r>
            <a:r>
              <a:rPr lang="ru-RU" sz="2800" dirty="0"/>
              <a:t> </a:t>
            </a:r>
            <a:r>
              <a:rPr lang="ru-RU" sz="2800" dirty="0" err="1"/>
              <a:t>моменти</a:t>
            </a:r>
            <a:r>
              <a:rPr lang="ru-RU" sz="2800" dirty="0"/>
              <a:t>: </a:t>
            </a:r>
          </a:p>
          <a:p>
            <a:br>
              <a:rPr lang="ru-RU" sz="2800" dirty="0"/>
            </a:br>
            <a:r>
              <a:rPr lang="ru-RU" sz="2800" dirty="0"/>
              <a:t>• </a:t>
            </a:r>
            <a:r>
              <a:rPr lang="ru-RU" sz="2800" dirty="0" err="1"/>
              <a:t>розподіл</a:t>
            </a:r>
            <a:r>
              <a:rPr lang="ru-RU" sz="2800" dirty="0"/>
              <a:t> </a:t>
            </a:r>
            <a:r>
              <a:rPr lang="ru-RU" sz="2800" dirty="0" err="1"/>
              <a:t>ризиків</a:t>
            </a:r>
            <a:r>
              <a:rPr lang="ru-RU" sz="2800" dirty="0"/>
              <a:t> повинен бути </a:t>
            </a:r>
            <a:r>
              <a:rPr lang="ru-RU" sz="2800" dirty="0" err="1"/>
              <a:t>чітким</a:t>
            </a:r>
            <a:r>
              <a:rPr lang="ru-RU" sz="2800" dirty="0"/>
              <a:t> і </a:t>
            </a:r>
            <a:r>
              <a:rPr lang="ru-RU" sz="2800" dirty="0" err="1"/>
              <a:t>однозначним</a:t>
            </a:r>
            <a:r>
              <a:rPr lang="ru-RU" sz="2800" dirty="0"/>
              <a:t>; </a:t>
            </a:r>
            <a:br>
              <a:rPr lang="ru-RU" sz="2800" dirty="0"/>
            </a:br>
            <a:r>
              <a:rPr lang="ru-RU" sz="2800" dirty="0"/>
              <a:t>• </a:t>
            </a:r>
            <a:r>
              <a:rPr lang="ru-RU" sz="2800" dirty="0" err="1"/>
              <a:t>трансфері</a:t>
            </a:r>
            <a:r>
              <a:rPr lang="ru-RU" sz="2800" dirty="0"/>
              <a:t> повинен </a:t>
            </a:r>
            <a:r>
              <a:rPr lang="ru-RU" sz="2800" dirty="0" err="1"/>
              <a:t>мати</a:t>
            </a:r>
            <a:r>
              <a:rPr lang="ru-RU" sz="2800" dirty="0"/>
              <a:t> </a:t>
            </a:r>
            <a:r>
              <a:rPr lang="ru-RU" sz="2800" dirty="0" err="1"/>
              <a:t>можливість</a:t>
            </a:r>
            <a:r>
              <a:rPr lang="ru-RU" sz="2800" dirty="0"/>
              <a:t> </a:t>
            </a:r>
            <a:r>
              <a:rPr lang="ru-RU" sz="2800" dirty="0" err="1"/>
              <a:t>швидко</a:t>
            </a:r>
            <a:r>
              <a:rPr lang="ru-RU" sz="2800" dirty="0"/>
              <a:t> </a:t>
            </a:r>
            <a:r>
              <a:rPr lang="ru-RU" sz="2800" dirty="0" err="1"/>
              <a:t>виконати</a:t>
            </a:r>
            <a:r>
              <a:rPr lang="ru-RU" sz="2800" dirty="0"/>
              <a:t> </a:t>
            </a:r>
            <a:r>
              <a:rPr lang="ru-RU" sz="2800" dirty="0" err="1"/>
              <a:t>всі</a:t>
            </a:r>
            <a:r>
              <a:rPr lang="ru-RU" sz="2800" dirty="0"/>
              <a:t> </a:t>
            </a:r>
            <a:r>
              <a:rPr lang="ru-RU" sz="2800" dirty="0" err="1"/>
              <a:t>прийняті</a:t>
            </a:r>
            <a:r>
              <a:rPr lang="ru-RU" sz="2800" dirty="0"/>
              <a:t> на себе </a:t>
            </a:r>
            <a:r>
              <a:rPr lang="ru-RU" sz="2800" dirty="0" err="1"/>
              <a:t>зобов'язання</a:t>
            </a:r>
            <a:r>
              <a:rPr lang="ru-RU" sz="2800" dirty="0"/>
              <a:t>;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5269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5183ED-DAD4-4B05-A8D9-CE8C0B7B78A7}"/>
              </a:ext>
            </a:extLst>
          </p:cNvPr>
          <p:cNvSpPr txBox="1"/>
          <p:nvPr/>
        </p:nvSpPr>
        <p:spPr>
          <a:xfrm>
            <a:off x="907002" y="1874728"/>
            <a:ext cx="1037799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• </a:t>
            </a:r>
            <a:r>
              <a:rPr lang="ru-RU" sz="2800" dirty="0" err="1"/>
              <a:t>трансфері</a:t>
            </a:r>
            <a:r>
              <a:rPr lang="ru-RU" sz="2800" dirty="0"/>
              <a:t> повинен </a:t>
            </a:r>
            <a:r>
              <a:rPr lang="ru-RU" sz="2800" dirty="0" err="1"/>
              <a:t>мати</a:t>
            </a:r>
            <a:r>
              <a:rPr lang="ru-RU" sz="2800" dirty="0"/>
              <a:t> </a:t>
            </a:r>
            <a:r>
              <a:rPr lang="ru-RU" sz="2800" dirty="0" err="1"/>
              <a:t>значні</a:t>
            </a:r>
            <a:r>
              <a:rPr lang="ru-RU" sz="2800" dirty="0"/>
              <a:t> </a:t>
            </a:r>
            <a:r>
              <a:rPr lang="ru-RU" sz="2800" dirty="0" err="1"/>
              <a:t>повноваження</a:t>
            </a:r>
            <a:r>
              <a:rPr lang="ru-RU" sz="2800" dirty="0"/>
              <a:t> для </a:t>
            </a:r>
            <a:r>
              <a:rPr lang="ru-RU" sz="2800" dirty="0" err="1"/>
              <a:t>скорочення</a:t>
            </a:r>
            <a:r>
              <a:rPr lang="ru-RU" sz="2800" dirty="0"/>
              <a:t> </a:t>
            </a:r>
            <a:r>
              <a:rPr lang="ru-RU" sz="2800" dirty="0" err="1"/>
              <a:t>ризику</a:t>
            </a:r>
            <a:r>
              <a:rPr lang="ru-RU" sz="2800" dirty="0"/>
              <a:t> і контролю за ним; </a:t>
            </a:r>
            <a:br>
              <a:rPr lang="ru-RU" sz="2800" dirty="0"/>
            </a:br>
            <a:r>
              <a:rPr lang="ru-RU" sz="2800" dirty="0"/>
              <a:t>• </a:t>
            </a:r>
            <a:r>
              <a:rPr lang="ru-RU" sz="2800" dirty="0" err="1"/>
              <a:t>рішення</a:t>
            </a:r>
            <a:r>
              <a:rPr lang="ru-RU" sz="2800" dirty="0"/>
              <a:t> про трансфер </a:t>
            </a:r>
            <a:r>
              <a:rPr lang="ru-RU" sz="2800" dirty="0" err="1"/>
              <a:t>повинне</a:t>
            </a:r>
            <a:r>
              <a:rPr lang="ru-RU" sz="2800" dirty="0"/>
              <a:t> </a:t>
            </a:r>
            <a:r>
              <a:rPr lang="ru-RU" sz="2800" dirty="0" err="1"/>
              <a:t>прийматися</a:t>
            </a:r>
            <a:r>
              <a:rPr lang="ru-RU" sz="2800" dirty="0"/>
              <a:t> на </a:t>
            </a:r>
            <a:r>
              <a:rPr lang="ru-RU" sz="2800" dirty="0" err="1"/>
              <a:t>базі</a:t>
            </a:r>
            <a:r>
              <a:rPr lang="ru-RU" sz="2800" dirty="0"/>
              <a:t> </a:t>
            </a:r>
            <a:r>
              <a:rPr lang="ru-RU" sz="2800" dirty="0" err="1"/>
              <a:t>критерію</a:t>
            </a:r>
            <a:r>
              <a:rPr lang="ru-RU" sz="2800" dirty="0"/>
              <a:t> </a:t>
            </a:r>
            <a:r>
              <a:rPr lang="ru-RU" sz="2800" dirty="0" err="1"/>
              <a:t>ефективності</a:t>
            </a:r>
            <a:r>
              <a:rPr lang="ru-RU" sz="2800" dirty="0"/>
              <a:t> (як </a:t>
            </a:r>
            <a:r>
              <a:rPr lang="ru-RU" sz="2800" dirty="0" err="1"/>
              <a:t>недорогий</a:t>
            </a:r>
            <a:r>
              <a:rPr lang="ru-RU" sz="2800" dirty="0"/>
              <a:t> і </a:t>
            </a:r>
            <a:r>
              <a:rPr lang="ru-RU" sz="2800" dirty="0" err="1"/>
              <a:t>більш</a:t>
            </a:r>
            <a:r>
              <a:rPr lang="ru-RU" sz="2800" dirty="0"/>
              <a:t> </a:t>
            </a:r>
            <a:r>
              <a:rPr lang="ru-RU" sz="2800" dirty="0" err="1"/>
              <a:t>прибутковий</a:t>
            </a:r>
            <a:r>
              <a:rPr lang="ru-RU" sz="2800" dirty="0"/>
              <a:t> метод); </a:t>
            </a:r>
            <a:br>
              <a:rPr lang="ru-RU" sz="2800" dirty="0"/>
            </a:br>
            <a:r>
              <a:rPr lang="ru-RU" sz="2800" dirty="0"/>
              <a:t>• </a:t>
            </a:r>
            <a:r>
              <a:rPr lang="ru-RU" sz="2800" dirty="0" err="1"/>
              <a:t>ризик</a:t>
            </a:r>
            <a:r>
              <a:rPr lang="ru-RU" sz="2800" dirty="0"/>
              <a:t> повинен </a:t>
            </a:r>
            <a:r>
              <a:rPr lang="ru-RU" sz="2800" dirty="0" err="1"/>
              <a:t>передаватися</a:t>
            </a:r>
            <a:r>
              <a:rPr lang="ru-RU" sz="2800" dirty="0"/>
              <a:t> за </a:t>
            </a:r>
            <a:r>
              <a:rPr lang="ru-RU" sz="2800" dirty="0" err="1"/>
              <a:t>ціною</a:t>
            </a:r>
            <a:r>
              <a:rPr lang="ru-RU" sz="2800" dirty="0"/>
              <a:t>, </a:t>
            </a:r>
            <a:r>
              <a:rPr lang="ru-RU" sz="2800" dirty="0" err="1"/>
              <a:t>однаково</a:t>
            </a:r>
            <a:r>
              <a:rPr lang="ru-RU" sz="2800" dirty="0"/>
              <a:t> </a:t>
            </a:r>
            <a:r>
              <a:rPr lang="ru-RU" sz="2800" dirty="0" err="1"/>
              <a:t>привабливою</a:t>
            </a:r>
            <a:r>
              <a:rPr lang="ru-RU" sz="2800" dirty="0"/>
              <a:t> як для трансферу, так і для </a:t>
            </a:r>
            <a:r>
              <a:rPr lang="ru-RU" sz="2800" dirty="0" err="1"/>
              <a:t>трансфері</a:t>
            </a:r>
            <a:r>
              <a:rPr lang="ru-RU" sz="2800" dirty="0"/>
              <a:t>. </a:t>
            </a:r>
            <a:endParaRPr lang="en-US" sz="2800" dirty="0"/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AEF1A8D7-EAFA-4A25-A212-5BBC2B4AF9C5}"/>
              </a:ext>
            </a:extLst>
          </p:cNvPr>
          <p:cNvSpPr/>
          <p:nvPr/>
        </p:nvSpPr>
        <p:spPr>
          <a:xfrm rot="11086664">
            <a:off x="970435" y="-506027"/>
            <a:ext cx="2219417" cy="1615736"/>
          </a:xfrm>
          <a:prstGeom prst="blockArc">
            <a:avLst>
              <a:gd name="adj1" fmla="val 10323379"/>
              <a:gd name="adj2" fmla="val 21506690"/>
              <a:gd name="adj3" fmla="val 79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F497D8EB-1BBC-4FD1-9D52-80EA0B3119C5}"/>
              </a:ext>
            </a:extLst>
          </p:cNvPr>
          <p:cNvSpPr/>
          <p:nvPr/>
        </p:nvSpPr>
        <p:spPr>
          <a:xfrm rot="16405312">
            <a:off x="10795437" y="4518737"/>
            <a:ext cx="2219417" cy="1615736"/>
          </a:xfrm>
          <a:prstGeom prst="blockArc">
            <a:avLst>
              <a:gd name="adj1" fmla="val 10323379"/>
              <a:gd name="adj2" fmla="val 21506690"/>
              <a:gd name="adj3" fmla="val 79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933B8F2C-1923-4B81-B422-390BF0FD3DF6}"/>
              </a:ext>
            </a:extLst>
          </p:cNvPr>
          <p:cNvSpPr/>
          <p:nvPr/>
        </p:nvSpPr>
        <p:spPr>
          <a:xfrm rot="11086664">
            <a:off x="7829010" y="-506027"/>
            <a:ext cx="2219417" cy="1615736"/>
          </a:xfrm>
          <a:prstGeom prst="blockArc">
            <a:avLst>
              <a:gd name="adj1" fmla="val 10323379"/>
              <a:gd name="adj2" fmla="val 21506690"/>
              <a:gd name="adj3" fmla="val 79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417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5665D63-A0C8-4A0C-9B06-61FB56E472B9}"/>
              </a:ext>
            </a:extLst>
          </p:cNvPr>
          <p:cNvSpPr txBox="1"/>
          <p:nvPr/>
        </p:nvSpPr>
        <p:spPr>
          <a:xfrm>
            <a:off x="3048740" y="967239"/>
            <a:ext cx="60945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До </a:t>
            </a:r>
            <a:r>
              <a:rPr lang="ru-RU" sz="2800" dirty="0" err="1"/>
              <a:t>організаційних</a:t>
            </a:r>
            <a:r>
              <a:rPr lang="ru-RU" sz="2800" dirty="0"/>
              <a:t> </a:t>
            </a:r>
            <a:r>
              <a:rPr lang="ru-RU" sz="2800" dirty="0" err="1"/>
              <a:t>методів</a:t>
            </a:r>
            <a:r>
              <a:rPr lang="ru-RU" sz="2800" dirty="0"/>
              <a:t> </a:t>
            </a:r>
            <a:r>
              <a:rPr lang="ru-RU" sz="2800" dirty="0" err="1"/>
              <a:t>зниження</a:t>
            </a:r>
            <a:r>
              <a:rPr lang="ru-RU" sz="2800" dirty="0"/>
              <a:t> </a:t>
            </a:r>
            <a:r>
              <a:rPr lang="ru-RU" sz="2800" dirty="0" err="1"/>
              <a:t>ризику</a:t>
            </a:r>
            <a:r>
              <a:rPr lang="ru-RU" sz="2800" dirty="0"/>
              <a:t> </a:t>
            </a:r>
            <a:r>
              <a:rPr lang="ru-RU" sz="2800" dirty="0" err="1"/>
              <a:t>відносяться</a:t>
            </a:r>
            <a:r>
              <a:rPr lang="ru-RU" sz="2800" dirty="0"/>
              <a:t>: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F5D392-145D-43FC-9808-F7E1B66E5E66}"/>
              </a:ext>
            </a:extLst>
          </p:cNvPr>
          <p:cNvSpPr txBox="1"/>
          <p:nvPr/>
        </p:nvSpPr>
        <p:spPr>
          <a:xfrm>
            <a:off x="3048740" y="3482353"/>
            <a:ext cx="6094520" cy="5847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err="1"/>
              <a:t>Відхилення</a:t>
            </a:r>
            <a:r>
              <a:rPr lang="ru-RU" sz="3200" dirty="0"/>
              <a:t> </a:t>
            </a:r>
            <a:r>
              <a:rPr lang="ru-RU" sz="3200" dirty="0" err="1"/>
              <a:t>ризику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4425C1-689D-4747-B129-BC0DD15191E1}"/>
              </a:ext>
            </a:extLst>
          </p:cNvPr>
          <p:cNvSpPr txBox="1"/>
          <p:nvPr/>
        </p:nvSpPr>
        <p:spPr>
          <a:xfrm>
            <a:off x="3048740" y="2440534"/>
            <a:ext cx="6094520" cy="5847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err="1"/>
              <a:t>Недопущення</a:t>
            </a:r>
            <a:r>
              <a:rPr lang="ru-RU" sz="3200" dirty="0"/>
              <a:t> </a:t>
            </a:r>
            <a:r>
              <a:rPr lang="ru-RU" sz="3200" dirty="0" err="1"/>
              <a:t>збитків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EB45D7-496F-44E7-B3A8-2AD9479C9CAD}"/>
              </a:ext>
            </a:extLst>
          </p:cNvPr>
          <p:cNvSpPr txBox="1"/>
          <p:nvPr/>
        </p:nvSpPr>
        <p:spPr>
          <a:xfrm>
            <a:off x="3048740" y="4524172"/>
            <a:ext cx="6094520" cy="5847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err="1"/>
              <a:t>Мінімізація</a:t>
            </a:r>
            <a:r>
              <a:rPr lang="ru-RU" sz="3200" dirty="0"/>
              <a:t> </a:t>
            </a:r>
            <a:r>
              <a:rPr lang="ru-RU" sz="3200" dirty="0" err="1"/>
              <a:t>збитків</a:t>
            </a:r>
            <a:endParaRPr lang="en-US" sz="3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0D2F71-F344-44FA-B44E-A0C45B27EAFB}"/>
              </a:ext>
            </a:extLst>
          </p:cNvPr>
          <p:cNvSpPr txBox="1"/>
          <p:nvPr/>
        </p:nvSpPr>
        <p:spPr>
          <a:xfrm>
            <a:off x="2412877" y="5565991"/>
            <a:ext cx="7366246" cy="5847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Передача контролю за </a:t>
            </a:r>
            <a:r>
              <a:rPr lang="ru-RU" sz="3200" dirty="0" err="1"/>
              <a:t>ризиком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752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16F3AD-0869-4356-A7BC-514C445028D0}"/>
              </a:ext>
            </a:extLst>
          </p:cNvPr>
          <p:cNvSpPr txBox="1"/>
          <p:nvPr/>
        </p:nvSpPr>
        <p:spPr>
          <a:xfrm>
            <a:off x="2617803" y="2967335"/>
            <a:ext cx="69563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5400" dirty="0" err="1"/>
              <a:t>Відхилення</a:t>
            </a:r>
            <a:r>
              <a:rPr lang="bg-BG" sz="5400" dirty="0"/>
              <a:t> </a:t>
            </a:r>
            <a:r>
              <a:rPr lang="bg-BG" sz="5400" dirty="0" err="1"/>
              <a:t>ризику</a:t>
            </a:r>
            <a:endParaRPr lang="en-US" sz="5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3481464-AFE7-486B-A12B-81AB353A9DDC}"/>
              </a:ext>
            </a:extLst>
          </p:cNvPr>
          <p:cNvSpPr/>
          <p:nvPr/>
        </p:nvSpPr>
        <p:spPr>
          <a:xfrm>
            <a:off x="1890944" y="2581182"/>
            <a:ext cx="8087557" cy="169563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DD8A54-EFAB-4755-B98A-385AA72E0C27}"/>
              </a:ext>
            </a:extLst>
          </p:cNvPr>
          <p:cNvSpPr txBox="1"/>
          <p:nvPr/>
        </p:nvSpPr>
        <p:spPr>
          <a:xfrm>
            <a:off x="2443948" y="1874728"/>
            <a:ext cx="730410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/>
              <a:t>Відмовлення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певних</a:t>
            </a:r>
            <a:r>
              <a:rPr lang="ru-RU" sz="2800" dirty="0"/>
              <a:t> </a:t>
            </a:r>
            <a:r>
              <a:rPr lang="ru-RU" sz="2800" dirty="0" err="1"/>
              <a:t>управлінських</a:t>
            </a:r>
            <a:r>
              <a:rPr lang="ru-RU" sz="2800" dirty="0"/>
              <a:t> </a:t>
            </a:r>
            <a:r>
              <a:rPr lang="ru-RU" sz="2800" dirty="0" err="1"/>
              <a:t>рішень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рівень</a:t>
            </a:r>
            <a:r>
              <a:rPr lang="ru-RU" sz="2800" dirty="0"/>
              <a:t> </a:t>
            </a:r>
            <a:r>
              <a:rPr lang="ru-RU" sz="2800" dirty="0" err="1"/>
              <a:t>ризику</a:t>
            </a:r>
            <a:r>
              <a:rPr lang="ru-RU" sz="2800" dirty="0"/>
              <a:t> </a:t>
            </a:r>
            <a:r>
              <a:rPr lang="ru-RU" sz="2800" dirty="0" err="1"/>
              <a:t>перевищує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прийнятний</a:t>
            </a:r>
            <a:r>
              <a:rPr lang="ru-RU" sz="2800" dirty="0"/>
              <a:t> </a:t>
            </a:r>
            <a:r>
              <a:rPr lang="ru-RU" sz="2800" dirty="0" err="1"/>
              <a:t>рівень</a:t>
            </a:r>
            <a:r>
              <a:rPr lang="ru-RU" sz="2800" dirty="0"/>
              <a:t> для </a:t>
            </a:r>
            <a:r>
              <a:rPr lang="ru-RU" sz="2800" dirty="0" err="1"/>
              <a:t>підприємства</a:t>
            </a:r>
            <a:endParaRPr lang="ru-RU" sz="2800" dirty="0"/>
          </a:p>
          <a:p>
            <a:endParaRPr lang="ru-RU" sz="2800" dirty="0"/>
          </a:p>
          <a:p>
            <a:r>
              <a:rPr lang="ru-RU" sz="2800" dirty="0"/>
              <a:t>Метод </a:t>
            </a:r>
            <a:r>
              <a:rPr lang="ru-RU" sz="2800" dirty="0" err="1"/>
              <a:t>радикальний</a:t>
            </a:r>
            <a:r>
              <a:rPr lang="ru-RU" sz="2800" dirty="0"/>
              <a:t>, але </a:t>
            </a:r>
            <a:r>
              <a:rPr lang="ru-RU" sz="2800" dirty="0" err="1"/>
              <a:t>його</a:t>
            </a:r>
            <a:r>
              <a:rPr lang="ru-RU" sz="2800" dirty="0"/>
              <a:t> мало </a:t>
            </a:r>
            <a:r>
              <a:rPr lang="ru-RU" sz="2800" dirty="0" err="1"/>
              <a:t>застосовують</a:t>
            </a:r>
            <a:r>
              <a:rPr lang="ru-RU" sz="2800" dirty="0"/>
              <a:t>.</a:t>
            </a:r>
            <a:endParaRPr lang="en-US" sz="28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28F1AC-087C-4A42-9B56-4C7255E7A50E}"/>
              </a:ext>
            </a:extLst>
          </p:cNvPr>
          <p:cNvSpPr/>
          <p:nvPr/>
        </p:nvSpPr>
        <p:spPr>
          <a:xfrm>
            <a:off x="10076156" y="-363984"/>
            <a:ext cx="2524217" cy="1890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CFBE5E2-995E-4CD5-B5F7-D90F75F295E3}"/>
              </a:ext>
            </a:extLst>
          </p:cNvPr>
          <p:cNvSpPr/>
          <p:nvPr/>
        </p:nvSpPr>
        <p:spPr>
          <a:xfrm>
            <a:off x="10407588" y="714652"/>
            <a:ext cx="2192785" cy="1624613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5805DB4-5452-4E0A-89B0-78656670BA8F}"/>
              </a:ext>
            </a:extLst>
          </p:cNvPr>
          <p:cNvSpPr/>
          <p:nvPr/>
        </p:nvSpPr>
        <p:spPr>
          <a:xfrm>
            <a:off x="230819" y="5415379"/>
            <a:ext cx="2663301" cy="20951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18D96-2867-4653-9E2F-DC4C40D54B80}"/>
              </a:ext>
            </a:extLst>
          </p:cNvPr>
          <p:cNvSpPr/>
          <p:nvPr/>
        </p:nvSpPr>
        <p:spPr>
          <a:xfrm>
            <a:off x="-559293" y="4767309"/>
            <a:ext cx="2414726" cy="202410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8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DE9F32-2CFF-4C18-9B82-AB2A1524948C}"/>
              </a:ext>
            </a:extLst>
          </p:cNvPr>
          <p:cNvSpPr txBox="1"/>
          <p:nvPr/>
        </p:nvSpPr>
        <p:spPr>
          <a:xfrm>
            <a:off x="467558" y="582067"/>
            <a:ext cx="1125688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800" dirty="0" err="1"/>
              <a:t>Прикладом</a:t>
            </a:r>
            <a:r>
              <a:rPr lang="bg-BG" sz="2800" dirty="0"/>
              <a:t> </a:t>
            </a:r>
            <a:r>
              <a:rPr lang="bg-BG" sz="2800" dirty="0" err="1"/>
              <a:t>можуть</a:t>
            </a:r>
            <a:r>
              <a:rPr lang="bg-BG" sz="2800" dirty="0"/>
              <a:t> </a:t>
            </a:r>
            <a:r>
              <a:rPr lang="bg-BG" sz="2800" dirty="0" err="1"/>
              <a:t>бути</a:t>
            </a:r>
            <a:r>
              <a:rPr lang="bg-BG" sz="2800" dirty="0"/>
              <a:t>: </a:t>
            </a:r>
          </a:p>
          <a:p>
            <a:endParaRPr lang="bg-BG" sz="2800" dirty="0"/>
          </a:p>
          <a:p>
            <a:r>
              <a:rPr lang="bg-BG" sz="2800" dirty="0"/>
              <a:t>• </a:t>
            </a:r>
            <a:r>
              <a:rPr lang="bg-BG" sz="2800" dirty="0" err="1"/>
              <a:t>відмовлення</a:t>
            </a:r>
            <a:r>
              <a:rPr lang="bg-BG" sz="2800" dirty="0"/>
              <a:t> </a:t>
            </a:r>
            <a:r>
              <a:rPr lang="bg-BG" sz="2800" dirty="0" err="1"/>
              <a:t>від</a:t>
            </a:r>
            <a:r>
              <a:rPr lang="bg-BG" sz="2800" dirty="0"/>
              <a:t> </a:t>
            </a:r>
            <a:r>
              <a:rPr lang="bg-BG" sz="2800" dirty="0" err="1"/>
              <a:t>здійснення</a:t>
            </a:r>
            <a:r>
              <a:rPr lang="bg-BG" sz="2800" dirty="0"/>
              <a:t> </a:t>
            </a:r>
            <a:r>
              <a:rPr lang="bg-BG" sz="2800" dirty="0" err="1"/>
              <a:t>господарських</a:t>
            </a:r>
            <a:r>
              <a:rPr lang="bg-BG" sz="2800" dirty="0"/>
              <a:t> </a:t>
            </a:r>
            <a:r>
              <a:rPr lang="bg-BG" sz="2800" dirty="0" err="1"/>
              <a:t>операцій</a:t>
            </a:r>
            <a:r>
              <a:rPr lang="bg-BG" sz="2800" dirty="0"/>
              <a:t>, </a:t>
            </a:r>
            <a:r>
              <a:rPr lang="bg-BG" sz="2800" dirty="0" err="1"/>
              <a:t>ризик</a:t>
            </a:r>
            <a:r>
              <a:rPr lang="bg-BG" sz="2800" dirty="0"/>
              <a:t> </a:t>
            </a:r>
            <a:r>
              <a:rPr lang="bg-BG" sz="2800" dirty="0" err="1"/>
              <a:t>яких</a:t>
            </a:r>
            <a:r>
              <a:rPr lang="bg-BG" sz="2800" dirty="0"/>
              <a:t> </a:t>
            </a:r>
            <a:r>
              <a:rPr lang="bg-BG" sz="2800" dirty="0" err="1"/>
              <a:t>надмірно</a:t>
            </a:r>
            <a:r>
              <a:rPr lang="bg-BG" sz="2800" dirty="0"/>
              <a:t> </a:t>
            </a:r>
            <a:r>
              <a:rPr lang="bg-BG" sz="2800" dirty="0" err="1"/>
              <a:t>великий</a:t>
            </a:r>
            <a:r>
              <a:rPr lang="bg-BG" sz="2800" dirty="0"/>
              <a:t> і </a:t>
            </a:r>
            <a:r>
              <a:rPr lang="bg-BG" sz="2800" dirty="0" err="1"/>
              <a:t>обтяжливий</a:t>
            </a:r>
            <a:r>
              <a:rPr lang="bg-BG" sz="2800" dirty="0"/>
              <a:t> </a:t>
            </a:r>
            <a:r>
              <a:rPr lang="bg-BG" sz="2800" dirty="0" err="1"/>
              <a:t>для</a:t>
            </a:r>
            <a:r>
              <a:rPr lang="bg-BG" sz="2800" dirty="0"/>
              <a:t> </a:t>
            </a:r>
            <a:r>
              <a:rPr lang="bg-BG" sz="2800" dirty="0" err="1"/>
              <a:t>підприємства</a:t>
            </a:r>
            <a:r>
              <a:rPr lang="bg-BG" sz="2800" dirty="0"/>
              <a:t>; </a:t>
            </a:r>
          </a:p>
          <a:p>
            <a:r>
              <a:rPr lang="bg-BG" sz="2800" dirty="0"/>
              <a:t>• </a:t>
            </a:r>
            <a:r>
              <a:rPr lang="bg-BG" sz="2800" dirty="0" err="1"/>
              <a:t>відмова</a:t>
            </a:r>
            <a:r>
              <a:rPr lang="bg-BG" sz="2800" dirty="0"/>
              <a:t> </a:t>
            </a:r>
            <a:r>
              <a:rPr lang="bg-BG" sz="2800" dirty="0" err="1"/>
              <a:t>від</a:t>
            </a:r>
            <a:r>
              <a:rPr lang="bg-BG" sz="2800" dirty="0"/>
              <a:t> </a:t>
            </a:r>
            <a:r>
              <a:rPr lang="bg-BG" sz="2800" dirty="0" err="1"/>
              <a:t>банківських</a:t>
            </a:r>
            <a:r>
              <a:rPr lang="bg-BG" sz="2800" dirty="0"/>
              <a:t> </a:t>
            </a:r>
            <a:r>
              <a:rPr lang="bg-BG" sz="2800" dirty="0" err="1"/>
              <a:t>кредитів</a:t>
            </a:r>
            <a:r>
              <a:rPr lang="bg-BG" sz="2800" dirty="0"/>
              <a:t>, </a:t>
            </a:r>
            <a:r>
              <a:rPr lang="bg-BG" sz="2800" dirty="0" err="1"/>
              <a:t>якщо</a:t>
            </a:r>
            <a:r>
              <a:rPr lang="bg-BG" sz="2800" dirty="0"/>
              <a:t> </a:t>
            </a:r>
            <a:r>
              <a:rPr lang="bg-BG" sz="2800" dirty="0" err="1"/>
              <a:t>кон'юнктура</a:t>
            </a:r>
            <a:r>
              <a:rPr lang="bg-BG" sz="2800" dirty="0"/>
              <a:t> </a:t>
            </a:r>
            <a:r>
              <a:rPr lang="bg-BG" sz="2800" dirty="0" err="1"/>
              <a:t>фінансового</a:t>
            </a:r>
            <a:r>
              <a:rPr lang="bg-BG" sz="2800" dirty="0"/>
              <a:t> </a:t>
            </a:r>
            <a:r>
              <a:rPr lang="bg-BG" sz="2800" dirty="0" err="1"/>
              <a:t>ринку</a:t>
            </a:r>
            <a:r>
              <a:rPr lang="bg-BG" sz="2800" dirty="0"/>
              <a:t> </a:t>
            </a:r>
            <a:r>
              <a:rPr lang="bg-BG" sz="2800" dirty="0" err="1"/>
              <a:t>несприятлива</a:t>
            </a:r>
            <a:r>
              <a:rPr lang="bg-BG" sz="2800" dirty="0"/>
              <a:t> </a:t>
            </a:r>
            <a:r>
              <a:rPr lang="bg-BG" sz="2800" dirty="0" err="1"/>
              <a:t>для</a:t>
            </a:r>
            <a:r>
              <a:rPr lang="bg-BG" sz="2800" dirty="0"/>
              <a:t> </a:t>
            </a:r>
            <a:r>
              <a:rPr lang="bg-BG" sz="2800" dirty="0" err="1"/>
              <a:t>підприємства</a:t>
            </a:r>
            <a:r>
              <a:rPr lang="bg-BG" sz="2800" dirty="0"/>
              <a:t>; </a:t>
            </a:r>
          </a:p>
          <a:p>
            <a:r>
              <a:rPr lang="bg-BG" sz="2800" dirty="0"/>
              <a:t>• </a:t>
            </a:r>
            <a:r>
              <a:rPr lang="bg-BG" sz="2800" dirty="0" err="1"/>
              <a:t>відмовлення</a:t>
            </a:r>
            <a:r>
              <a:rPr lang="bg-BG" sz="2800" dirty="0"/>
              <a:t> </a:t>
            </a:r>
            <a:r>
              <a:rPr lang="bg-BG" sz="2800" dirty="0" err="1"/>
              <a:t>від</a:t>
            </a:r>
            <a:r>
              <a:rPr lang="bg-BG" sz="2800" dirty="0"/>
              <a:t> </a:t>
            </a:r>
            <a:r>
              <a:rPr lang="bg-BG" sz="2800" dirty="0" err="1"/>
              <a:t>будь-якої</a:t>
            </a:r>
            <a:r>
              <a:rPr lang="bg-BG" sz="2800" dirty="0"/>
              <a:t> </a:t>
            </a:r>
            <a:r>
              <a:rPr lang="bg-BG" sz="2800" dirty="0" err="1"/>
              <a:t>інвестиційної</a:t>
            </a:r>
            <a:r>
              <a:rPr lang="bg-BG" sz="2800" dirty="0"/>
              <a:t> </a:t>
            </a:r>
            <a:r>
              <a:rPr lang="bg-BG" sz="2800" dirty="0" err="1"/>
              <a:t>політики</a:t>
            </a:r>
            <a:r>
              <a:rPr lang="bg-BG" sz="2800" dirty="0"/>
              <a:t> з </a:t>
            </a:r>
            <a:r>
              <a:rPr lang="bg-BG" sz="2800" dirty="0" err="1"/>
              <a:t>метою</a:t>
            </a:r>
            <a:r>
              <a:rPr lang="bg-BG" sz="2800" dirty="0"/>
              <a:t> </a:t>
            </a:r>
            <a:r>
              <a:rPr lang="bg-BG" sz="2800" dirty="0" err="1"/>
              <a:t>підтримки</a:t>
            </a:r>
            <a:r>
              <a:rPr lang="bg-BG" sz="2800" dirty="0"/>
              <a:t> </a:t>
            </a:r>
            <a:r>
              <a:rPr lang="bg-BG" sz="2800" dirty="0" err="1"/>
              <a:t>високого</a:t>
            </a:r>
            <a:r>
              <a:rPr lang="bg-BG" sz="2800" dirty="0"/>
              <a:t> </a:t>
            </a:r>
            <a:r>
              <a:rPr lang="bg-BG" sz="2800" dirty="0" err="1"/>
              <a:t>рівня</a:t>
            </a:r>
            <a:r>
              <a:rPr lang="bg-BG" sz="2800" dirty="0"/>
              <a:t> </a:t>
            </a:r>
            <a:r>
              <a:rPr lang="bg-BG" sz="2800" dirty="0" err="1"/>
              <a:t>платоспроможності</a:t>
            </a:r>
            <a:r>
              <a:rPr lang="bg-BG" sz="2800" dirty="0"/>
              <a:t> </a:t>
            </a:r>
            <a:r>
              <a:rPr lang="bg-BG" sz="2800" dirty="0" err="1"/>
              <a:t>підприємства</a:t>
            </a:r>
            <a:r>
              <a:rPr lang="bg-BG" sz="2800" dirty="0"/>
              <a:t>; </a:t>
            </a:r>
          </a:p>
          <a:p>
            <a:r>
              <a:rPr lang="bg-BG" sz="2800" dirty="0"/>
              <a:t>• </a:t>
            </a:r>
            <a:r>
              <a:rPr lang="bg-BG" sz="2800" dirty="0" err="1"/>
              <a:t>відмовлення</a:t>
            </a:r>
            <a:r>
              <a:rPr lang="bg-BG" sz="2800" dirty="0"/>
              <a:t> </a:t>
            </a:r>
            <a:r>
              <a:rPr lang="bg-BG" sz="2800" dirty="0" err="1"/>
              <a:t>від</a:t>
            </a:r>
            <a:r>
              <a:rPr lang="bg-BG" sz="2800" dirty="0"/>
              <a:t> </a:t>
            </a:r>
            <a:r>
              <a:rPr lang="bg-BG" sz="2800" dirty="0" err="1"/>
              <a:t>постачань</a:t>
            </a:r>
            <a:r>
              <a:rPr lang="bg-BG" sz="2800" dirty="0"/>
              <a:t> </a:t>
            </a:r>
            <a:r>
              <a:rPr lang="bg-BG" sz="2800" dirty="0" err="1"/>
              <a:t>імпортної</a:t>
            </a:r>
            <a:r>
              <a:rPr lang="bg-BG" sz="2800" dirty="0"/>
              <a:t> </a:t>
            </a:r>
            <a:r>
              <a:rPr lang="bg-BG" sz="2800" dirty="0" err="1"/>
              <a:t>сировини</a:t>
            </a:r>
            <a:r>
              <a:rPr lang="bg-BG" sz="2800" dirty="0"/>
              <a:t>, </a:t>
            </a:r>
            <a:r>
              <a:rPr lang="bg-BG" sz="2800" dirty="0" err="1"/>
              <a:t>якщо</a:t>
            </a:r>
            <a:r>
              <a:rPr lang="bg-BG" sz="2800" dirty="0"/>
              <a:t> </a:t>
            </a:r>
            <a:r>
              <a:rPr lang="bg-BG" sz="2800" dirty="0" err="1"/>
              <a:t>відзначається</a:t>
            </a:r>
            <a:r>
              <a:rPr lang="bg-BG" sz="2800" dirty="0"/>
              <a:t> </a:t>
            </a:r>
            <a:r>
              <a:rPr lang="bg-BG" sz="2800" dirty="0" err="1"/>
              <a:t>високий</a:t>
            </a:r>
            <a:r>
              <a:rPr lang="bg-BG" sz="2800" dirty="0"/>
              <a:t> </a:t>
            </a:r>
            <a:r>
              <a:rPr lang="bg-BG" sz="2800" dirty="0" err="1"/>
              <a:t>ступінь</a:t>
            </a:r>
            <a:r>
              <a:rPr lang="bg-BG" sz="2800" dirty="0"/>
              <a:t> </a:t>
            </a:r>
            <a:r>
              <a:rPr lang="bg-BG" sz="2800" dirty="0" err="1"/>
              <a:t>мінливості</a:t>
            </a:r>
            <a:r>
              <a:rPr lang="bg-BG" sz="2800" dirty="0"/>
              <a:t> </a:t>
            </a:r>
            <a:r>
              <a:rPr lang="bg-BG" sz="2800" dirty="0" err="1"/>
              <a:t>митного</a:t>
            </a:r>
            <a:r>
              <a:rPr lang="bg-BG" sz="2800" dirty="0"/>
              <a:t> </a:t>
            </a:r>
            <a:r>
              <a:rPr lang="bg-BG" sz="2800" dirty="0" err="1"/>
              <a:t>законодавства</a:t>
            </a:r>
            <a:r>
              <a:rPr lang="bg-BG" sz="2800" dirty="0"/>
              <a:t>; </a:t>
            </a:r>
          </a:p>
          <a:p>
            <a:r>
              <a:rPr lang="bg-BG" sz="2800" dirty="0"/>
              <a:t>• </a:t>
            </a:r>
            <a:r>
              <a:rPr lang="bg-BG" sz="2800" dirty="0" err="1"/>
              <a:t>відмова</a:t>
            </a:r>
            <a:r>
              <a:rPr lang="bg-BG" sz="2800" dirty="0"/>
              <a:t> </a:t>
            </a:r>
            <a:r>
              <a:rPr lang="bg-BG" sz="2800" dirty="0" err="1"/>
              <a:t>від</a:t>
            </a:r>
            <a:r>
              <a:rPr lang="bg-BG" sz="2800" dirty="0"/>
              <a:t> </a:t>
            </a:r>
            <a:r>
              <a:rPr lang="bg-BG" sz="2800" dirty="0" err="1"/>
              <a:t>авансових</a:t>
            </a:r>
            <a:r>
              <a:rPr lang="bg-BG" sz="2800" dirty="0"/>
              <a:t> </a:t>
            </a:r>
            <a:r>
              <a:rPr lang="bg-BG" sz="2800" dirty="0" err="1"/>
              <a:t>оплат</a:t>
            </a:r>
            <a:r>
              <a:rPr lang="bg-BG" sz="2800" dirty="0"/>
              <a:t> </a:t>
            </a:r>
            <a:r>
              <a:rPr lang="bg-BG" sz="2800" dirty="0" err="1"/>
              <a:t>постачальникам</a:t>
            </a:r>
            <a:r>
              <a:rPr lang="bg-BG" sz="2800" dirty="0"/>
              <a:t> і </a:t>
            </a:r>
            <a:r>
              <a:rPr lang="bg-BG" sz="2800" dirty="0" err="1"/>
              <a:t>реалізації</a:t>
            </a:r>
            <a:r>
              <a:rPr lang="bg-BG" sz="2800" dirty="0"/>
              <a:t> на </a:t>
            </a:r>
            <a:r>
              <a:rPr lang="bg-BG" sz="2800" dirty="0" err="1"/>
              <a:t>умовах</a:t>
            </a:r>
            <a:r>
              <a:rPr lang="bg-BG" sz="2800" dirty="0"/>
              <a:t> </a:t>
            </a:r>
            <a:r>
              <a:rPr lang="bg-BG" sz="2800" dirty="0" err="1"/>
              <a:t>відстрочки</a:t>
            </a:r>
            <a:r>
              <a:rPr lang="bg-BG" sz="2800" dirty="0"/>
              <a:t> </a:t>
            </a:r>
            <a:r>
              <a:rPr lang="bg-BG" sz="2800" dirty="0" err="1"/>
              <a:t>платежів</a:t>
            </a:r>
            <a:r>
              <a:rPr lang="bg-BG" sz="2800" dirty="0"/>
              <a:t> і таке </a:t>
            </a:r>
            <a:r>
              <a:rPr lang="bg-BG" sz="2800" dirty="0" err="1"/>
              <a:t>інше</a:t>
            </a:r>
            <a:r>
              <a:rPr lang="bg-BG" sz="2800" dirty="0"/>
              <a:t>.</a:t>
            </a:r>
            <a:endParaRPr lang="en-US" sz="2800" dirty="0"/>
          </a:p>
        </p:txBody>
      </p:sp>
      <p:sp>
        <p:nvSpPr>
          <p:cNvPr id="4" name="Plus Sign 3">
            <a:extLst>
              <a:ext uri="{FF2B5EF4-FFF2-40B4-BE49-F238E27FC236}">
                <a16:creationId xmlns:a16="http://schemas.microsoft.com/office/drawing/2014/main" id="{4060D4E7-9523-41FA-936C-DA2E3FC182F7}"/>
              </a:ext>
            </a:extLst>
          </p:cNvPr>
          <p:cNvSpPr/>
          <p:nvPr/>
        </p:nvSpPr>
        <p:spPr>
          <a:xfrm>
            <a:off x="4731798" y="731829"/>
            <a:ext cx="905522" cy="896644"/>
          </a:xfrm>
          <a:prstGeom prst="mathPlus">
            <a:avLst>
              <a:gd name="adj1" fmla="val 7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27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892D6C-FF7D-4340-B287-8D14CBE2307B}"/>
              </a:ext>
            </a:extLst>
          </p:cNvPr>
          <p:cNvSpPr txBox="1"/>
          <p:nvPr/>
        </p:nvSpPr>
        <p:spPr>
          <a:xfrm>
            <a:off x="1960115" y="2551837"/>
            <a:ext cx="827176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g-BG" sz="5400" dirty="0" err="1"/>
              <a:t>Недопущення</a:t>
            </a:r>
            <a:r>
              <a:rPr lang="bg-BG" sz="5400" dirty="0"/>
              <a:t> </a:t>
            </a:r>
            <a:r>
              <a:rPr lang="bg-BG" sz="5400" dirty="0" err="1"/>
              <a:t>збитків</a:t>
            </a:r>
            <a:r>
              <a:rPr lang="bg-BG" sz="5400" dirty="0"/>
              <a:t> (</a:t>
            </a:r>
            <a:r>
              <a:rPr lang="bg-BG" sz="5400" dirty="0" err="1"/>
              <a:t>запобігання</a:t>
            </a:r>
            <a:r>
              <a:rPr lang="bg-BG" sz="5400" dirty="0"/>
              <a:t> </a:t>
            </a:r>
            <a:r>
              <a:rPr lang="bg-BG" sz="5400" dirty="0" err="1"/>
              <a:t>ризикам</a:t>
            </a:r>
            <a:r>
              <a:rPr lang="bg-BG" sz="5400" dirty="0"/>
              <a:t>)</a:t>
            </a:r>
            <a:endParaRPr lang="en-US" sz="5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6A9F36B-A9D0-4956-9860-33B08AF07E57}"/>
              </a:ext>
            </a:extLst>
          </p:cNvPr>
          <p:cNvSpPr/>
          <p:nvPr/>
        </p:nvSpPr>
        <p:spPr>
          <a:xfrm>
            <a:off x="1062361" y="2066278"/>
            <a:ext cx="10067278" cy="2725444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13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37965A-225B-4032-95D3-F61148C9D17B}"/>
              </a:ext>
            </a:extLst>
          </p:cNvPr>
          <p:cNvSpPr txBox="1"/>
          <p:nvPr/>
        </p:nvSpPr>
        <p:spPr>
          <a:xfrm>
            <a:off x="1937921" y="2736502"/>
            <a:ext cx="83161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Метод </a:t>
            </a:r>
            <a:r>
              <a:rPr lang="ru-RU" sz="2800" dirty="0" err="1"/>
              <a:t>припускає</a:t>
            </a:r>
            <a:r>
              <a:rPr lang="ru-RU" sz="2800" dirty="0"/>
              <a:t> </a:t>
            </a:r>
            <a:r>
              <a:rPr lang="ru-RU" sz="2800" dirty="0" err="1"/>
              <a:t>здійснення</a:t>
            </a:r>
            <a:r>
              <a:rPr lang="ru-RU" sz="2800" dirty="0"/>
              <a:t> </a:t>
            </a:r>
            <a:r>
              <a:rPr lang="ru-RU" sz="2800" dirty="0" err="1"/>
              <a:t>підприємством</a:t>
            </a:r>
            <a:r>
              <a:rPr lang="ru-RU" sz="2800" dirty="0"/>
              <a:t> </a:t>
            </a:r>
            <a:r>
              <a:rPr lang="ru-RU" sz="2800" dirty="0" err="1"/>
              <a:t>певних</a:t>
            </a:r>
            <a:r>
              <a:rPr lang="ru-RU" sz="2800" dirty="0"/>
              <a:t> </a:t>
            </a:r>
            <a:r>
              <a:rPr lang="ru-RU" sz="2800" dirty="0" err="1"/>
              <a:t>заходів</a:t>
            </a:r>
            <a:r>
              <a:rPr lang="ru-RU" sz="2800" dirty="0"/>
              <a:t> і </a:t>
            </a:r>
            <a:r>
              <a:rPr lang="ru-RU" sz="2800" dirty="0" err="1"/>
              <a:t>дій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спрямовані</a:t>
            </a:r>
            <a:r>
              <a:rPr lang="ru-RU" sz="2800" dirty="0"/>
              <a:t> на </a:t>
            </a:r>
            <a:r>
              <a:rPr lang="ru-RU" sz="2800" dirty="0" err="1"/>
              <a:t>недопущення</a:t>
            </a:r>
            <a:r>
              <a:rPr lang="ru-RU" sz="2800" dirty="0"/>
              <a:t> </a:t>
            </a:r>
            <a:r>
              <a:rPr lang="ru-RU" sz="2800" dirty="0" err="1"/>
              <a:t>ризикових</a:t>
            </a:r>
            <a:r>
              <a:rPr lang="ru-RU" sz="2800" dirty="0"/>
              <a:t> </a:t>
            </a:r>
            <a:r>
              <a:rPr lang="ru-RU" sz="2800" dirty="0" err="1"/>
              <a:t>ситуацій</a:t>
            </a:r>
            <a:r>
              <a:rPr lang="ru-RU" sz="2800" dirty="0"/>
              <a:t>. </a:t>
            </a:r>
            <a:endParaRPr lang="en-US" sz="2800" dirty="0"/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1D846C11-DBB5-4DC5-A55C-778F29EFE688}"/>
              </a:ext>
            </a:extLst>
          </p:cNvPr>
          <p:cNvSpPr/>
          <p:nvPr/>
        </p:nvSpPr>
        <p:spPr>
          <a:xfrm>
            <a:off x="1186648" y="1715608"/>
            <a:ext cx="9818703" cy="3426781"/>
          </a:xfrm>
          <a:prstGeom prst="frame">
            <a:avLst>
              <a:gd name="adj1" fmla="val 68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58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D93524-5E20-4714-AF23-FDBB90D92012}"/>
              </a:ext>
            </a:extLst>
          </p:cNvPr>
          <p:cNvSpPr txBox="1"/>
          <p:nvPr/>
        </p:nvSpPr>
        <p:spPr>
          <a:xfrm>
            <a:off x="2248639" y="1659285"/>
            <a:ext cx="769472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2800" dirty="0" err="1"/>
              <a:t>Впровадження</a:t>
            </a:r>
            <a:r>
              <a:rPr lang="bg-BG" sz="2800" dirty="0"/>
              <a:t> </a:t>
            </a:r>
            <a:r>
              <a:rPr lang="bg-BG" sz="2800" dirty="0" err="1"/>
              <a:t>цього</a:t>
            </a:r>
            <a:r>
              <a:rPr lang="bg-BG" sz="2800" dirty="0"/>
              <a:t> </a:t>
            </a:r>
            <a:r>
              <a:rPr lang="bg-BG" sz="2800" dirty="0" err="1"/>
              <a:t>методу</a:t>
            </a:r>
            <a:r>
              <a:rPr lang="bg-BG" sz="2800" dirty="0"/>
              <a:t> може </a:t>
            </a:r>
            <a:r>
              <a:rPr lang="bg-BG" sz="2800" dirty="0" err="1"/>
              <a:t>бути</a:t>
            </a:r>
            <a:r>
              <a:rPr lang="bg-BG" sz="2800" dirty="0"/>
              <a:t> </a:t>
            </a:r>
            <a:r>
              <a:rPr lang="bg-BG" sz="2800" dirty="0" err="1"/>
              <a:t>досягнуте</a:t>
            </a:r>
            <a:r>
              <a:rPr lang="bg-BG" sz="2800" dirty="0"/>
              <a:t> за </a:t>
            </a:r>
            <a:r>
              <a:rPr lang="bg-BG" sz="2800" dirty="0" err="1"/>
              <a:t>рахунок</a:t>
            </a:r>
            <a:r>
              <a:rPr lang="bg-BG" sz="2800" dirty="0"/>
              <a:t>: </a:t>
            </a:r>
            <a:br>
              <a:rPr lang="bg-BG" sz="2800" dirty="0"/>
            </a:br>
            <a:br>
              <a:rPr lang="bg-BG" sz="2800" dirty="0"/>
            </a:br>
            <a:r>
              <a:rPr lang="bg-BG" sz="2800" dirty="0"/>
              <a:t>• </a:t>
            </a:r>
            <a:r>
              <a:rPr lang="bg-BG" sz="2800" dirty="0" err="1"/>
              <a:t>підвищення</a:t>
            </a:r>
            <a:r>
              <a:rPr lang="bg-BG" sz="2800" dirty="0"/>
              <a:t> </a:t>
            </a:r>
            <a:r>
              <a:rPr lang="bg-BG" sz="2800" dirty="0" err="1"/>
              <a:t>обґрунтованості</a:t>
            </a:r>
            <a:r>
              <a:rPr lang="bg-BG" sz="2800" dirty="0"/>
              <a:t> </a:t>
            </a:r>
            <a:r>
              <a:rPr lang="bg-BG" sz="2800" dirty="0" err="1"/>
              <a:t>підготовки</a:t>
            </a:r>
            <a:r>
              <a:rPr lang="bg-BG" sz="2800" dirty="0"/>
              <a:t> і </a:t>
            </a:r>
            <a:r>
              <a:rPr lang="bg-BG" sz="2800" dirty="0" err="1"/>
              <a:t>реалізації</a:t>
            </a:r>
            <a:r>
              <a:rPr lang="bg-BG" sz="2800" dirty="0"/>
              <a:t> </a:t>
            </a:r>
            <a:r>
              <a:rPr lang="bg-BG" sz="2800" dirty="0" err="1"/>
              <a:t>управлінських</a:t>
            </a:r>
            <a:r>
              <a:rPr lang="bg-BG" sz="2800" dirty="0"/>
              <a:t> </a:t>
            </a:r>
            <a:r>
              <a:rPr lang="bg-BG" sz="2800" dirty="0" err="1"/>
              <a:t>рішень</a:t>
            </a:r>
            <a:r>
              <a:rPr lang="bg-BG" sz="2800" dirty="0"/>
              <a:t>; </a:t>
            </a:r>
          </a:p>
          <a:p>
            <a:r>
              <a:rPr lang="bg-BG" sz="2800" dirty="0"/>
              <a:t>• </a:t>
            </a:r>
            <a:r>
              <a:rPr lang="bg-BG" sz="2800" dirty="0" err="1"/>
              <a:t>одержання</a:t>
            </a:r>
            <a:r>
              <a:rPr lang="bg-BG" sz="2800" dirty="0"/>
              <a:t> </a:t>
            </a:r>
            <a:r>
              <a:rPr lang="bg-BG" sz="2800" dirty="0" err="1"/>
              <a:t>додаткової</a:t>
            </a:r>
            <a:r>
              <a:rPr lang="bg-BG" sz="2800" dirty="0"/>
              <a:t> </a:t>
            </a:r>
            <a:r>
              <a:rPr lang="bg-BG" sz="2800" dirty="0" err="1"/>
              <a:t>інформації</a:t>
            </a:r>
            <a:r>
              <a:rPr lang="bg-BG" sz="2800" dirty="0"/>
              <a:t>; </a:t>
            </a:r>
            <a:br>
              <a:rPr lang="bg-BG" sz="2800" dirty="0"/>
            </a:br>
            <a:r>
              <a:rPr lang="bg-BG" sz="2800" dirty="0"/>
              <a:t>• </a:t>
            </a:r>
            <a:r>
              <a:rPr lang="bg-BG" sz="2800" dirty="0" err="1"/>
              <a:t>розробки</a:t>
            </a:r>
            <a:r>
              <a:rPr lang="bg-BG" sz="2800" dirty="0"/>
              <a:t> </a:t>
            </a:r>
            <a:r>
              <a:rPr lang="bg-BG" sz="2800" dirty="0" err="1"/>
              <a:t>схем</a:t>
            </a:r>
            <a:r>
              <a:rPr lang="bg-BG" sz="2800" dirty="0"/>
              <a:t> </a:t>
            </a:r>
            <a:r>
              <a:rPr lang="bg-BG" sz="2800" dirty="0" err="1"/>
              <a:t>ділової</a:t>
            </a:r>
            <a:r>
              <a:rPr lang="bg-BG" sz="2800" dirty="0"/>
              <a:t> </a:t>
            </a:r>
            <a:r>
              <a:rPr lang="bg-BG" sz="2800" dirty="0" err="1"/>
              <a:t>активності</a:t>
            </a:r>
            <a:r>
              <a:rPr lang="bg-BG" sz="2800" dirty="0"/>
              <a:t>, що </a:t>
            </a:r>
            <a:r>
              <a:rPr lang="bg-BG" sz="2800" dirty="0" err="1"/>
              <a:t>уникають</a:t>
            </a:r>
            <a:r>
              <a:rPr lang="bg-BG" sz="2800" dirty="0"/>
              <a:t> </a:t>
            </a:r>
            <a:r>
              <a:rPr lang="bg-BG" sz="2800" dirty="0" err="1"/>
              <a:t>найбільші</a:t>
            </a:r>
            <a:r>
              <a:rPr lang="bg-BG" sz="2800" dirty="0"/>
              <a:t> зони </a:t>
            </a:r>
            <a:r>
              <a:rPr lang="bg-BG" sz="2800" dirty="0" err="1"/>
              <a:t>збитків</a:t>
            </a:r>
            <a:r>
              <a:rPr lang="bg-BG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9838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F81DBD7-924A-4C70-8C3A-BCE53AA958A8}"/>
              </a:ext>
            </a:extLst>
          </p:cNvPr>
          <p:cNvSpPr txBox="1"/>
          <p:nvPr/>
        </p:nvSpPr>
        <p:spPr>
          <a:xfrm>
            <a:off x="2736911" y="2967335"/>
            <a:ext cx="67181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g-BG" sz="5400" dirty="0" err="1"/>
              <a:t>Мінімізація</a:t>
            </a:r>
            <a:r>
              <a:rPr lang="bg-BG" sz="5400" dirty="0"/>
              <a:t> </a:t>
            </a:r>
            <a:r>
              <a:rPr lang="bg-BG" sz="5400" dirty="0" err="1"/>
              <a:t>збитків</a:t>
            </a:r>
            <a:endParaRPr lang="en-US" sz="5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967BB49-BF3C-4E11-91DC-D2697063F577}"/>
              </a:ext>
            </a:extLst>
          </p:cNvPr>
          <p:cNvSpPr/>
          <p:nvPr/>
        </p:nvSpPr>
        <p:spPr>
          <a:xfrm>
            <a:off x="2086252" y="2317072"/>
            <a:ext cx="7803472" cy="2077375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38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{E447A096-A064-4988-BE2C-BF3FA8CD21E5}tf78438558_win32</Template>
  <TotalTime>73</TotalTime>
  <Words>593</Words>
  <Application>Microsoft Office PowerPoint</Application>
  <PresentationFormat>Широкий екран</PresentationFormat>
  <Paragraphs>30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19" baseType="lpstr">
      <vt:lpstr>Century Gothic</vt:lpstr>
      <vt:lpstr>Garamond</vt:lpstr>
      <vt:lpstr>SavonVTI</vt:lpstr>
      <vt:lpstr>Організаційні методи зниження ризику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Організаційні методи зниження ризику</dc:title>
  <dc:creator>Klimentina Rasheva</dc:creator>
  <cp:lastModifiedBy>petrovich anatol</cp:lastModifiedBy>
  <cp:revision>2</cp:revision>
  <dcterms:created xsi:type="dcterms:W3CDTF">2022-04-21T19:18:51Z</dcterms:created>
  <dcterms:modified xsi:type="dcterms:W3CDTF">2025-11-12T11:01:46Z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