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857364"/>
            <a:ext cx="8458200" cy="1470025"/>
          </a:xfrm>
        </p:spPr>
        <p:txBody>
          <a:bodyPr/>
          <a:lstStyle/>
          <a:p>
            <a:pPr algn="ctr"/>
            <a:r>
              <a:rPr lang="ru-RU" dirty="0" err="1" smtClean="0"/>
              <a:t>Механізми</a:t>
            </a:r>
            <a:r>
              <a:rPr lang="ru-RU" dirty="0" smtClean="0"/>
              <a:t> </a:t>
            </a:r>
            <a:r>
              <a:rPr lang="ru-RU" dirty="0" err="1" smtClean="0"/>
              <a:t>групової</a:t>
            </a:r>
            <a:r>
              <a:rPr lang="ru-RU" dirty="0" smtClean="0"/>
              <a:t> </a:t>
            </a:r>
            <a:r>
              <a:rPr lang="ru-RU" dirty="0" err="1" smtClean="0"/>
              <a:t>динаміки</a:t>
            </a:r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/>
          <a:lstStyle/>
          <a:p>
            <a:pPr algn="ctr"/>
            <a:r>
              <a:rPr lang="ru-RU" dirty="0" err="1" smtClean="0"/>
              <a:t>Психологічний</a:t>
            </a:r>
            <a:r>
              <a:rPr lang="ru-RU" dirty="0" smtClean="0"/>
              <a:t> </a:t>
            </a:r>
            <a:r>
              <a:rPr lang="ru-RU" dirty="0" err="1" smtClean="0"/>
              <a:t>обмін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dirty="0" err="1" smtClean="0"/>
              <a:t>обопільне</a:t>
            </a:r>
            <a:r>
              <a:rPr lang="ru-RU" dirty="0" smtClean="0"/>
              <a:t> </a:t>
            </a:r>
            <a:r>
              <a:rPr lang="ru-RU" dirty="0" err="1" smtClean="0"/>
              <a:t>задоволення</a:t>
            </a:r>
            <a:r>
              <a:rPr lang="ru-RU" dirty="0" smtClean="0"/>
              <a:t> </a:t>
            </a:r>
            <a:r>
              <a:rPr lang="ru-RU" dirty="0" err="1" smtClean="0"/>
              <a:t>учасниками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потреб шляхом </a:t>
            </a:r>
            <a:r>
              <a:rPr lang="ru-RU" dirty="0" err="1" smtClean="0"/>
              <a:t>взаємного</a:t>
            </a:r>
            <a:r>
              <a:rPr lang="ru-RU" dirty="0" smtClean="0"/>
              <a:t>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відповідних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.</a:t>
            </a:r>
          </a:p>
          <a:p>
            <a:pPr>
              <a:buFontTx/>
              <a:buChar char="-"/>
            </a:pPr>
            <a:endParaRPr lang="ru-RU" dirty="0"/>
          </a:p>
        </p:txBody>
      </p:sp>
      <p:pic>
        <p:nvPicPr>
          <p:cNvPr id="4098" name="Picture 2" descr="Картинки по запросу обмен энергие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4000504"/>
            <a:ext cx="3686183" cy="2070889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4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err="1" smtClean="0"/>
              <a:t>Простежуючи</a:t>
            </a:r>
            <a:r>
              <a:rPr lang="ru-RU" dirty="0" smtClean="0"/>
              <a:t> </a:t>
            </a:r>
            <a:r>
              <a:rPr lang="ru-RU" dirty="0" err="1" smtClean="0"/>
              <a:t>динаміку</a:t>
            </a:r>
            <a:r>
              <a:rPr lang="ru-RU" dirty="0" smtClean="0"/>
              <a:t> </a:t>
            </a:r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проникнення</a:t>
            </a:r>
            <a:r>
              <a:rPr lang="ru-RU" dirty="0" smtClean="0"/>
              <a:t>, </a:t>
            </a:r>
            <a:r>
              <a:rPr lang="ru-RU" b="1" dirty="0" smtClean="0"/>
              <a:t>І. </a:t>
            </a:r>
            <a:r>
              <a:rPr lang="ru-RU" b="1" dirty="0" err="1" smtClean="0"/>
              <a:t>Альтмен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Д. Тейлор </a:t>
            </a:r>
            <a:r>
              <a:rPr lang="ru-RU" b="1" dirty="0" err="1" smtClean="0"/>
              <a:t>виділяють</a:t>
            </a:r>
            <a:r>
              <a:rPr lang="ru-RU" b="1" dirty="0" smtClean="0"/>
              <a:t> ряд </a:t>
            </a:r>
            <a:r>
              <a:rPr lang="ru-RU" b="1" dirty="0" err="1" smtClean="0"/>
              <a:t>умовних</a:t>
            </a:r>
            <a:r>
              <a:rPr lang="ru-RU" b="1" dirty="0" smtClean="0"/>
              <a:t> </a:t>
            </a:r>
            <a:r>
              <a:rPr lang="ru-RU" b="1" dirty="0" err="1" smtClean="0"/>
              <a:t>етапів</a:t>
            </a:r>
            <a:r>
              <a:rPr lang="ru-RU" b="1" dirty="0" smtClean="0"/>
              <a:t>, через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проходять</a:t>
            </a:r>
            <a:r>
              <a:rPr lang="ru-RU" b="1" dirty="0" smtClean="0"/>
              <a:t> у </a:t>
            </a:r>
            <a:r>
              <a:rPr lang="ru-RU" b="1" dirty="0" err="1" smtClean="0"/>
              <a:t>своєму</a:t>
            </a:r>
            <a:r>
              <a:rPr lang="ru-RU" b="1" dirty="0" smtClean="0"/>
              <a:t>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в </a:t>
            </a:r>
            <a:r>
              <a:rPr lang="ru-RU" b="1" dirty="0" err="1" smtClean="0"/>
              <a:t>міру</a:t>
            </a:r>
            <a:r>
              <a:rPr lang="ru-RU" b="1" dirty="0" smtClean="0"/>
              <a:t> </a:t>
            </a:r>
            <a:r>
              <a:rPr lang="ru-RU" b="1" dirty="0" err="1" smtClean="0"/>
              <a:t>інтенсифікації</a:t>
            </a:r>
            <a:r>
              <a:rPr lang="ru-RU" b="1" dirty="0" smtClean="0"/>
              <a:t> та </a:t>
            </a:r>
            <a:r>
              <a:rPr lang="ru-RU" b="1" dirty="0" err="1" smtClean="0"/>
              <a:t>розширення</a:t>
            </a:r>
            <a:r>
              <a:rPr lang="ru-RU" b="1" dirty="0" smtClean="0"/>
              <a:t> </a:t>
            </a:r>
            <a:r>
              <a:rPr lang="ru-RU" b="1" dirty="0" err="1" smtClean="0"/>
              <a:t>актів</a:t>
            </a:r>
            <a:r>
              <a:rPr lang="ru-RU" b="1" dirty="0" smtClean="0"/>
              <a:t> </a:t>
            </a:r>
            <a:r>
              <a:rPr lang="ru-RU" b="1" dirty="0" err="1" smtClean="0"/>
              <a:t>обміну</a:t>
            </a:r>
            <a:r>
              <a:rPr lang="ru-RU" b="1" dirty="0" smtClean="0"/>
              <a:t> </a:t>
            </a:r>
            <a:r>
              <a:rPr lang="ru-RU" b="1" dirty="0" err="1" smtClean="0"/>
              <a:t>міжособистісні</a:t>
            </a:r>
            <a:r>
              <a:rPr lang="ru-RU" b="1" dirty="0" smtClean="0"/>
              <a:t> </a:t>
            </a:r>
            <a:r>
              <a:rPr lang="ru-RU" b="1" dirty="0" err="1" smtClean="0"/>
              <a:t>відносини</a:t>
            </a:r>
            <a:r>
              <a:rPr lang="ru-RU" b="1" dirty="0" smtClean="0"/>
              <a:t>, а </a:t>
            </a:r>
            <a:r>
              <a:rPr lang="ru-RU" b="1" dirty="0" err="1" smtClean="0"/>
              <a:t>саме</a:t>
            </a:r>
            <a:r>
              <a:rPr lang="ru-RU" b="1" dirty="0" smtClean="0"/>
              <a:t> - </a:t>
            </a:r>
            <a:r>
              <a:rPr lang="ru-RU" b="1" dirty="0" err="1" smtClean="0"/>
              <a:t>стадії</a:t>
            </a:r>
            <a:r>
              <a:rPr lang="ru-RU" b="1" dirty="0" smtClean="0"/>
              <a:t>:</a:t>
            </a:r>
          </a:p>
          <a:p>
            <a:pPr>
              <a:buNone/>
            </a:pPr>
            <a:endParaRPr lang="ru-RU" b="1" dirty="0" smtClean="0"/>
          </a:p>
          <a:p>
            <a:pPr>
              <a:buFontTx/>
              <a:buChar char="-"/>
            </a:pPr>
            <a:r>
              <a:rPr lang="ru-RU" b="1" i="1" dirty="0" err="1" smtClean="0"/>
              <a:t>Орієнтації</a:t>
            </a:r>
            <a:r>
              <a:rPr lang="ru-RU" dirty="0" smtClean="0"/>
              <a:t> - </a:t>
            </a:r>
            <a:r>
              <a:rPr lang="ru-RU" dirty="0" err="1" smtClean="0"/>
              <a:t>відносини</a:t>
            </a:r>
            <a:r>
              <a:rPr lang="ru-RU" dirty="0" smtClean="0"/>
              <a:t> </a:t>
            </a:r>
            <a:r>
              <a:rPr lang="ru-RU" dirty="0" err="1" smtClean="0"/>
              <a:t>носять</a:t>
            </a:r>
            <a:r>
              <a:rPr lang="ru-RU" dirty="0" smtClean="0"/>
              <a:t> характер </a:t>
            </a:r>
            <a:r>
              <a:rPr lang="ru-RU" dirty="0" err="1" smtClean="0"/>
              <a:t>обмежених</a:t>
            </a:r>
            <a:r>
              <a:rPr lang="ru-RU" dirty="0" smtClean="0"/>
              <a:t>, </a:t>
            </a:r>
            <a:r>
              <a:rPr lang="ru-RU" dirty="0" err="1" smtClean="0"/>
              <a:t>поверхневих</a:t>
            </a:r>
            <a:r>
              <a:rPr lang="ru-RU" dirty="0" smtClean="0"/>
              <a:t> (в основному </a:t>
            </a:r>
            <a:r>
              <a:rPr lang="ru-RU" dirty="0" err="1" smtClean="0"/>
              <a:t>поведінкових</a:t>
            </a:r>
            <a:r>
              <a:rPr lang="ru-RU" dirty="0" smtClean="0"/>
              <a:t>) </a:t>
            </a:r>
            <a:r>
              <a:rPr lang="ru-RU" dirty="0" err="1" smtClean="0"/>
              <a:t>контактів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b="1" i="1" dirty="0" smtClean="0"/>
              <a:t>Пробного </a:t>
            </a:r>
            <a:r>
              <a:rPr lang="ru-RU" b="1" i="1" dirty="0" err="1" smtClean="0"/>
              <a:t>емоційного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обміну</a:t>
            </a:r>
            <a:r>
              <a:rPr lang="ru-RU" b="1" i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контакти</a:t>
            </a:r>
            <a:r>
              <a:rPr lang="ru-RU" dirty="0" smtClean="0"/>
              <a:t> </a:t>
            </a:r>
            <a:r>
              <a:rPr lang="ru-RU" dirty="0" err="1" smtClean="0"/>
              <a:t>часті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поверхневі</a:t>
            </a:r>
            <a:r>
              <a:rPr lang="ru-RU" dirty="0" smtClean="0"/>
              <a:t> (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стосується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обміну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членами </a:t>
            </a:r>
            <a:r>
              <a:rPr lang="ru-RU" dirty="0" err="1" smtClean="0"/>
              <a:t>діади</a:t>
            </a:r>
            <a:r>
              <a:rPr lang="ru-RU" dirty="0" smtClean="0"/>
              <a:t> </a:t>
            </a:r>
            <a:r>
              <a:rPr lang="ru-RU" dirty="0" err="1" smtClean="0"/>
              <a:t>інформацією</a:t>
            </a:r>
            <a:r>
              <a:rPr lang="ru-RU" dirty="0" smtClean="0"/>
              <a:t> </a:t>
            </a:r>
            <a:r>
              <a:rPr lang="ru-RU" dirty="0" err="1" smtClean="0"/>
              <a:t>особистісного</a:t>
            </a:r>
            <a:r>
              <a:rPr lang="ru-RU" dirty="0" smtClean="0"/>
              <a:t> характеру);</a:t>
            </a:r>
          </a:p>
          <a:p>
            <a:pPr>
              <a:buFontTx/>
              <a:buChar char="-"/>
            </a:pPr>
            <a:r>
              <a:rPr lang="ru-RU" b="1" i="1" dirty="0" err="1" smtClean="0"/>
              <a:t>Повного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емоційного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обміну</a:t>
            </a:r>
            <a:r>
              <a:rPr lang="ru-RU" b="1" i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контакти</a:t>
            </a:r>
            <a:r>
              <a:rPr lang="ru-RU" dirty="0" smtClean="0"/>
              <a:t> </a:t>
            </a:r>
            <a:r>
              <a:rPr lang="ru-RU" dirty="0" err="1" smtClean="0"/>
              <a:t>глибокі</a:t>
            </a:r>
            <a:r>
              <a:rPr lang="ru-RU" dirty="0" smtClean="0"/>
              <a:t>, </a:t>
            </a:r>
            <a:r>
              <a:rPr lang="ru-RU" dirty="0" err="1" smtClean="0"/>
              <a:t>зачіпають</a:t>
            </a:r>
            <a:r>
              <a:rPr lang="ru-RU" dirty="0" smtClean="0"/>
              <a:t> </a:t>
            </a:r>
            <a:r>
              <a:rPr lang="ru-RU" dirty="0" err="1" smtClean="0"/>
              <a:t>особистісні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 (при </a:t>
            </a:r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обмін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значущою</a:t>
            </a:r>
            <a:r>
              <a:rPr lang="ru-RU" dirty="0" smtClean="0"/>
              <a:t> для </a:t>
            </a:r>
            <a:r>
              <a:rPr lang="ru-RU" dirty="0" err="1" smtClean="0"/>
              <a:t>індивідів</a:t>
            </a:r>
            <a:r>
              <a:rPr lang="ru-RU" dirty="0" smtClean="0"/>
              <a:t> </a:t>
            </a:r>
            <a:r>
              <a:rPr lang="ru-RU" dirty="0" err="1" smtClean="0"/>
              <a:t>інформацією</a:t>
            </a:r>
            <a:r>
              <a:rPr lang="ru-RU" dirty="0" smtClean="0"/>
              <a:t>),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охоплюють</a:t>
            </a:r>
            <a:r>
              <a:rPr lang="ru-RU" dirty="0" smtClean="0"/>
              <a:t> </a:t>
            </a:r>
            <a:r>
              <a:rPr lang="ru-RU" dirty="0" err="1" smtClean="0"/>
              <a:t>обмежені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; </a:t>
            </a:r>
          </a:p>
          <a:p>
            <a:pPr>
              <a:buFontTx/>
              <a:buChar char="-"/>
            </a:pPr>
            <a:r>
              <a:rPr lang="ru-RU" b="1" i="1" dirty="0" err="1" smtClean="0"/>
              <a:t>Усталеного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обміну</a:t>
            </a:r>
            <a:r>
              <a:rPr lang="ru-RU" b="1" i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контакти</a:t>
            </a:r>
            <a:r>
              <a:rPr lang="ru-RU" dirty="0" smtClean="0"/>
              <a:t> </a:t>
            </a:r>
            <a:r>
              <a:rPr lang="ru-RU" dirty="0" err="1" smtClean="0"/>
              <a:t>охоплюють</a:t>
            </a:r>
            <a:r>
              <a:rPr lang="ru-RU" dirty="0" smtClean="0"/>
              <a:t> </a:t>
            </a:r>
            <a:r>
              <a:rPr lang="ru-RU" dirty="0" err="1" smtClean="0"/>
              <a:t>різноманітні</a:t>
            </a:r>
            <a:r>
              <a:rPr lang="ru-RU" dirty="0" smtClean="0"/>
              <a:t> «</a:t>
            </a:r>
            <a:r>
              <a:rPr lang="ru-RU" dirty="0" err="1" smtClean="0"/>
              <a:t>особистісні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» </a:t>
            </a:r>
            <a:r>
              <a:rPr lang="ru-RU" dirty="0" err="1" smtClean="0"/>
              <a:t>спілкуються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розгортаються</a:t>
            </a:r>
            <a:r>
              <a:rPr lang="ru-RU" dirty="0" smtClean="0"/>
              <a:t> як на </a:t>
            </a:r>
            <a:r>
              <a:rPr lang="ru-RU" dirty="0" err="1" smtClean="0"/>
              <a:t>інтимному</a:t>
            </a:r>
            <a:r>
              <a:rPr lang="ru-RU" dirty="0" smtClean="0"/>
              <a:t> (</a:t>
            </a:r>
            <a:r>
              <a:rPr lang="ru-RU" dirty="0" err="1" smtClean="0"/>
              <a:t>глибинному</a:t>
            </a:r>
            <a:r>
              <a:rPr lang="ru-RU" dirty="0" smtClean="0"/>
              <a:t> </a:t>
            </a:r>
            <a:r>
              <a:rPr lang="ru-RU" dirty="0" err="1" smtClean="0"/>
              <a:t>особистісному</a:t>
            </a:r>
            <a:r>
              <a:rPr lang="ru-RU" dirty="0" smtClean="0"/>
              <a:t>), так </a:t>
            </a:r>
            <a:r>
              <a:rPr lang="ru-RU" dirty="0" err="1" smtClean="0"/>
              <a:t>і</a:t>
            </a:r>
            <a:r>
              <a:rPr lang="ru-RU" dirty="0" smtClean="0"/>
              <a:t> на </a:t>
            </a:r>
            <a:r>
              <a:rPr lang="ru-RU" dirty="0" err="1" smtClean="0"/>
              <a:t>поверхневому</a:t>
            </a:r>
            <a:r>
              <a:rPr lang="ru-RU" dirty="0" smtClean="0"/>
              <a:t> </a:t>
            </a:r>
            <a:r>
              <a:rPr lang="ru-RU" dirty="0" err="1" smtClean="0"/>
              <a:t>рівнях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586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err="1" smtClean="0"/>
              <a:t>Можливо</a:t>
            </a:r>
            <a:r>
              <a:rPr lang="ru-RU" dirty="0" smtClean="0"/>
              <a:t> </a:t>
            </a:r>
            <a:r>
              <a:rPr lang="ru-RU" dirty="0" err="1" smtClean="0"/>
              <a:t>зафіксувати</a:t>
            </a:r>
            <a:r>
              <a:rPr lang="ru-RU" dirty="0" smtClean="0"/>
              <a:t> як </a:t>
            </a:r>
            <a:r>
              <a:rPr lang="ru-RU" dirty="0" err="1" smtClean="0"/>
              <a:t>мінімум</a:t>
            </a:r>
            <a:r>
              <a:rPr lang="ru-RU" dirty="0" smtClean="0"/>
              <a:t> </a:t>
            </a:r>
            <a:r>
              <a:rPr lang="ru-RU" b="1" dirty="0" smtClean="0"/>
              <a:t>два </a:t>
            </a:r>
            <a:r>
              <a:rPr lang="ru-RU" b="1" dirty="0" err="1" smtClean="0"/>
              <a:t>рівні</a:t>
            </a:r>
            <a:r>
              <a:rPr lang="ru-RU" b="1" dirty="0" smtClean="0"/>
              <a:t> </a:t>
            </a:r>
            <a:r>
              <a:rPr lang="ru-RU" b="1" dirty="0" err="1" smtClean="0"/>
              <a:t>ціннісного</a:t>
            </a:r>
            <a:r>
              <a:rPr lang="ru-RU" b="1" dirty="0" smtClean="0"/>
              <a:t> </a:t>
            </a:r>
            <a:r>
              <a:rPr lang="ru-RU" b="1" dirty="0" err="1" smtClean="0"/>
              <a:t>обміну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співвідносяться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різними</a:t>
            </a:r>
            <a:r>
              <a:rPr lang="ru-RU" dirty="0" smtClean="0"/>
              <a:t> </a:t>
            </a:r>
            <a:r>
              <a:rPr lang="ru-RU" dirty="0" err="1" smtClean="0"/>
              <a:t>етапами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b="1" i="1" u="sng" dirty="0" err="1" smtClean="0"/>
              <a:t>Діадний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рівень</a:t>
            </a:r>
            <a:r>
              <a:rPr lang="ru-RU" b="1" i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найтиповіший</a:t>
            </a:r>
            <a:r>
              <a:rPr lang="ru-RU" dirty="0" smtClean="0"/>
              <a:t> для </a:t>
            </a:r>
            <a:r>
              <a:rPr lang="ru-RU" dirty="0" err="1" smtClean="0"/>
              <a:t>початкового</a:t>
            </a:r>
            <a:r>
              <a:rPr lang="ru-RU" dirty="0" smtClean="0"/>
              <a:t> </a:t>
            </a:r>
            <a:r>
              <a:rPr lang="ru-RU" dirty="0" err="1" smtClean="0"/>
              <a:t>етапу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, коли вона </a:t>
            </a:r>
            <a:r>
              <a:rPr lang="ru-RU" dirty="0" err="1" smtClean="0"/>
              <a:t>ще</a:t>
            </a:r>
            <a:r>
              <a:rPr lang="ru-RU" dirty="0" smtClean="0"/>
              <a:t> не </a:t>
            </a:r>
            <a:r>
              <a:rPr lang="ru-RU" dirty="0" err="1" smtClean="0"/>
              <a:t>склалася</a:t>
            </a:r>
            <a:r>
              <a:rPr lang="ru-RU" dirty="0" smtClean="0"/>
              <a:t> як </a:t>
            </a:r>
            <a:r>
              <a:rPr lang="ru-RU" dirty="0" err="1" smtClean="0"/>
              <a:t>ціле</a:t>
            </a:r>
            <a:r>
              <a:rPr lang="ru-RU" dirty="0" smtClean="0"/>
              <a:t>.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обмін</a:t>
            </a:r>
            <a:r>
              <a:rPr lang="ru-RU" dirty="0" smtClean="0"/>
              <a:t> </a:t>
            </a:r>
            <a:r>
              <a:rPr lang="ru-RU" dirty="0" err="1" smtClean="0"/>
              <a:t>розгортається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будь-якими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членами </a:t>
            </a:r>
            <a:r>
              <a:rPr lang="ru-RU" dirty="0" err="1" smtClean="0"/>
              <a:t>групи</a:t>
            </a:r>
            <a:r>
              <a:rPr lang="ru-RU" dirty="0" smtClean="0"/>
              <a:t>, а в </a:t>
            </a:r>
            <a:r>
              <a:rPr lang="ru-RU" dirty="0" err="1" smtClean="0"/>
              <a:t>кінцевому</a:t>
            </a:r>
            <a:r>
              <a:rPr lang="ru-RU" dirty="0" smtClean="0"/>
              <a:t> </a:t>
            </a:r>
            <a:r>
              <a:rPr lang="ru-RU" dirty="0" err="1" smtClean="0"/>
              <a:t>рахунку</a:t>
            </a:r>
            <a:r>
              <a:rPr lang="ru-RU" dirty="0" smtClean="0"/>
              <a:t> - </a:t>
            </a:r>
            <a:r>
              <a:rPr lang="ru-RU" dirty="0" err="1" smtClean="0"/>
              <a:t>всередині</a:t>
            </a:r>
            <a:r>
              <a:rPr lang="ru-RU" dirty="0" smtClean="0"/>
              <a:t> </a:t>
            </a:r>
            <a:r>
              <a:rPr lang="ru-RU" dirty="0" err="1" smtClean="0"/>
              <a:t>безлічі</a:t>
            </a:r>
            <a:r>
              <a:rPr lang="ru-RU" dirty="0" smtClean="0"/>
              <a:t> </a:t>
            </a:r>
            <a:r>
              <a:rPr lang="ru-RU" dirty="0" err="1" smtClean="0"/>
              <a:t>діад</a:t>
            </a:r>
            <a:r>
              <a:rPr lang="ru-RU" dirty="0" smtClean="0"/>
              <a:t>, </a:t>
            </a:r>
            <a:r>
              <a:rPr lang="ru-RU" dirty="0" err="1" smtClean="0"/>
              <a:t>утворених</a:t>
            </a:r>
            <a:r>
              <a:rPr lang="ru-RU" dirty="0" smtClean="0"/>
              <a:t> партнерами по </a:t>
            </a:r>
            <a:r>
              <a:rPr lang="ru-RU" dirty="0" err="1" smtClean="0"/>
              <a:t>групі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наслідком</a:t>
            </a:r>
            <a:r>
              <a:rPr lang="ru-RU" dirty="0" smtClean="0"/>
              <a:t>, </a:t>
            </a:r>
            <a:r>
              <a:rPr lang="ru-RU" dirty="0" err="1" smtClean="0"/>
              <a:t>беручи</a:t>
            </a:r>
            <a:r>
              <a:rPr lang="ru-RU" dirty="0" smtClean="0"/>
              <a:t> до </a:t>
            </a:r>
            <a:r>
              <a:rPr lang="ru-RU" dirty="0" err="1" smtClean="0"/>
              <a:t>уваги</a:t>
            </a:r>
            <a:r>
              <a:rPr lang="ru-RU" dirty="0" smtClean="0"/>
              <a:t> </a:t>
            </a:r>
            <a:r>
              <a:rPr lang="ru-RU" dirty="0" err="1" smtClean="0"/>
              <a:t>акцентований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 контекст </a:t>
            </a:r>
            <a:r>
              <a:rPr lang="ru-RU" dirty="0" err="1" smtClean="0"/>
              <a:t>розгляду</a:t>
            </a:r>
            <a:r>
              <a:rPr lang="ru-RU" dirty="0" smtClean="0"/>
              <a:t> </a:t>
            </a:r>
            <a:r>
              <a:rPr lang="ru-RU" dirty="0" err="1" smtClean="0"/>
              <a:t>обміну</a:t>
            </a:r>
            <a:r>
              <a:rPr lang="ru-RU" dirty="0" smtClean="0"/>
              <a:t>, </a:t>
            </a:r>
            <a:r>
              <a:rPr lang="ru-RU" dirty="0" err="1" smtClean="0"/>
              <a:t>приписування</a:t>
            </a:r>
            <a:r>
              <a:rPr lang="ru-RU" dirty="0" smtClean="0"/>
              <a:t> </a:t>
            </a:r>
            <a:r>
              <a:rPr lang="ru-RU" dirty="0" err="1" smtClean="0"/>
              <a:t>індивідами</a:t>
            </a:r>
            <a:r>
              <a:rPr lang="ru-RU" dirty="0" smtClean="0"/>
              <a:t> один одному </a:t>
            </a:r>
            <a:r>
              <a:rPr lang="ru-RU" dirty="0" err="1" smtClean="0"/>
              <a:t>певного</a:t>
            </a:r>
            <a:r>
              <a:rPr lang="ru-RU" dirty="0" smtClean="0"/>
              <a:t> статусу.</a:t>
            </a:r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145800"/>
          </a:xfrm>
        </p:spPr>
        <p:txBody>
          <a:bodyPr/>
          <a:lstStyle/>
          <a:p>
            <a:pPr>
              <a:buNone/>
            </a:pPr>
            <a:r>
              <a:rPr lang="ru-RU" b="1" i="1" u="sng" dirty="0" err="1" smtClean="0"/>
              <a:t>Власне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груповий</a:t>
            </a:r>
            <a:r>
              <a:rPr lang="ru-RU" b="1" i="1" u="sng" dirty="0" smtClean="0"/>
              <a:t> </a:t>
            </a:r>
            <a:r>
              <a:rPr lang="ru-RU" b="1" i="1" u="sng" dirty="0" err="1" smtClean="0"/>
              <a:t>рівень</a:t>
            </a:r>
            <a:r>
              <a:rPr lang="ru-RU" b="1" i="1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характеризує</a:t>
            </a:r>
            <a:r>
              <a:rPr lang="ru-RU" dirty="0" smtClean="0"/>
              <a:t> </a:t>
            </a:r>
            <a:r>
              <a:rPr lang="ru-RU" dirty="0" err="1" smtClean="0"/>
              <a:t>сформовану</a:t>
            </a:r>
            <a:r>
              <a:rPr lang="ru-RU" dirty="0" smtClean="0"/>
              <a:t> </a:t>
            </a:r>
            <a:r>
              <a:rPr lang="ru-RU" dirty="0" err="1" smtClean="0"/>
              <a:t>групу</a:t>
            </a:r>
            <a:r>
              <a:rPr lang="ru-RU" dirty="0" smtClean="0"/>
              <a:t>.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обмін</a:t>
            </a:r>
            <a:r>
              <a:rPr lang="ru-RU" dirty="0" smtClean="0"/>
              <a:t> </a:t>
            </a:r>
            <a:r>
              <a:rPr lang="ru-RU" dirty="0" err="1" smtClean="0"/>
              <a:t>розглядається</a:t>
            </a:r>
            <a:r>
              <a:rPr lang="ru-RU" dirty="0" smtClean="0"/>
              <a:t> як той,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виходить</a:t>
            </a:r>
            <a:r>
              <a:rPr lang="ru-RU" dirty="0" smtClean="0"/>
              <a:t> за </a:t>
            </a:r>
            <a:r>
              <a:rPr lang="ru-RU" dirty="0" err="1" smtClean="0"/>
              <a:t>вузкодіадні</a:t>
            </a:r>
            <a:r>
              <a:rPr lang="ru-RU" dirty="0" smtClean="0"/>
              <a:t> рамки: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сторін-учасниць</a:t>
            </a:r>
            <a:r>
              <a:rPr lang="ru-RU" dirty="0" smtClean="0"/>
              <a:t> </a:t>
            </a:r>
            <a:r>
              <a:rPr lang="ru-RU" dirty="0" err="1" smtClean="0"/>
              <a:t>обміну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сама </a:t>
            </a:r>
            <a:r>
              <a:rPr lang="ru-RU" dirty="0" err="1" smtClean="0"/>
              <a:t>група</a:t>
            </a:r>
            <a:r>
              <a:rPr lang="ru-RU" dirty="0" smtClean="0"/>
              <a:t>, яка </a:t>
            </a:r>
            <a:r>
              <a:rPr lang="ru-RU" dirty="0" err="1" smtClean="0"/>
              <a:t>виступає</a:t>
            </a:r>
            <a:r>
              <a:rPr lang="ru-RU" dirty="0" smtClean="0"/>
              <a:t> як </a:t>
            </a:r>
            <a:r>
              <a:rPr lang="ru-RU" dirty="0" err="1" smtClean="0"/>
              <a:t>сукупний</a:t>
            </a:r>
            <a:r>
              <a:rPr lang="ru-RU" dirty="0" smtClean="0"/>
              <a:t> </a:t>
            </a:r>
            <a:r>
              <a:rPr lang="ru-RU" dirty="0" err="1" smtClean="0"/>
              <a:t>колективний</a:t>
            </a:r>
            <a:r>
              <a:rPr lang="ru-RU" dirty="0" smtClean="0"/>
              <a:t> </a:t>
            </a:r>
            <a:r>
              <a:rPr lang="ru-RU" dirty="0" err="1" smtClean="0"/>
              <a:t>суб'єкт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визначає</a:t>
            </a:r>
            <a:r>
              <a:rPr lang="ru-RU" dirty="0" smtClean="0"/>
              <a:t> в </a:t>
            </a:r>
            <a:r>
              <a:rPr lang="ru-RU" dirty="0" err="1" smtClean="0"/>
              <a:t>підсумку</a:t>
            </a:r>
            <a:r>
              <a:rPr lang="ru-RU" dirty="0" smtClean="0"/>
              <a:t> статус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членів</a:t>
            </a:r>
            <a:r>
              <a:rPr lang="ru-RU" dirty="0" smtClean="0"/>
              <a:t> в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ціннісних</a:t>
            </a:r>
            <a:r>
              <a:rPr lang="ru-RU" dirty="0" smtClean="0"/>
              <a:t> </a:t>
            </a:r>
            <a:r>
              <a:rPr lang="ru-RU" dirty="0" err="1" smtClean="0"/>
              <a:t>вкладів</a:t>
            </a:r>
            <a:r>
              <a:rPr lang="ru-RU" dirty="0" smtClean="0"/>
              <a:t> у </a:t>
            </a:r>
            <a:r>
              <a:rPr lang="ru-RU" dirty="0" err="1" smtClean="0"/>
              <a:t>життєдіяльність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Використана література: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4325112"/>
          </a:xfrm>
        </p:spPr>
        <p:txBody>
          <a:bodyPr/>
          <a:lstStyle/>
          <a:p>
            <a:pPr>
              <a:buNone/>
            </a:pPr>
            <a:r>
              <a:rPr lang="ru-RU" dirty="0" err="1" smtClean="0"/>
              <a:t>Кричевський</a:t>
            </a:r>
            <a:r>
              <a:rPr lang="ru-RU" dirty="0" smtClean="0"/>
              <a:t> Р.Л., </a:t>
            </a:r>
            <a:r>
              <a:rPr lang="ru-RU" dirty="0" err="1" smtClean="0"/>
              <a:t>Дубовська</a:t>
            </a:r>
            <a:r>
              <a:rPr lang="ru-RU" dirty="0" smtClean="0"/>
              <a:t> О.М. «</a:t>
            </a:r>
            <a:r>
              <a:rPr lang="ru-RU" dirty="0" err="1" smtClean="0"/>
              <a:t>Соціальна</a:t>
            </a:r>
            <a:r>
              <a:rPr lang="ru-RU" dirty="0" smtClean="0"/>
              <a:t> </a:t>
            </a:r>
            <a:r>
              <a:rPr lang="ru-RU" dirty="0" err="1" smtClean="0"/>
              <a:t>психологія</a:t>
            </a:r>
            <a:r>
              <a:rPr lang="ru-RU" dirty="0" smtClean="0"/>
              <a:t> </a:t>
            </a:r>
            <a:r>
              <a:rPr lang="ru-RU" dirty="0" err="1" smtClean="0"/>
              <a:t>малої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86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err="1" smtClean="0"/>
              <a:t>Групова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динаміка</a:t>
            </a:r>
            <a:r>
              <a:rPr lang="ru-RU" b="1" i="1" dirty="0" smtClean="0"/>
              <a:t> </a:t>
            </a:r>
            <a:r>
              <a:rPr lang="ru-RU" dirty="0" smtClean="0"/>
              <a:t>- 1.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членів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взаємозалежності</a:t>
            </a:r>
            <a:r>
              <a:rPr lang="ru-RU" dirty="0" smtClean="0"/>
              <a:t> та </a:t>
            </a:r>
            <a:r>
              <a:rPr lang="ru-RU" dirty="0" err="1" smtClean="0"/>
              <a:t>взаємовпливу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задоволення</a:t>
            </a:r>
            <a:r>
              <a:rPr lang="ru-RU" dirty="0" smtClean="0"/>
              <a:t> як </a:t>
            </a:r>
            <a:r>
              <a:rPr lang="ru-RU" dirty="0" err="1" smtClean="0"/>
              <a:t>особистих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групових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потреб;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2. </a:t>
            </a:r>
            <a:r>
              <a:rPr lang="ru-RU" dirty="0" err="1" smtClean="0"/>
              <a:t>процес</a:t>
            </a:r>
            <a:r>
              <a:rPr lang="ru-RU" dirty="0" smtClean="0"/>
              <a:t>,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взаємодія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конкретними</a:t>
            </a:r>
            <a:r>
              <a:rPr lang="ru-RU" dirty="0" smtClean="0"/>
              <a:t> </a:t>
            </a:r>
            <a:r>
              <a:rPr lang="ru-RU" dirty="0" err="1" smtClean="0"/>
              <a:t>індивідами</a:t>
            </a:r>
            <a:r>
              <a:rPr lang="ru-RU" dirty="0" smtClean="0"/>
              <a:t> </a:t>
            </a:r>
            <a:r>
              <a:rPr lang="ru-RU" dirty="0" err="1" smtClean="0"/>
              <a:t>зменшує</a:t>
            </a:r>
            <a:r>
              <a:rPr lang="ru-RU" dirty="0" smtClean="0"/>
              <a:t> </a:t>
            </a:r>
            <a:r>
              <a:rPr lang="ru-RU" dirty="0" err="1" smtClean="0"/>
              <a:t>напругу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ними </a:t>
            </a:r>
            <a:r>
              <a:rPr lang="ru-RU" dirty="0" err="1" smtClean="0"/>
              <a:t>або</a:t>
            </a:r>
            <a:r>
              <a:rPr lang="ru-RU" dirty="0" smtClean="0"/>
              <a:t> приводить </a:t>
            </a:r>
            <a:r>
              <a:rPr lang="ru-RU" dirty="0" err="1" smtClean="0"/>
              <a:t>їх</a:t>
            </a:r>
            <a:r>
              <a:rPr lang="ru-RU" dirty="0" smtClean="0"/>
              <a:t> до </a:t>
            </a:r>
            <a:r>
              <a:rPr lang="ru-RU" dirty="0" err="1" smtClean="0"/>
              <a:t>взаємного</a:t>
            </a:r>
            <a:r>
              <a:rPr lang="ru-RU" dirty="0" smtClean="0"/>
              <a:t> </a:t>
            </a:r>
            <a:r>
              <a:rPr lang="ru-RU" dirty="0" err="1" smtClean="0"/>
              <a:t>задоволення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txBody>
          <a:bodyPr/>
          <a:lstStyle/>
          <a:p>
            <a:pPr>
              <a:buNone/>
            </a:pP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виділити</a:t>
            </a:r>
            <a:r>
              <a:rPr lang="ru-RU" dirty="0" smtClean="0"/>
              <a:t> </a:t>
            </a:r>
            <a:r>
              <a:rPr lang="ru-RU" dirty="0" err="1" smtClean="0"/>
              <a:t>щонайменше</a:t>
            </a:r>
            <a:r>
              <a:rPr lang="ru-RU" dirty="0" smtClean="0"/>
              <a:t> три таких </a:t>
            </a:r>
            <a:r>
              <a:rPr lang="ru-RU" dirty="0" err="1" smtClean="0"/>
              <a:t>механізми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err="1" smtClean="0"/>
              <a:t>Розв'язання</a:t>
            </a:r>
            <a:r>
              <a:rPr lang="ru-RU" dirty="0" smtClean="0"/>
              <a:t> </a:t>
            </a:r>
            <a:r>
              <a:rPr lang="ru-RU" dirty="0" err="1" smtClean="0"/>
              <a:t>внутрішньогрупових</a:t>
            </a:r>
            <a:r>
              <a:rPr lang="ru-RU" dirty="0" smtClean="0"/>
              <a:t> </a:t>
            </a:r>
            <a:r>
              <a:rPr lang="ru-RU" dirty="0" err="1" smtClean="0"/>
              <a:t>суперечностей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- «</a:t>
            </a:r>
            <a:r>
              <a:rPr lang="ru-RU" dirty="0" err="1" smtClean="0"/>
              <a:t>Ідіосинкратичний</a:t>
            </a:r>
            <a:r>
              <a:rPr lang="ru-RU" dirty="0" smtClean="0"/>
              <a:t> кредит»;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err="1" smtClean="0"/>
              <a:t>Психологічний</a:t>
            </a:r>
            <a:r>
              <a:rPr lang="ru-RU" dirty="0" smtClean="0"/>
              <a:t> </a:t>
            </a:r>
            <a:r>
              <a:rPr lang="ru-RU" dirty="0" err="1" smtClean="0"/>
              <a:t>обмін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3554" name="Picture 2" descr="Картинки по запросу групповая динами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3873106"/>
            <a:ext cx="3571884" cy="244078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Розв'язання</a:t>
            </a:r>
            <a:r>
              <a:rPr lang="ru-RU" dirty="0" smtClean="0"/>
              <a:t> </a:t>
            </a:r>
            <a:r>
              <a:rPr lang="ru-RU" dirty="0" err="1" smtClean="0"/>
              <a:t>внутрішньогрупових</a:t>
            </a:r>
            <a:r>
              <a:rPr lang="ru-RU" dirty="0" smtClean="0"/>
              <a:t> </a:t>
            </a:r>
            <a:r>
              <a:rPr lang="ru-RU" dirty="0" err="1" smtClean="0"/>
              <a:t>суперечностей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000240"/>
            <a:ext cx="8229600" cy="30369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А. Г. </a:t>
            </a:r>
            <a:r>
              <a:rPr lang="ru-RU" dirty="0" err="1" smtClean="0"/>
              <a:t>Кірпичник</a:t>
            </a:r>
            <a:r>
              <a:rPr lang="ru-RU" dirty="0" smtClean="0"/>
              <a:t> </a:t>
            </a:r>
            <a:r>
              <a:rPr lang="ru-RU" dirty="0" err="1" smtClean="0"/>
              <a:t>звернув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на </a:t>
            </a:r>
            <a:r>
              <a:rPr lang="ru-RU" dirty="0" err="1" smtClean="0"/>
              <a:t>протиріччя</a:t>
            </a:r>
            <a:r>
              <a:rPr lang="ru-RU" dirty="0" smtClean="0"/>
              <a:t>, </a:t>
            </a:r>
            <a:r>
              <a:rPr lang="ru-RU" dirty="0" err="1" smtClean="0"/>
              <a:t>по-перше</a:t>
            </a:r>
            <a:r>
              <a:rPr lang="ru-RU" dirty="0" smtClean="0"/>
              <a:t>,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зростаючими</a:t>
            </a:r>
            <a:r>
              <a:rPr lang="ru-RU" dirty="0" smtClean="0"/>
              <a:t> </a:t>
            </a:r>
            <a:r>
              <a:rPr lang="ru-RU" dirty="0" err="1" smtClean="0"/>
              <a:t>потенційними</a:t>
            </a:r>
            <a:r>
              <a:rPr lang="ru-RU" dirty="0" smtClean="0"/>
              <a:t> </a:t>
            </a:r>
            <a:r>
              <a:rPr lang="ru-RU" dirty="0" err="1" smtClean="0"/>
              <a:t>можливостями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актуальною </a:t>
            </a:r>
            <a:r>
              <a:rPr lang="ru-RU" dirty="0" err="1" smtClean="0"/>
              <a:t>діяльністю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по-друге</a:t>
            </a:r>
            <a:r>
              <a:rPr lang="ru-RU" dirty="0" smtClean="0"/>
              <a:t>,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зростаючим</a:t>
            </a:r>
            <a:r>
              <a:rPr lang="ru-RU" dirty="0" smtClean="0"/>
              <a:t> </a:t>
            </a:r>
            <a:r>
              <a:rPr lang="ru-RU" dirty="0" err="1" smtClean="0"/>
              <a:t>прагненням</a:t>
            </a:r>
            <a:r>
              <a:rPr lang="ru-RU" dirty="0" smtClean="0"/>
              <a:t> </a:t>
            </a:r>
            <a:r>
              <a:rPr lang="ru-RU" dirty="0" err="1" smtClean="0"/>
              <a:t>членів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до </a:t>
            </a:r>
            <a:r>
              <a:rPr lang="ru-RU" dirty="0" err="1" smtClean="0"/>
              <a:t>самореалізації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самоствердження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тенденціями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посилюють</a:t>
            </a:r>
            <a:r>
              <a:rPr lang="ru-RU" dirty="0" smtClean="0"/>
              <a:t> </a:t>
            </a:r>
            <a:r>
              <a:rPr lang="ru-RU" dirty="0" err="1" smtClean="0"/>
              <a:t>включення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в </a:t>
            </a:r>
            <a:r>
              <a:rPr lang="ru-RU" dirty="0" err="1" smtClean="0"/>
              <a:t>групову</a:t>
            </a:r>
            <a:r>
              <a:rPr lang="ru-RU" dirty="0" smtClean="0"/>
              <a:t> структуру, </a:t>
            </a:r>
            <a:r>
              <a:rPr lang="ru-RU" dirty="0" err="1" smtClean="0"/>
              <a:t>інтеграції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групою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2530" name="AutoShape 2" descr="Похожее изображ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2" name="AutoShape 4" descr="Похожее изображ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2534" name="Picture 6" descr="Картинки по запросу противореч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4643446"/>
            <a:ext cx="2857500" cy="20383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586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err="1" smtClean="0"/>
              <a:t>Ще</a:t>
            </a:r>
            <a:r>
              <a:rPr lang="ru-RU" dirty="0" smtClean="0"/>
              <a:t> один тип </a:t>
            </a:r>
            <a:r>
              <a:rPr lang="ru-RU" dirty="0" err="1" smtClean="0"/>
              <a:t>внутрішньогрупових</a:t>
            </a:r>
            <a:r>
              <a:rPr lang="ru-RU" dirty="0" smtClean="0"/>
              <a:t> </a:t>
            </a:r>
            <a:r>
              <a:rPr lang="ru-RU" dirty="0" err="1" smtClean="0"/>
              <a:t>протиріч</a:t>
            </a:r>
            <a:r>
              <a:rPr lang="ru-RU" dirty="0" smtClean="0"/>
              <a:t> </a:t>
            </a:r>
            <a:r>
              <a:rPr lang="ru-RU" dirty="0" err="1" smtClean="0"/>
              <a:t>описує</a:t>
            </a:r>
            <a:r>
              <a:rPr lang="ru-RU" dirty="0" smtClean="0"/>
              <a:t> </a:t>
            </a:r>
            <a:r>
              <a:rPr lang="ru-RU" dirty="0" err="1" smtClean="0"/>
              <a:t>психоаналітик</a:t>
            </a:r>
            <a:r>
              <a:rPr lang="ru-RU" dirty="0" smtClean="0"/>
              <a:t> Ф. </a:t>
            </a:r>
            <a:r>
              <a:rPr lang="ru-RU" dirty="0" err="1" smtClean="0"/>
              <a:t>Шамбо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b="1" i="1" dirty="0" err="1" smtClean="0"/>
              <a:t>Розвиток</a:t>
            </a:r>
            <a:r>
              <a:rPr lang="ru-RU" b="1" i="1" dirty="0" smtClean="0"/>
              <a:t> </a:t>
            </a:r>
            <a:r>
              <a:rPr lang="ru-RU" b="1" i="1" dirty="0" err="1" smtClean="0"/>
              <a:t>групи</a:t>
            </a:r>
            <a:r>
              <a:rPr lang="ru-RU" b="1" i="1" dirty="0" smtClean="0"/>
              <a:t> </a:t>
            </a:r>
            <a:r>
              <a:rPr lang="ru-RU" b="1" i="1" dirty="0" err="1" smtClean="0"/>
              <a:t>є</a:t>
            </a:r>
            <a:r>
              <a:rPr lang="ru-RU" b="1" i="1" dirty="0" smtClean="0"/>
              <a:t> результат </a:t>
            </a:r>
            <a:r>
              <a:rPr lang="ru-RU" b="1" i="1" dirty="0" err="1" smtClean="0"/>
              <a:t>зіткнення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суперечливих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тенденцій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в </a:t>
            </a:r>
            <a:r>
              <a:rPr lang="ru-RU" dirty="0" err="1" smtClean="0"/>
              <a:t>ній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неузгодженості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 </a:t>
            </a:r>
            <a:r>
              <a:rPr lang="ru-RU" dirty="0" err="1" smtClean="0"/>
              <a:t>лідера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очікуваннями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пов'язують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діями</a:t>
            </a:r>
            <a:r>
              <a:rPr lang="ru-RU" dirty="0" smtClean="0"/>
              <a:t> </a:t>
            </a:r>
            <a:r>
              <a:rPr lang="ru-RU" dirty="0" err="1" smtClean="0"/>
              <a:t>послідовники</a:t>
            </a:r>
            <a:r>
              <a:rPr lang="ru-RU" dirty="0" smtClean="0"/>
              <a:t>. </a:t>
            </a:r>
            <a:r>
              <a:rPr lang="ru-RU" dirty="0" err="1" smtClean="0"/>
              <a:t>Подібна</a:t>
            </a:r>
            <a:r>
              <a:rPr lang="ru-RU" dirty="0" smtClean="0"/>
              <a:t> </a:t>
            </a:r>
            <a:r>
              <a:rPr lang="ru-RU" dirty="0" err="1" smtClean="0"/>
              <a:t>неузгодженість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</a:t>
            </a:r>
            <a:r>
              <a:rPr lang="ru-RU" dirty="0" err="1" smtClean="0"/>
              <a:t>групу</a:t>
            </a:r>
            <a:r>
              <a:rPr lang="ru-RU" dirty="0" smtClean="0"/>
              <a:t> до </a:t>
            </a:r>
            <a:r>
              <a:rPr lang="ru-RU" dirty="0" err="1" smtClean="0"/>
              <a:t>дестабілізації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конфлікту</a:t>
            </a:r>
            <a:r>
              <a:rPr lang="ru-RU" dirty="0" smtClean="0"/>
              <a:t>. </a:t>
            </a:r>
            <a:r>
              <a:rPr lang="ru-RU" dirty="0" err="1" smtClean="0"/>
              <a:t>Вирішення</a:t>
            </a:r>
            <a:r>
              <a:rPr lang="ru-RU" dirty="0" smtClean="0"/>
              <a:t> </a:t>
            </a:r>
            <a:r>
              <a:rPr lang="ru-RU" dirty="0" err="1" smtClean="0"/>
              <a:t>конфлікту</a:t>
            </a:r>
            <a:r>
              <a:rPr lang="ru-RU" dirty="0" smtClean="0"/>
              <a:t> </a:t>
            </a:r>
            <a:r>
              <a:rPr lang="ru-RU" dirty="0" err="1" smtClean="0"/>
              <a:t>закінчується</a:t>
            </a:r>
            <a:r>
              <a:rPr lang="ru-RU" dirty="0" smtClean="0"/>
              <a:t> </a:t>
            </a:r>
            <a:r>
              <a:rPr lang="ru-RU" dirty="0" err="1" smtClean="0"/>
              <a:t>настанням</a:t>
            </a:r>
            <a:r>
              <a:rPr lang="ru-RU" dirty="0" smtClean="0"/>
              <a:t> «</a:t>
            </a:r>
            <a:r>
              <a:rPr lang="ru-RU" dirty="0" err="1" smtClean="0"/>
              <a:t>фази</a:t>
            </a:r>
            <a:r>
              <a:rPr lang="ru-RU" dirty="0" smtClean="0"/>
              <a:t> </a:t>
            </a:r>
            <a:r>
              <a:rPr lang="ru-RU" dirty="0" err="1" smtClean="0"/>
              <a:t>гармонії</a:t>
            </a:r>
            <a:r>
              <a:rPr lang="ru-RU" dirty="0" smtClean="0"/>
              <a:t>», яка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стабілізацією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оптимістичною</a:t>
            </a:r>
            <a:r>
              <a:rPr lang="ru-RU" dirty="0" smtClean="0"/>
              <a:t> </a:t>
            </a:r>
            <a:r>
              <a:rPr lang="ru-RU" dirty="0" err="1" smtClean="0"/>
              <a:t>спрямованістю</a:t>
            </a:r>
            <a:r>
              <a:rPr lang="ru-RU" dirty="0" smtClean="0"/>
              <a:t> </a:t>
            </a:r>
            <a:r>
              <a:rPr lang="ru-RU" dirty="0" err="1" smtClean="0"/>
              <a:t>міжособистісного</a:t>
            </a:r>
            <a:r>
              <a:rPr lang="ru-RU" dirty="0" smtClean="0"/>
              <a:t> </a:t>
            </a:r>
            <a:r>
              <a:rPr lang="ru-RU" dirty="0" err="1" smtClean="0"/>
              <a:t>сприйняття</a:t>
            </a:r>
            <a:r>
              <a:rPr lang="ru-RU" dirty="0" smtClean="0"/>
              <a:t>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з'являються</a:t>
            </a:r>
            <a:r>
              <a:rPr lang="ru-RU" dirty="0" smtClean="0"/>
              <a:t> «</a:t>
            </a:r>
            <a:r>
              <a:rPr lang="ru-RU" dirty="0" err="1" smtClean="0"/>
              <a:t>обурення</a:t>
            </a:r>
            <a:r>
              <a:rPr lang="ru-RU" dirty="0" smtClean="0"/>
              <a:t>» в </a:t>
            </a:r>
            <a:r>
              <a:rPr lang="ru-RU" dirty="0" err="1" smtClean="0"/>
              <a:t>системі</a:t>
            </a:r>
            <a:r>
              <a:rPr lang="ru-RU" dirty="0" smtClean="0"/>
              <a:t>,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черговими</a:t>
            </a:r>
            <a:r>
              <a:rPr lang="ru-RU" dirty="0" smtClean="0"/>
              <a:t> </a:t>
            </a:r>
            <a:r>
              <a:rPr lang="ru-RU" dirty="0" err="1" smtClean="0"/>
              <a:t>суперечностями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лідером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послідовниками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714364"/>
          </a:xfrm>
        </p:spPr>
        <p:txBody>
          <a:bodyPr/>
          <a:lstStyle/>
          <a:p>
            <a:pPr algn="ctr"/>
            <a:r>
              <a:rPr lang="ru-RU" dirty="0" smtClean="0"/>
              <a:t>«</a:t>
            </a:r>
            <a:r>
              <a:rPr lang="ru-RU" dirty="0" err="1" smtClean="0"/>
              <a:t>Ідіосинкратичний</a:t>
            </a:r>
            <a:r>
              <a:rPr lang="ru-RU" dirty="0" smtClean="0"/>
              <a:t> кредит»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6186502" cy="432511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- </a:t>
            </a:r>
            <a:r>
              <a:rPr lang="ru-RU" dirty="0" err="1" smtClean="0"/>
              <a:t>відхилення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групових</a:t>
            </a:r>
            <a:r>
              <a:rPr lang="ru-RU" dirty="0" smtClean="0"/>
              <a:t> норм,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механізм</a:t>
            </a:r>
            <a:r>
              <a:rPr lang="ru-RU" dirty="0" smtClean="0"/>
              <a:t> </a:t>
            </a:r>
            <a:r>
              <a:rPr lang="ru-RU" dirty="0" err="1" smtClean="0"/>
              <a:t>групової</a:t>
            </a:r>
            <a:r>
              <a:rPr lang="ru-RU" dirty="0" smtClean="0"/>
              <a:t> </a:t>
            </a:r>
            <a:r>
              <a:rPr lang="ru-RU" dirty="0" err="1" smtClean="0"/>
              <a:t>динаміки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дозвіл</a:t>
            </a:r>
            <a:r>
              <a:rPr lang="ru-RU" dirty="0" smtClean="0"/>
              <a:t> на </a:t>
            </a:r>
            <a:r>
              <a:rPr lang="ru-RU" dirty="0" err="1" smtClean="0"/>
              <a:t>девіантну</a:t>
            </a:r>
            <a:r>
              <a:rPr lang="ru-RU" dirty="0" smtClean="0"/>
              <a:t> </a:t>
            </a:r>
            <a:r>
              <a:rPr lang="ru-RU" dirty="0" err="1" smtClean="0"/>
              <a:t>поведінку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лідера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окремим</a:t>
            </a:r>
            <a:r>
              <a:rPr lang="ru-RU" dirty="0" smtClean="0"/>
              <a:t> членам в </a:t>
            </a:r>
            <a:r>
              <a:rPr lang="ru-RU" dirty="0" err="1" smtClean="0"/>
              <a:t>ім'я</a:t>
            </a:r>
            <a:r>
              <a:rPr lang="ru-RU" dirty="0" smtClean="0"/>
              <a:t>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поставлених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482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4000504"/>
            <a:ext cx="2514600" cy="25146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6215106" cy="550072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Е. </a:t>
            </a:r>
            <a:r>
              <a:rPr lang="ru-RU" dirty="0" err="1" smtClean="0"/>
              <a:t>Холландер</a:t>
            </a:r>
            <a:r>
              <a:rPr lang="ru-RU" dirty="0" smtClean="0"/>
              <a:t> </a:t>
            </a:r>
            <a:r>
              <a:rPr lang="ru-RU" dirty="0" err="1" smtClean="0"/>
              <a:t>вказаний</a:t>
            </a:r>
            <a:r>
              <a:rPr lang="ru-RU" dirty="0" smtClean="0"/>
              <a:t> феномен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развитком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не </a:t>
            </a:r>
            <a:r>
              <a:rPr lang="ru-RU" dirty="0" err="1" smtClean="0"/>
              <a:t>пов'язував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розглядав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в </a:t>
            </a:r>
            <a:r>
              <a:rPr lang="ru-RU" dirty="0" err="1" smtClean="0"/>
              <a:t>ракурсі</a:t>
            </a:r>
            <a:r>
              <a:rPr lang="ru-RU" dirty="0" smtClean="0"/>
              <a:t>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-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співвідношення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нормативної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 (в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вузькому</a:t>
            </a:r>
            <a:r>
              <a:rPr lang="ru-RU" dirty="0" smtClean="0"/>
              <a:t> </a:t>
            </a:r>
            <a:r>
              <a:rPr lang="ru-RU" dirty="0" err="1" smtClean="0"/>
              <a:t>сенсі</a:t>
            </a:r>
            <a:r>
              <a:rPr lang="ru-RU" dirty="0" smtClean="0"/>
              <a:t> - </a:t>
            </a:r>
            <a:r>
              <a:rPr lang="ru-RU" dirty="0" err="1" smtClean="0"/>
              <a:t>конформності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величини</a:t>
            </a:r>
            <a:r>
              <a:rPr lang="ru-RU" dirty="0" smtClean="0"/>
              <a:t> статусу </a:t>
            </a:r>
            <a:r>
              <a:rPr lang="ru-RU" dirty="0" err="1" smtClean="0"/>
              <a:t>індивіда</a:t>
            </a:r>
            <a:r>
              <a:rPr lang="ru-RU" dirty="0" smtClean="0"/>
              <a:t> в </a:t>
            </a:r>
            <a:r>
              <a:rPr lang="ru-RU" dirty="0" err="1" smtClean="0"/>
              <a:t>групі</a:t>
            </a:r>
            <a:r>
              <a:rPr lang="ru-RU" dirty="0" smtClean="0"/>
              <a:t> (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фактично</a:t>
            </a:r>
            <a:r>
              <a:rPr lang="ru-RU" dirty="0" smtClean="0"/>
              <a:t> - </a:t>
            </a:r>
            <a:r>
              <a:rPr lang="ru-RU" dirty="0" err="1" smtClean="0"/>
              <a:t>лідерства</a:t>
            </a:r>
            <a:r>
              <a:rPr lang="ru-RU" dirty="0" smtClean="0"/>
              <a:t>).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традиційно</a:t>
            </a:r>
            <a:r>
              <a:rPr lang="ru-RU" dirty="0" smtClean="0"/>
              <a:t> </a:t>
            </a:r>
            <a:r>
              <a:rPr lang="ru-RU" dirty="0" err="1" smtClean="0"/>
              <a:t>вважалося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цими</a:t>
            </a:r>
            <a:r>
              <a:rPr lang="ru-RU" dirty="0" smtClean="0"/>
              <a:t> </a:t>
            </a:r>
            <a:r>
              <a:rPr lang="ru-RU" dirty="0" err="1" smtClean="0"/>
              <a:t>змінними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мало не </a:t>
            </a:r>
            <a:r>
              <a:rPr lang="ru-RU" dirty="0" err="1" smtClean="0"/>
              <a:t>лінійна</a:t>
            </a:r>
            <a:r>
              <a:rPr lang="ru-RU" dirty="0" smtClean="0"/>
              <a:t> </a:t>
            </a:r>
            <a:r>
              <a:rPr lang="ru-RU" dirty="0" err="1" smtClean="0"/>
              <a:t>залежність</a:t>
            </a:r>
            <a:r>
              <a:rPr lang="ru-RU" dirty="0" smtClean="0"/>
              <a:t>, </a:t>
            </a:r>
            <a:r>
              <a:rPr lang="ru-RU" dirty="0" err="1" smtClean="0"/>
              <a:t>запропонована</a:t>
            </a:r>
            <a:r>
              <a:rPr lang="ru-RU" dirty="0" smtClean="0"/>
              <a:t> Е. </a:t>
            </a:r>
            <a:r>
              <a:rPr lang="ru-RU" dirty="0" err="1" smtClean="0"/>
              <a:t>Холландером</a:t>
            </a:r>
            <a:r>
              <a:rPr lang="ru-RU" dirty="0" smtClean="0"/>
              <a:t>, модель </a:t>
            </a:r>
            <a:r>
              <a:rPr lang="ru-RU" dirty="0" err="1" smtClean="0"/>
              <a:t>намічає</a:t>
            </a:r>
            <a:r>
              <a:rPr lang="ru-RU" dirty="0" smtClean="0"/>
              <a:t> </a:t>
            </a:r>
            <a:r>
              <a:rPr lang="ru-RU" dirty="0" err="1" smtClean="0"/>
              <a:t>альтернативний</a:t>
            </a:r>
            <a:r>
              <a:rPr lang="ru-RU" dirty="0" smtClean="0"/>
              <a:t> </a:t>
            </a:r>
            <a:r>
              <a:rPr lang="ru-RU" dirty="0" err="1" smtClean="0"/>
              <a:t>підхід</a:t>
            </a:r>
            <a:r>
              <a:rPr lang="ru-RU" dirty="0" smtClean="0"/>
              <a:t> до </a:t>
            </a:r>
            <a:r>
              <a:rPr lang="ru-RU" dirty="0" err="1" smtClean="0"/>
              <a:t>проблеми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9458" name="AutoShape 2" descr="Похожее изображ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9460" name="Picture 4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3786190"/>
            <a:ext cx="2609829" cy="2609829"/>
          </a:xfrm>
          <a:prstGeom prst="rect">
            <a:avLst/>
          </a:prstGeom>
          <a:noFill/>
        </p:spPr>
      </p:pic>
      <p:pic>
        <p:nvPicPr>
          <p:cNvPr id="19462" name="Picture 6" descr="Похожее изображени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1428736"/>
            <a:ext cx="2476518" cy="185738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8610"/>
          </a:xfrm>
        </p:spPr>
        <p:txBody>
          <a:bodyPr/>
          <a:lstStyle/>
          <a:p>
            <a:pPr>
              <a:buNone/>
            </a:pPr>
            <a:r>
              <a:rPr lang="ru-RU" dirty="0" err="1" smtClean="0"/>
              <a:t>Високостатусний</a:t>
            </a:r>
            <a:r>
              <a:rPr lang="ru-RU" dirty="0" smtClean="0"/>
              <a:t> </a:t>
            </a:r>
            <a:r>
              <a:rPr lang="ru-RU" dirty="0" err="1" smtClean="0"/>
              <a:t>суб'єкт</a:t>
            </a:r>
            <a:r>
              <a:rPr lang="ru-RU" dirty="0" smtClean="0"/>
              <a:t> (</a:t>
            </a:r>
            <a:r>
              <a:rPr lang="ru-RU" dirty="0" err="1" smtClean="0"/>
              <a:t>лідер</a:t>
            </a:r>
            <a:r>
              <a:rPr lang="ru-RU" dirty="0" smtClean="0"/>
              <a:t>) не </a:t>
            </a:r>
            <a:r>
              <a:rPr lang="ru-RU" dirty="0" err="1" smtClean="0"/>
              <a:t>обов'язково</a:t>
            </a:r>
            <a:r>
              <a:rPr lang="ru-RU" dirty="0" smtClean="0"/>
              <a:t> </a:t>
            </a:r>
            <a:r>
              <a:rPr lang="ru-RU" dirty="0" err="1" smtClean="0"/>
              <a:t>жорстко</a:t>
            </a:r>
            <a:r>
              <a:rPr lang="ru-RU" dirty="0" smtClean="0"/>
              <a:t> </a:t>
            </a:r>
            <a:r>
              <a:rPr lang="ru-RU" dirty="0" err="1" smtClean="0"/>
              <a:t>реалізує</a:t>
            </a:r>
            <a:r>
              <a:rPr lang="ru-RU" dirty="0" smtClean="0"/>
              <a:t> </a:t>
            </a:r>
            <a:r>
              <a:rPr lang="ru-RU" dirty="0" err="1" smtClean="0"/>
              <a:t>норми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привносить в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нововведення</a:t>
            </a:r>
            <a:r>
              <a:rPr lang="ru-RU" dirty="0" smtClean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 б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ціною</a:t>
            </a:r>
            <a:r>
              <a:rPr lang="ru-RU" dirty="0" smtClean="0"/>
              <a:t> </a:t>
            </a:r>
            <a:r>
              <a:rPr lang="ru-RU" dirty="0" err="1" smtClean="0"/>
              <a:t>відходу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ряду </a:t>
            </a:r>
            <a:r>
              <a:rPr lang="ru-RU" dirty="0" err="1" smtClean="0"/>
              <a:t>колишніх</a:t>
            </a:r>
            <a:r>
              <a:rPr lang="ru-RU" dirty="0" smtClean="0"/>
              <a:t> норм, </a:t>
            </a:r>
            <a:r>
              <a:rPr lang="ru-RU" dirty="0" err="1" smtClean="0"/>
              <a:t>сприяючи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 самим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ефективному</a:t>
            </a:r>
            <a:r>
              <a:rPr lang="ru-RU" dirty="0" smtClean="0"/>
              <a:t> </a:t>
            </a:r>
            <a:r>
              <a:rPr lang="ru-RU" dirty="0" err="1" smtClean="0"/>
              <a:t>досягненню</a:t>
            </a:r>
            <a:r>
              <a:rPr lang="ru-RU" dirty="0" smtClean="0"/>
              <a:t> </a:t>
            </a:r>
            <a:r>
              <a:rPr lang="ru-RU" dirty="0" err="1" smtClean="0"/>
              <a:t>групової</a:t>
            </a:r>
            <a:r>
              <a:rPr lang="ru-RU" dirty="0" smtClean="0"/>
              <a:t> мети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переводячи</a:t>
            </a:r>
            <a:r>
              <a:rPr lang="ru-RU" dirty="0" smtClean="0"/>
              <a:t> </a:t>
            </a:r>
            <a:r>
              <a:rPr lang="ru-RU" dirty="0" err="1" smtClean="0"/>
              <a:t>групу</a:t>
            </a:r>
            <a:r>
              <a:rPr lang="ru-RU" dirty="0" smtClean="0"/>
              <a:t> на </a:t>
            </a:r>
            <a:r>
              <a:rPr lang="ru-RU" dirty="0" err="1" smtClean="0"/>
              <a:t>інший</a:t>
            </a:r>
            <a:r>
              <a:rPr lang="ru-RU" dirty="0" smtClean="0"/>
              <a:t>,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50743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моделі</a:t>
            </a:r>
            <a:r>
              <a:rPr lang="ru-RU" dirty="0" smtClean="0"/>
              <a:t>, члену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дозволено </a:t>
            </a:r>
            <a:r>
              <a:rPr lang="ru-RU" dirty="0" err="1" smtClean="0"/>
              <a:t>відхилення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групових</a:t>
            </a:r>
            <a:r>
              <a:rPr lang="ru-RU" dirty="0" smtClean="0"/>
              <a:t> норм </a:t>
            </a:r>
            <a:r>
              <a:rPr lang="ru-RU" dirty="0" err="1" smtClean="0"/>
              <a:t>пропорційно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минулого</a:t>
            </a:r>
            <a:r>
              <a:rPr lang="ru-RU" dirty="0" smtClean="0"/>
              <a:t> вкладу в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групових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Феномен «</a:t>
            </a:r>
            <a:r>
              <a:rPr lang="ru-RU" dirty="0" err="1" smtClean="0"/>
              <a:t>Ідіосинкратичного</a:t>
            </a:r>
            <a:r>
              <a:rPr lang="ru-RU" dirty="0" smtClean="0"/>
              <a:t> кредиту», як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описується</a:t>
            </a:r>
            <a:r>
              <a:rPr lang="ru-RU" dirty="0" smtClean="0"/>
              <a:t> Е. </a:t>
            </a:r>
            <a:r>
              <a:rPr lang="ru-RU" dirty="0" err="1" smtClean="0"/>
              <a:t>Холландером</a:t>
            </a:r>
            <a:r>
              <a:rPr lang="ru-RU" dirty="0" smtClean="0"/>
              <a:t>, </a:t>
            </a:r>
            <a:r>
              <a:rPr lang="ru-RU" dirty="0" err="1" smtClean="0"/>
              <a:t>виступає</a:t>
            </a:r>
            <a:r>
              <a:rPr lang="ru-RU" dirty="0" smtClean="0"/>
              <a:t> в </a:t>
            </a:r>
            <a:r>
              <a:rPr lang="ru-RU" dirty="0" err="1" smtClean="0"/>
              <a:t>якості</a:t>
            </a:r>
            <a:r>
              <a:rPr lang="ru-RU" dirty="0" smtClean="0"/>
              <a:t> одного </a:t>
            </a:r>
            <a:r>
              <a:rPr lang="ru-RU" dirty="0" err="1" smtClean="0"/>
              <a:t>з</a:t>
            </a:r>
            <a:r>
              <a:rPr lang="ru-RU" dirty="0" smtClean="0"/>
              <a:t> умов </a:t>
            </a:r>
            <a:r>
              <a:rPr lang="ru-RU" dirty="0" err="1" smtClean="0"/>
              <a:t>впровадження</a:t>
            </a:r>
            <a:r>
              <a:rPr lang="ru-RU" dirty="0" smtClean="0"/>
              <a:t> в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 </a:t>
            </a:r>
            <a:r>
              <a:rPr lang="ru-RU" dirty="0" err="1" smtClean="0"/>
              <a:t>інноваційності</a:t>
            </a:r>
            <a:r>
              <a:rPr lang="ru-RU" dirty="0" smtClean="0"/>
              <a:t>, </a:t>
            </a:r>
            <a:r>
              <a:rPr lang="ru-RU" dirty="0" err="1" smtClean="0"/>
              <a:t>створюючи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 самим </a:t>
            </a:r>
            <a:r>
              <a:rPr lang="ru-RU" dirty="0" err="1" smtClean="0"/>
              <a:t>передумови</a:t>
            </a:r>
            <a:r>
              <a:rPr lang="ru-RU" dirty="0" smtClean="0"/>
              <a:t> переходу </a:t>
            </a:r>
            <a:r>
              <a:rPr lang="ru-RU" dirty="0" err="1" smtClean="0"/>
              <a:t>групи</a:t>
            </a:r>
            <a:r>
              <a:rPr lang="ru-RU" dirty="0" smtClean="0"/>
              <a:t> на </a:t>
            </a:r>
            <a:r>
              <a:rPr lang="ru-RU" dirty="0" err="1" smtClean="0"/>
              <a:t>нову</a:t>
            </a:r>
            <a:r>
              <a:rPr lang="ru-RU" dirty="0" smtClean="0"/>
              <a:t>,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високу</a:t>
            </a:r>
            <a:r>
              <a:rPr lang="ru-RU" dirty="0" smtClean="0"/>
              <a:t>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.</a:t>
            </a:r>
            <a:endParaRPr lang="ru-RU" sz="3200" dirty="0"/>
          </a:p>
        </p:txBody>
      </p:sp>
    </p:spTree>
  </p:cSld>
  <p:clrMapOvr>
    <a:masterClrMapping/>
  </p:clrMapOvr>
  <p:transition>
    <p:wipe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20</TotalTime>
  <Words>719</Words>
  <PresentationFormat>Экран (4:3)</PresentationFormat>
  <Paragraphs>31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Городская</vt:lpstr>
      <vt:lpstr>Механізми групової динаміки</vt:lpstr>
      <vt:lpstr>Слайд 2</vt:lpstr>
      <vt:lpstr>Слайд 3</vt:lpstr>
      <vt:lpstr>Розв'язання внутрішньогрупових суперечностей</vt:lpstr>
      <vt:lpstr>Слайд 5</vt:lpstr>
      <vt:lpstr>«Ідіосинкратичний кредит»</vt:lpstr>
      <vt:lpstr>Слайд 7</vt:lpstr>
      <vt:lpstr>Слайд 8</vt:lpstr>
      <vt:lpstr>Слайд 9</vt:lpstr>
      <vt:lpstr>Психологічний обмін</vt:lpstr>
      <vt:lpstr>Слайд 11</vt:lpstr>
      <vt:lpstr>Слайд 12</vt:lpstr>
      <vt:lpstr>Слайд 13</vt:lpstr>
      <vt:lpstr>Використана література: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Механізми групової динаміки</dc:title>
  <cp:lastModifiedBy>PC2</cp:lastModifiedBy>
  <cp:revision>5</cp:revision>
  <dcterms:modified xsi:type="dcterms:W3CDTF">2017-01-25T15:07:24Z</dcterms:modified>
</cp:coreProperties>
</file>