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B0E3E-E80B-4B10-801C-F68DD7F9A2A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7BBAB-832D-48F7-95D2-EFEE334E0EAB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принцип гуманізації</a:t>
          </a:r>
          <a:endParaRPr lang="ru-RU" b="1" i="0" dirty="0">
            <a:latin typeface="Georgia" pitchFamily="18" charset="0"/>
          </a:endParaRPr>
        </a:p>
      </dgm:t>
    </dgm:pt>
    <dgm:pt modelId="{B2BCB5FB-88AE-4822-8849-C46798F5DCE8}" type="parTrans" cxnId="{21FA2941-C038-4A10-95EE-B46316CB6C15}">
      <dgm:prSet/>
      <dgm:spPr/>
      <dgm:t>
        <a:bodyPr/>
        <a:lstStyle/>
        <a:p>
          <a:endParaRPr lang="ru-RU"/>
        </a:p>
      </dgm:t>
    </dgm:pt>
    <dgm:pt modelId="{8F4E845B-0EED-4F59-9852-117203D3A787}" type="sibTrans" cxnId="{21FA2941-C038-4A10-95EE-B46316CB6C15}">
      <dgm:prSet/>
      <dgm:spPr/>
      <dgm:t>
        <a:bodyPr/>
        <a:lstStyle/>
        <a:p>
          <a:endParaRPr lang="ru-RU"/>
        </a:p>
      </dgm:t>
    </dgm:pt>
    <dgm:pt modelId="{99855C4B-BB93-49ED-B34E-88C57395D0BE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принцип демократизації</a:t>
          </a:r>
          <a:endParaRPr lang="ru-RU" b="1" i="0" dirty="0">
            <a:latin typeface="Georgia" pitchFamily="18" charset="0"/>
          </a:endParaRPr>
        </a:p>
      </dgm:t>
    </dgm:pt>
    <dgm:pt modelId="{DE6D477F-8683-4B9C-BCAF-8AB05BF2DC63}" type="parTrans" cxnId="{70D5A341-0E50-409E-8D43-A25D882D6CB3}">
      <dgm:prSet/>
      <dgm:spPr/>
      <dgm:t>
        <a:bodyPr/>
        <a:lstStyle/>
        <a:p>
          <a:endParaRPr lang="ru-RU"/>
        </a:p>
      </dgm:t>
    </dgm:pt>
    <dgm:pt modelId="{49CC9158-9C74-487B-BE14-AD414A3C904A}" type="sibTrans" cxnId="{70D5A341-0E50-409E-8D43-A25D882D6CB3}">
      <dgm:prSet/>
      <dgm:spPr/>
      <dgm:t>
        <a:bodyPr/>
        <a:lstStyle/>
        <a:p>
          <a:endParaRPr lang="ru-RU"/>
        </a:p>
      </dgm:t>
    </dgm:pt>
    <dgm:pt modelId="{81FC5AD5-4CFD-40DA-AF4F-25D44B18011C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принцип </a:t>
          </a:r>
          <a:r>
            <a:rPr lang="uk-UA" b="1" i="0" dirty="0" err="1" smtClean="0">
              <a:latin typeface="Georgia" pitchFamily="18" charset="0"/>
            </a:rPr>
            <a:t>діяльнісного</a:t>
          </a:r>
          <a:r>
            <a:rPr lang="uk-UA" b="1" i="0" dirty="0" smtClean="0">
              <a:latin typeface="Georgia" pitchFamily="18" charset="0"/>
            </a:rPr>
            <a:t> підход</a:t>
          </a:r>
          <a:r>
            <a:rPr lang="uk-UA" i="1" dirty="0" smtClean="0"/>
            <a:t>у</a:t>
          </a:r>
          <a:r>
            <a:rPr lang="uk-UA" dirty="0" smtClean="0"/>
            <a:t> </a:t>
          </a:r>
          <a:endParaRPr lang="ru-RU" dirty="0"/>
        </a:p>
      </dgm:t>
    </dgm:pt>
    <dgm:pt modelId="{F27B17F0-A25E-4556-A297-51B225DC635A}" type="parTrans" cxnId="{1942B503-8F1A-4DF4-8EDE-2F3C7F82E136}">
      <dgm:prSet/>
      <dgm:spPr/>
      <dgm:t>
        <a:bodyPr/>
        <a:lstStyle/>
        <a:p>
          <a:endParaRPr lang="ru-RU"/>
        </a:p>
      </dgm:t>
    </dgm:pt>
    <dgm:pt modelId="{9EBAAEDB-0BBD-48CD-9692-8AFB2CAC8E04}" type="sibTrans" cxnId="{1942B503-8F1A-4DF4-8EDE-2F3C7F82E136}">
      <dgm:prSet/>
      <dgm:spPr/>
      <dgm:t>
        <a:bodyPr/>
        <a:lstStyle/>
        <a:p>
          <a:endParaRPr lang="ru-RU"/>
        </a:p>
      </dgm:t>
    </dgm:pt>
    <dgm:pt modelId="{22C69720-E312-4DDC-AA83-977EA6312B8E}" type="pres">
      <dgm:prSet presAssocID="{299B0E3E-E80B-4B10-801C-F68DD7F9A2AB}" presName="Name0" presStyleCnt="0">
        <dgm:presLayoutVars>
          <dgm:dir/>
          <dgm:resizeHandles val="exact"/>
        </dgm:presLayoutVars>
      </dgm:prSet>
      <dgm:spPr/>
    </dgm:pt>
    <dgm:pt modelId="{A7A7EF0A-2D4E-4A90-9FDD-3E048862152E}" type="pres">
      <dgm:prSet presAssocID="{9957BBAB-832D-48F7-95D2-EFEE334E0EAB}" presName="compNode" presStyleCnt="0"/>
      <dgm:spPr/>
    </dgm:pt>
    <dgm:pt modelId="{03D9D4BD-987D-494C-9EB4-410A548209C0}" type="pres">
      <dgm:prSet presAssocID="{9957BBAB-832D-48F7-95D2-EFEE334E0EAB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AFC2FD-8467-420B-BF63-1ADF5ECBEE0E}" type="pres">
      <dgm:prSet presAssocID="{9957BBAB-832D-48F7-95D2-EFEE334E0EA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C204A-450A-4594-8B43-9FB1F196004D}" type="pres">
      <dgm:prSet presAssocID="{8F4E845B-0EED-4F59-9852-117203D3A787}" presName="sibTrans" presStyleLbl="sibTrans2D1" presStyleIdx="0" presStyleCnt="0"/>
      <dgm:spPr/>
    </dgm:pt>
    <dgm:pt modelId="{B00C9A2A-BC05-4DCC-B405-E9E29668CEEA}" type="pres">
      <dgm:prSet presAssocID="{99855C4B-BB93-49ED-B34E-88C57395D0BE}" presName="compNode" presStyleCnt="0"/>
      <dgm:spPr/>
    </dgm:pt>
    <dgm:pt modelId="{99479611-2F40-4EF0-ACC0-F81AC8E0808B}" type="pres">
      <dgm:prSet presAssocID="{99855C4B-BB93-49ED-B34E-88C57395D0BE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BB789C-F684-41FB-847F-6A27A9093D8B}" type="pres">
      <dgm:prSet presAssocID="{99855C4B-BB93-49ED-B34E-88C57395D0BE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79271-18C8-4A70-9BC8-06B39AEEB2FB}" type="pres">
      <dgm:prSet presAssocID="{49CC9158-9C74-487B-BE14-AD414A3C904A}" presName="sibTrans" presStyleLbl="sibTrans2D1" presStyleIdx="0" presStyleCnt="0"/>
      <dgm:spPr/>
    </dgm:pt>
    <dgm:pt modelId="{CF7B6E18-7297-4AF4-9143-EFF52BBE22D7}" type="pres">
      <dgm:prSet presAssocID="{81FC5AD5-4CFD-40DA-AF4F-25D44B18011C}" presName="compNode" presStyleCnt="0"/>
      <dgm:spPr/>
    </dgm:pt>
    <dgm:pt modelId="{466B3525-2992-4D28-9682-3F90F7412E9D}" type="pres">
      <dgm:prSet presAssocID="{81FC5AD5-4CFD-40DA-AF4F-25D44B18011C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3B2A07-F245-4B7E-B178-609179C39669}" type="pres">
      <dgm:prSet presAssocID="{81FC5AD5-4CFD-40DA-AF4F-25D44B18011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186DC-7C4F-4E62-A658-5B6AA264C454}" type="presOf" srcId="{99855C4B-BB93-49ED-B34E-88C57395D0BE}" destId="{83BB789C-F684-41FB-847F-6A27A9093D8B}" srcOrd="0" destOrd="0" presId="urn:microsoft.com/office/officeart/2005/8/layout/pList1"/>
    <dgm:cxn modelId="{76D4A982-1A0D-433F-AFF7-6D007ACE46ED}" type="presOf" srcId="{9957BBAB-832D-48F7-95D2-EFEE334E0EAB}" destId="{23AFC2FD-8467-420B-BF63-1ADF5ECBEE0E}" srcOrd="0" destOrd="0" presId="urn:microsoft.com/office/officeart/2005/8/layout/pList1"/>
    <dgm:cxn modelId="{EC551B69-6F00-4918-886C-EE625BAA5CDA}" type="presOf" srcId="{8F4E845B-0EED-4F59-9852-117203D3A787}" destId="{1FFC204A-450A-4594-8B43-9FB1F196004D}" srcOrd="0" destOrd="0" presId="urn:microsoft.com/office/officeart/2005/8/layout/pList1"/>
    <dgm:cxn modelId="{21FA2941-C038-4A10-95EE-B46316CB6C15}" srcId="{299B0E3E-E80B-4B10-801C-F68DD7F9A2AB}" destId="{9957BBAB-832D-48F7-95D2-EFEE334E0EAB}" srcOrd="0" destOrd="0" parTransId="{B2BCB5FB-88AE-4822-8849-C46798F5DCE8}" sibTransId="{8F4E845B-0EED-4F59-9852-117203D3A787}"/>
    <dgm:cxn modelId="{C35645A5-56E6-4A84-8879-25665E0133B5}" type="presOf" srcId="{49CC9158-9C74-487B-BE14-AD414A3C904A}" destId="{1FC79271-18C8-4A70-9BC8-06B39AEEB2FB}" srcOrd="0" destOrd="0" presId="urn:microsoft.com/office/officeart/2005/8/layout/pList1"/>
    <dgm:cxn modelId="{CDCB100D-01CB-454A-8738-014239DB3309}" type="presOf" srcId="{81FC5AD5-4CFD-40DA-AF4F-25D44B18011C}" destId="{863B2A07-F245-4B7E-B178-609179C39669}" srcOrd="0" destOrd="0" presId="urn:microsoft.com/office/officeart/2005/8/layout/pList1"/>
    <dgm:cxn modelId="{12251453-FFFA-4D4E-875F-E572CFFEDA15}" type="presOf" srcId="{299B0E3E-E80B-4B10-801C-F68DD7F9A2AB}" destId="{22C69720-E312-4DDC-AA83-977EA6312B8E}" srcOrd="0" destOrd="0" presId="urn:microsoft.com/office/officeart/2005/8/layout/pList1"/>
    <dgm:cxn modelId="{70D5A341-0E50-409E-8D43-A25D882D6CB3}" srcId="{299B0E3E-E80B-4B10-801C-F68DD7F9A2AB}" destId="{99855C4B-BB93-49ED-B34E-88C57395D0BE}" srcOrd="1" destOrd="0" parTransId="{DE6D477F-8683-4B9C-BCAF-8AB05BF2DC63}" sibTransId="{49CC9158-9C74-487B-BE14-AD414A3C904A}"/>
    <dgm:cxn modelId="{1942B503-8F1A-4DF4-8EDE-2F3C7F82E136}" srcId="{299B0E3E-E80B-4B10-801C-F68DD7F9A2AB}" destId="{81FC5AD5-4CFD-40DA-AF4F-25D44B18011C}" srcOrd="2" destOrd="0" parTransId="{F27B17F0-A25E-4556-A297-51B225DC635A}" sibTransId="{9EBAAEDB-0BBD-48CD-9692-8AFB2CAC8E04}"/>
    <dgm:cxn modelId="{69672E35-9C69-4C00-8124-A937E94F3BA0}" type="presParOf" srcId="{22C69720-E312-4DDC-AA83-977EA6312B8E}" destId="{A7A7EF0A-2D4E-4A90-9FDD-3E048862152E}" srcOrd="0" destOrd="0" presId="urn:microsoft.com/office/officeart/2005/8/layout/pList1"/>
    <dgm:cxn modelId="{37728CFC-9309-49BA-8009-1C63734723D5}" type="presParOf" srcId="{A7A7EF0A-2D4E-4A90-9FDD-3E048862152E}" destId="{03D9D4BD-987D-494C-9EB4-410A548209C0}" srcOrd="0" destOrd="0" presId="urn:microsoft.com/office/officeart/2005/8/layout/pList1"/>
    <dgm:cxn modelId="{AB129BEA-46F5-497D-8B11-B3424375088E}" type="presParOf" srcId="{A7A7EF0A-2D4E-4A90-9FDD-3E048862152E}" destId="{23AFC2FD-8467-420B-BF63-1ADF5ECBEE0E}" srcOrd="1" destOrd="0" presId="urn:microsoft.com/office/officeart/2005/8/layout/pList1"/>
    <dgm:cxn modelId="{FDE215DC-6172-443A-93EF-6428CFE46D0B}" type="presParOf" srcId="{22C69720-E312-4DDC-AA83-977EA6312B8E}" destId="{1FFC204A-450A-4594-8B43-9FB1F196004D}" srcOrd="1" destOrd="0" presId="urn:microsoft.com/office/officeart/2005/8/layout/pList1"/>
    <dgm:cxn modelId="{E8C7A75D-73B2-4C71-8B21-D8E2FF2C6324}" type="presParOf" srcId="{22C69720-E312-4DDC-AA83-977EA6312B8E}" destId="{B00C9A2A-BC05-4DCC-B405-E9E29668CEEA}" srcOrd="2" destOrd="0" presId="urn:microsoft.com/office/officeart/2005/8/layout/pList1"/>
    <dgm:cxn modelId="{6125050D-9949-4AA6-98F7-F1A66765DC39}" type="presParOf" srcId="{B00C9A2A-BC05-4DCC-B405-E9E29668CEEA}" destId="{99479611-2F40-4EF0-ACC0-F81AC8E0808B}" srcOrd="0" destOrd="0" presId="urn:microsoft.com/office/officeart/2005/8/layout/pList1"/>
    <dgm:cxn modelId="{5CE85E62-C44B-4AFD-8C1A-3BB0D9198F7B}" type="presParOf" srcId="{B00C9A2A-BC05-4DCC-B405-E9E29668CEEA}" destId="{83BB789C-F684-41FB-847F-6A27A9093D8B}" srcOrd="1" destOrd="0" presId="urn:microsoft.com/office/officeart/2005/8/layout/pList1"/>
    <dgm:cxn modelId="{5BA2E6E3-4187-429F-B1F0-AF252A2D754B}" type="presParOf" srcId="{22C69720-E312-4DDC-AA83-977EA6312B8E}" destId="{1FC79271-18C8-4A70-9BC8-06B39AEEB2FB}" srcOrd="3" destOrd="0" presId="urn:microsoft.com/office/officeart/2005/8/layout/pList1"/>
    <dgm:cxn modelId="{B4196800-61F6-4CB5-A7B8-C2366809645D}" type="presParOf" srcId="{22C69720-E312-4DDC-AA83-977EA6312B8E}" destId="{CF7B6E18-7297-4AF4-9143-EFF52BBE22D7}" srcOrd="4" destOrd="0" presId="urn:microsoft.com/office/officeart/2005/8/layout/pList1"/>
    <dgm:cxn modelId="{71F4024B-9D8C-4B08-A5A9-0B07FA1159E1}" type="presParOf" srcId="{CF7B6E18-7297-4AF4-9143-EFF52BBE22D7}" destId="{466B3525-2992-4D28-9682-3F90F7412E9D}" srcOrd="0" destOrd="0" presId="urn:microsoft.com/office/officeart/2005/8/layout/pList1"/>
    <dgm:cxn modelId="{9B8BBA94-19B3-42DF-ACA3-A859002C5311}" type="presParOf" srcId="{CF7B6E18-7297-4AF4-9143-EFF52BBE22D7}" destId="{863B2A07-F245-4B7E-B178-609179C396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612D0-586D-4202-86DF-FDE4E533AB94}" type="doc">
      <dgm:prSet loTypeId="urn:microsoft.com/office/officeart/2005/8/layout/matrix3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A9BE17-A3F2-4235-8BBC-EAB5CC75EDA6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навички самооцінки </a:t>
          </a:r>
          <a:endParaRPr lang="ru-RU" b="1" i="0" dirty="0">
            <a:latin typeface="Georgia" pitchFamily="18" charset="0"/>
          </a:endParaRPr>
        </a:p>
      </dgm:t>
    </dgm:pt>
    <dgm:pt modelId="{9ABC82EF-A3C0-4A5E-8003-A12A47F31A3D}" type="parTrans" cxnId="{F537ED4F-CDD3-4B00-AEA7-97A7F17AC423}">
      <dgm:prSet/>
      <dgm:spPr/>
      <dgm:t>
        <a:bodyPr/>
        <a:lstStyle/>
        <a:p>
          <a:endParaRPr lang="ru-RU"/>
        </a:p>
      </dgm:t>
    </dgm:pt>
    <dgm:pt modelId="{B59C2BC8-69F1-4EB3-A678-46739C711563}" type="sibTrans" cxnId="{F537ED4F-CDD3-4B00-AEA7-97A7F17AC423}">
      <dgm:prSet/>
      <dgm:spPr/>
      <dgm:t>
        <a:bodyPr/>
        <a:lstStyle/>
        <a:p>
          <a:endParaRPr lang="ru-RU"/>
        </a:p>
      </dgm:t>
    </dgm:pt>
    <dgm:pt modelId="{1D7E155C-AB42-4C0E-B4D5-9DF3CC64D639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навички </a:t>
          </a:r>
          <a:r>
            <a:rPr lang="uk-UA" b="1" i="0" dirty="0" err="1" smtClean="0">
              <a:latin typeface="Georgia" pitchFamily="18" charset="0"/>
            </a:rPr>
            <a:t>асертивності</a:t>
          </a:r>
          <a:r>
            <a:rPr lang="uk-UA" b="1" i="0" dirty="0" smtClean="0">
              <a:latin typeface="Georgia" pitchFamily="18" charset="0"/>
            </a:rPr>
            <a:t> </a:t>
          </a:r>
          <a:endParaRPr lang="ru-RU" b="1" i="0" dirty="0">
            <a:latin typeface="Georgia" pitchFamily="18" charset="0"/>
          </a:endParaRPr>
        </a:p>
      </dgm:t>
    </dgm:pt>
    <dgm:pt modelId="{B6428C56-2727-4933-9B1D-8AC90FB78C8A}" type="parTrans" cxnId="{A938DEF8-8C9D-4AB7-8C36-E9921FDD3E12}">
      <dgm:prSet/>
      <dgm:spPr/>
      <dgm:t>
        <a:bodyPr/>
        <a:lstStyle/>
        <a:p>
          <a:endParaRPr lang="ru-RU"/>
        </a:p>
      </dgm:t>
    </dgm:pt>
    <dgm:pt modelId="{9685D187-BB29-4F23-85BF-8E203078A23F}" type="sibTrans" cxnId="{A938DEF8-8C9D-4AB7-8C36-E9921FDD3E12}">
      <dgm:prSet/>
      <dgm:spPr/>
      <dgm:t>
        <a:bodyPr/>
        <a:lstStyle/>
        <a:p>
          <a:endParaRPr lang="ru-RU"/>
        </a:p>
      </dgm:t>
    </dgm:pt>
    <dgm:pt modelId="{9D5EA0E8-3D86-4BB2-B049-9739AEAB5DC0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</a:t>
          </a:r>
          <a:r>
            <a:rPr lang="ru-RU" b="1" i="0" dirty="0" smtClean="0">
              <a:latin typeface="Georgia" pitchFamily="18" charset="0"/>
            </a:rPr>
            <a:t>авички протидії соціальному тиску </a:t>
          </a:r>
          <a:endParaRPr lang="ru-RU" b="1" i="0" dirty="0">
            <a:latin typeface="Georgia" pitchFamily="18" charset="0"/>
          </a:endParaRPr>
        </a:p>
      </dgm:t>
    </dgm:pt>
    <dgm:pt modelId="{11CC4403-A276-45F5-A455-A0C8B8C8F196}" type="parTrans" cxnId="{4950EC03-CFE1-4ED9-9EBD-B3E75D0DBAAD}">
      <dgm:prSet/>
      <dgm:spPr/>
      <dgm:t>
        <a:bodyPr/>
        <a:lstStyle/>
        <a:p>
          <a:endParaRPr lang="ru-RU"/>
        </a:p>
      </dgm:t>
    </dgm:pt>
    <dgm:pt modelId="{93E41C80-2FE2-4CBB-9C1D-101468675587}" type="sibTrans" cxnId="{4950EC03-CFE1-4ED9-9EBD-B3E75D0DBAAD}">
      <dgm:prSet/>
      <dgm:spPr/>
      <dgm:t>
        <a:bodyPr/>
        <a:lstStyle/>
        <a:p>
          <a:endParaRPr lang="ru-RU"/>
        </a:p>
      </dgm:t>
    </dgm:pt>
    <dgm:pt modelId="{4DFF3193-AA03-4A5B-9BE2-5C9B1A53311B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н</a:t>
          </a:r>
          <a:r>
            <a:rPr lang="ru-RU" b="1" i="0" dirty="0" smtClean="0">
              <a:latin typeface="Georgia" pitchFamily="18" charset="0"/>
            </a:rPr>
            <a:t>авички управління стресом </a:t>
          </a:r>
          <a:endParaRPr lang="ru-RU" b="1" i="0" dirty="0">
            <a:latin typeface="Georgia" pitchFamily="18" charset="0"/>
          </a:endParaRPr>
        </a:p>
      </dgm:t>
    </dgm:pt>
    <dgm:pt modelId="{7D2292FA-45D1-4FA6-B79A-63DA6E364E50}" type="parTrans" cxnId="{0EA2F279-AB82-40F2-8319-A73B5B8FB341}">
      <dgm:prSet/>
      <dgm:spPr/>
      <dgm:t>
        <a:bodyPr/>
        <a:lstStyle/>
        <a:p>
          <a:endParaRPr lang="ru-RU"/>
        </a:p>
      </dgm:t>
    </dgm:pt>
    <dgm:pt modelId="{9AA3D866-2A9D-41D5-B853-E302E7B92438}" type="sibTrans" cxnId="{0EA2F279-AB82-40F2-8319-A73B5B8FB341}">
      <dgm:prSet/>
      <dgm:spPr/>
      <dgm:t>
        <a:bodyPr/>
        <a:lstStyle/>
        <a:p>
          <a:endParaRPr lang="ru-RU"/>
        </a:p>
      </dgm:t>
    </dgm:pt>
    <dgm:pt modelId="{111D0356-1589-4880-856F-E487F1CAF32D}" type="pres">
      <dgm:prSet presAssocID="{66D612D0-586D-4202-86DF-FDE4E533AB94}" presName="matrix" presStyleCnt="0">
        <dgm:presLayoutVars>
          <dgm:chMax val="1"/>
          <dgm:dir/>
          <dgm:resizeHandles val="exact"/>
        </dgm:presLayoutVars>
      </dgm:prSet>
      <dgm:spPr/>
    </dgm:pt>
    <dgm:pt modelId="{52C9E062-4FFD-4604-ADF9-A0DF3757982C}" type="pres">
      <dgm:prSet presAssocID="{66D612D0-586D-4202-86DF-FDE4E533AB94}" presName="diamond" presStyleLbl="bgShp" presStyleIdx="0" presStyleCnt="1"/>
      <dgm:spPr/>
    </dgm:pt>
    <dgm:pt modelId="{19994DA4-8216-4710-8C8C-65BEFA3FC679}" type="pres">
      <dgm:prSet presAssocID="{66D612D0-586D-4202-86DF-FDE4E533AB9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5807F-FFA8-474B-945C-19618CD8EFFE}" type="pres">
      <dgm:prSet presAssocID="{66D612D0-586D-4202-86DF-FDE4E533AB9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AD989-25D3-4EC9-BA6E-2C40A5CC2FE9}" type="pres">
      <dgm:prSet presAssocID="{66D612D0-586D-4202-86DF-FDE4E533AB9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E860D-7C7A-4E4C-9033-F7C79B1A7C29}" type="pres">
      <dgm:prSet presAssocID="{66D612D0-586D-4202-86DF-FDE4E533AB9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8DEF8-8C9D-4AB7-8C36-E9921FDD3E12}" srcId="{66D612D0-586D-4202-86DF-FDE4E533AB94}" destId="{1D7E155C-AB42-4C0E-B4D5-9DF3CC64D639}" srcOrd="1" destOrd="0" parTransId="{B6428C56-2727-4933-9B1D-8AC90FB78C8A}" sibTransId="{9685D187-BB29-4F23-85BF-8E203078A23F}"/>
    <dgm:cxn modelId="{1B07D52B-90F0-4B27-AE15-69965D9120E3}" type="presOf" srcId="{C9A9BE17-A3F2-4235-8BBC-EAB5CC75EDA6}" destId="{19994DA4-8216-4710-8C8C-65BEFA3FC679}" srcOrd="0" destOrd="0" presId="urn:microsoft.com/office/officeart/2005/8/layout/matrix3"/>
    <dgm:cxn modelId="{D62536D7-3C82-42F4-88CE-36CE77E8BADF}" type="presOf" srcId="{66D612D0-586D-4202-86DF-FDE4E533AB94}" destId="{111D0356-1589-4880-856F-E487F1CAF32D}" srcOrd="0" destOrd="0" presId="urn:microsoft.com/office/officeart/2005/8/layout/matrix3"/>
    <dgm:cxn modelId="{3674B304-DC4C-49C8-A2CE-97B6802F382C}" type="presOf" srcId="{9D5EA0E8-3D86-4BB2-B049-9739AEAB5DC0}" destId="{948AD989-25D3-4EC9-BA6E-2C40A5CC2FE9}" srcOrd="0" destOrd="0" presId="urn:microsoft.com/office/officeart/2005/8/layout/matrix3"/>
    <dgm:cxn modelId="{F537ED4F-CDD3-4B00-AEA7-97A7F17AC423}" srcId="{66D612D0-586D-4202-86DF-FDE4E533AB94}" destId="{C9A9BE17-A3F2-4235-8BBC-EAB5CC75EDA6}" srcOrd="0" destOrd="0" parTransId="{9ABC82EF-A3C0-4A5E-8003-A12A47F31A3D}" sibTransId="{B59C2BC8-69F1-4EB3-A678-46739C711563}"/>
    <dgm:cxn modelId="{8A816EF7-1D5C-4C11-926A-FBEF53B05FFC}" type="presOf" srcId="{1D7E155C-AB42-4C0E-B4D5-9DF3CC64D639}" destId="{7435807F-FFA8-474B-945C-19618CD8EFFE}" srcOrd="0" destOrd="0" presId="urn:microsoft.com/office/officeart/2005/8/layout/matrix3"/>
    <dgm:cxn modelId="{0EA2F279-AB82-40F2-8319-A73B5B8FB341}" srcId="{66D612D0-586D-4202-86DF-FDE4E533AB94}" destId="{4DFF3193-AA03-4A5B-9BE2-5C9B1A53311B}" srcOrd="3" destOrd="0" parTransId="{7D2292FA-45D1-4FA6-B79A-63DA6E364E50}" sibTransId="{9AA3D866-2A9D-41D5-B853-E302E7B92438}"/>
    <dgm:cxn modelId="{D9C00ADD-B64B-4D78-9F09-D48DB95386E1}" type="presOf" srcId="{4DFF3193-AA03-4A5B-9BE2-5C9B1A53311B}" destId="{8C9E860D-7C7A-4E4C-9033-F7C79B1A7C29}" srcOrd="0" destOrd="0" presId="urn:microsoft.com/office/officeart/2005/8/layout/matrix3"/>
    <dgm:cxn modelId="{4950EC03-CFE1-4ED9-9EBD-B3E75D0DBAAD}" srcId="{66D612D0-586D-4202-86DF-FDE4E533AB94}" destId="{9D5EA0E8-3D86-4BB2-B049-9739AEAB5DC0}" srcOrd="2" destOrd="0" parTransId="{11CC4403-A276-45F5-A455-A0C8B8C8F196}" sibTransId="{93E41C80-2FE2-4CBB-9C1D-101468675587}"/>
    <dgm:cxn modelId="{D3CD0246-BA25-4A34-B70A-570181CDA8E9}" type="presParOf" srcId="{111D0356-1589-4880-856F-E487F1CAF32D}" destId="{52C9E062-4FFD-4604-ADF9-A0DF3757982C}" srcOrd="0" destOrd="0" presId="urn:microsoft.com/office/officeart/2005/8/layout/matrix3"/>
    <dgm:cxn modelId="{29496711-D8E2-4CE4-9BFD-E5BAE7EB01F3}" type="presParOf" srcId="{111D0356-1589-4880-856F-E487F1CAF32D}" destId="{19994DA4-8216-4710-8C8C-65BEFA3FC679}" srcOrd="1" destOrd="0" presId="urn:microsoft.com/office/officeart/2005/8/layout/matrix3"/>
    <dgm:cxn modelId="{AC8CCE77-D0F3-498C-B9A6-6719E6A5B14F}" type="presParOf" srcId="{111D0356-1589-4880-856F-E487F1CAF32D}" destId="{7435807F-FFA8-474B-945C-19618CD8EFFE}" srcOrd="2" destOrd="0" presId="urn:microsoft.com/office/officeart/2005/8/layout/matrix3"/>
    <dgm:cxn modelId="{DCE2C1B1-8421-4497-B446-9722683DCBCD}" type="presParOf" srcId="{111D0356-1589-4880-856F-E487F1CAF32D}" destId="{948AD989-25D3-4EC9-BA6E-2C40A5CC2FE9}" srcOrd="3" destOrd="0" presId="urn:microsoft.com/office/officeart/2005/8/layout/matrix3"/>
    <dgm:cxn modelId="{CD0549C7-6588-4FF1-8067-2CF6BC74753C}" type="presParOf" srcId="{111D0356-1589-4880-856F-E487F1CAF32D}" destId="{8C9E860D-7C7A-4E4C-9033-F7C79B1A7C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ADCB7-E482-4FF9-82D1-C0E7A671E2CD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DDDBDC-64DD-463E-8460-191078EC8FD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уміння працювати в колективі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F97D2C5D-B5D4-450C-AC15-4C217DD20F3A}" type="parTrans" cxnId="{1895F124-BFAA-4B1D-9531-302402D778CD}">
      <dgm:prSet/>
      <dgm:spPr/>
      <dgm:t>
        <a:bodyPr/>
        <a:lstStyle/>
        <a:p>
          <a:endParaRPr lang="ru-RU"/>
        </a:p>
      </dgm:t>
    </dgm:pt>
    <dgm:pt modelId="{942806A9-5749-4873-958C-AC7EC38E07DC}" type="sibTrans" cxnId="{1895F124-BFAA-4B1D-9531-302402D778CD}">
      <dgm:prSet/>
      <dgm:spPr/>
      <dgm:t>
        <a:bodyPr/>
        <a:lstStyle/>
        <a:p>
          <a:endParaRPr lang="ru-RU"/>
        </a:p>
      </dgm:t>
    </dgm:pt>
    <dgm:pt modelId="{657F721E-2C3C-4D66-B0D0-4FAC217B32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брати відповідальність за свій вибір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176EE084-D802-43AD-B2AB-EA5F232E8F8B}" type="parTrans" cxnId="{2D10C377-E936-4E02-9BFC-B65AB0678FC9}">
      <dgm:prSet/>
      <dgm:spPr/>
      <dgm:t>
        <a:bodyPr/>
        <a:lstStyle/>
        <a:p>
          <a:endParaRPr lang="ru-RU"/>
        </a:p>
      </dgm:t>
    </dgm:pt>
    <dgm:pt modelId="{9621681E-5D7C-49B8-9A96-DCB39DD051DF}" type="sibTrans" cxnId="{2D10C377-E936-4E02-9BFC-B65AB0678FC9}">
      <dgm:prSet/>
      <dgm:spPr/>
      <dgm:t>
        <a:bodyPr/>
        <a:lstStyle/>
        <a:p>
          <a:endParaRPr lang="ru-RU"/>
        </a:p>
      </dgm:t>
    </dgm:pt>
    <dgm:pt modelId="{D9564D58-8964-4C28-9B68-E8EC99A1ED1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аналізувати результати своєї діяльності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5CD61C27-8B8D-4C30-B215-94F2B6245C0B}" type="parTrans" cxnId="{4E77F495-4CD5-42D1-B38A-E132BB85B185}">
      <dgm:prSet/>
      <dgm:spPr/>
      <dgm:t>
        <a:bodyPr/>
        <a:lstStyle/>
        <a:p>
          <a:endParaRPr lang="ru-RU"/>
        </a:p>
      </dgm:t>
    </dgm:pt>
    <dgm:pt modelId="{1E82D31B-9611-4674-8243-E6BC9E9BCE1F}" type="sibTrans" cxnId="{4E77F495-4CD5-42D1-B38A-E132BB85B185}">
      <dgm:prSet/>
      <dgm:spPr/>
      <dgm:t>
        <a:bodyPr/>
        <a:lstStyle/>
        <a:p>
          <a:endParaRPr lang="ru-RU"/>
        </a:p>
      </dgm:t>
    </dgm:pt>
    <dgm:pt modelId="{E3BAA075-89C3-44CF-90F2-EE8215FBE79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відчувати себе членом команди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F487DB25-611D-4E30-B551-C8AFDEDCF126}" type="parTrans" cxnId="{C4F9491D-9A1D-4883-AA62-F0E7975AB2FA}">
      <dgm:prSet/>
      <dgm:spPr/>
      <dgm:t>
        <a:bodyPr/>
        <a:lstStyle/>
        <a:p>
          <a:endParaRPr lang="ru-RU"/>
        </a:p>
      </dgm:t>
    </dgm:pt>
    <dgm:pt modelId="{22DD1775-F0C1-4680-8B5C-615948B49E8E}" type="sibTrans" cxnId="{C4F9491D-9A1D-4883-AA62-F0E7975AB2FA}">
      <dgm:prSet/>
      <dgm:spPr/>
      <dgm:t>
        <a:bodyPr/>
        <a:lstStyle/>
        <a:p>
          <a:endParaRPr lang="ru-RU"/>
        </a:p>
      </dgm:t>
    </dgm:pt>
    <dgm:pt modelId="{B69625A4-C70F-4AC6-89F0-11D51801B07F}" type="pres">
      <dgm:prSet presAssocID="{34BADCB7-E482-4FF9-82D1-C0E7A671E2CD}" presName="diagram" presStyleCnt="0">
        <dgm:presLayoutVars>
          <dgm:dir/>
          <dgm:resizeHandles val="exact"/>
        </dgm:presLayoutVars>
      </dgm:prSet>
      <dgm:spPr/>
    </dgm:pt>
    <dgm:pt modelId="{950C9DD6-86D4-4596-A1B6-CB0C505B03C6}" type="pres">
      <dgm:prSet presAssocID="{5ADDDBDC-64DD-463E-8460-191078EC8F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3AE3-5335-4FC0-A334-FC8D65D3C8C3}" type="pres">
      <dgm:prSet presAssocID="{942806A9-5749-4873-958C-AC7EC38E07DC}" presName="sibTrans" presStyleCnt="0"/>
      <dgm:spPr/>
    </dgm:pt>
    <dgm:pt modelId="{8F333550-0F82-4E11-8325-3E737EC3AEC6}" type="pres">
      <dgm:prSet presAssocID="{657F721E-2C3C-4D66-B0D0-4FAC217B32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6F661-E309-46FE-AA02-3378BDFC2D1F}" type="pres">
      <dgm:prSet presAssocID="{9621681E-5D7C-49B8-9A96-DCB39DD051DF}" presName="sibTrans" presStyleCnt="0"/>
      <dgm:spPr/>
    </dgm:pt>
    <dgm:pt modelId="{096B5F86-9FAB-4C10-829D-FADAF87E1D32}" type="pres">
      <dgm:prSet presAssocID="{D9564D58-8964-4C28-9B68-E8EC99A1ED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FBA8-9326-4C79-B9F6-793C140188D1}" type="pres">
      <dgm:prSet presAssocID="{1E82D31B-9611-4674-8243-E6BC9E9BCE1F}" presName="sibTrans" presStyleCnt="0"/>
      <dgm:spPr/>
    </dgm:pt>
    <dgm:pt modelId="{B768908D-225E-4854-93D8-9224B57AD777}" type="pres">
      <dgm:prSet presAssocID="{E3BAA075-89C3-44CF-90F2-EE8215FBE7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1844F-35E5-4C53-86F6-EC334E5916FD}" type="presOf" srcId="{D9564D58-8964-4C28-9B68-E8EC99A1ED13}" destId="{096B5F86-9FAB-4C10-829D-FADAF87E1D32}" srcOrd="0" destOrd="0" presId="urn:microsoft.com/office/officeart/2005/8/layout/default"/>
    <dgm:cxn modelId="{0E07123B-863A-47E2-99E0-45501BBB2BCE}" type="presOf" srcId="{E3BAA075-89C3-44CF-90F2-EE8215FBE796}" destId="{B768908D-225E-4854-93D8-9224B57AD777}" srcOrd="0" destOrd="0" presId="urn:microsoft.com/office/officeart/2005/8/layout/default"/>
    <dgm:cxn modelId="{C4F9491D-9A1D-4883-AA62-F0E7975AB2FA}" srcId="{34BADCB7-E482-4FF9-82D1-C0E7A671E2CD}" destId="{E3BAA075-89C3-44CF-90F2-EE8215FBE796}" srcOrd="3" destOrd="0" parTransId="{F487DB25-611D-4E30-B551-C8AFDEDCF126}" sibTransId="{22DD1775-F0C1-4680-8B5C-615948B49E8E}"/>
    <dgm:cxn modelId="{0FFF988F-94F8-4F12-9760-5EF8CCD80AE9}" type="presOf" srcId="{657F721E-2C3C-4D66-B0D0-4FAC217B32D1}" destId="{8F333550-0F82-4E11-8325-3E737EC3AEC6}" srcOrd="0" destOrd="0" presId="urn:microsoft.com/office/officeart/2005/8/layout/default"/>
    <dgm:cxn modelId="{4E77F495-4CD5-42D1-B38A-E132BB85B185}" srcId="{34BADCB7-E482-4FF9-82D1-C0E7A671E2CD}" destId="{D9564D58-8964-4C28-9B68-E8EC99A1ED13}" srcOrd="2" destOrd="0" parTransId="{5CD61C27-8B8D-4C30-B215-94F2B6245C0B}" sibTransId="{1E82D31B-9611-4674-8243-E6BC9E9BCE1F}"/>
    <dgm:cxn modelId="{1895F124-BFAA-4B1D-9531-302402D778CD}" srcId="{34BADCB7-E482-4FF9-82D1-C0E7A671E2CD}" destId="{5ADDDBDC-64DD-463E-8460-191078EC8FD8}" srcOrd="0" destOrd="0" parTransId="{F97D2C5D-B5D4-450C-AC15-4C217DD20F3A}" sibTransId="{942806A9-5749-4873-958C-AC7EC38E07DC}"/>
    <dgm:cxn modelId="{8536817F-9DD8-4180-AD52-2D270B3C1B7B}" type="presOf" srcId="{34BADCB7-E482-4FF9-82D1-C0E7A671E2CD}" destId="{B69625A4-C70F-4AC6-89F0-11D51801B07F}" srcOrd="0" destOrd="0" presId="urn:microsoft.com/office/officeart/2005/8/layout/default"/>
    <dgm:cxn modelId="{2D10C377-E936-4E02-9BFC-B65AB0678FC9}" srcId="{34BADCB7-E482-4FF9-82D1-C0E7A671E2CD}" destId="{657F721E-2C3C-4D66-B0D0-4FAC217B32D1}" srcOrd="1" destOrd="0" parTransId="{176EE084-D802-43AD-B2AB-EA5F232E8F8B}" sibTransId="{9621681E-5D7C-49B8-9A96-DCB39DD051DF}"/>
    <dgm:cxn modelId="{3C65D784-3D85-4CF2-8109-85A068DBA665}" type="presOf" srcId="{5ADDDBDC-64DD-463E-8460-191078EC8FD8}" destId="{950C9DD6-86D4-4596-A1B6-CB0C505B03C6}" srcOrd="0" destOrd="0" presId="urn:microsoft.com/office/officeart/2005/8/layout/default"/>
    <dgm:cxn modelId="{52D6CA30-94DE-46AD-95A1-A929BB5BF8CF}" type="presParOf" srcId="{B69625A4-C70F-4AC6-89F0-11D51801B07F}" destId="{950C9DD6-86D4-4596-A1B6-CB0C505B03C6}" srcOrd="0" destOrd="0" presId="urn:microsoft.com/office/officeart/2005/8/layout/default"/>
    <dgm:cxn modelId="{8B227D0C-7F36-4304-912B-B7E6327727D7}" type="presParOf" srcId="{B69625A4-C70F-4AC6-89F0-11D51801B07F}" destId="{29B73AE3-5335-4FC0-A334-FC8D65D3C8C3}" srcOrd="1" destOrd="0" presId="urn:microsoft.com/office/officeart/2005/8/layout/default"/>
    <dgm:cxn modelId="{ECB412DB-0F08-46C9-A23B-0BD0590CEB57}" type="presParOf" srcId="{B69625A4-C70F-4AC6-89F0-11D51801B07F}" destId="{8F333550-0F82-4E11-8325-3E737EC3AEC6}" srcOrd="2" destOrd="0" presId="urn:microsoft.com/office/officeart/2005/8/layout/default"/>
    <dgm:cxn modelId="{3327EAB8-6C4B-4188-B0B0-30BD04BDAEBE}" type="presParOf" srcId="{B69625A4-C70F-4AC6-89F0-11D51801B07F}" destId="{ADC6F661-E309-46FE-AA02-3378BDFC2D1F}" srcOrd="3" destOrd="0" presId="urn:microsoft.com/office/officeart/2005/8/layout/default"/>
    <dgm:cxn modelId="{942FDCDE-2C4D-48E8-9EE2-3F68BD50B3D2}" type="presParOf" srcId="{B69625A4-C70F-4AC6-89F0-11D51801B07F}" destId="{096B5F86-9FAB-4C10-829D-FADAF87E1D32}" srcOrd="4" destOrd="0" presId="urn:microsoft.com/office/officeart/2005/8/layout/default"/>
    <dgm:cxn modelId="{931C3C78-8F8B-47E6-8CFD-9350B529A483}" type="presParOf" srcId="{B69625A4-C70F-4AC6-89F0-11D51801B07F}" destId="{2613FBA8-9326-4C79-B9F6-793C140188D1}" srcOrd="5" destOrd="0" presId="urn:microsoft.com/office/officeart/2005/8/layout/default"/>
    <dgm:cxn modelId="{9735EFBF-F374-4FDC-A9B6-5493E9F0EDCC}" type="presParOf" srcId="{B69625A4-C70F-4AC6-89F0-11D51801B07F}" destId="{B768908D-225E-4854-93D8-9224B57AD7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9D4BD-987D-494C-9EB4-410A548209C0}">
      <dsp:nvSpPr>
        <dsp:cNvPr id="0" name=""/>
        <dsp:cNvSpPr/>
      </dsp:nvSpPr>
      <dsp:spPr>
        <a:xfrm>
          <a:off x="1620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FC2FD-8467-420B-BF63-1ADF5ECBEE0E}">
      <dsp:nvSpPr>
        <dsp:cNvPr id="0" name=""/>
        <dsp:cNvSpPr/>
      </dsp:nvSpPr>
      <dsp:spPr>
        <a:xfrm>
          <a:off x="1620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принцип гуманізації</a:t>
          </a:r>
          <a:endParaRPr lang="ru-RU" sz="2000" b="1" i="0" kern="1200" dirty="0">
            <a:latin typeface="Georgia" pitchFamily="18" charset="0"/>
          </a:endParaRPr>
        </a:p>
      </dsp:txBody>
      <dsp:txXfrm>
        <a:off x="1620" y="2671718"/>
        <a:ext cx="2570669" cy="953718"/>
      </dsp:txXfrm>
    </dsp:sp>
    <dsp:sp modelId="{99479611-2F40-4EF0-ACC0-F81AC8E0808B}">
      <dsp:nvSpPr>
        <dsp:cNvPr id="0" name=""/>
        <dsp:cNvSpPr/>
      </dsp:nvSpPr>
      <dsp:spPr>
        <a:xfrm>
          <a:off x="2829465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B789C-F684-41FB-847F-6A27A9093D8B}">
      <dsp:nvSpPr>
        <dsp:cNvPr id="0" name=""/>
        <dsp:cNvSpPr/>
      </dsp:nvSpPr>
      <dsp:spPr>
        <a:xfrm>
          <a:off x="2829465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принцип демократизації</a:t>
          </a:r>
          <a:endParaRPr lang="ru-RU" sz="2000" b="1" i="0" kern="1200" dirty="0">
            <a:latin typeface="Georgia" pitchFamily="18" charset="0"/>
          </a:endParaRPr>
        </a:p>
      </dsp:txBody>
      <dsp:txXfrm>
        <a:off x="2829465" y="2671718"/>
        <a:ext cx="2570669" cy="953718"/>
      </dsp:txXfrm>
    </dsp:sp>
    <dsp:sp modelId="{466B3525-2992-4D28-9682-3F90F7412E9D}">
      <dsp:nvSpPr>
        <dsp:cNvPr id="0" name=""/>
        <dsp:cNvSpPr/>
      </dsp:nvSpPr>
      <dsp:spPr>
        <a:xfrm>
          <a:off x="5657309" y="900526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2A07-F245-4B7E-B178-609179C39669}">
      <dsp:nvSpPr>
        <dsp:cNvPr id="0" name=""/>
        <dsp:cNvSpPr/>
      </dsp:nvSpPr>
      <dsp:spPr>
        <a:xfrm>
          <a:off x="5657309" y="2671718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</a:rPr>
            <a:t>принцип </a:t>
          </a:r>
          <a:r>
            <a:rPr lang="uk-UA" sz="2000" b="1" i="0" kern="1200" dirty="0" err="1" smtClean="0">
              <a:latin typeface="Georgia" pitchFamily="18" charset="0"/>
            </a:rPr>
            <a:t>діяльнісного</a:t>
          </a:r>
          <a:r>
            <a:rPr lang="uk-UA" sz="2000" b="1" i="0" kern="1200" dirty="0" smtClean="0">
              <a:latin typeface="Georgia" pitchFamily="18" charset="0"/>
            </a:rPr>
            <a:t> підход</a:t>
          </a:r>
          <a:r>
            <a:rPr lang="uk-UA" sz="2000" i="1" kern="1200" dirty="0" smtClean="0"/>
            <a:t>у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>
        <a:off x="5657309" y="2671718"/>
        <a:ext cx="2570669" cy="953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9E062-4FFD-4604-ADF9-A0DF3757982C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94DA4-8216-4710-8C8C-65BEFA3FC679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навички самооцінки </a:t>
          </a:r>
          <a:endParaRPr lang="ru-RU" sz="1600" b="1" i="0" kern="1200" dirty="0">
            <a:latin typeface="Georgia" pitchFamily="18" charset="0"/>
          </a:endParaRPr>
        </a:p>
      </dsp:txBody>
      <dsp:txXfrm>
        <a:off x="2281784" y="429966"/>
        <a:ext cx="1765125" cy="1765125"/>
      </dsp:txXfrm>
    </dsp:sp>
    <dsp:sp modelId="{7435807F-FFA8-474B-945C-19618CD8EFFE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навички </a:t>
          </a:r>
          <a:r>
            <a:rPr lang="uk-UA" sz="1600" b="1" i="0" kern="1200" dirty="0" err="1" smtClean="0">
              <a:latin typeface="Georgia" pitchFamily="18" charset="0"/>
            </a:rPr>
            <a:t>асертивності</a:t>
          </a:r>
          <a:r>
            <a:rPr lang="uk-UA" sz="1600" b="1" i="0" kern="1200" dirty="0" smtClean="0">
              <a:latin typeface="Georgia" pitchFamily="18" charset="0"/>
            </a:rPr>
            <a:t> </a:t>
          </a:r>
          <a:endParaRPr lang="ru-RU" sz="1600" b="1" i="0" kern="1200" dirty="0">
            <a:latin typeface="Georgia" pitchFamily="18" charset="0"/>
          </a:endParaRPr>
        </a:p>
      </dsp:txBody>
      <dsp:txXfrm>
        <a:off x="4182689" y="429966"/>
        <a:ext cx="1765125" cy="1765125"/>
      </dsp:txXfrm>
    </dsp:sp>
    <dsp:sp modelId="{948AD989-25D3-4EC9-BA6E-2C40A5CC2FE9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н</a:t>
          </a:r>
          <a:r>
            <a:rPr lang="ru-RU" sz="1600" b="1" i="0" kern="1200" dirty="0" smtClean="0">
              <a:latin typeface="Georgia" pitchFamily="18" charset="0"/>
            </a:rPr>
            <a:t>авички протидії соціальному тиску </a:t>
          </a:r>
          <a:endParaRPr lang="ru-RU" sz="1600" b="1" i="0" kern="1200" dirty="0">
            <a:latin typeface="Georgia" pitchFamily="18" charset="0"/>
          </a:endParaRPr>
        </a:p>
      </dsp:txBody>
      <dsp:txXfrm>
        <a:off x="2281784" y="2330870"/>
        <a:ext cx="1765125" cy="1765125"/>
      </dsp:txXfrm>
    </dsp:sp>
    <dsp:sp modelId="{8C9E860D-7C7A-4E4C-9033-F7C79B1A7C29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</a:rPr>
            <a:t>н</a:t>
          </a:r>
          <a:r>
            <a:rPr lang="ru-RU" sz="1600" b="1" i="0" kern="1200" dirty="0" smtClean="0">
              <a:latin typeface="Georgia" pitchFamily="18" charset="0"/>
            </a:rPr>
            <a:t>авички управління стресом </a:t>
          </a:r>
          <a:endParaRPr lang="ru-RU" sz="1600" b="1" i="0" kern="1200" dirty="0">
            <a:latin typeface="Georgia" pitchFamily="18" charset="0"/>
          </a:endParaRPr>
        </a:p>
      </dsp:txBody>
      <dsp:txXfrm>
        <a:off x="4182689" y="2330870"/>
        <a:ext cx="1765125" cy="1765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0C9DD6-86D4-4596-A1B6-CB0C505B03C6}">
      <dsp:nvSpPr>
        <dsp:cNvPr id="0" name=""/>
        <dsp:cNvSpPr/>
      </dsp:nvSpPr>
      <dsp:spPr>
        <a:xfrm>
          <a:off x="1123332" y="751"/>
          <a:ext cx="2849016" cy="1709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Georgia" pitchFamily="18" charset="0"/>
            </a:rPr>
            <a:t>уміння працювати в колективі</a:t>
          </a:r>
          <a:endParaRPr lang="ru-RU" sz="26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123332" y="751"/>
        <a:ext cx="2849016" cy="1709410"/>
      </dsp:txXfrm>
    </dsp:sp>
    <dsp:sp modelId="{8F333550-0F82-4E11-8325-3E737EC3AEC6}">
      <dsp:nvSpPr>
        <dsp:cNvPr id="0" name=""/>
        <dsp:cNvSpPr/>
      </dsp:nvSpPr>
      <dsp:spPr>
        <a:xfrm>
          <a:off x="4257250" y="751"/>
          <a:ext cx="2849016" cy="17094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Georgia" pitchFamily="18" charset="0"/>
            </a:rPr>
            <a:t>брати відповідальність за свій вибір</a:t>
          </a:r>
          <a:endParaRPr lang="ru-RU" sz="26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57250" y="751"/>
        <a:ext cx="2849016" cy="1709410"/>
      </dsp:txXfrm>
    </dsp:sp>
    <dsp:sp modelId="{096B5F86-9FAB-4C10-829D-FADAF87E1D32}">
      <dsp:nvSpPr>
        <dsp:cNvPr id="0" name=""/>
        <dsp:cNvSpPr/>
      </dsp:nvSpPr>
      <dsp:spPr>
        <a:xfrm>
          <a:off x="1123332" y="1995063"/>
          <a:ext cx="2849016" cy="17094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Georgia" pitchFamily="18" charset="0"/>
            </a:rPr>
            <a:t>аналізувати результати своєї діяльності</a:t>
          </a:r>
          <a:endParaRPr lang="ru-RU" sz="26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123332" y="1995063"/>
        <a:ext cx="2849016" cy="1709410"/>
      </dsp:txXfrm>
    </dsp:sp>
    <dsp:sp modelId="{B768908D-225E-4854-93D8-9224B57AD777}">
      <dsp:nvSpPr>
        <dsp:cNvPr id="0" name=""/>
        <dsp:cNvSpPr/>
      </dsp:nvSpPr>
      <dsp:spPr>
        <a:xfrm>
          <a:off x="4257250" y="1995063"/>
          <a:ext cx="2849016" cy="1709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Georgia" pitchFamily="18" charset="0"/>
            </a:rPr>
            <a:t>відчувати себе членом команди</a:t>
          </a:r>
          <a:endParaRPr lang="ru-RU" sz="26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57250" y="1995063"/>
        <a:ext cx="2849016" cy="170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40C7-D173-4DF7-B3D2-45399A95F4FE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4C5C-34FA-4352-94C8-3DFA941069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9167-5A06-41FB-B265-4E3421917BF0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DF4-54E6-460A-AC4E-ED0A6616E2DB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937-31E4-4347-AFAE-A86010D03E0B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91F7-1291-4DFE-869A-DDC13FA3875D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3190-7EF9-49A4-ACE6-0DBF724F52A3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51C1-027A-4755-97BC-8818022DDA2D}" type="datetime1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9BDB-3D2F-42F0-A1CE-ABC46E556656}" type="datetime1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4060-41FA-40BC-8DEF-58F84D58524E}" type="datetime1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7131-87B2-46D2-A450-9AFCFADD22D9}" type="datetime1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33B8-7C38-4BAE-BAFE-E2ADB89A4D63}" type="datetime1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1414-E4D8-4FD5-B531-EEB537FEE2EF}" type="datetime1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48A2-A226-4C7A-8D06-B217BD5E9823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0410-2762-4F90-9603-9A46B8A83F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  <a:ea typeface="Batang" pitchFamily="18" charset="-127"/>
              </a:rPr>
              <a:t>МЕТОДИКА НАВЧАННЯ ШКІЛЬНИХ ІНТЕГРОВАНИХ КУРСІВ «ОСНОВИ ЗДОРОВ’Я» ТА </a:t>
            </a:r>
            <a:br>
              <a:rPr lang="uk-UA" b="1" dirty="0">
                <a:latin typeface="Georgia" pitchFamily="18" charset="0"/>
                <a:ea typeface="Batang" pitchFamily="18" charset="-127"/>
              </a:rPr>
            </a:br>
            <a:r>
              <a:rPr lang="uk-UA" b="1" dirty="0">
                <a:latin typeface="Georgia" pitchFamily="18" charset="0"/>
                <a:ea typeface="Batang" pitchFamily="18" charset="-127"/>
              </a:rPr>
              <a:t>«ЗДОРОВ’Я, БЕЗПЕКА, ДОБРОБУТ»</a:t>
            </a:r>
            <a:endParaRPr lang="ru-RU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283742"/>
          </a:xfrm>
        </p:spPr>
        <p:txBody>
          <a:bodyPr anchor="t">
            <a:normAutofit/>
          </a:bodyPr>
          <a:lstStyle/>
          <a:p>
            <a:r>
              <a:rPr lang="uk-UA" sz="2400" dirty="0">
                <a:latin typeface="Georgia" pitchFamily="18" charset="0"/>
              </a:rPr>
              <a:t>Майбутньому вчителю основ здоров’я слід пам’ятати, що обов’язковими на уроках мають бути запитання типу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888432" cy="4691063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latin typeface="Georgia" pitchFamily="18" charset="0"/>
              </a:rPr>
              <a:t>Що буде, якщо...?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Як би ви діяли...?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Звідки з’явилося...?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Запропонуй свій вихід із ситуації, що склалася... 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Як ви гадаєте, чому...? 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Як ви ставитеся до...?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Як ви розумієте...?</a:t>
            </a:r>
            <a:endParaRPr lang="ru-RU" sz="2400" dirty="0">
              <a:latin typeface="Georgia" pitchFamily="18" charset="0"/>
            </a:endParaRPr>
          </a:p>
          <a:p>
            <a:pPr lvl="0"/>
            <a:r>
              <a:rPr lang="uk-UA" sz="2400" dirty="0">
                <a:latin typeface="Georgia" pitchFamily="18" charset="0"/>
              </a:rPr>
              <a:t>Для чого, на вашу думку, ...?</a:t>
            </a:r>
            <a:endParaRPr lang="ru-RU" sz="2400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10</a:t>
            </a:fld>
            <a:endParaRPr lang="ru-RU"/>
          </a:p>
        </p:txBody>
      </p:sp>
      <p:pic>
        <p:nvPicPr>
          <p:cNvPr id="10" name="Содержимое 9" descr="учитель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3926788" cy="2613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779686"/>
          </a:xfrm>
        </p:spPr>
        <p:txBody>
          <a:bodyPr anchor="t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В</a:t>
            </a:r>
            <a:r>
              <a:rPr lang="ru-RU" sz="3200" dirty="0">
                <a:latin typeface="Georgia" pitchFamily="18" charset="0"/>
              </a:rPr>
              <a:t>иконання</a:t>
            </a:r>
            <a:r>
              <a:rPr lang="uk-UA" sz="3200" dirty="0">
                <a:latin typeface="Georgia" pitchFamily="18" charset="0"/>
              </a:rPr>
              <a:t> тренувальних</a:t>
            </a:r>
            <a:r>
              <a:rPr lang="ru-RU" sz="3200" dirty="0">
                <a:latin typeface="Georgia" pitchFamily="18" charset="0"/>
              </a:rPr>
              <a:t> вправ</a:t>
            </a:r>
            <a:r>
              <a:rPr lang="uk-UA" i="1" dirty="0"/>
              <a:t>.</a:t>
            </a:r>
            <a:endParaRPr lang="ru-RU" dirty="0"/>
          </a:p>
        </p:txBody>
      </p:sp>
      <p:pic>
        <p:nvPicPr>
          <p:cNvPr id="6" name="Содержимое 5" descr="0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7095" y="1484313"/>
            <a:ext cx="4647660" cy="464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Georgia" pitchFamily="18" charset="0"/>
              </a:rPr>
              <a:t>Вони загартовують волю учнів, розвивають у них наполегливість, спостережливість, ініціативність, самостійність, сприяють більш глибокому опануванню теоретичного матеріалу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Моделювання ситуацій за алгоритмом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641379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Georgia" pitchFamily="18" charset="0"/>
              </a:rPr>
              <a:t>метод, який дозволяє включити кожного учня в активну діяльність на всіх уроках, довести уявлення з теми, що вивчається до формування понять і стійких навичок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12</a:t>
            </a:fld>
            <a:endParaRPr lang="ru-RU"/>
          </a:p>
        </p:txBody>
      </p:sp>
      <p:pic>
        <p:nvPicPr>
          <p:cNvPr id="8" name="Содержимое 7" descr="чоловічок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4942298" cy="400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Інтерактивна навчальна діяльність сприяє розвитку тих особистісних якостей, які не можуть розвивати вербально</a:t>
            </a:r>
            <a:r>
              <a:rPr lang="ru-RU" sz="3200" dirty="0">
                <a:latin typeface="Georgia" pitchFamily="18" charset="0"/>
              </a:rPr>
              <a:t>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Пошук інформації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404" y="1988840"/>
            <a:ext cx="530222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Пущений по колу лист </a:t>
            </a:r>
            <a:r>
              <a:rPr lang="ru-RU" sz="3200" b="1" dirty="0" smtClean="0">
                <a:latin typeface="Georgia" pitchFamily="18" charset="0"/>
              </a:rPr>
              <a:t>паперу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15</a:t>
            </a:fld>
            <a:endParaRPr lang="ru-RU"/>
          </a:p>
        </p:txBody>
      </p:sp>
      <p:pic>
        <p:nvPicPr>
          <p:cNvPr id="7" name="Содержимое 6" descr="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161314" cy="386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Georgia" pitchFamily="18" charset="0"/>
              </a:rPr>
              <a:t>Акваріум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акваріум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478661" cy="3487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Georgia" pitchFamily="18" charset="0"/>
              </a:rPr>
              <a:t>Карусель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карусел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573" y="1600200"/>
            <a:ext cx="442685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«Мозковий штурм</a:t>
            </a:r>
            <a:r>
              <a:rPr lang="ru-RU" sz="3200" b="1" dirty="0" smtClean="0">
                <a:latin typeface="Georgia" pitchFamily="18" charset="0"/>
              </a:rPr>
              <a:t>»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>
                <a:latin typeface="Georgia" pitchFamily="18" charset="0"/>
              </a:rPr>
              <a:t>або «Мозкова атака</a:t>
            </a:r>
            <a:r>
              <a:rPr lang="uk-UA" sz="3200" b="1" dirty="0">
                <a:latin typeface="Georgia" pitchFamily="18" charset="0"/>
              </a:rPr>
              <a:t>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464495" cy="446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«Ажурна пилка» </a:t>
            </a:r>
            <a:r>
              <a:rPr lang="ru-RU" sz="3200" b="1" dirty="0" smtClean="0">
                <a:latin typeface="Georgia" pitchFamily="18" charset="0"/>
              </a:rPr>
              <a:t>або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>
                <a:latin typeface="Georgia" pitchFamily="18" charset="0"/>
              </a:rPr>
              <a:t>«Мережиста пилка»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чоловіч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735" y="1600200"/>
            <a:ext cx="517252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Georgia" pitchFamily="18" charset="0"/>
                <a:ea typeface="Batang" pitchFamily="18" charset="-127"/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  <a:ea typeface="Batang" pitchFamily="18" charset="-127"/>
              </a:rPr>
              <a:t>Специфічність викладання предметів </a:t>
            </a:r>
            <a:r>
              <a:rPr lang="uk-UA" dirty="0" err="1">
                <a:latin typeface="Georgia" pitchFamily="18" charset="0"/>
                <a:ea typeface="Batang" pitchFamily="18" charset="-127"/>
              </a:rPr>
              <a:t>здоровозбережувальної</a:t>
            </a:r>
            <a:r>
              <a:rPr lang="uk-UA" dirty="0">
                <a:latin typeface="Georgia" pitchFamily="18" charset="0"/>
                <a:ea typeface="Batang" pitchFamily="18" charset="-127"/>
              </a:rPr>
              <a:t> галузі. </a:t>
            </a:r>
            <a:endParaRPr lang="ru-RU" dirty="0">
              <a:latin typeface="Georgia" pitchFamily="18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  <a:ea typeface="Batang" pitchFamily="18" charset="-127"/>
              </a:rPr>
              <a:t>М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етодика розвитку життєвих навичок.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  <a:ea typeface="Batang" pitchFamily="18" charset="-127"/>
              </a:rPr>
              <a:t>Інтерактивні методи навчання інтегрованих курсів</a:t>
            </a:r>
            <a:r>
              <a:rPr lang="uk-UA" dirty="0" smtClean="0">
                <a:latin typeface="Georgia" pitchFamily="18" charset="0"/>
                <a:ea typeface="Batang" pitchFamily="18" charset="-127"/>
              </a:rPr>
              <a:t>.</a:t>
            </a:r>
            <a:r>
              <a:rPr lang="uk-UA" b="1" dirty="0">
                <a:latin typeface="Batang" pitchFamily="18" charset="-127"/>
                <a:ea typeface="Batang" pitchFamily="18" charset="-127"/>
              </a:rPr>
              <a:t> 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Метод</a:t>
            </a:r>
            <a:r>
              <a:rPr lang="ru-RU" sz="3200" b="1" i="1" dirty="0">
                <a:latin typeface="Georgia" pitchFamily="18" charset="0"/>
              </a:rPr>
              <a:t> «</a:t>
            </a:r>
            <a:r>
              <a:rPr lang="ru-RU" sz="3200" b="1" dirty="0">
                <a:latin typeface="Georgia" pitchFamily="18" charset="0"/>
              </a:rPr>
              <a:t>ПРЕС</a:t>
            </a:r>
            <a:r>
              <a:rPr lang="ru-RU" sz="3200" b="1" i="1" dirty="0" smtClean="0">
                <a:latin typeface="Georgia" pitchFamily="18" charset="0"/>
              </a:rPr>
              <a:t>»</a:t>
            </a:r>
            <a:r>
              <a:rPr lang="en-US" sz="3200" b="1" dirty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- </a:t>
            </a:r>
            <a:r>
              <a:rPr lang="en-US" sz="3200" b="1" dirty="0" smtClean="0">
                <a:latin typeface="Georgia" pitchFamily="18" charset="0"/>
              </a:rPr>
              <a:t>PRES</a:t>
            </a:r>
            <a:r>
              <a:rPr lang="ru-RU" sz="3200" dirty="0">
                <a:latin typeface="Georgia" pitchFamily="18" charset="0"/>
              </a:rPr>
              <a:t>: </a:t>
            </a:r>
            <a:r>
              <a:rPr lang="en-US" sz="3200" b="1" dirty="0">
                <a:latin typeface="Georgia" pitchFamily="18" charset="0"/>
              </a:rPr>
              <a:t>P</a:t>
            </a:r>
            <a:r>
              <a:rPr lang="ru-RU" sz="3200" dirty="0">
                <a:latin typeface="Georgia" pitchFamily="18" charset="0"/>
              </a:rPr>
              <a:t> – </a:t>
            </a:r>
            <a:r>
              <a:rPr lang="en-US" sz="3200" dirty="0">
                <a:latin typeface="Georgia" pitchFamily="18" charset="0"/>
              </a:rPr>
              <a:t>position</a:t>
            </a:r>
            <a:r>
              <a:rPr lang="ru-RU" sz="3200" dirty="0">
                <a:latin typeface="Georgia" pitchFamily="18" charset="0"/>
              </a:rPr>
              <a:t>, 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r>
              <a:rPr lang="en-US" sz="3200" b="1" dirty="0" smtClean="0">
                <a:latin typeface="Georgia" pitchFamily="18" charset="0"/>
              </a:rPr>
              <a:t>R </a:t>
            </a:r>
            <a:r>
              <a:rPr lang="ru-RU" sz="3200" dirty="0">
                <a:latin typeface="Georgia" pitchFamily="18" charset="0"/>
              </a:rPr>
              <a:t>– </a:t>
            </a:r>
            <a:r>
              <a:rPr lang="en-US" sz="3200" dirty="0">
                <a:latin typeface="Georgia" pitchFamily="18" charset="0"/>
              </a:rPr>
              <a:t>reason</a:t>
            </a:r>
            <a:r>
              <a:rPr lang="ru-RU" sz="3200" dirty="0">
                <a:latin typeface="Georgia" pitchFamily="18" charset="0"/>
              </a:rPr>
              <a:t>, </a:t>
            </a:r>
            <a:r>
              <a:rPr lang="en-US" sz="3200" b="1" dirty="0">
                <a:latin typeface="Georgia" pitchFamily="18" charset="0"/>
              </a:rPr>
              <a:t>E</a:t>
            </a:r>
            <a:r>
              <a:rPr lang="ru-RU" sz="3200" dirty="0">
                <a:latin typeface="Georgia" pitchFamily="18" charset="0"/>
              </a:rPr>
              <a:t> – </a:t>
            </a:r>
            <a:r>
              <a:rPr lang="en-US" sz="3200" dirty="0">
                <a:latin typeface="Georgia" pitchFamily="18" charset="0"/>
              </a:rPr>
              <a:t>example</a:t>
            </a:r>
            <a:r>
              <a:rPr lang="ru-RU" sz="3200" dirty="0">
                <a:latin typeface="Georgia" pitchFamily="18" charset="0"/>
              </a:rPr>
              <a:t>, </a:t>
            </a:r>
            <a:r>
              <a:rPr lang="en-US" sz="3200" b="1" dirty="0">
                <a:latin typeface="Georgia" pitchFamily="18" charset="0"/>
              </a:rPr>
              <a:t>S</a:t>
            </a:r>
            <a:r>
              <a:rPr lang="ru-RU" sz="3200" dirty="0">
                <a:latin typeface="Georgia" pitchFamily="18" charset="0"/>
              </a:rPr>
              <a:t> – </a:t>
            </a:r>
            <a:r>
              <a:rPr lang="en-US" sz="3200" dirty="0">
                <a:latin typeface="Georgia" pitchFamily="18" charset="0"/>
              </a:rPr>
              <a:t>solution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67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58616"/>
                <a:gridCol w="5770984"/>
              </a:tblGrid>
              <a:tr h="649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Georgia" pitchFamily="18" charset="0"/>
                        </a:rPr>
                        <a:t>Формулювання проблеми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6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80340" algn="l"/>
                        </a:tabLst>
                      </a:pPr>
                      <a:r>
                        <a:rPr lang="ru-RU" sz="2000" cap="small" dirty="0">
                          <a:latin typeface="Georgia" pitchFamily="18" charset="0"/>
                        </a:rPr>
                        <a:t>Позиція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</a:rPr>
                        <a:t>Я вважаю, що ... (висловіть свою думку, поясніть, у чому полягає ваш погляд)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64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80340" algn="l"/>
                        </a:tabLst>
                      </a:pPr>
                      <a:r>
                        <a:rPr lang="ru-RU" sz="2000" cap="small" dirty="0">
                          <a:latin typeface="Georgia" pitchFamily="18" charset="0"/>
                        </a:rPr>
                        <a:t>Обґрунтування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</a:rPr>
                        <a:t>Тому, що... (наведіть причину появи цієї думки, тобто на чому ґрунтуються докази на підтримку вашої позиції)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6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80340" algn="l"/>
                        </a:tabLst>
                      </a:pPr>
                      <a:r>
                        <a:rPr lang="ru-RU" sz="2000" cap="small">
                          <a:latin typeface="Georgia" pitchFamily="18" charset="0"/>
                        </a:rPr>
                        <a:t>Приклад</a:t>
                      </a:r>
                      <a:endParaRPr lang="ru-RU" sz="2000">
                        <a:latin typeface="Georg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</a:rPr>
                        <a:t>Наприклад... (наведіть факти, які демонструють ваші докази, вони підсилять вашу позицію)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64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80340" algn="l"/>
                        </a:tabLst>
                      </a:pPr>
                      <a:r>
                        <a:rPr lang="ru-RU" sz="2000" cap="small">
                          <a:latin typeface="Georgia" pitchFamily="18" charset="0"/>
                        </a:rPr>
                        <a:t>Висновки</a:t>
                      </a:r>
                      <a:endParaRPr lang="ru-RU" sz="2000">
                        <a:latin typeface="Georgia" pitchFamily="18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</a:rPr>
                        <a:t>Отже (тому), я вважаю... (узагальніть свою думку, зробіть висновок про те, що необхідно робити; тобто, це є заклик прийняти вашу позицію)</a:t>
                      </a:r>
                      <a:endParaRPr lang="ru-RU" sz="20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Georgia" pitchFamily="18" charset="0"/>
              </a:rPr>
              <a:t>Дискусія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ru-RU" i="1" dirty="0">
                <a:latin typeface="Georgia" pitchFamily="18" charset="0"/>
              </a:rPr>
              <a:t>При проведенні дискусії слід дотримуватись таких правил: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ru-RU" dirty="0">
                <a:latin typeface="Georgia" pitchFamily="18" charset="0"/>
              </a:rPr>
              <a:t>говорити по черзі, а не всі одночасно;</a:t>
            </a:r>
          </a:p>
          <a:p>
            <a:pPr lvl="0"/>
            <a:r>
              <a:rPr lang="ru-RU" dirty="0">
                <a:latin typeface="Georgia" pitchFamily="18" charset="0"/>
              </a:rPr>
              <a:t>не перебивати того, хто говорить;</a:t>
            </a:r>
          </a:p>
          <a:p>
            <a:pPr lvl="0"/>
            <a:r>
              <a:rPr lang="ru-RU" dirty="0">
                <a:latin typeface="Georgia" pitchFamily="18" charset="0"/>
              </a:rPr>
              <a:t>критикувати ідею, а не особу, яка її висловила;</a:t>
            </a:r>
          </a:p>
          <a:p>
            <a:pPr lvl="0"/>
            <a:r>
              <a:rPr lang="ru-RU" dirty="0">
                <a:latin typeface="Georgia" pitchFamily="18" charset="0"/>
              </a:rPr>
              <a:t>поважати всі висловлені думки (позиції);</a:t>
            </a:r>
          </a:p>
          <a:p>
            <a:pPr lvl="0"/>
            <a:r>
              <a:rPr lang="ru-RU" dirty="0">
                <a:latin typeface="Georgia" pitchFamily="18" charset="0"/>
              </a:rPr>
              <a:t>не сміятися, коли хтось говорить, за винятком хіба що жарту;</a:t>
            </a:r>
          </a:p>
          <a:p>
            <a:pPr lvl="0"/>
            <a:r>
              <a:rPr lang="ru-RU" dirty="0">
                <a:latin typeface="Georgia" pitchFamily="18" charset="0"/>
              </a:rPr>
              <a:t>не змінювати тему дискусії;</a:t>
            </a:r>
          </a:p>
          <a:p>
            <a:pPr lvl="0"/>
            <a:r>
              <a:rPr lang="ru-RU" dirty="0">
                <a:latin typeface="Georgia" pitchFamily="18" charset="0"/>
              </a:rPr>
              <a:t>намагатися заохочувати до участі в дискусії інших.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«Займи позицію»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займи позиці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29458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err="1">
                <a:latin typeface="Georgia" pitchFamily="18" charset="0"/>
              </a:rPr>
              <a:t>Казкотерапія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казкотерапія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38175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err="1">
                <a:latin typeface="Georgia" pitchFamily="18" charset="0"/>
              </a:rPr>
              <a:t>Сторітелінг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Содержимое 4" descr="сторітелі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086" y="1600200"/>
            <a:ext cx="6655828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Рольова гра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професі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25046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latin typeface="Georgia" pitchFamily="18" charset="0"/>
              </a:rPr>
              <a:t>Проекти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метод проєкт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598994" cy="275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Інформаційно-комунікативні технології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056137" cy="394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Музичний супровід уроку</a:t>
            </a:r>
            <a:r>
              <a:rPr lang="uk-UA" sz="3200" dirty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kak-muzikata-lekuva-dushite-i-telata-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671" y="1600200"/>
            <a:ext cx="679865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Дихальна гімнастика </a:t>
            </a:r>
            <a:r>
              <a:rPr lang="uk-UA" sz="3200" b="1" dirty="0" smtClean="0">
                <a:latin typeface="Georgia" pitchFamily="18" charset="0"/>
              </a:rPr>
              <a:t/>
            </a:r>
            <a:br>
              <a:rPr lang="uk-UA" sz="3200" b="1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диха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5349697" cy="427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  <a:ea typeface="Batang" pitchFamily="18" charset="-127"/>
              </a:rPr>
              <a:t>Підготовка </a:t>
            </a:r>
            <a:r>
              <a:rPr lang="uk-UA" sz="3200" b="1" dirty="0">
                <a:latin typeface="Georgia" pitchFamily="18" charset="0"/>
                <a:ea typeface="Batang" pitchFamily="18" charset="-127"/>
              </a:rPr>
              <a:t>в</a:t>
            </a:r>
            <a:r>
              <a:rPr lang="ru-RU" sz="3200" b="1" dirty="0">
                <a:latin typeface="Georgia" pitchFamily="18" charset="0"/>
                <a:ea typeface="Batang" pitchFamily="18" charset="-127"/>
              </a:rPr>
              <a:t>чителя основ здоров’я </a:t>
            </a:r>
          </a:p>
        </p:txBody>
      </p:sp>
      <p:pic>
        <p:nvPicPr>
          <p:cNvPr id="7" name="Содержимое 6" descr="00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897833" cy="389783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84138" indent="187325">
              <a:buNone/>
            </a:pPr>
            <a:r>
              <a:rPr lang="ru-RU" dirty="0" smtClean="0">
                <a:latin typeface="Georgia" pitchFamily="18" charset="0"/>
                <a:ea typeface="Batang" pitchFamily="18" charset="-127"/>
              </a:rPr>
              <a:t>З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одного боку, це</a:t>
            </a:r>
            <a:r>
              <a:rPr lang="ru-RU" b="1" dirty="0">
                <a:latin typeface="Georgia" pitchFamily="18" charset="0"/>
                <a:ea typeface="Batang" pitchFamily="18" charset="-127"/>
              </a:rPr>
              <a:t> глибока природничо-наукова підготовка,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 доповнена медичними знаннями, на рівні, що перевищує знання медичної сестри. </a:t>
            </a:r>
            <a:endParaRPr lang="ru-RU" dirty="0" smtClean="0">
              <a:latin typeface="Georgia" pitchFamily="18" charset="0"/>
              <a:ea typeface="Batang" pitchFamily="18" charset="-127"/>
            </a:endParaRPr>
          </a:p>
          <a:p>
            <a:pPr marL="84138" indent="187325">
              <a:buNone/>
            </a:pPr>
            <a:r>
              <a:rPr lang="ru-RU" dirty="0" smtClean="0">
                <a:latin typeface="Georgia" pitchFamily="18" charset="0"/>
                <a:ea typeface="Batang" pitchFamily="18" charset="-127"/>
              </a:rPr>
              <a:t>З 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іншого боку – </a:t>
            </a:r>
            <a:r>
              <a:rPr lang="ru-RU" b="1" dirty="0">
                <a:latin typeface="Georgia" pitchFamily="18" charset="0"/>
                <a:ea typeface="Batang" pitchFamily="18" charset="-127"/>
              </a:rPr>
              <a:t>повноцінна психолого-педагогічна підготовка</a:t>
            </a:r>
            <a:r>
              <a:rPr lang="ru-RU" dirty="0">
                <a:latin typeface="Georgia" pitchFamily="18" charset="0"/>
                <a:ea typeface="Batang" pitchFamily="18" charset="-127"/>
              </a:rPr>
              <a:t>, що включає озброєння випускника закладу вищої освіти сучасними інтерактивними методами навчання та виховання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Georgia" pitchFamily="18" charset="0"/>
              </a:rPr>
              <a:t>Фізкультхвилинка</a:t>
            </a:r>
            <a:endParaRPr lang="ru-RU" dirty="0"/>
          </a:p>
        </p:txBody>
      </p:sp>
      <p:pic>
        <p:nvPicPr>
          <p:cNvPr id="5" name="Содержимое 4" descr="фізкульхвил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9769"/>
            <a:ext cx="8229600" cy="43068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92696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9738"/>
            <a:r>
              <a:rPr lang="uk-UA" sz="2400" dirty="0">
                <a:latin typeface="Georgia" pitchFamily="18" charset="0"/>
              </a:rPr>
              <a:t>Таким чином, на уроках інтегрованих курсів «Основи здоров’я» та «Здоров’я, безпека та добробут» можна використовувати велику кількість форм і методів роботи з учнями. Застосування традиційних, нетрадиційних та інтерактивних методів є ефективним, привабливим та цікавим. </a:t>
            </a:r>
            <a:endParaRPr lang="uk-UA" sz="2400" dirty="0" smtClean="0">
              <a:latin typeface="Georgia" pitchFamily="18" charset="0"/>
            </a:endParaRPr>
          </a:p>
          <a:p>
            <a:pPr indent="439738"/>
            <a:r>
              <a:rPr lang="uk-UA" sz="2400" dirty="0" smtClean="0">
                <a:latin typeface="Georgia" pitchFamily="18" charset="0"/>
              </a:rPr>
              <a:t>Завдяки </a:t>
            </a:r>
            <a:r>
              <a:rPr lang="uk-UA" sz="2400" dirty="0">
                <a:latin typeface="Georgia" pitchFamily="18" charset="0"/>
              </a:rPr>
              <a:t>цьому підвищується як інтерес до уроків, так і до мотивації вести здоровий спосіб життя, запобігати небезпечним ситуаціям, що оточують людину, застосовувати набуті знання на практиці, цінувати і берегти своє здоров’я і здоров’я оточуючих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71906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увагу!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696744" cy="13647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400" dirty="0">
                <a:latin typeface="Georgia" pitchFamily="18" charset="0"/>
                <a:ea typeface="Batang" pitchFamily="18" charset="-127"/>
              </a:rPr>
              <a:t>Саме здоров’я людини, його формування, розвиток і збереження, а не хвороба, є метою і завданням його професійної діяльності</a:t>
            </a:r>
            <a:r>
              <a:rPr lang="ru-RU" i="1" dirty="0">
                <a:latin typeface="Batang" pitchFamily="18" charset="-127"/>
                <a:ea typeface="Batang" pitchFamily="18" charset="-127"/>
              </a:rPr>
              <a:t>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Содержимое 5" descr="здоровя людин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09" b="23709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Національна доктрина України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4138" indent="271463">
              <a:buNone/>
            </a:pPr>
            <a:r>
              <a:rPr lang="uk-UA" dirty="0" smtClean="0">
                <a:latin typeface="Georgia" pitchFamily="18" charset="0"/>
              </a:rPr>
              <a:t>Найважливішим </a:t>
            </a:r>
            <a:r>
              <a:rPr lang="uk-UA" dirty="0">
                <a:latin typeface="Georgia" pitchFamily="18" charset="0"/>
              </a:rPr>
              <a:t>завданням сучасної шкільної освіти </a:t>
            </a:r>
            <a:r>
              <a:rPr lang="uk-UA" b="1" dirty="0">
                <a:latin typeface="Georgia" pitchFamily="18" charset="0"/>
              </a:rPr>
              <a:t>є формування мотивації до збереження та зміцнення здоров’я людин</a:t>
            </a:r>
            <a:r>
              <a:rPr lang="uk-UA" dirty="0">
                <a:latin typeface="Georgia" pitchFamily="18" charset="0"/>
              </a:rPr>
              <a:t>и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pPr marL="84138" indent="271463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Школа має навчити школярів використовувати резервні сили свого організму, оволодіти життєвими навичками здорової та безпечної поведінки, спілкуватись з людьми, передбачати наслідки своєї поведінки та вміти приймати своєчасні рішення, а також формувати цінності і переконання, які сприяють свідомому вибору здорової поведінки та наміру дотримуватись її протягом життя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Головні принципи </a:t>
            </a:r>
            <a:r>
              <a:rPr lang="uk-UA" sz="3200" b="1" dirty="0" err="1">
                <a:latin typeface="Georgia" pitchFamily="18" charset="0"/>
              </a:rPr>
              <a:t>здоровозбережувальної</a:t>
            </a:r>
            <a:r>
              <a:rPr lang="uk-UA" sz="3200" b="1" dirty="0">
                <a:latin typeface="Georgia" pitchFamily="18" charset="0"/>
              </a:rPr>
              <a:t> освіти: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78621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Georgia" pitchFamily="18" charset="0"/>
              </a:rPr>
              <a:t>Е</a:t>
            </a:r>
            <a:r>
              <a:rPr lang="uk-UA" sz="2400" b="1" dirty="0" smtClean="0">
                <a:latin typeface="Georgia" pitchFamily="18" charset="0"/>
              </a:rPr>
              <a:t>фективне </a:t>
            </a:r>
            <a:r>
              <a:rPr lang="uk-UA" sz="2400" b="1" dirty="0">
                <a:latin typeface="Georgia" pitchFamily="18" charset="0"/>
              </a:rPr>
              <a:t>навчання</a:t>
            </a:r>
            <a:r>
              <a:rPr lang="uk-UA" sz="2400" dirty="0">
                <a:latin typeface="Georgia" pitchFamily="18" charset="0"/>
              </a:rPr>
              <a:t> можливе лише </a:t>
            </a:r>
            <a:r>
              <a:rPr lang="uk-UA" sz="2400" b="1" dirty="0">
                <a:latin typeface="Georgia" pitchFamily="18" charset="0"/>
              </a:rPr>
              <a:t>на засадах активної співпраці, партнерства всіх учасників освітнього процесу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Рисунок 6" descr="вчитель і бать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0" r="900"/>
          <a:stretch>
            <a:fillRect/>
          </a:stretch>
        </p:blipFill>
        <p:spPr>
          <a:xfrm>
            <a:off x="1792288" y="612775"/>
            <a:ext cx="5486400" cy="346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Життєві навички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3200" dirty="0">
                <a:latin typeface="Georgia" pitchFamily="18" charset="0"/>
              </a:rPr>
              <a:t>У процесі навчання життєвим навичкам завжди використовують </a:t>
            </a:r>
            <a:r>
              <a:rPr lang="ru-RU" sz="3200" b="1" dirty="0">
                <a:latin typeface="Georgia" pitchFamily="18" charset="0"/>
              </a:rPr>
              <a:t>інтерактивні</a:t>
            </a:r>
            <a:r>
              <a:rPr lang="ru-RU" sz="3200" dirty="0">
                <a:latin typeface="Georgia" pitchFamily="18" charset="0"/>
              </a:rPr>
              <a:t> форми, які передбачають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229600" cy="490841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4800"/>
                <a:gridCol w="4114800"/>
              </a:tblGrid>
              <a:tr h="444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 pitchFamily="18" charset="0"/>
                        </a:rPr>
                        <a:t>Менше...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Georgia" pitchFamily="18" charset="0"/>
                        </a:rPr>
                        <a:t>Більше...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02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ru-RU" sz="1600" dirty="0">
                          <a:latin typeface="Georgia" pitchFamily="18" charset="0"/>
                        </a:rPr>
                        <a:t>Орієнтації на знання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Директивних (центрованих на вчителі) освітніх підходів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Пасивності учнів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Стимулювання тиші в класі 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Механічного запам’ятовування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Письмових завдань 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Читання підручників 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"/>
                      </a:pPr>
                      <a:r>
                        <a:rPr lang="uk-UA" sz="1600" dirty="0">
                          <a:latin typeface="Georgia" pitchFamily="18" charset="0"/>
                        </a:rPr>
                        <a:t>Негативних оцінок і суперництва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ru-RU" sz="1600" dirty="0">
                          <a:latin typeface="Georgia" pitchFamily="18" charset="0"/>
                        </a:rPr>
                        <a:t>Балансу між знаннями, ставленнями та навичками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Конструктивістських (центрованих на учнях) освітніх підходів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Стимулювання учнів до вільного висловлювання думки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Самостійної пошукової роботи з підручником та додатковими джерелами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Інтерактивних (</a:t>
                      </a:r>
                      <a:r>
                        <a:rPr lang="uk-UA" sz="1600" dirty="0" err="1">
                          <a:latin typeface="Georgia" pitchFamily="18" charset="0"/>
                        </a:rPr>
                        <a:t>тренінгових</a:t>
                      </a:r>
                      <a:r>
                        <a:rPr lang="uk-UA" sz="1600" dirty="0">
                          <a:latin typeface="Georgia" pitchFamily="18" charset="0"/>
                        </a:rPr>
                        <a:t>) методик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Кооперації та демократичності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Урахування потреб Урахування стадій розвитку</a:t>
                      </a:r>
                      <a:endParaRPr lang="ru-RU" sz="1600" dirty="0"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"/>
                      </a:pPr>
                      <a:r>
                        <a:rPr lang="uk-UA" sz="1600" dirty="0">
                          <a:latin typeface="Georgia" pitchFamily="18" charset="0"/>
                        </a:rPr>
                        <a:t>Делікатного ставлення до індивідуальних особливостей і гендерних проблем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0410-2762-4F90-9603-9A46B8A83F5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779</Words>
  <Application>Microsoft Office PowerPoint</Application>
  <PresentationFormat>Экран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МЕТОДИКА НАВЧАННЯ ШКІЛЬНИХ ІНТЕГРОВАНИХ КУРСІВ «ОСНОВИ ЗДОРОВ’Я» ТА  «ЗДОРОВ’Я, БЕЗПЕКА, ДОБРОБУТ»</vt:lpstr>
      <vt:lpstr>План</vt:lpstr>
      <vt:lpstr>Підготовка вчителя основ здоров’я </vt:lpstr>
      <vt:lpstr>Саме здоров’я людини, його формування, розвиток і збереження, а не хвороба, є метою і завданням його професійної діяльності.</vt:lpstr>
      <vt:lpstr>Національна доктрина України </vt:lpstr>
      <vt:lpstr>Головні принципи здоровозбережувальної освіти:</vt:lpstr>
      <vt:lpstr>Ефективне навчання можливе лише на засадах активної співпраці, партнерства всіх учасників освітнього процесу</vt:lpstr>
      <vt:lpstr>Життєві навички </vt:lpstr>
      <vt:lpstr>У процесі навчання життєвим навичкам завжди використовують інтерактивні форми, які передбачають</vt:lpstr>
      <vt:lpstr>Майбутньому вчителю основ здоров’я слід пам’ятати, що обов’язковими на уроках мають бути запитання типу</vt:lpstr>
      <vt:lpstr>Виконання тренувальних вправ.</vt:lpstr>
      <vt:lpstr>Моделювання ситуацій за алгоритмом </vt:lpstr>
      <vt:lpstr>Інтерактивна навчальна діяльність сприяє розвитку тих особистісних якостей, які не можуть розвивати вербально:</vt:lpstr>
      <vt:lpstr>Пошук інформації</vt:lpstr>
      <vt:lpstr>Пущений по колу лист паперу</vt:lpstr>
      <vt:lpstr>Акваріум</vt:lpstr>
      <vt:lpstr>Карусель</vt:lpstr>
      <vt:lpstr>«Мозковий штурм»  або «Мозкова атака»</vt:lpstr>
      <vt:lpstr>«Ажурна пилка» або  «Мережиста пилка»</vt:lpstr>
      <vt:lpstr>Метод «ПРЕС» - PRES: P – position,  R – reason, E – example, S – solution</vt:lpstr>
      <vt:lpstr>Дискусія</vt:lpstr>
      <vt:lpstr>«Займи позицію»</vt:lpstr>
      <vt:lpstr>Казкотерапія</vt:lpstr>
      <vt:lpstr>Сторітелінг </vt:lpstr>
      <vt:lpstr>Рольова гра </vt:lpstr>
      <vt:lpstr>Проекти</vt:lpstr>
      <vt:lpstr>Інформаційно-комунікативні технології </vt:lpstr>
      <vt:lpstr>Музичний супровід уроку </vt:lpstr>
      <vt:lpstr>Дихальна гімнастика  </vt:lpstr>
      <vt:lpstr>Фізкультхвилинка</vt:lpstr>
      <vt:lpstr>Слайд 31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ШКІЛЬНИХ ІНТЕГРОВАНИХ КУРСІВ «ОСНОВИ ЗДОРОВ’Я» ТА  «ЗДОРОВ’Я, БЕЗПЕКА, ДОБРОБУТ»</dc:title>
  <dc:creator>User</dc:creator>
  <cp:lastModifiedBy>User</cp:lastModifiedBy>
  <cp:revision>50</cp:revision>
  <dcterms:created xsi:type="dcterms:W3CDTF">2023-02-25T18:16:01Z</dcterms:created>
  <dcterms:modified xsi:type="dcterms:W3CDTF">2023-02-25T22:30:38Z</dcterms:modified>
</cp:coreProperties>
</file>