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17" r:id="rId5"/>
    <p:sldId id="318" r:id="rId6"/>
    <p:sldId id="320" r:id="rId7"/>
    <p:sldId id="321" r:id="rId8"/>
    <p:sldId id="319" r:id="rId9"/>
    <p:sldId id="322" r:id="rId10"/>
    <p:sldId id="261" r:id="rId11"/>
    <p:sldId id="260" r:id="rId12"/>
    <p:sldId id="262" r:id="rId13"/>
    <p:sldId id="263" r:id="rId14"/>
    <p:sldId id="264" r:id="rId15"/>
    <p:sldId id="265" r:id="rId16"/>
    <p:sldId id="268" r:id="rId17"/>
    <p:sldId id="267" r:id="rId18"/>
    <p:sldId id="270" r:id="rId19"/>
    <p:sldId id="266" r:id="rId20"/>
    <p:sldId id="272" r:id="rId21"/>
    <p:sldId id="269" r:id="rId22"/>
    <p:sldId id="278" r:id="rId23"/>
    <p:sldId id="277" r:id="rId24"/>
    <p:sldId id="276" r:id="rId25"/>
    <p:sldId id="275" r:id="rId26"/>
    <p:sldId id="279" r:id="rId27"/>
    <p:sldId id="280" r:id="rId28"/>
    <p:sldId id="274" r:id="rId29"/>
    <p:sldId id="273" r:id="rId30"/>
    <p:sldId id="282" r:id="rId31"/>
    <p:sldId id="281" r:id="rId32"/>
    <p:sldId id="285" r:id="rId33"/>
    <p:sldId id="284" r:id="rId34"/>
    <p:sldId id="283" r:id="rId35"/>
    <p:sldId id="287" r:id="rId36"/>
    <p:sldId id="288" r:id="rId37"/>
    <p:sldId id="286" r:id="rId38"/>
    <p:sldId id="290" r:id="rId39"/>
    <p:sldId id="289" r:id="rId40"/>
    <p:sldId id="292" r:id="rId41"/>
    <p:sldId id="291" r:id="rId42"/>
    <p:sldId id="294" r:id="rId43"/>
    <p:sldId id="295" r:id="rId44"/>
    <p:sldId id="293" r:id="rId45"/>
    <p:sldId id="297" r:id="rId46"/>
    <p:sldId id="296" r:id="rId47"/>
    <p:sldId id="299" r:id="rId48"/>
    <p:sldId id="298" r:id="rId49"/>
    <p:sldId id="300" r:id="rId50"/>
    <p:sldId id="301" r:id="rId51"/>
    <p:sldId id="303" r:id="rId52"/>
    <p:sldId id="302" r:id="rId53"/>
    <p:sldId id="304" r:id="rId54"/>
    <p:sldId id="305" r:id="rId55"/>
    <p:sldId id="306" r:id="rId56"/>
    <p:sldId id="308" r:id="rId57"/>
    <p:sldId id="307" r:id="rId58"/>
    <p:sldId id="309" r:id="rId59"/>
    <p:sldId id="310" r:id="rId60"/>
    <p:sldId id="311" r:id="rId61"/>
    <p:sldId id="316" r:id="rId62"/>
    <p:sldId id="312" r:id="rId63"/>
    <p:sldId id="313" r:id="rId64"/>
    <p:sldId id="314" r:id="rId65"/>
    <p:sldId id="323" r:id="rId66"/>
    <p:sldId id="315" r:id="rId67"/>
    <p:sldId id="324" r:id="rId68"/>
    <p:sldId id="325" r:id="rId69"/>
    <p:sldId id="326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4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3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24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303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5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5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50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6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6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1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9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9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07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2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D963-D5E9-4EDE-AED3-D576DABE757E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A2FAA-F010-4EAF-AC4D-F935117A4C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48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D6263-69F6-CD3C-B34A-47DC3938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644073"/>
          </a:xfrm>
        </p:spPr>
        <p:txBody>
          <a:bodyPr>
            <a:normAutofit/>
          </a:bodyPr>
          <a:lstStyle/>
          <a:p>
            <a:r>
              <a:rPr lang="uk-UA" dirty="0">
                <a:highlight>
                  <a:srgbClr val="000080"/>
                </a:highlight>
              </a:rPr>
              <a:t>Лекція 1. Поняття «археологічна спадщина» 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0E5756-3591-1443-27CA-847B2920E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0036"/>
            <a:ext cx="12191999" cy="552796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highlight>
                  <a:srgbClr val="FF00FF"/>
                </a:highlight>
              </a:rPr>
              <a:t>План. </a:t>
            </a:r>
          </a:p>
          <a:p>
            <a:r>
              <a:rPr lang="uk-UA" sz="4800" b="1" dirty="0">
                <a:solidFill>
                  <a:srgbClr val="FFFF00"/>
                </a:solidFill>
              </a:rPr>
              <a:t>1.	Вступ до курсу</a:t>
            </a:r>
          </a:p>
          <a:p>
            <a:r>
              <a:rPr lang="uk-UA" sz="4800" b="1" dirty="0">
                <a:solidFill>
                  <a:srgbClr val="FFFF00"/>
                </a:solidFill>
              </a:rPr>
              <a:t>2.	Поняття «археологічна спадщина» в історії розвитку археології</a:t>
            </a:r>
          </a:p>
        </p:txBody>
      </p:sp>
    </p:spTree>
    <p:extLst>
      <p:ext uri="{BB962C8B-B14F-4D97-AF65-F5344CB8AC3E}">
        <p14:creationId xmlns:p14="http://schemas.microsoft.com/office/powerpoint/2010/main" val="405523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CD0F-5889-E46C-02F4-4D79D0EED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B2EF7-C6B6-65E4-2CE1-9B7D32F4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00026-ED87-4EEB-6707-470B558B9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>
                <a:highlight>
                  <a:srgbClr val="808000"/>
                </a:highlight>
              </a:rPr>
              <a:t>Тому протидія Росії на цьому напрямку гібридної війни є не менш важливою, ніж на реальному фронті</a:t>
            </a:r>
            <a:r>
              <a:rPr lang="uk-UA" sz="4000" b="1" dirty="0"/>
              <a:t>. Дієвий спосіб такої протидії країні-терористу — реалізація інформаційно-просвітніх кампаній, впровадження до програм вищої освіти.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000080"/>
                </a:highlight>
              </a:rPr>
              <a:t>ВГО “Спілка археологів України” у 2023 р. розпочала проєкт “Археологічна спадщина, вкрадена Росією” — </a:t>
            </a:r>
            <a:r>
              <a:rPr lang="uk-UA" sz="4000" b="1" dirty="0">
                <a:highlight>
                  <a:srgbClr val="FF0000"/>
                </a:highlight>
              </a:rPr>
              <a:t>інформаційно-просвітницьку кампанію про “вкрадене”, “знищене”, “привласнене”, “поцуплене”, “переписане” російською імперією.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58328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56218-7A34-84FE-7D60-DC42B3E63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168FA-1136-4C13-9827-29CDA3B1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F99FA-2DC7-1226-F7FA-8AA6F6D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>
                <a:highlight>
                  <a:srgbClr val="FF00FF"/>
                </a:highlight>
              </a:rPr>
              <a:t>Вже понад 300 років ординська Московія прагне притулитися до європейської цивілізації</a:t>
            </a:r>
            <a:r>
              <a:rPr lang="uk-UA" sz="4000" b="1" dirty="0"/>
              <a:t>. Вкравши разом з назвою історію Русі, хижий сусід й досі прихоплює наше культурне коріння, наповнює свої музеї археологічною спадщиною України. </a:t>
            </a:r>
            <a:r>
              <a:rPr lang="uk-UA" sz="4000" b="1" dirty="0">
                <a:highlight>
                  <a:srgbClr val="800000"/>
                </a:highlight>
              </a:rPr>
              <a:t>Власне такі яскраві старожитності, які є в нашій землі, на «болотах» відсутні.</a:t>
            </a:r>
            <a:r>
              <a:rPr lang="uk-UA" sz="4000" b="1" dirty="0"/>
              <a:t> Час не змінює звички країни-загарбника. Прикладом тому є чергові нещодавні крадіжки — пограбовані росіянами колекції Мелітопольського, Маріупольського, Херсонського та інших музеїв…</a:t>
            </a:r>
          </a:p>
        </p:txBody>
      </p:sp>
    </p:spTree>
    <p:extLst>
      <p:ext uri="{BB962C8B-B14F-4D97-AF65-F5344CB8AC3E}">
        <p14:creationId xmlns:p14="http://schemas.microsoft.com/office/powerpoint/2010/main" val="1184608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E2987-AB11-AFE2-3883-9D179216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C7784-1037-6D26-8AEF-63BE38FA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CEF9B4-FAED-592A-C254-21ED892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b="1" dirty="0"/>
              <a:t>Херсонський музей…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677FB6-D418-0820-B70D-C6DD9871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97" y="1662546"/>
            <a:ext cx="8850492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3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0763A-911D-6A00-CCAB-02F05CA7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C850F-61A9-1631-3E06-EBF854DF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821A1A-9205-328B-B056-0EACBCFA3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Привласнення Росією артефактів давньої української історії починається одночасно з першими системними розкопками в степах України — вже від другої половини </a:t>
            </a:r>
            <a:r>
              <a:rPr lang="lt-LT" sz="4000" b="1" dirty="0"/>
              <a:t>XVIII </a:t>
            </a:r>
            <a:r>
              <a:rPr lang="uk-UA" sz="4000" b="1" dirty="0"/>
              <a:t>ст. Однією з перших таких пам’яток став </a:t>
            </a:r>
            <a:r>
              <a:rPr lang="uk-UA" sz="4000" b="1" dirty="0" err="1"/>
              <a:t>Мельгуновський</a:t>
            </a:r>
            <a:r>
              <a:rPr lang="uk-UA" sz="4000" b="1" dirty="0"/>
              <a:t> курган (Лита могила).</a:t>
            </a:r>
          </a:p>
          <a:p>
            <a:pPr marL="0" indent="0" algn="just">
              <a:buNone/>
            </a:pPr>
            <a:r>
              <a:rPr lang="uk-UA" sz="4000" b="1" dirty="0"/>
              <a:t>З утворенням у 1859 році в Санкт-Петербурзі державної установи — Імператорської археологічної комісії (ІАК), — проведення польових досліджень (розвідок й розкопок) з метою, передусім, </a:t>
            </a:r>
            <a:r>
              <a:rPr lang="uk-UA" sz="4000" b="1" dirty="0">
                <a:highlight>
                  <a:srgbClr val="FF0000"/>
                </a:highlight>
              </a:rPr>
              <a:t>збагачення колекцій старожитностей</a:t>
            </a:r>
            <a:r>
              <a:rPr lang="uk-UA" sz="4000" b="1" dirty="0"/>
              <a:t> </a:t>
            </a:r>
            <a:r>
              <a:rPr lang="uk-UA" sz="4000" b="1" dirty="0">
                <a:highlight>
                  <a:srgbClr val="FF0000"/>
                </a:highlight>
              </a:rPr>
              <a:t>імперської метрополії</a:t>
            </a:r>
            <a:r>
              <a:rPr lang="uk-UA" sz="4000" b="1" dirty="0"/>
              <a:t> </a:t>
            </a:r>
            <a:r>
              <a:rPr lang="uk-UA" sz="4000" b="1" dirty="0">
                <a:highlight>
                  <a:srgbClr val="800000"/>
                </a:highlight>
              </a:rPr>
              <a:t>набуло офіційного характеру.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01663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2A170-D421-CDAB-79D5-F4CD5988C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B3CE8-848D-0AAE-99DD-77A425DF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7334E-72FC-45FC-10BE-0AB2BE49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Від 1889 року Комісія стала чи єдиною установою, що видавала “відкриті листи” (дозволи) на розкопки в межах імперії (в тому числі і в Україні). Відповідно до зарегламентованих правил </a:t>
            </a:r>
            <a:r>
              <a:rPr lang="uk-UA" sz="4000" b="1" dirty="0">
                <a:highlight>
                  <a:srgbClr val="008000"/>
                </a:highlight>
              </a:rPr>
              <a:t>усі виявлені знахідки представлялися на розгляд Комісії, члени якої й вирішували їхню подальшу долю</a:t>
            </a:r>
            <a:r>
              <a:rPr lang="uk-UA" sz="4000" b="1" dirty="0"/>
              <a:t>. Тож зібрання музеїв столиць імперії активно поповнювалися. </a:t>
            </a:r>
            <a:r>
              <a:rPr lang="uk-UA" sz="4000" b="1" i="1" dirty="0">
                <a:solidFill>
                  <a:srgbClr val="FFFF00"/>
                </a:solidFill>
              </a:rPr>
              <a:t>До того ж доволі часто власне російські дослідники отримували право працювати на українських археологічних об’єктах.</a:t>
            </a:r>
          </a:p>
        </p:txBody>
      </p:sp>
    </p:spTree>
    <p:extLst>
      <p:ext uri="{BB962C8B-B14F-4D97-AF65-F5344CB8AC3E}">
        <p14:creationId xmlns:p14="http://schemas.microsoft.com/office/powerpoint/2010/main" val="235462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0102-9424-179D-8A49-B8404265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EA2A1-4A0A-2F00-3775-545A5283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FE631F-11AC-DD30-2466-30B678067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Після встановлення радянської влади на теренах України, практика роботи росіян на українських пам’ятках і подальше вивезення артефактів продовжилась.</a:t>
            </a:r>
          </a:p>
          <a:p>
            <a:pPr marL="0" indent="0" algn="just">
              <a:buNone/>
            </a:pPr>
            <a:r>
              <a:rPr lang="uk-UA" sz="4000" b="1" dirty="0"/>
              <a:t>Значно спростило й пожвавило вилучення й привласнення росіянами археологічної спадщини і давньої історії України системне нищення українства перших десятиліть </a:t>
            </a:r>
            <a:r>
              <a:rPr lang="uk-UA" sz="4000" b="1" dirty="0" err="1"/>
              <a:t>Совєтів</a:t>
            </a:r>
            <a:r>
              <a:rPr lang="uk-UA" sz="4000" b="1" dirty="0"/>
              <a:t> — переслідування інтелектуальних еліт, Голодомор, Великий терор, </a:t>
            </a:r>
            <a:r>
              <a:rPr lang="uk-UA" sz="4000" b="1" dirty="0" err="1"/>
              <a:t>лінгвоцид</a:t>
            </a:r>
            <a:r>
              <a:rPr lang="uk-UA" sz="4000" b="1" dirty="0"/>
              <a:t> тощо.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46116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23FEA-C273-6E81-AC51-605B39C26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6439-90E1-D046-0AEA-BFA1921B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78EF5B-AB1C-1FF3-1575-4EC58FF9D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Місце репресованих кремлівською владою українських вчених часто посідали російські науковці, не гребуючи привласненням собі </a:t>
            </a:r>
            <a:r>
              <a:rPr lang="uk-UA" sz="4000" b="1" dirty="0" err="1"/>
              <a:t>відкриттів</a:t>
            </a:r>
            <a:r>
              <a:rPr lang="uk-UA" sz="4000" b="1" dirty="0"/>
              <a:t>, результатів досліджень, гіпотез, а інколи, й текстів попередників.</a:t>
            </a:r>
          </a:p>
          <a:p>
            <a:pPr marL="0" indent="0" algn="just">
              <a:buNone/>
            </a:pPr>
            <a:r>
              <a:rPr lang="uk-UA" sz="4000" b="1" dirty="0"/>
              <a:t>Чимало артефактів — </a:t>
            </a:r>
            <a:r>
              <a:rPr lang="uk-UA" sz="4000" b="1" dirty="0">
                <a:highlight>
                  <a:srgbClr val="800000"/>
                </a:highlight>
              </a:rPr>
              <a:t>джерел для реконструкції давньої історії України</a:t>
            </a:r>
            <a:r>
              <a:rPr lang="uk-UA" sz="4000" b="1" dirty="0"/>
              <a:t> — вилучили з українських музеїв й передали до Москви упродовж 1930-х рр. Деякі знахідки з колекцій українських музеїв, які нацисти вивезли в часи Другої світової війни, після повернення </a:t>
            </a:r>
            <a:r>
              <a:rPr lang="uk-UA" sz="4000" b="1" dirty="0">
                <a:highlight>
                  <a:srgbClr val="008080"/>
                </a:highlight>
              </a:rPr>
              <a:t>“дивовижним”</a:t>
            </a:r>
            <a:r>
              <a:rPr lang="uk-UA" sz="4000" b="1" dirty="0"/>
              <a:t> чином знов-таки опинилися у Москві чи Ленінграді.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6358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51B98-A6EF-D01F-4844-8115D2E1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CB8AB-0F9F-F05F-19A5-C452A322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2BAF7-C906-3307-640A-097B44AD0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Після анексії Криму у 2014 році, ці ласі в археологічному сенсі території, стали об’єктом “пильної уваги” російських дослідників. Здебільшого колекції з незаконно розкопаних кримських пам’яток російські окупанти вивозять на територію країни-терориста.</a:t>
            </a:r>
          </a:p>
          <a:p>
            <a:pPr marL="0" indent="0" algn="just">
              <a:buNone/>
            </a:pPr>
            <a:r>
              <a:rPr lang="uk-UA" sz="4000" b="1" dirty="0"/>
              <a:t>Нині, під час широкомасштабного російського вторгнення 2022 р., маємо документальні свідчення про вилучення (“евакуацію”) колекцій з музеїв, що знаходяться на тимчасово окупованих територіях, зокрема з Криму, Запоріжжя, Херсонщини, Луганщини, Донеччини тощо.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34730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16903-5822-9F4C-00E3-5C6E908E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DDCD7-4168-2C45-88EC-C81A4C81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6E210F-AF7B-8AF3-AD8B-BE0988217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200" b="1" dirty="0"/>
              <a:t>В онлайн-колекціях Ермітажу та Державного історичного музею Росії журналісти видання </a:t>
            </a:r>
            <a:r>
              <a:rPr lang="lt-LT" sz="3200" b="1" dirty="0"/>
              <a:t>Texty.org.u</a:t>
            </a:r>
            <a:r>
              <a:rPr lang="uk-UA" sz="3200" b="1" dirty="0"/>
              <a:t>а виявили </a:t>
            </a:r>
            <a:r>
              <a:rPr lang="uk-UA" sz="3200" b="1" dirty="0">
                <a:highlight>
                  <a:srgbClr val="FF0000"/>
                </a:highlight>
              </a:rPr>
              <a:t>110 тисяч археологічних знахідок, які в різні історичні періоди вивезли з території сучасної України до Росії</a:t>
            </a:r>
            <a:r>
              <a:rPr lang="uk-UA" sz="3200" b="1" dirty="0"/>
              <a:t>. </a:t>
            </a:r>
            <a:r>
              <a:rPr lang="uk-UA" sz="3900" b="1" dirty="0">
                <a:highlight>
                  <a:srgbClr val="FF00FF"/>
                </a:highlight>
              </a:rPr>
              <a:t>Тобто, це лише в двох музеях!!!</a:t>
            </a:r>
            <a:r>
              <a:rPr lang="uk-UA" sz="3200" b="1" dirty="0"/>
              <a:t> Здебільшого їх вивозили до Росії до проголошення Незалежності, хоча є й винятки.</a:t>
            </a:r>
          </a:p>
          <a:p>
            <a:pPr marL="0" indent="0" algn="just">
              <a:buNone/>
            </a:pPr>
            <a:r>
              <a:rPr lang="uk-UA" sz="3200" b="1" i="1" u="sng" dirty="0">
                <a:solidFill>
                  <a:srgbClr val="FFFF00"/>
                </a:solidFill>
              </a:rPr>
              <a:t>Журналісти не шукали мистецьких творів, ікон і зброї, бо їх походження вкрай важко ідентифікувати. </a:t>
            </a:r>
            <a:r>
              <a:rPr lang="uk-UA" sz="3200" b="1" dirty="0"/>
              <a:t>Пограбування під час нинішньої війни також не досліджували. </a:t>
            </a:r>
          </a:p>
        </p:txBody>
      </p:sp>
    </p:spTree>
    <p:extLst>
      <p:ext uri="{BB962C8B-B14F-4D97-AF65-F5344CB8AC3E}">
        <p14:creationId xmlns:p14="http://schemas.microsoft.com/office/powerpoint/2010/main" val="337966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A3B36-45A4-871D-9D74-B2E4C2A30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DE360-AC20-C6D4-AC04-ED44C84D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0B211-98AF-126C-0C69-7071E5590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Одразу зазначимо, що більшість артефактів не вражають (</a:t>
            </a:r>
            <a:r>
              <a:rPr lang="uk-UA" sz="4000" b="1" dirty="0">
                <a:highlight>
                  <a:srgbClr val="FF00FF"/>
                </a:highlight>
              </a:rPr>
              <a:t>це думку журналістів</a:t>
            </a:r>
            <a:r>
              <a:rPr lang="uk-UA" sz="4000" b="1" dirty="0"/>
              <a:t>) — насамперед це частини давньої кераміки, знарядь праці тощо. Проте є і справжні неоціненні коштовності з золота та дорогоцінних каменів. </a:t>
            </a:r>
          </a:p>
          <a:p>
            <a:pPr marL="0" indent="0" algn="just">
              <a:buNone/>
            </a:pPr>
            <a:r>
              <a:rPr lang="uk-UA" sz="4000" b="1" dirty="0"/>
              <a:t>Вивезені знахідки </a:t>
            </a:r>
            <a:r>
              <a:rPr lang="uk-UA" sz="4000" b="1" dirty="0">
                <a:highlight>
                  <a:srgbClr val="000080"/>
                </a:highlight>
              </a:rPr>
              <a:t>покликані продемонструвати не тільки міфічний зв’язок сучасної Росії з Руссю, а й глибоке історичне коріння росіян</a:t>
            </a:r>
            <a:r>
              <a:rPr lang="uk-UA" sz="4000" b="1" dirty="0"/>
              <a:t>, </a:t>
            </a:r>
            <a:r>
              <a:rPr lang="uk-UA" sz="4000" b="1" dirty="0">
                <a:highlight>
                  <a:srgbClr val="800000"/>
                </a:highlight>
              </a:rPr>
              <a:t>які намагаються привласнити навіть прадавню історію України, епоху палеоліту, трипільську культуру, античну та скіфську добу.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28155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F67B3-E9C3-EEFE-9CB3-D68F32767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93A6D-DC30-5269-5449-26237E81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BE40A6-CE46-8032-59D4-BDE4A9A0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Культурна спадщина, зокрема й об’єкти матеріальної культури різних часів, </a:t>
            </a:r>
            <a:r>
              <a:rPr lang="uk-UA" sz="4000" b="1" i="1" dirty="0">
                <a:solidFill>
                  <a:srgbClr val="FFFF00"/>
                </a:solidFill>
              </a:rPr>
              <a:t>відіграє фундаментальну й визначальну роль у формуванні національної ідентичності, збереженні традицій та цінностей</a:t>
            </a:r>
            <a:r>
              <a:rPr lang="uk-UA" sz="4000" b="1" dirty="0"/>
              <a:t>. </a:t>
            </a:r>
          </a:p>
          <a:p>
            <a:pPr marL="0" indent="0" algn="just">
              <a:buNone/>
            </a:pPr>
            <a:r>
              <a:rPr lang="uk-UA" sz="4000" b="1" dirty="0"/>
              <a:t>Питання привласнення, вивезення, викрадення, знищення українських культурних цінностей (зокрема археологічних знахідок) представниками </a:t>
            </a:r>
            <a:r>
              <a:rPr lang="uk-UA" sz="4000" b="1" dirty="0" err="1"/>
              <a:t>росії</a:t>
            </a:r>
            <a:r>
              <a:rPr lang="uk-UA" sz="4000" b="1" dirty="0"/>
              <a:t> актуалізовано від початку повномасштабного вторгнення і пограбуванням цілої низки українських музеїв.</a:t>
            </a:r>
          </a:p>
        </p:txBody>
      </p:sp>
    </p:spTree>
    <p:extLst>
      <p:ext uri="{BB962C8B-B14F-4D97-AF65-F5344CB8AC3E}">
        <p14:creationId xmlns:p14="http://schemas.microsoft.com/office/powerpoint/2010/main" val="1540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4611-4ED6-3C4A-CC9D-745127ED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FA89C-0511-5697-87C6-7615AEC4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332508"/>
          </a:xfrm>
        </p:spPr>
        <p:txBody>
          <a:bodyPr>
            <a:normAutofit fontScale="90000"/>
          </a:bodyPr>
          <a:lstStyle/>
          <a:p>
            <a:r>
              <a:rPr lang="uk-UA" sz="1800" dirty="0">
                <a:highlight>
                  <a:srgbClr val="800000"/>
                </a:highlight>
              </a:rPr>
              <a:t>1.	Вступ до курсу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D2063F-4676-177E-8E8C-81C1D5D43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767" y="332509"/>
            <a:ext cx="9798081" cy="65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8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D78B-4409-BEE4-751C-765BE9809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80BEF-8567-1DE1-D8DB-17D2ACBD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02AEDA-AE3D-CBB5-9C14-0DE5C693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Нам з Вами, мої </a:t>
            </a:r>
            <a:r>
              <a:rPr lang="uk-UA" sz="4000" b="1" i="1" dirty="0" err="1">
                <a:solidFill>
                  <a:srgbClr val="FFFF00"/>
                </a:solidFill>
              </a:rPr>
              <a:t>котєйки</a:t>
            </a:r>
            <a:r>
              <a:rPr lang="uk-UA" sz="4000" b="1" dirty="0"/>
              <a:t>,  важливо простежити історію виникнення терміну </a:t>
            </a:r>
            <a:r>
              <a:rPr lang="uk-UA" sz="4000" b="1" dirty="0">
                <a:highlight>
                  <a:srgbClr val="800000"/>
                </a:highlight>
              </a:rPr>
              <a:t>«археологічна спадщина»</a:t>
            </a:r>
            <a:r>
              <a:rPr lang="uk-UA" sz="4000" b="1" dirty="0"/>
              <a:t>. Коріння використання терміну «археологічна спадщина» нерозривно пов’язане з рівнем суспільної свідомості та поваги до культурних надбань минулих поколінь. </a:t>
            </a:r>
          </a:p>
          <a:p>
            <a:pPr marL="0" indent="0" algn="just">
              <a:buNone/>
            </a:pPr>
            <a:r>
              <a:rPr lang="uk-UA" sz="4000" b="1" dirty="0"/>
              <a:t>Ще </a:t>
            </a:r>
            <a:r>
              <a:rPr lang="uk-UA" sz="4000" b="1" u="sng" dirty="0">
                <a:highlight>
                  <a:srgbClr val="0000FF"/>
                </a:highlight>
              </a:rPr>
              <a:t>за часів середньовіччя існував досить низький рівень усвідомлення культурно-історичного значення старожитностей</a:t>
            </a:r>
            <a:r>
              <a:rPr lang="uk-UA" sz="4000" b="1" dirty="0"/>
              <a:t>. Це був період </a:t>
            </a:r>
            <a:r>
              <a:rPr lang="uk-UA" sz="4000" b="1" dirty="0" err="1"/>
              <a:t>домузейних</a:t>
            </a:r>
            <a:r>
              <a:rPr lang="uk-UA" sz="4000" b="1" dirty="0"/>
              <a:t> форм збирання різноманітних реліквій, військових трофеїв, стародавніх рукописів, коштовностей, предметів релігійного культу, а також незвичних археологічних знахідок.</a:t>
            </a:r>
          </a:p>
        </p:txBody>
      </p:sp>
    </p:spTree>
    <p:extLst>
      <p:ext uri="{BB962C8B-B14F-4D97-AF65-F5344CB8AC3E}">
        <p14:creationId xmlns:p14="http://schemas.microsoft.com/office/powerpoint/2010/main" val="420774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5340-A775-9986-17C4-08256E64D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285A1-4EC3-B5FE-B847-AD143EC3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5661F-4AC0-1C6F-C9D7-22961A00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Зіткнувшись у повсякденному житті з курганами, скарбами, залишками давніх споруд, у першу чергу, вирішували питання їхнього практичного використання. </a:t>
            </a:r>
          </a:p>
          <a:p>
            <a:pPr marL="0" indent="0" algn="just">
              <a:buNone/>
            </a:pPr>
            <a:r>
              <a:rPr lang="uk-UA" sz="4000" b="1" dirty="0"/>
              <a:t>Приміром, землю з курганів використовували у виробництві селітри (</a:t>
            </a:r>
            <a:r>
              <a:rPr lang="uk-UA" sz="4000" b="1" dirty="0">
                <a:highlight>
                  <a:srgbClr val="800000"/>
                </a:highlight>
              </a:rPr>
              <a:t>зараз окупанти на курганах роблять вогневі точки)</a:t>
            </a:r>
            <a:r>
              <a:rPr lang="uk-UA" sz="4000" b="1" dirty="0"/>
              <a:t>, знайдені в давніх похованнях Таврії та Криму вироби з коштовних металів переплавляли, хоча бували й винятки.</a:t>
            </a:r>
            <a:endParaRPr lang="uk-UA" sz="4000" b="1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4948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B3E-9B6C-4C02-52BC-868FAAD2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73F5B-7BCF-F29D-5EDA-E0F23A9C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0F805A-5368-1B70-56D8-0483C687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Так, відомо, що у 1851 р. на території Олександрівського повіту Катеринославської губернії (</a:t>
            </a:r>
            <a:r>
              <a:rPr lang="uk-UA" sz="4000" b="1" dirty="0">
                <a:highlight>
                  <a:srgbClr val="800000"/>
                </a:highlight>
              </a:rPr>
              <a:t>с. Воскресенка, суч. Пологівський район Запорізької області</a:t>
            </a:r>
            <a:r>
              <a:rPr lang="uk-UA" sz="4000" b="1" dirty="0"/>
              <a:t>) було знайдено глечик вагою </a:t>
            </a:r>
            <a:r>
              <a:rPr lang="uk-UA" sz="4000" b="1" dirty="0">
                <a:solidFill>
                  <a:srgbClr val="FFFF00"/>
                </a:solidFill>
              </a:rPr>
              <a:t>1 пуд 15 фунтів (16,3807+ 6,80389=23 кг 184,59 грам), в якому було 14350 срібних монет 1317-1393 рр.</a:t>
            </a:r>
            <a:r>
              <a:rPr lang="uk-UA" sz="4000" b="1" dirty="0"/>
              <a:t> Частина монет є унікальною – це іранські і закавказькі монети. </a:t>
            </a:r>
          </a:p>
          <a:p>
            <a:pPr marL="0" indent="0" algn="just">
              <a:buNone/>
            </a:pPr>
            <a:r>
              <a:rPr lang="uk-UA" sz="4000" b="1" dirty="0"/>
              <a:t>Спочатку монетний скарб потрапив в Міністерство повітів, потім до Ермітажу в Санкт-Петербург. Пізніше частина монет була розподілена по різним музеям (</a:t>
            </a:r>
            <a:r>
              <a:rPr lang="uk-UA" sz="4000" b="1" dirty="0" err="1">
                <a:highlight>
                  <a:srgbClr val="008080"/>
                </a:highlight>
              </a:rPr>
              <a:t>Ельников</a:t>
            </a:r>
            <a:r>
              <a:rPr lang="uk-UA" sz="4000" b="1" dirty="0">
                <a:highlight>
                  <a:srgbClr val="008080"/>
                </a:highlight>
              </a:rPr>
              <a:t> М.В. К </a:t>
            </a:r>
            <a:r>
              <a:rPr lang="uk-UA" sz="4000" b="1" dirty="0" err="1">
                <a:highlight>
                  <a:srgbClr val="008080"/>
                </a:highlight>
              </a:rPr>
              <a:t>вопросу</a:t>
            </a:r>
            <a:r>
              <a:rPr lang="uk-UA" sz="4000" b="1" dirty="0">
                <a:highlight>
                  <a:srgbClr val="008080"/>
                </a:highlight>
              </a:rPr>
              <a:t> о </a:t>
            </a:r>
            <a:r>
              <a:rPr lang="uk-UA" sz="4000" b="1" dirty="0" err="1">
                <a:highlight>
                  <a:srgbClr val="008080"/>
                </a:highlight>
              </a:rPr>
              <a:t>локализации</a:t>
            </a:r>
            <a:r>
              <a:rPr lang="uk-UA" sz="4000" b="1" dirty="0">
                <a:highlight>
                  <a:srgbClr val="008080"/>
                </a:highlight>
              </a:rPr>
              <a:t> «</a:t>
            </a:r>
            <a:r>
              <a:rPr lang="uk-UA" sz="4000" b="1" dirty="0" err="1">
                <a:highlight>
                  <a:srgbClr val="008080"/>
                </a:highlight>
              </a:rPr>
              <a:t>Екатеринославского</a:t>
            </a:r>
            <a:r>
              <a:rPr lang="uk-UA" sz="4000" b="1" dirty="0">
                <a:highlight>
                  <a:srgbClr val="008080"/>
                </a:highlight>
              </a:rPr>
              <a:t> </a:t>
            </a:r>
            <a:r>
              <a:rPr lang="uk-UA" sz="4000" b="1" dirty="0" err="1">
                <a:highlight>
                  <a:srgbClr val="008080"/>
                </a:highlight>
              </a:rPr>
              <a:t>клада</a:t>
            </a:r>
            <a:r>
              <a:rPr lang="uk-UA" sz="4000" b="1" dirty="0">
                <a:highlight>
                  <a:srgbClr val="008080"/>
                </a:highlight>
              </a:rPr>
              <a:t>» </a:t>
            </a:r>
            <a:r>
              <a:rPr lang="uk-UA" sz="4000" b="1" dirty="0" err="1">
                <a:highlight>
                  <a:srgbClr val="008080"/>
                </a:highlight>
              </a:rPr>
              <a:t>периода</a:t>
            </a:r>
            <a:r>
              <a:rPr lang="uk-UA" sz="4000" b="1" dirty="0">
                <a:highlight>
                  <a:srgbClr val="008080"/>
                </a:highlight>
              </a:rPr>
              <a:t> </a:t>
            </a:r>
            <a:r>
              <a:rPr lang="uk-UA" sz="4000" b="1" dirty="0" err="1">
                <a:highlight>
                  <a:srgbClr val="008080"/>
                </a:highlight>
              </a:rPr>
              <a:t>Золотой</a:t>
            </a:r>
            <a:r>
              <a:rPr lang="uk-UA" sz="4000" b="1" dirty="0">
                <a:highlight>
                  <a:srgbClr val="008080"/>
                </a:highlight>
              </a:rPr>
              <a:t> </a:t>
            </a:r>
            <a:r>
              <a:rPr lang="uk-UA" sz="4000" b="1" dirty="0" err="1">
                <a:highlight>
                  <a:srgbClr val="008080"/>
                </a:highlight>
              </a:rPr>
              <a:t>Орды</a:t>
            </a:r>
            <a:r>
              <a:rPr lang="uk-UA" sz="4000" b="1" dirty="0">
                <a:highlight>
                  <a:srgbClr val="008080"/>
                </a:highlight>
              </a:rPr>
              <a:t>. </a:t>
            </a:r>
            <a:r>
              <a:rPr lang="uk-UA" sz="4000" b="1" i="1" dirty="0">
                <a:highlight>
                  <a:srgbClr val="008080"/>
                </a:highlight>
              </a:rPr>
              <a:t>Музейний вісник</a:t>
            </a:r>
            <a:r>
              <a:rPr lang="uk-UA" sz="4000" b="1" dirty="0">
                <a:highlight>
                  <a:srgbClr val="008080"/>
                </a:highlight>
              </a:rPr>
              <a:t>. 2002. </a:t>
            </a:r>
            <a:r>
              <a:rPr lang="uk-UA" sz="4000" b="1" dirty="0" err="1">
                <a:highlight>
                  <a:srgbClr val="008080"/>
                </a:highlight>
              </a:rPr>
              <a:t>Вип</a:t>
            </a:r>
            <a:r>
              <a:rPr lang="uk-UA" sz="4000" b="1" dirty="0">
                <a:highlight>
                  <a:srgbClr val="008080"/>
                </a:highlight>
              </a:rPr>
              <a:t>. 2. С. 66–69</a:t>
            </a:r>
            <a:r>
              <a:rPr lang="uk-UA" sz="4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6778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1B16-8D1D-CC45-EBD0-16E10CF3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1A906-8786-8695-8DEB-3F7451FC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1D9F1-07F1-BAD2-BB91-7CC27C1EA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Із зародженням на Заході у XVII ст. колекціонування предметів мистецтва починається період збирання </a:t>
            </a:r>
            <a:r>
              <a:rPr lang="uk-UA" sz="4000" b="1" dirty="0">
                <a:solidFill>
                  <a:srgbClr val="FFFF00"/>
                </a:solidFill>
              </a:rPr>
              <a:t>старожитностей давньогрецького походження</a:t>
            </a:r>
            <a:r>
              <a:rPr lang="uk-UA" sz="4000" b="1" dirty="0"/>
              <a:t>, </a:t>
            </a:r>
            <a:r>
              <a:rPr lang="uk-UA" sz="4000" b="1" i="1" dirty="0">
                <a:solidFill>
                  <a:srgbClr val="FFC000"/>
                </a:solidFill>
                <a:highlight>
                  <a:srgbClr val="000080"/>
                </a:highlight>
              </a:rPr>
              <a:t>володіння якими мало свідчити про багатство та вельможне походження особи</a:t>
            </a:r>
            <a:r>
              <a:rPr lang="uk-UA" sz="4000" b="1" dirty="0"/>
              <a:t>. Тогочасне захоплення збиральництвом речей ще </a:t>
            </a:r>
            <a:r>
              <a:rPr lang="uk-UA" sz="4000" b="1" dirty="0">
                <a:highlight>
                  <a:srgbClr val="008000"/>
                </a:highlight>
              </a:rPr>
              <a:t>не мало політичного нашарування</a:t>
            </a:r>
            <a:r>
              <a:rPr lang="uk-UA" sz="4000" b="1" dirty="0"/>
              <a:t> — вперше воно з’явилося за часів іспанського короля Філіпа IV та короля Англії Карла І, які пристрасно змагались у скуповуванні предметів мистецтва.</a:t>
            </a:r>
          </a:p>
        </p:txBody>
      </p:sp>
    </p:spTree>
    <p:extLst>
      <p:ext uri="{BB962C8B-B14F-4D97-AF65-F5344CB8AC3E}">
        <p14:creationId xmlns:p14="http://schemas.microsoft.com/office/powerpoint/2010/main" val="481089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14F7D-CBF9-F01C-03B5-ED049E862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58511-A4B4-F03B-29E7-98A3EA97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08102-F7EB-A3E4-55EA-5D1A9921D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b="1" dirty="0"/>
              <a:t>Король Іспанії Філіп </a:t>
            </a:r>
            <a:r>
              <a:rPr lang="lt-LT" sz="3200" b="1" dirty="0"/>
              <a:t>IV</a:t>
            </a:r>
            <a:r>
              <a:rPr lang="uk-UA" sz="3200" b="1" dirty="0"/>
              <a:t>			Король Англії Карл І</a:t>
            </a:r>
          </a:p>
          <a:p>
            <a:pPr marL="0" indent="0" algn="just">
              <a:buNone/>
            </a:pP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B868B-129C-9760-0311-568FB6A2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90" y="1456890"/>
            <a:ext cx="3768818" cy="530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272B9-3508-0F8A-A4E2-FB02828E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4" y="1548953"/>
            <a:ext cx="4217230" cy="52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7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0E34B-2875-6BDB-67A5-CBEE81D45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5222E-70D3-31C0-FF8E-317E7DB3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8DCD12-B5F2-51C1-D00A-FE8284425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b="1" dirty="0"/>
              <a:t>Саме від цього часу (</a:t>
            </a:r>
            <a:r>
              <a:rPr lang="en-US" sz="4000" b="1" dirty="0"/>
              <a:t>XVII</a:t>
            </a:r>
            <a:r>
              <a:rPr lang="uk-UA" sz="4000" b="1" dirty="0"/>
              <a:t>ст.) володіння величною колекцією творів мистецтва </a:t>
            </a:r>
            <a:r>
              <a:rPr lang="uk-UA" sz="4000" b="1" dirty="0">
                <a:highlight>
                  <a:srgbClr val="800000"/>
                </a:highlight>
              </a:rPr>
              <a:t>стає «фірмовим знаком» процвітаючого монарха чи всемогутнього фаворита</a:t>
            </a:r>
            <a:r>
              <a:rPr lang="uk-UA" sz="4000" b="1" dirty="0"/>
              <a:t>, і тут важко утриматися від порівняння з сучасними колекціонерами археологічних предметів, багато з яких, треба думати, не по</a:t>
            </a:r>
            <a:r>
              <a:rPr lang="lt-LT" sz="4000" b="1" dirty="0"/>
              <a:t>c</a:t>
            </a:r>
            <a:r>
              <a:rPr lang="uk-UA" sz="4000" b="1" dirty="0"/>
              <a:t>тупаються їм своїми статками.</a:t>
            </a:r>
          </a:p>
        </p:txBody>
      </p:sp>
    </p:spTree>
    <p:extLst>
      <p:ext uri="{BB962C8B-B14F-4D97-AF65-F5344CB8AC3E}">
        <p14:creationId xmlns:p14="http://schemas.microsoft.com/office/powerpoint/2010/main" val="2512828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024DC-D11D-85D4-5078-EF316BFE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DF1A-06E2-30CE-A206-8CB82EC3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7A33D8-323F-CB1F-D1DA-2FB8CE58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Захоплення “західним” у російській імперії, починаючи від </a:t>
            </a:r>
            <a:r>
              <a:rPr lang="lt-LT" sz="4000" b="1" dirty="0"/>
              <a:t>XVIII </a:t>
            </a:r>
            <a:r>
              <a:rPr lang="uk-UA" sz="4000" b="1" dirty="0"/>
              <a:t>ст., послабило позицію національної культури, яка тривалий час трактувалася церквою у вузькому, аскетичному світлі. Це ускладнило процес цілісного усвідомлення національного культурного надбання. </a:t>
            </a:r>
          </a:p>
          <a:p>
            <a:pPr marL="0" indent="0" algn="just">
              <a:buNone/>
            </a:pPr>
            <a:r>
              <a:rPr lang="uk-UA" sz="4000" b="1" dirty="0">
                <a:solidFill>
                  <a:srgbClr val="FFC000"/>
                </a:solidFill>
                <a:highlight>
                  <a:srgbClr val="000080"/>
                </a:highlight>
              </a:rPr>
              <a:t>Під впливом революційних тенденцій, насамперед у Франції, серед творів стародавнього мистецтва перевага надавалась </a:t>
            </a:r>
            <a:r>
              <a:rPr lang="uk-UA" sz="4000" b="1" i="1" dirty="0">
                <a:solidFill>
                  <a:srgbClr val="FFC000"/>
                </a:solidFill>
                <a:highlight>
                  <a:srgbClr val="800000"/>
                </a:highlight>
              </a:rPr>
              <a:t>античній скульптурі як символу республіканського духу</a:t>
            </a:r>
            <a:r>
              <a:rPr lang="uk-UA" sz="4000" b="1" dirty="0">
                <a:solidFill>
                  <a:srgbClr val="FFC000"/>
                </a:solidFill>
                <a:highlight>
                  <a:srgbClr val="000080"/>
                </a:highlight>
              </a:rPr>
              <a:t>.</a:t>
            </a:r>
            <a:r>
              <a:rPr lang="uk-UA" sz="4000" b="1" dirty="0"/>
              <a:t> </a:t>
            </a:r>
          </a:p>
          <a:p>
            <a:pPr marL="0" indent="0" algn="just">
              <a:buNone/>
            </a:pPr>
            <a:r>
              <a:rPr lang="uk-UA" sz="4000" b="1" dirty="0"/>
              <a:t>Саме через це </a:t>
            </a:r>
            <a:r>
              <a:rPr lang="uk-UA" sz="4000" b="1" dirty="0">
                <a:highlight>
                  <a:srgbClr val="808080"/>
                </a:highlight>
              </a:rPr>
              <a:t>російські колекціонери</a:t>
            </a:r>
            <a:r>
              <a:rPr lang="uk-UA" sz="4000" b="1" dirty="0"/>
              <a:t> надавали перевагу насамперед </a:t>
            </a:r>
            <a:r>
              <a:rPr lang="uk-UA" sz="4000" b="1" i="1" dirty="0">
                <a:highlight>
                  <a:srgbClr val="008080"/>
                </a:highlight>
              </a:rPr>
              <a:t>античним речам з Північного Причорномор’я</a:t>
            </a:r>
            <a:r>
              <a:rPr lang="uk-UA" sz="4000" b="1" dirty="0"/>
              <a:t>, менше звертаючи увагу на інші. </a:t>
            </a:r>
          </a:p>
        </p:txBody>
      </p:sp>
    </p:spTree>
    <p:extLst>
      <p:ext uri="{BB962C8B-B14F-4D97-AF65-F5344CB8AC3E}">
        <p14:creationId xmlns:p14="http://schemas.microsoft.com/office/powerpoint/2010/main" val="120097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988E6-AC4E-093F-0D08-A221575D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E903-B6F6-3893-CE3D-89F2043C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AD37A-29E3-B518-A9C8-C5216A73B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86691"/>
            <a:ext cx="7398327" cy="597130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Колекціонерський інтерес імператора Петра І становили </a:t>
            </a:r>
            <a:r>
              <a:rPr lang="uk-UA" sz="4000" b="1" dirty="0">
                <a:highlight>
                  <a:srgbClr val="800000"/>
                </a:highlight>
              </a:rPr>
              <a:t>“незвичне каміння, людські і тваринні кістки, риб’ячі або пташині, але не такі, які маємо зараз, а більші чи менші  за звичайні, а також давні написи на </a:t>
            </a:r>
            <a:r>
              <a:rPr lang="uk-UA" sz="4000" b="1" dirty="0" err="1">
                <a:highlight>
                  <a:srgbClr val="800000"/>
                </a:highlight>
              </a:rPr>
              <a:t>каменях</a:t>
            </a:r>
            <a:r>
              <a:rPr lang="uk-UA" sz="4000" b="1" dirty="0">
                <a:highlight>
                  <a:srgbClr val="800000"/>
                </a:highlight>
              </a:rPr>
              <a:t>, залізі чи міді, давня та незвична зброя, посуд та інше”</a:t>
            </a:r>
            <a:r>
              <a:rPr lang="uk-UA" sz="4000" b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14C92-D022-44E5-78C0-D367F7B7F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458" y="1002203"/>
            <a:ext cx="4459129" cy="56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34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BF273-DB1A-0774-F325-BAF8E786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AF467-0003-5C3A-B1ED-ED4EEC15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F6667-7CF7-57B5-A355-D83D43239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6496050" cy="59713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000" b="1" dirty="0"/>
              <a:t>Виняток становить випадок із розпорядженням Петра І щодо реставрації залишків споруд давнього </a:t>
            </a:r>
            <a:r>
              <a:rPr lang="uk-UA" sz="4000" b="1" dirty="0" err="1"/>
              <a:t>Болгара</a:t>
            </a:r>
            <a:r>
              <a:rPr lang="uk-UA" sz="4000" b="1" dirty="0"/>
              <a:t> (суч. Татарстан), що став ознакою позитивних зрушень у бік усвідомлення історичного значення давніх споруд.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B375F-AD53-4B08-EF5D-9E56DF70E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93" y="2047875"/>
            <a:ext cx="5458170" cy="30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0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C4E1-AF88-FC71-DFB6-546FB6266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82B8F-B712-8238-4D0E-1E517EEF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D4DFD-B589-7E9A-F04D-51321CF6D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До цієї теми активно зверталися ЗМІ, реагували користувачі соцмереж тощо. Однак, звертаючи увагу на такі випадки, суспільство, здебільшого, не усвідомлює, що </a:t>
            </a:r>
            <a:r>
              <a:rPr lang="uk-UA" sz="4000" b="1" dirty="0">
                <a:solidFill>
                  <a:srgbClr val="FFFF00"/>
                </a:solidFill>
              </a:rPr>
              <a:t>ці “пограбування” не окремі прикрі ситуації</a:t>
            </a:r>
            <a:r>
              <a:rPr lang="uk-UA" sz="4000" b="1" dirty="0"/>
              <a:t>, а </a:t>
            </a:r>
            <a:r>
              <a:rPr lang="uk-UA" sz="4000" b="1" u="sng" dirty="0">
                <a:highlight>
                  <a:srgbClr val="FF0000"/>
                </a:highlight>
              </a:rPr>
              <a:t>наслідки і результати системної багаторічної імперської політики </a:t>
            </a:r>
            <a:r>
              <a:rPr lang="uk-UA" sz="4000" b="1" u="sng" dirty="0" err="1">
                <a:highlight>
                  <a:srgbClr val="FF0000"/>
                </a:highlight>
              </a:rPr>
              <a:t>росії</a:t>
            </a:r>
            <a:r>
              <a:rPr lang="uk-UA" sz="4000" b="1" dirty="0"/>
              <a:t>, спрямованої на </a:t>
            </a:r>
            <a:r>
              <a:rPr lang="uk-UA" sz="4000" b="1" i="1" dirty="0">
                <a:solidFill>
                  <a:srgbClr val="FFFF00"/>
                </a:solidFill>
              </a:rPr>
              <a:t>привласнення українських культурних цінностей, переписування, а почасти й “вигадування” Росією зручної для неї  історії України</a:t>
            </a:r>
            <a:r>
              <a:rPr lang="uk-UA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948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55D1-4CF1-FF87-05FA-D015AC7E7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FFA62-5A47-E0C6-D360-364F08F5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8B95B4-FE5B-E4B1-C051-BE9D5B36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Але ці зрушення відбувалися досить повільно і, головним чином, у свідомості окремих осіб. Здебільшого колекціонування того часу все ж мало на меті, насамперед, лише </a:t>
            </a:r>
            <a:r>
              <a:rPr lang="uk-UA" sz="4000" b="1" dirty="0">
                <a:highlight>
                  <a:srgbClr val="0000FF"/>
                </a:highlight>
              </a:rPr>
              <a:t>накопичення стародавніх предметів</a:t>
            </a:r>
            <a:r>
              <a:rPr lang="uk-UA" sz="4000" b="1" dirty="0"/>
              <a:t>. </a:t>
            </a:r>
          </a:p>
          <a:p>
            <a:pPr marL="0" indent="0" algn="just">
              <a:buNone/>
            </a:pPr>
            <a:r>
              <a:rPr lang="uk-UA" sz="4000" b="1" dirty="0"/>
              <a:t>Як наслідок, цей період характеризується частими випадками недбалого зберігання колекцій, адже їх власник не ніс жодної моральної відповідальності перед суспільством. Предмети вважались особистою власністю, з якою можна робити все, що завгодно.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Це — стале прагнення колекціонерів усіх часів та країн, зокрема й сучасної 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3588366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9A175-3948-C311-67A5-A7D9D8FF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D132F-DB38-BF59-A89B-E6787038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E6E4DE-6619-9A4A-4D84-3C6BF446B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Тільки в ХІХ ст., у період приєднання до Російської імперії значних нових земель та особливо після Вітчизняної війни 1812 року, </a:t>
            </a:r>
            <a:r>
              <a:rPr lang="uk-UA" sz="4000" b="1" dirty="0">
                <a:highlight>
                  <a:srgbClr val="0000FF"/>
                </a:highlight>
              </a:rPr>
              <a:t>починаються зміни у ставленні до національної історико-культурної спадщини</a:t>
            </a:r>
            <a:r>
              <a:rPr lang="uk-UA" sz="4000" b="1" dirty="0"/>
              <a:t>. </a:t>
            </a:r>
            <a:r>
              <a:rPr lang="uk-UA" sz="4000" b="1" dirty="0">
                <a:solidFill>
                  <a:srgbClr val="FFFF00"/>
                </a:solidFill>
              </a:rPr>
              <a:t>Для народів, що опинилися на периферії величезної імперії і набули статусу національних меншин, турбота про власні пам’ятки минувшини вважалася запорукою збереження і популяризації національної самобутності.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З іншого боку, центральна духовна та світська влада, взявши до уваги французький досвід використання пам’яток як знаряддя політичного впливу, вбачали в них засіб реалізації імперської політики та зміцнення російської православної церкви шляхом підвищення національної самосвідомості та створення нової офіційної історії.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65824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09BF3-4660-09D7-A13B-609FBA587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5748D-6419-C413-637E-C3948E36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825D8-B4BF-0049-E44F-7F1108320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2"/>
            <a:ext cx="12192000" cy="238298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З’явилися дослідники, що спеціалізувалися суто на слов’янських </a:t>
            </a:r>
            <a:r>
              <a:rPr lang="uk-UA" sz="4000" b="1" dirty="0" err="1"/>
              <a:t>старожитностях</a:t>
            </a:r>
            <a:r>
              <a:rPr lang="uk-UA" sz="4000" b="1" dirty="0"/>
              <a:t>. Приміром, відомий археолог та етнограф </a:t>
            </a:r>
            <a:r>
              <a:rPr lang="uk-UA" sz="4000" b="1" dirty="0">
                <a:highlight>
                  <a:srgbClr val="800000"/>
                </a:highlight>
              </a:rPr>
              <a:t>Зорян </a:t>
            </a:r>
            <a:r>
              <a:rPr lang="uk-UA" sz="4000" b="1" dirty="0" err="1">
                <a:highlight>
                  <a:srgbClr val="800000"/>
                </a:highlight>
              </a:rPr>
              <a:t>Доленґа-Ходаковський</a:t>
            </a:r>
            <a:r>
              <a:rPr lang="uk-UA" sz="4000" b="1" dirty="0"/>
              <a:t> (Адам </a:t>
            </a:r>
            <a:r>
              <a:rPr lang="uk-UA" sz="4000" b="1" dirty="0" err="1"/>
              <a:t>Чорноцький</a:t>
            </a:r>
            <a:r>
              <a:rPr lang="uk-UA" sz="4000" b="1" dirty="0"/>
              <a:t> 1784 — 1825), пропагував ідею збереження самобутньої історичної спадщини, археологічних пам’яток.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283014-19CE-14A1-2C13-0654C109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812" y="2693976"/>
            <a:ext cx="3138838" cy="4164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026D0-F01A-3968-EC62-BAA24539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29" y="2776015"/>
            <a:ext cx="2512161" cy="39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74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62E1A-4283-816A-5C3A-6246C855E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33962-5393-7E32-2C9E-59D4E4DC8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3AFDE3-4CB3-C703-F83A-E25AD330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7887855" cy="597130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У </a:t>
            </a:r>
            <a:r>
              <a:rPr lang="uk-UA" sz="4000" b="1" dirty="0">
                <a:highlight>
                  <a:srgbClr val="800000"/>
                </a:highlight>
              </a:rPr>
              <a:t>1822 р.</a:t>
            </a:r>
            <a:r>
              <a:rPr lang="uk-UA" sz="4000" b="1" dirty="0"/>
              <a:t> вперше в історії Росії держава виділила кошти в розмірі 10 тис. рублів на фінансування робіт для збереження грецьких та генуезьких пам’яток Криму, які були виявлені любителем античності </a:t>
            </a:r>
            <a:r>
              <a:rPr lang="uk-UA" sz="4000" b="1" dirty="0">
                <a:highlight>
                  <a:srgbClr val="FF0000"/>
                </a:highlight>
              </a:rPr>
              <a:t>Єгором </a:t>
            </a:r>
            <a:r>
              <a:rPr lang="uk-UA" sz="4000" b="1" dirty="0" err="1">
                <a:highlight>
                  <a:srgbClr val="FF0000"/>
                </a:highlight>
              </a:rPr>
              <a:t>Келером</a:t>
            </a:r>
            <a:r>
              <a:rPr lang="uk-UA" sz="4000" b="1" dirty="0">
                <a:highlight>
                  <a:srgbClr val="FF0000"/>
                </a:highlight>
              </a:rPr>
              <a:t> </a:t>
            </a:r>
            <a:r>
              <a:rPr lang="uk-UA" sz="4000" b="1" dirty="0"/>
              <a:t>(</a:t>
            </a:r>
            <a:r>
              <a:rPr lang="lt-LT" sz="4000" b="1" dirty="0"/>
              <a:t>Köhler; Carl Heinrich Ernst 1765 — 1839) </a:t>
            </a:r>
            <a:r>
              <a:rPr lang="uk-UA" sz="4000" b="1" dirty="0"/>
              <a:t>та архітектором академіком </a:t>
            </a:r>
            <a:r>
              <a:rPr lang="uk-UA" sz="4000" b="1" dirty="0">
                <a:highlight>
                  <a:srgbClr val="FF0000"/>
                </a:highlight>
              </a:rPr>
              <a:t>Євгеном Паскалем</a:t>
            </a:r>
            <a:r>
              <a:rPr lang="uk-UA" sz="4000" b="1" dirty="0"/>
              <a:t> (Євген/Ежен Францович Паскаль 1791 — 1861/4?).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DA093-5AD0-3B65-B088-2C0682743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327" y="1194152"/>
            <a:ext cx="3860319" cy="5151230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A869406-8BA0-C84D-4A51-2B8E738ABB78}"/>
              </a:ext>
            </a:extLst>
          </p:cNvPr>
          <p:cNvSpPr/>
          <p:nvPr/>
        </p:nvSpPr>
        <p:spPr>
          <a:xfrm>
            <a:off x="7887855" y="4114800"/>
            <a:ext cx="713220" cy="4476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77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0A37-65D0-6E43-FD19-77518C6A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862D2-4658-F95C-64E1-71565510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B6613-7D2E-55A9-EB87-1EAD7DBB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У </a:t>
            </a:r>
            <a:r>
              <a:rPr lang="uk-UA" sz="4000" b="1" dirty="0">
                <a:highlight>
                  <a:srgbClr val="FF0000"/>
                </a:highlight>
              </a:rPr>
              <a:t>1864</a:t>
            </a:r>
            <a:r>
              <a:rPr lang="uk-UA" sz="4000" b="1" dirty="0"/>
              <a:t> році було створено </a:t>
            </a:r>
            <a:r>
              <a:rPr lang="uk-UA" sz="4000" b="1" dirty="0">
                <a:highlight>
                  <a:srgbClr val="800000"/>
                </a:highlight>
              </a:rPr>
              <a:t>Московське археологічне товариство</a:t>
            </a:r>
            <a:r>
              <a:rPr lang="uk-UA" sz="4000" b="1" dirty="0"/>
              <a:t> (перейменоване з 1881 року на Імператорське Московське археологічне товариство), що ставило за мету </a:t>
            </a:r>
            <a:r>
              <a:rPr lang="uk-UA" sz="4000" b="1" dirty="0">
                <a:highlight>
                  <a:srgbClr val="0000FF"/>
                </a:highlight>
              </a:rPr>
              <a:t>«… дослідження археології взагалі і переважно російської»: </a:t>
            </a:r>
          </a:p>
          <a:p>
            <a:pPr marL="0" indent="0" algn="just">
              <a:buNone/>
            </a:pPr>
            <a:r>
              <a:rPr lang="uk-UA" sz="4000" b="1" dirty="0"/>
              <a:t>«</a:t>
            </a:r>
            <a:r>
              <a:rPr lang="uk-UA" sz="4000" b="1" dirty="0" err="1">
                <a:solidFill>
                  <a:srgbClr val="FFFF00"/>
                </a:solidFill>
              </a:rPr>
              <a:t>возбуждение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сочувствия</a:t>
            </a:r>
            <a:r>
              <a:rPr lang="uk-UA" sz="4000" b="1" dirty="0">
                <a:solidFill>
                  <a:srgbClr val="FFFF00"/>
                </a:solidFill>
              </a:rPr>
              <a:t> к остаткам </a:t>
            </a:r>
            <a:r>
              <a:rPr lang="uk-UA" sz="4000" b="1" dirty="0" err="1">
                <a:solidFill>
                  <a:srgbClr val="FFFF00"/>
                </a:solidFill>
              </a:rPr>
              <a:t>старины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русской</a:t>
            </a:r>
            <a:r>
              <a:rPr lang="uk-UA" sz="4000" b="1" dirty="0">
                <a:solidFill>
                  <a:srgbClr val="FFFF00"/>
                </a:solidFill>
              </a:rPr>
              <a:t>, к </a:t>
            </a:r>
            <a:r>
              <a:rPr lang="uk-UA" sz="4000" b="1" dirty="0" err="1">
                <a:solidFill>
                  <a:srgbClr val="FFFF00"/>
                </a:solidFill>
              </a:rPr>
              <a:t>разработке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разных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вопросов</a:t>
            </a:r>
            <a:r>
              <a:rPr lang="uk-UA" sz="4000" b="1" dirty="0">
                <a:solidFill>
                  <a:srgbClr val="FFFF00"/>
                </a:solidFill>
              </a:rPr>
              <a:t>, </a:t>
            </a:r>
            <a:r>
              <a:rPr lang="uk-UA" sz="4000" b="1" dirty="0" err="1">
                <a:solidFill>
                  <a:srgbClr val="FFFF00"/>
                </a:solidFill>
              </a:rPr>
              <a:t>касающихся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произведений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русского</a:t>
            </a:r>
            <a:r>
              <a:rPr lang="uk-UA" sz="4000" b="1" dirty="0">
                <a:solidFill>
                  <a:srgbClr val="FFFF00"/>
                </a:solidFill>
              </a:rPr>
              <a:t> духа, </a:t>
            </a:r>
            <a:r>
              <a:rPr lang="uk-UA" sz="4000" b="1" dirty="0" err="1">
                <a:solidFill>
                  <a:srgbClr val="FFFF00"/>
                </a:solidFill>
              </a:rPr>
              <a:t>русского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искусства</a:t>
            </a:r>
            <a:r>
              <a:rPr lang="uk-UA" sz="4000" b="1" dirty="0">
                <a:solidFill>
                  <a:srgbClr val="FFFF00"/>
                </a:solidFill>
              </a:rPr>
              <a:t>, и </a:t>
            </a:r>
            <a:r>
              <a:rPr lang="uk-UA" sz="4000" b="1" dirty="0" err="1">
                <a:solidFill>
                  <a:srgbClr val="FFFF00"/>
                </a:solidFill>
              </a:rPr>
              <a:t>уничтожение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среди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общей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массы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народонаселения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равнодушия</a:t>
            </a:r>
            <a:r>
              <a:rPr lang="uk-UA" sz="4000" b="1" dirty="0">
                <a:solidFill>
                  <a:srgbClr val="FFFF00"/>
                </a:solidFill>
              </a:rPr>
              <a:t> к </a:t>
            </a:r>
            <a:r>
              <a:rPr lang="uk-UA" sz="4000" b="1" dirty="0" err="1">
                <a:solidFill>
                  <a:srgbClr val="FFFF00"/>
                </a:solidFill>
              </a:rPr>
              <a:t>этим</a:t>
            </a:r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uk-UA" sz="4000" b="1" dirty="0" err="1">
                <a:solidFill>
                  <a:srgbClr val="FFFF00"/>
                </a:solidFill>
              </a:rPr>
              <a:t>произведениям</a:t>
            </a:r>
            <a:r>
              <a:rPr lang="uk-UA" sz="4000" b="1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3771966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F278E-19CB-3243-668E-F0C99C7A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11635-CB36-370A-658C-3CCA76F3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66DE0-2735-C4B5-B180-6B41DC9C8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7383"/>
            <a:ext cx="12192000" cy="61006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900" b="1" dirty="0"/>
              <a:t>У період 1869-1911 років Московське археологічне товариство проводило археологічні з’їзди, на яких на загальний огляд виставлялися нововідкриті пам’ятки старовини. </a:t>
            </a:r>
          </a:p>
          <a:p>
            <a:pPr marL="0" indent="0" algn="just">
              <a:buNone/>
            </a:pPr>
            <a:r>
              <a:rPr lang="uk-UA" sz="2900" b="1" dirty="0">
                <a:solidFill>
                  <a:srgbClr val="FFFF00"/>
                </a:solidFill>
              </a:rPr>
              <a:t>З 1872 року товариство отримувало урядові субсидії для проведення археологічних розкопок</a:t>
            </a:r>
            <a:r>
              <a:rPr lang="uk-UA" sz="2900" b="1" dirty="0"/>
              <a:t>. Товариство існувало на пожертвування і виручки від продажу видань, лише в 1914 році на честь 50-річчя утворення товариства йому була призначена державна субсидія в розмірі 10 тисяч рублів. </a:t>
            </a:r>
          </a:p>
          <a:p>
            <a:pPr marL="0" indent="0" algn="just">
              <a:buNone/>
            </a:pPr>
            <a:r>
              <a:rPr lang="uk-UA" sz="2900" b="1" dirty="0"/>
              <a:t>У червні 1923 р. Московське археологічне товариство та його комісії, крім Комісії з </a:t>
            </a:r>
            <a:r>
              <a:rPr lang="uk-UA" sz="2900" b="1" dirty="0">
                <a:highlight>
                  <a:srgbClr val="0000FF"/>
                </a:highlight>
              </a:rPr>
              <a:t>вивчення старої Москви</a:t>
            </a:r>
            <a:r>
              <a:rPr lang="uk-UA" sz="2900" b="1" dirty="0"/>
              <a:t>, були закриті радянською владою.</a:t>
            </a:r>
          </a:p>
        </p:txBody>
      </p:sp>
    </p:spTree>
    <p:extLst>
      <p:ext uri="{BB962C8B-B14F-4D97-AF65-F5344CB8AC3E}">
        <p14:creationId xmlns:p14="http://schemas.microsoft.com/office/powerpoint/2010/main" val="3191730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0BE58-E549-0549-F245-E44FC731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65103-06F2-D158-917F-31739951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6B6E7-320C-1F51-A274-AB77BFB54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Так поступово, після усвідомлення існування історико-культурної спадщини в цілому, розпочався етап досліджень та класифікації об’єктів за певними ознаками.</a:t>
            </a:r>
          </a:p>
          <a:p>
            <a:pPr marL="0" indent="0" algn="just">
              <a:buNone/>
            </a:pPr>
            <a:r>
              <a:rPr lang="uk-UA" sz="4000" b="1" dirty="0"/>
              <a:t>Дослідники Криму виділили </a:t>
            </a:r>
            <a:r>
              <a:rPr lang="uk-UA" sz="4000" b="1" dirty="0">
                <a:highlight>
                  <a:srgbClr val="0000FF"/>
                </a:highlight>
              </a:rPr>
              <a:t>дві категорії пам’яток</a:t>
            </a:r>
            <a:r>
              <a:rPr lang="uk-UA" sz="4000" b="1" dirty="0"/>
              <a:t>, вартих збереження: </a:t>
            </a:r>
            <a:r>
              <a:rPr lang="uk-UA" sz="4000" b="1" dirty="0">
                <a:highlight>
                  <a:srgbClr val="008080"/>
                </a:highlight>
              </a:rPr>
              <a:t>архітектури (до яких були віднесені залишки давньогрецьких споруд)</a:t>
            </a:r>
            <a:r>
              <a:rPr lang="uk-UA" sz="4000" b="1" dirty="0"/>
              <a:t> і </a:t>
            </a:r>
            <a:r>
              <a:rPr lang="uk-UA" sz="4000" b="1" dirty="0">
                <a:highlight>
                  <a:srgbClr val="800000"/>
                </a:highlight>
              </a:rPr>
              <a:t>пам’ятки, що надають для давньої історії особливе пояснення. </a:t>
            </a:r>
            <a:r>
              <a:rPr lang="uk-UA" sz="4000" b="1" dirty="0">
                <a:solidFill>
                  <a:srgbClr val="FFFF00"/>
                </a:solidFill>
              </a:rPr>
              <a:t>Це свідчило про нові тенденції в сприйнятті археологічних пам’яток не лише як предметів у особистій колекції любителів старовини, спогляданням яких могли насолоджуватися тільки власники та близькі до них люди, а вже як історико-культурне надбання, яке було важливо зберегти для майбутніх поколінь.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151194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BD43-5A6E-8ECE-4528-B462E1DB5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1718E-CCE2-1FEA-CC43-969242C2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CC5DF-7C6C-0E05-68A5-E8258F0DF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У </a:t>
            </a:r>
            <a:r>
              <a:rPr lang="uk-UA" sz="4000" b="1" dirty="0">
                <a:highlight>
                  <a:srgbClr val="800000"/>
                </a:highlight>
              </a:rPr>
              <a:t>1826 році </a:t>
            </a:r>
            <a:r>
              <a:rPr lang="uk-UA" sz="4000" b="1" dirty="0"/>
              <a:t>вийшов наказ про </a:t>
            </a:r>
            <a:r>
              <a:rPr lang="uk-UA" sz="4000" b="1" dirty="0">
                <a:solidFill>
                  <a:srgbClr val="FFFF00"/>
                </a:solidFill>
              </a:rPr>
              <a:t>збирання у всіх губерніях свідчень про залишки давніх споруд і замків із забороною їх руйнування</a:t>
            </a:r>
            <a:r>
              <a:rPr lang="uk-UA" sz="4000" b="1" dirty="0"/>
              <a:t>. Але не було запропоновано жодних критеріїв для визначення пам’яток, що мають історичне та наукове значення, і це позбавило цей захід належної ефективності. </a:t>
            </a:r>
          </a:p>
          <a:p>
            <a:pPr marL="0" indent="0" algn="just">
              <a:buNone/>
            </a:pPr>
            <a:r>
              <a:rPr lang="uk-UA" sz="4000" b="1" dirty="0"/>
              <a:t>Окрім того, </a:t>
            </a:r>
            <a:r>
              <a:rPr lang="uk-UA" sz="4000" b="1" dirty="0" err="1"/>
              <a:t>пам’яткоохоронні</a:t>
            </a:r>
            <a:r>
              <a:rPr lang="uk-UA" sz="4000" b="1" dirty="0"/>
              <a:t> ідеї не були популярні серед широких верств населення, а поширювалися переважно серед освіченого заможного прошарку суспільства. Робітники та селяни, які стикалися з пам’ятками археології у повсякденному житті, знищували основну їхню масу будівельними та сільськогосподарськими роботами, </a:t>
            </a:r>
            <a:r>
              <a:rPr lang="uk-UA" sz="4000" b="1" dirty="0" err="1"/>
              <a:t>переоблаштовували</a:t>
            </a:r>
            <a:r>
              <a:rPr lang="uk-UA" sz="4000" b="1" dirty="0"/>
              <a:t> залишки стародавньої архітектури під місцеві потреби, розорювали кургани, переплавляли знайдені скарби з дорогоцінних металів.</a:t>
            </a:r>
          </a:p>
        </p:txBody>
      </p:sp>
    </p:spTree>
    <p:extLst>
      <p:ext uri="{BB962C8B-B14F-4D97-AF65-F5344CB8AC3E}">
        <p14:creationId xmlns:p14="http://schemas.microsoft.com/office/powerpoint/2010/main" val="3286726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2A280-DF5D-1530-4F73-12E8D534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6BE3D-FE16-0D85-D49C-C51A718F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A6204-D9DD-C6D0-4EFE-3F9908527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sz="4000" b="1" dirty="0"/>
              <a:t>Не сприймалися як повноцінні пам’ятки і знищувалися катастрофічними темпами самобутні стародавні дольмени та кам’яна скульптура. Пам’ятками церковної археології цікавилося ще не багато людей. </a:t>
            </a:r>
            <a:r>
              <a:rPr lang="uk-UA" sz="4000" b="1" u="sng" dirty="0">
                <a:highlight>
                  <a:srgbClr val="800000"/>
                </a:highlight>
              </a:rPr>
              <a:t>Не існувало й загальнонаціонального списку пам’яток, що охоронялися державою</a:t>
            </a:r>
            <a:r>
              <a:rPr lang="uk-UA" sz="4000" b="1" dirty="0"/>
              <a:t>. За нанесення їм шкоди чи навіть знищення не передбачалося жодного покарання.</a:t>
            </a:r>
          </a:p>
        </p:txBody>
      </p:sp>
    </p:spTree>
    <p:extLst>
      <p:ext uri="{BB962C8B-B14F-4D97-AF65-F5344CB8AC3E}">
        <p14:creationId xmlns:p14="http://schemas.microsoft.com/office/powerpoint/2010/main" val="2696872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2D811-7FB8-5BBD-AA1F-7C2AA6BA6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9C8EF-C391-2D5B-8217-21E0E7DD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4B0A2-3A20-8D66-D1A3-C0CDE4834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І все-таки вже тоді робилися поодинокі спроби покращити становище археологічних пам’яток, про що свідчить, приміром, лист від </a:t>
            </a:r>
            <a:r>
              <a:rPr lang="uk-UA" sz="4000" b="1" dirty="0">
                <a:highlight>
                  <a:srgbClr val="FF00FF"/>
                </a:highlight>
              </a:rPr>
              <a:t>1843 р.</a:t>
            </a:r>
            <a:r>
              <a:rPr lang="uk-UA" sz="4000" b="1" dirty="0"/>
              <a:t> секретаря Російської Академії наук П.Н. </a:t>
            </a:r>
            <a:r>
              <a:rPr lang="uk-UA" sz="4000" b="1" dirty="0" err="1"/>
              <a:t>Фусса</a:t>
            </a:r>
            <a:r>
              <a:rPr lang="uk-UA" sz="4000" b="1" dirty="0"/>
              <a:t> Міністру внутрішніх справ Л.А. </a:t>
            </a:r>
            <a:r>
              <a:rPr lang="uk-UA" sz="4000" b="1" dirty="0" err="1"/>
              <a:t>Перовському</a:t>
            </a:r>
            <a:r>
              <a:rPr lang="uk-UA" sz="4000" b="1" dirty="0"/>
              <a:t> з пропозицією накладати </a:t>
            </a:r>
            <a:r>
              <a:rPr lang="uk-UA" sz="4000" b="1" dirty="0">
                <a:highlight>
                  <a:srgbClr val="800000"/>
                </a:highlight>
              </a:rPr>
              <a:t>штраф у 100 рублів сріблом за знищення кам’яних баб на курганах у </a:t>
            </a:r>
            <a:r>
              <a:rPr lang="uk-UA" sz="4000" b="1" dirty="0" err="1">
                <a:highlight>
                  <a:srgbClr val="800000"/>
                </a:highlight>
              </a:rPr>
              <a:t>південноруських</a:t>
            </a:r>
            <a:r>
              <a:rPr lang="uk-UA" sz="4000" b="1" dirty="0">
                <a:highlight>
                  <a:srgbClr val="800000"/>
                </a:highlight>
              </a:rPr>
              <a:t> степах. </a:t>
            </a:r>
          </a:p>
          <a:p>
            <a:pPr marL="0" indent="0" algn="just">
              <a:buNone/>
            </a:pPr>
            <a:r>
              <a:rPr lang="uk-UA" sz="4000" b="1" dirty="0"/>
              <a:t>Незважаючи на це, навіть першим особам у державі бракувало розуміння важливості турботливого ставлення до старовинних предметів, які часом використовували фактично заради особистої розваги. Так,  </a:t>
            </a:r>
            <a:r>
              <a:rPr lang="uk-UA" sz="4000" b="1" dirty="0">
                <a:solidFill>
                  <a:srgbClr val="FFFF00"/>
                </a:solidFill>
              </a:rPr>
              <a:t>у 1842 р. Микола І організував лицарський парад, на якому він був одягнений у лати Максиміліанової доби другої половини </a:t>
            </a:r>
            <a:r>
              <a:rPr lang="lt-LT" sz="4000" b="1" dirty="0">
                <a:solidFill>
                  <a:srgbClr val="FFFF00"/>
                </a:solidFill>
              </a:rPr>
              <a:t>XVI </a:t>
            </a:r>
            <a:r>
              <a:rPr lang="uk-UA" sz="4000" b="1" dirty="0">
                <a:solidFill>
                  <a:srgbClr val="FFFF00"/>
                </a:solidFill>
              </a:rPr>
              <a:t>ст., а молодші князі — в костюми пажів тієї ж доби.</a:t>
            </a:r>
          </a:p>
        </p:txBody>
      </p:sp>
    </p:spTree>
    <p:extLst>
      <p:ext uri="{BB962C8B-B14F-4D97-AF65-F5344CB8AC3E}">
        <p14:creationId xmlns:p14="http://schemas.microsoft.com/office/powerpoint/2010/main" val="364907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5FAE3-0E6F-D947-435A-F59A521C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B782F-39D4-15B7-DC57-32F1AA868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4309B-0946-DB93-7978-73EC335A3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5855"/>
            <a:ext cx="12192000" cy="608214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3400" b="1" dirty="0"/>
              <a:t>Знаковим встало затримання у Польщі </a:t>
            </a:r>
            <a:r>
              <a:rPr lang="uk-UA" sz="3400" b="1" dirty="0">
                <a:highlight>
                  <a:srgbClr val="000000"/>
                </a:highlight>
              </a:rPr>
              <a:t>Олександра </a:t>
            </a:r>
            <a:r>
              <a:rPr lang="uk-UA" sz="3400" b="1" dirty="0" err="1">
                <a:highlight>
                  <a:srgbClr val="000000"/>
                </a:highlight>
              </a:rPr>
              <a:t>Бутягіна</a:t>
            </a:r>
            <a:r>
              <a:rPr lang="uk-UA" sz="3400" b="1" dirty="0"/>
              <a:t>, завідувача сектору античної археології Північного Причорномор’я «Державного Ермітажу».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uk-UA" sz="3600" b="1" dirty="0"/>
          </a:p>
          <a:p>
            <a:pPr marL="0" indent="0" algn="just">
              <a:lnSpc>
                <a:spcPct val="100000"/>
              </a:lnSpc>
              <a:buNone/>
            </a:pPr>
            <a:endParaRPr lang="uk-UA" sz="3600" b="1" dirty="0"/>
          </a:p>
          <a:p>
            <a:pPr marL="0" indent="0" algn="just">
              <a:lnSpc>
                <a:spcPct val="100000"/>
              </a:lnSpc>
              <a:buNone/>
            </a:pPr>
            <a:endParaRPr lang="uk-UA" sz="36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3400" b="1" dirty="0"/>
              <a:t>Очолював </a:t>
            </a:r>
            <a:r>
              <a:rPr lang="uk-UA" sz="3400" b="1" dirty="0">
                <a:highlight>
                  <a:srgbClr val="FF0000"/>
                </a:highlight>
              </a:rPr>
              <a:t>нелегальні </a:t>
            </a:r>
            <a:r>
              <a:rPr lang="uk-UA" sz="3400" b="1" dirty="0"/>
              <a:t>археологічні розкопки на території пам’ятника археології національного значення «Стародавнє місто </a:t>
            </a:r>
            <a:r>
              <a:rPr lang="uk-UA" sz="3400" b="1" dirty="0" err="1"/>
              <a:t>Мірмекій</a:t>
            </a:r>
            <a:r>
              <a:rPr lang="uk-UA" sz="3400" b="1" dirty="0"/>
              <a:t>» у Керчі протягом 2014-2023 років у рамках діяльності «</a:t>
            </a:r>
            <a:r>
              <a:rPr lang="uk-UA" sz="3400" b="1" dirty="0" err="1"/>
              <a:t>Мірмекійської</a:t>
            </a:r>
            <a:r>
              <a:rPr lang="uk-UA" sz="3400" b="1" dirty="0"/>
              <a:t> експедиції Державного Ермітажу».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2E60C5-219E-4CF5-7B05-8144DF850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2177321"/>
            <a:ext cx="1978601" cy="19786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2EEC26-8F61-D080-E22B-B96DF6A7D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9" y="2293500"/>
            <a:ext cx="3403599" cy="19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37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B548A-B0E6-EB65-A403-CABB7DD5D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05702-F388-319F-D46F-CDA17E0B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4E6FFE-F50D-AB78-76F6-9CAFCBEBF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Незважаючи на те, що на межі ХІХ—ХХ ст. розкопки провадили майже в усіх регіонах російської імперії, тим не менше до </a:t>
            </a:r>
            <a:r>
              <a:rPr lang="uk-UA" sz="4000" b="1" dirty="0">
                <a:solidFill>
                  <a:srgbClr val="FFFF00"/>
                </a:solidFill>
              </a:rPr>
              <a:t>археологічних пам’яток як до історичних джерел ставилися ще дуже обережно </a:t>
            </a:r>
            <a:r>
              <a:rPr lang="uk-UA" sz="4000" b="1" dirty="0"/>
              <a:t>та, застосовуючи до них ті самі методи історичної критики, що й до писемних. </a:t>
            </a:r>
          </a:p>
          <a:p>
            <a:pPr marL="0" indent="0" algn="just">
              <a:buNone/>
            </a:pPr>
            <a:r>
              <a:rPr lang="uk-UA" sz="4000" b="1" dirty="0"/>
              <a:t>Поняття «старожитність» об’єднувало рухомі та нерухомі пам’ятки, а пам’ятками зодчества часто називали й археологічні в сучасному розумінні. </a:t>
            </a:r>
          </a:p>
          <a:p>
            <a:pPr marL="0" indent="0" algn="just">
              <a:buNone/>
            </a:pPr>
            <a:r>
              <a:rPr lang="uk-UA" sz="4000" b="1" dirty="0"/>
              <a:t>За «</a:t>
            </a:r>
            <a:r>
              <a:rPr lang="uk-UA" sz="4000" b="1" dirty="0">
                <a:highlight>
                  <a:srgbClr val="800000"/>
                </a:highlight>
              </a:rPr>
              <a:t>Проектом Положення про охорону давніх пам’яток</a:t>
            </a:r>
            <a:r>
              <a:rPr lang="uk-UA" sz="4000" b="1" dirty="0"/>
              <a:t>», передбачалося віднести кам’яні й дерев’яні споруди, вали, городища та кургани до категорії пам’яток архітектури, а інші — до пам’яток ліплення, різьблення, виробів із золота, срібла, міді та заліза.</a:t>
            </a:r>
          </a:p>
        </p:txBody>
      </p:sp>
    </p:spTree>
    <p:extLst>
      <p:ext uri="{BB962C8B-B14F-4D97-AF65-F5344CB8AC3E}">
        <p14:creationId xmlns:p14="http://schemas.microsoft.com/office/powerpoint/2010/main" val="867117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A0210-D5D5-C33F-80C1-05BE5FDB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B69C5-E031-A203-1A4A-A8DC31F3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053E4-65DA-8F79-8F0E-4C296FC0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Археологічні пам’ятки були розпорошені по декількох категоріях, і в той же час «</a:t>
            </a:r>
            <a:r>
              <a:rPr lang="uk-UA" sz="4000" b="1" dirty="0">
                <a:highlight>
                  <a:srgbClr val="800000"/>
                </a:highlight>
              </a:rPr>
              <a:t>археологічними</a:t>
            </a:r>
            <a:r>
              <a:rPr lang="uk-UA" sz="4000" b="1" dirty="0"/>
              <a:t>» називали такі, що за своїми характеристиками відносилися до зовсім різних типів. </a:t>
            </a:r>
          </a:p>
          <a:p>
            <a:pPr marL="0" indent="0" algn="just">
              <a:buNone/>
            </a:pPr>
            <a:r>
              <a:rPr lang="uk-UA" sz="4000" b="1" dirty="0"/>
              <a:t>Про це свідчить хоча б той факт, що створене у </a:t>
            </a:r>
            <a:r>
              <a:rPr lang="uk-UA" sz="4000" b="1" dirty="0">
                <a:highlight>
                  <a:srgbClr val="000080"/>
                </a:highlight>
              </a:rPr>
              <a:t>1849р. Імператорське археологічне товариство займалося дослідженням доволі широкого кола пам’яток, деякі з яких виходили за межі сучасного розуміння пам’яток археології</a:t>
            </a:r>
            <a:r>
              <a:rPr lang="uk-UA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514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C9EB-CEE3-B5EF-E80E-06F332117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60F3-9540-D17A-DC29-069CCC10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BFE29E-A15C-C5CD-A326-D9D3BF277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196734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Спроби </a:t>
            </a:r>
            <a:r>
              <a:rPr lang="uk-UA" sz="4000" b="1" dirty="0" err="1"/>
              <a:t>внести</a:t>
            </a:r>
            <a:r>
              <a:rPr lang="uk-UA" sz="4000" b="1" dirty="0"/>
              <a:t> хоч якусь конкретику в </a:t>
            </a:r>
            <a:r>
              <a:rPr lang="uk-UA" sz="4000" b="1" dirty="0" err="1"/>
              <a:t>пам’яткознавчу</a:t>
            </a:r>
            <a:r>
              <a:rPr lang="uk-UA" sz="4000" b="1" dirty="0"/>
              <a:t> термінологію такими передовими вченими того часу, як </a:t>
            </a:r>
            <a:r>
              <a:rPr lang="uk-UA" sz="4000" b="1" dirty="0">
                <a:highlight>
                  <a:srgbClr val="FF0000"/>
                </a:highlight>
              </a:rPr>
              <a:t>Іван Єгорович Забєлін </a:t>
            </a:r>
            <a:r>
              <a:rPr lang="uk-UA" sz="4000" b="1" dirty="0"/>
              <a:t>(1820 — 1908), </a:t>
            </a:r>
            <a:r>
              <a:rPr lang="uk-UA" sz="4000" b="1" dirty="0">
                <a:highlight>
                  <a:srgbClr val="800000"/>
                </a:highlight>
              </a:rPr>
              <a:t>Олексій Сергійович Уваров </a:t>
            </a:r>
            <a:r>
              <a:rPr lang="uk-UA" sz="4000" b="1" dirty="0"/>
              <a:t>(1824 — 1884) та ін., не мали особливого успіху.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A2A7CC-08F7-C515-DD45-30357DD94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3" y="2706255"/>
            <a:ext cx="3108333" cy="406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CE235-ED8F-DD28-1BF2-8DACDE95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34" y="2336800"/>
            <a:ext cx="3108333" cy="44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84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31CF3-D92B-F365-CC25-04E2E8968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9A40B-1E20-D344-1249-8EA29AB5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05B7B-49D5-4D23-944D-B6641F08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І сталося це, в першу чергу, через те, що такі поняття як «старожитність», «археологічні пам’ятки», «пам’ятки давнини» лишалися доволі громіздкими, чітко не визначеними.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Отже, до початку ХХ ст. тільки-но зароджувалось усвідомлення історико-культурної спадщини та її ролі у збереженні національної культури. </a:t>
            </a:r>
          </a:p>
        </p:txBody>
      </p:sp>
    </p:spTree>
    <p:extLst>
      <p:ext uri="{BB962C8B-B14F-4D97-AF65-F5344CB8AC3E}">
        <p14:creationId xmlns:p14="http://schemas.microsoft.com/office/powerpoint/2010/main" val="2749944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EAC58-86C4-2342-EA6F-818CE928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6546-CE45-D8DB-17A8-6D467E2F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6E32FB-0190-8E71-016A-49F78ADC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Про це свідчить той факт, що на 3 тис. листів, розісланих після утворення </a:t>
            </a:r>
            <a:r>
              <a:rPr lang="uk-UA" sz="4000" b="1" dirty="0">
                <a:highlight>
                  <a:srgbClr val="800000"/>
                </a:highlight>
              </a:rPr>
              <a:t>Київського товариства охорони пам’яток старовини та мистецтва (1910 р.)</a:t>
            </a:r>
            <a:r>
              <a:rPr lang="uk-UA" sz="4000" b="1" dirty="0"/>
              <a:t> усім єпископам, настоятелям церков та монастирів, губернаторам, представникам дворянства та різним державним посадовцям про цілі та завдання Товариства, надійшло лише 170 відповідей, себто 6 %.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008080"/>
                </a:highlight>
              </a:rPr>
              <a:t>Археологічна спадщина все ще асоціювалася, головним чином, із творами стародавнього мистецтва.</a:t>
            </a:r>
            <a:r>
              <a:rPr lang="uk-UA" sz="4000" b="1" dirty="0"/>
              <a:t> У 1919 р. товариство припинило діяльність через утворення Всеукраїнського комітету охорони пам’яток старовини і мистецтва (</a:t>
            </a:r>
            <a:r>
              <a:rPr lang="uk-UA" sz="4000" b="1" dirty="0">
                <a:highlight>
                  <a:srgbClr val="800000"/>
                </a:highlight>
              </a:rPr>
              <a:t>але знов мистецтво!</a:t>
            </a:r>
            <a:r>
              <a:rPr lang="uk-UA" sz="4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30434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A86C7-A015-F0A9-146B-DDB897EA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A1DDB-8154-DB09-5D3B-8D42D7E3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04F434-C1B4-70FF-126D-2D846673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У цілому формування поняття «</a:t>
            </a:r>
            <a:r>
              <a:rPr lang="uk-UA" sz="4000" b="1" dirty="0">
                <a:highlight>
                  <a:srgbClr val="800080"/>
                </a:highlight>
              </a:rPr>
              <a:t>археологічна спадщина</a:t>
            </a:r>
            <a:r>
              <a:rPr lang="uk-UA" sz="4000" b="1" dirty="0"/>
              <a:t>» постає як тривалий процес усвідомлення специфічності археологічних пам’яток, але навіть на початку ХХ ст. він ще не добіг логічного завершення. </a:t>
            </a:r>
          </a:p>
          <a:p>
            <a:pPr marL="0" indent="0" algn="just">
              <a:buNone/>
            </a:pPr>
            <a:r>
              <a:rPr lang="uk-UA" sz="4000" b="1" dirty="0"/>
              <a:t>Поступово назріла ідея проголосити історико-культурну спадщину «надбанням народу», що вдалося реалізувати вже за радянських часів. Але якщо до революції критерієм важливості для збереження пам’ятки була її унікальність і естетична цінність, то на цьому етапі, з погляду виховної функції, на перший план була висунута </a:t>
            </a:r>
            <a:r>
              <a:rPr lang="uk-UA" sz="4000" b="1" dirty="0">
                <a:highlight>
                  <a:srgbClr val="008000"/>
                </a:highlight>
              </a:rPr>
              <a:t>виробнича і класова цінність</a:t>
            </a:r>
            <a:r>
              <a:rPr lang="uk-UA" sz="4000" b="1" dirty="0"/>
              <a:t>: </a:t>
            </a:r>
            <a:r>
              <a:rPr lang="uk-UA" sz="4000" b="1" dirty="0">
                <a:highlight>
                  <a:srgbClr val="800000"/>
                </a:highlight>
              </a:rPr>
              <a:t>«Кожна пам’ятка має розглядатись вперше як відбиток продуктивних сил людського оточення свого часу... (давати) зрозуміти, чому селянин (дрібний власник) пішов робити революцію разом з пролетаріатом».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214571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4F692-A3D3-908D-AB22-9D84BB119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3F5B4-C180-42AB-6F28-DF42A548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594B12-BD6E-35CF-AA13-AD9715CD1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4000" b="1" dirty="0">
                <a:highlight>
                  <a:srgbClr val="808000"/>
                </a:highlight>
              </a:rPr>
              <a:t>Стародавні пам’ятки, що відображали національні традиції та залишки споруд релігійного призначення, втрачали статус пам’яток історичної минувшини.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FF0000"/>
                </a:highlight>
              </a:rPr>
              <a:t>Список охоронюваних пам’яток у 1931 р. скоротився з 3000 до 1200 одиниць. </a:t>
            </a:r>
          </a:p>
          <a:p>
            <a:pPr marL="0" indent="0" algn="just">
              <a:buNone/>
            </a:pPr>
            <a:r>
              <a:rPr lang="uk-UA" sz="4000" b="1" dirty="0"/>
              <a:t>Термін «</a:t>
            </a:r>
            <a:r>
              <a:rPr lang="uk-UA" sz="4000" b="1" dirty="0">
                <a:highlight>
                  <a:srgbClr val="008080"/>
                </a:highlight>
              </a:rPr>
              <a:t>археологія</a:t>
            </a:r>
            <a:r>
              <a:rPr lang="uk-UA" sz="4000" b="1" dirty="0"/>
              <a:t>» був замінений на «</a:t>
            </a:r>
            <a:r>
              <a:rPr lang="uk-UA" sz="4000" b="1" dirty="0">
                <a:highlight>
                  <a:srgbClr val="000080"/>
                </a:highlight>
              </a:rPr>
              <a:t>історію матеріальної культури</a:t>
            </a:r>
            <a:r>
              <a:rPr lang="uk-UA" sz="4000" b="1" dirty="0"/>
              <a:t>», і археологія відтепер займалася </a:t>
            </a:r>
            <a:r>
              <a:rPr lang="uk-UA" sz="4000" b="1" dirty="0">
                <a:highlight>
                  <a:srgbClr val="800000"/>
                </a:highlight>
              </a:rPr>
              <a:t>«</a:t>
            </a:r>
            <a:r>
              <a:rPr lang="uk-UA" sz="4000" b="1" dirty="0" err="1">
                <a:highlight>
                  <a:srgbClr val="800000"/>
                </a:highlight>
              </a:rPr>
              <a:t>речознавством</a:t>
            </a:r>
            <a:r>
              <a:rPr lang="uk-UA" sz="4000" b="1" dirty="0">
                <a:highlight>
                  <a:srgbClr val="800000"/>
                </a:highlight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554399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BC1A-167F-90E7-F985-1009D953A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43A8-18B1-221A-02A9-1A2787B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19AC46-7BAE-B9DD-1B5E-D6E532B2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У передвоєнні роки (перед Другою світовою війною) рівень національного самоусвідомлення значно зріс, і в перші роки війни, що принесли Радянському Союзу багато стратегічних поразок, він досяг свого апогею.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На хвилі патріотичного ставлення до історико-культурної спадщини з’являються публікації, присвячені справі охорони та збереження пам’яток археології. </a:t>
            </a:r>
            <a:r>
              <a:rPr lang="uk-UA" sz="4000" b="1" dirty="0"/>
              <a:t>З’явилася необхідність виокремити їх через розуміння особливостей збереження і необхідності розробки спеціальної методики дослідження.</a:t>
            </a:r>
          </a:p>
        </p:txBody>
      </p:sp>
    </p:spTree>
    <p:extLst>
      <p:ext uri="{BB962C8B-B14F-4D97-AF65-F5344CB8AC3E}">
        <p14:creationId xmlns:p14="http://schemas.microsoft.com/office/powerpoint/2010/main" val="18506820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8F6B-1B11-6B53-224F-62DEF1C3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A83C8-48C9-6DD9-2798-CED49DC9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E08044-20F4-C5F6-47B7-37F9A51D0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600" b="1" dirty="0"/>
              <a:t>Все частіше в офіційних документах використовується термін </a:t>
            </a:r>
            <a:r>
              <a:rPr lang="uk-UA" sz="2600" b="1" dirty="0">
                <a:highlight>
                  <a:srgbClr val="800000"/>
                </a:highlight>
              </a:rPr>
              <a:t>«археологічні пам’ятки» </a:t>
            </a:r>
            <a:r>
              <a:rPr lang="uk-UA" sz="2600" b="1" dirty="0"/>
              <a:t>замість таких, як, приміром, довоєнний </a:t>
            </a:r>
            <a:r>
              <a:rPr lang="uk-UA" sz="2600" b="1" dirty="0">
                <a:highlight>
                  <a:srgbClr val="0000FF"/>
                </a:highlight>
              </a:rPr>
              <a:t>«пам’ятки старовини та мистецтва».</a:t>
            </a:r>
            <a:r>
              <a:rPr lang="uk-UA" sz="2600" b="1" dirty="0"/>
              <a:t> </a:t>
            </a:r>
          </a:p>
          <a:p>
            <a:pPr marL="0" indent="0" algn="just">
              <a:buNone/>
            </a:pPr>
            <a:r>
              <a:rPr lang="uk-UA" sz="2600" b="1" dirty="0"/>
              <a:t>Але після війни, за часів М.С. Хрущова, ситуація різко змінюється. </a:t>
            </a:r>
            <a:r>
              <a:rPr lang="uk-UA" sz="2600" b="1" dirty="0">
                <a:highlight>
                  <a:srgbClr val="800000"/>
                </a:highlight>
              </a:rPr>
              <a:t>Замість терміну «пам’ятки археології» тепер фігурують «речові історичні джерела», що опинилися в одній ланці з такими категоріями історичних джерел, як </a:t>
            </a:r>
            <a:r>
              <a:rPr lang="uk-UA" sz="2600" b="1" dirty="0" err="1">
                <a:highlight>
                  <a:srgbClr val="800000"/>
                </a:highlight>
              </a:rPr>
              <a:t>мовні</a:t>
            </a:r>
            <a:r>
              <a:rPr lang="uk-UA" sz="2600" b="1" dirty="0">
                <a:highlight>
                  <a:srgbClr val="800000"/>
                </a:highlight>
              </a:rPr>
              <a:t> (писемні чи усні), поведінкові (звичаї, обряди та ін.), образотворчі.</a:t>
            </a:r>
          </a:p>
          <a:p>
            <a:pPr marL="0" indent="0" algn="just">
              <a:buNone/>
            </a:pPr>
            <a:r>
              <a:rPr lang="uk-UA" sz="2600" b="1" dirty="0"/>
              <a:t> </a:t>
            </a:r>
            <a:r>
              <a:rPr lang="uk-UA" sz="2600" b="1" dirty="0">
                <a:highlight>
                  <a:srgbClr val="008000"/>
                </a:highlight>
              </a:rPr>
              <a:t>Але вже на той час за рівнем методологічної бази археологія давно сформувалась як повноцінна наука, перед якою постала гостра необхідність вироблення професійної термінології. </a:t>
            </a:r>
          </a:p>
        </p:txBody>
      </p:sp>
    </p:spTree>
    <p:extLst>
      <p:ext uri="{BB962C8B-B14F-4D97-AF65-F5344CB8AC3E}">
        <p14:creationId xmlns:p14="http://schemas.microsoft.com/office/powerpoint/2010/main" val="3603308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E69C7-6E15-B94B-0A38-99551FB6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F71A4-2C0B-215A-3725-A155FB10F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E70414-8B1F-6312-467E-D68E4950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З іншого боку, до пам’яток археології не відносили залишки забудови міст та інших населених пунктів, що визначалися за Законом </a:t>
            </a:r>
            <a:r>
              <a:rPr lang="uk-UA" sz="4000" b="1" dirty="0">
                <a:highlight>
                  <a:srgbClr val="000080"/>
                </a:highlight>
              </a:rPr>
              <a:t>«Про охорону та використання пам’яток історії та культури» 1978 р. </a:t>
            </a:r>
            <a:r>
              <a:rPr lang="uk-UA" sz="4000" b="1" dirty="0"/>
              <a:t>як пам’ятки містобудування та архітектури (Закон 1978, ст. 6). </a:t>
            </a:r>
          </a:p>
          <a:p>
            <a:pPr marL="0" indent="0" algn="just">
              <a:buNone/>
            </a:pPr>
            <a:r>
              <a:rPr lang="uk-UA" sz="4000" b="1" dirty="0"/>
              <a:t>Окрім того, з </a:t>
            </a:r>
            <a:r>
              <a:rPr lang="uk-UA" sz="4000" b="1" dirty="0">
                <a:highlight>
                  <a:srgbClr val="800000"/>
                </a:highlight>
              </a:rPr>
              <a:t>пам’яток археології випали речові та монетні скарби, навіть знайдені безпосередньо на пам’ятці.</a:t>
            </a:r>
            <a:r>
              <a:rPr lang="uk-UA" sz="4000" b="1" dirty="0"/>
              <a:t> Їх вивели з-під дії закону за наполяганням Міністерства фінансів і перевели на державний облік до Міністерства внутрішніх справ.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FF0000"/>
                </a:highlight>
              </a:rPr>
              <a:t>Це було не випадково, бо націлювалося на нівелювання межі між «історичним джерелом» та «археологічним джерелом» і спрямування археологічної науки на потреби тогочасної ідеології.</a:t>
            </a:r>
          </a:p>
        </p:txBody>
      </p:sp>
    </p:spTree>
    <p:extLst>
      <p:ext uri="{BB962C8B-B14F-4D97-AF65-F5344CB8AC3E}">
        <p14:creationId xmlns:p14="http://schemas.microsoft.com/office/powerpoint/2010/main" val="105958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4CF2-51C3-6877-62D2-C87C58AFF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010F3-1B27-B7A9-5C71-82B36C06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4CE430-7CA2-D759-BB14-D30B9E9BD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3491"/>
            <a:ext cx="12192000" cy="608214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4000" b="1" dirty="0"/>
              <a:t>Зокрема за його керівництвом під час діяльності відповідної археологічної експедиції у 2022 році було виявлено та вилучено на користь </a:t>
            </a:r>
            <a:r>
              <a:rPr lang="uk-UA" sz="4000" b="1" dirty="0" err="1"/>
              <a:t>рф</a:t>
            </a:r>
            <a:r>
              <a:rPr lang="uk-UA" sz="4000" b="1" dirty="0"/>
              <a:t> </a:t>
            </a:r>
            <a:r>
              <a:rPr lang="uk-UA" sz="4000" b="1" dirty="0">
                <a:highlight>
                  <a:srgbClr val="FFFF00"/>
                </a:highlight>
              </a:rPr>
              <a:t>скарб</a:t>
            </a:r>
            <a:r>
              <a:rPr lang="uk-UA" sz="4000" b="1" dirty="0"/>
              <a:t> – </a:t>
            </a:r>
            <a:r>
              <a:rPr lang="uk-UA" sz="4000" b="1" dirty="0">
                <a:highlight>
                  <a:srgbClr val="800000"/>
                </a:highlight>
              </a:rPr>
              <a:t>30 золотих монет, з них 26 - з ім’ям Александра Македонського та 4 – карбовані в період правління його брата Філіпа ΙΙΙ Аррідея.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uk-UA" sz="4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4000" b="1" dirty="0"/>
              <a:t>У листопаді 2025 року українська прокуратура оголосила </a:t>
            </a:r>
            <a:r>
              <a:rPr lang="uk-UA" sz="4000" b="1" dirty="0" err="1"/>
              <a:t>Бутігяна</a:t>
            </a:r>
            <a:r>
              <a:rPr lang="uk-UA" sz="4000" b="1" dirty="0"/>
              <a:t> в розшук у за організацію незаконних розкопок в окупованому Росією Криму.</a:t>
            </a:r>
          </a:p>
        </p:txBody>
      </p:sp>
    </p:spTree>
    <p:extLst>
      <p:ext uri="{BB962C8B-B14F-4D97-AF65-F5344CB8AC3E}">
        <p14:creationId xmlns:p14="http://schemas.microsoft.com/office/powerpoint/2010/main" val="3483897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DDE0A-6DCD-1E51-59D6-CEAA04E2D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DB89A-D56B-A429-D75E-70C9D0F2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7797C8-9AF9-EE76-4082-75CE88198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86691"/>
            <a:ext cx="8599951" cy="597130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Пояснюючи особливість археологічних джерел, Лев </a:t>
            </a:r>
            <a:r>
              <a:rPr lang="uk-UA" sz="4000" b="1" dirty="0" err="1"/>
              <a:t>Самуїлович</a:t>
            </a:r>
            <a:r>
              <a:rPr lang="uk-UA" sz="4000" b="1" dirty="0"/>
              <a:t> </a:t>
            </a:r>
            <a:r>
              <a:rPr lang="uk-UA" sz="4000" b="1" dirty="0" err="1"/>
              <a:t>Клейн</a:t>
            </a:r>
            <a:r>
              <a:rPr lang="uk-UA" sz="4000" b="1" dirty="0"/>
              <a:t> (1927 — 2019) писав: </a:t>
            </a:r>
            <a:r>
              <a:rPr lang="uk-UA" sz="4000" b="1" dirty="0">
                <a:highlight>
                  <a:srgbClr val="800000"/>
                </a:highlight>
              </a:rPr>
              <a:t>«</a:t>
            </a:r>
            <a:r>
              <a:rPr lang="uk-UA" sz="4000" b="1" dirty="0" err="1">
                <a:highlight>
                  <a:srgbClr val="800000"/>
                </a:highlight>
              </a:rPr>
              <a:t>археологические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источники</a:t>
            </a:r>
            <a:r>
              <a:rPr lang="uk-UA" sz="4000" b="1" dirty="0">
                <a:highlight>
                  <a:srgbClr val="800000"/>
                </a:highlight>
              </a:rPr>
              <a:t>… </a:t>
            </a:r>
            <a:r>
              <a:rPr lang="uk-UA" sz="4000" b="1" dirty="0" err="1">
                <a:highlight>
                  <a:srgbClr val="800000"/>
                </a:highlight>
              </a:rPr>
              <a:t>это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источники</a:t>
            </a:r>
            <a:r>
              <a:rPr lang="uk-UA" sz="4000" b="1" dirty="0"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highlight>
                  <a:srgbClr val="800000"/>
                </a:highlight>
              </a:rPr>
              <a:t>заслуживающие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выделения</a:t>
            </a:r>
            <a:r>
              <a:rPr lang="uk-UA" sz="4000" b="1" dirty="0">
                <a:highlight>
                  <a:srgbClr val="800000"/>
                </a:highlight>
              </a:rPr>
              <a:t> в </a:t>
            </a:r>
            <a:r>
              <a:rPr lang="uk-UA" sz="4000" b="1" dirty="0" err="1">
                <a:highlight>
                  <a:srgbClr val="800000"/>
                </a:highlight>
              </a:rPr>
              <a:t>особую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категорию</a:t>
            </a:r>
            <a:r>
              <a:rPr lang="uk-UA" sz="4000" b="1" dirty="0">
                <a:highlight>
                  <a:srgbClr val="800000"/>
                </a:highlight>
              </a:rPr>
              <a:t> по </a:t>
            </a:r>
            <a:r>
              <a:rPr lang="uk-UA" sz="4000" b="1" dirty="0" err="1">
                <a:highlight>
                  <a:srgbClr val="800000"/>
                </a:highlight>
              </a:rPr>
              <a:t>соображениям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методического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характера</a:t>
            </a:r>
            <a:r>
              <a:rPr lang="uk-UA" sz="4000" b="1" dirty="0">
                <a:highlight>
                  <a:srgbClr val="800000"/>
                </a:highlight>
              </a:rPr>
              <a:t>: </a:t>
            </a:r>
            <a:r>
              <a:rPr lang="uk-UA" sz="4000" b="1" dirty="0" err="1">
                <a:highlight>
                  <a:srgbClr val="800000"/>
                </a:highlight>
              </a:rPr>
              <a:t>чтобы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извлекать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из</a:t>
            </a:r>
            <a:r>
              <a:rPr lang="uk-UA" sz="4000" b="1" dirty="0">
                <a:highlight>
                  <a:srgbClr val="800000"/>
                </a:highlight>
              </a:rPr>
              <a:t> них </a:t>
            </a:r>
            <a:r>
              <a:rPr lang="uk-UA" sz="4000" b="1" dirty="0" err="1">
                <a:highlight>
                  <a:srgbClr val="800000"/>
                </a:highlight>
              </a:rPr>
              <a:t>информацию</a:t>
            </a:r>
            <a:r>
              <a:rPr lang="uk-UA" sz="4000" b="1" dirty="0"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highlight>
                  <a:srgbClr val="800000"/>
                </a:highlight>
              </a:rPr>
              <a:t>требуется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особая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профессиональная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подготовка</a:t>
            </a:r>
            <a:r>
              <a:rPr lang="uk-UA" sz="4000" b="1" dirty="0"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highlight>
                  <a:srgbClr val="800000"/>
                </a:highlight>
              </a:rPr>
              <a:t>особая</a:t>
            </a:r>
            <a:r>
              <a:rPr lang="uk-UA" sz="4000" b="1" dirty="0">
                <a:highlight>
                  <a:srgbClr val="800000"/>
                </a:highlight>
              </a:rPr>
              <a:t> методика, </a:t>
            </a:r>
            <a:r>
              <a:rPr lang="uk-UA" sz="4000" b="1" dirty="0" err="1">
                <a:highlight>
                  <a:srgbClr val="800000"/>
                </a:highlight>
              </a:rPr>
              <a:t>особый</a:t>
            </a:r>
            <a:r>
              <a:rPr lang="uk-UA" sz="4000" b="1" dirty="0">
                <a:highlight>
                  <a:srgbClr val="800000"/>
                </a:highlight>
              </a:rPr>
              <a:t> набор понятий, словом, </a:t>
            </a:r>
            <a:r>
              <a:rPr lang="uk-UA" sz="4000" b="1" dirty="0" err="1">
                <a:highlight>
                  <a:srgbClr val="800000"/>
                </a:highlight>
              </a:rPr>
              <a:t>особая</a:t>
            </a:r>
            <a:r>
              <a:rPr lang="uk-UA" sz="4000" b="1" dirty="0">
                <a:highlight>
                  <a:srgbClr val="800000"/>
                </a:highlight>
              </a:rPr>
              <a:t> наука».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ED4DC-768B-D294-3C86-985AEB1C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951" y="1121294"/>
            <a:ext cx="3400271" cy="51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1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C3FA2-66E2-5B7B-B267-A740D74F8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BCA0F-386A-9C13-844B-10D2C3A4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1FC1E-A224-6684-997A-448A6EFD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Учений визначив чіткі критерії археологічного джерела, спираючись на «подвійний розрив» </a:t>
            </a:r>
            <a:r>
              <a:rPr lang="uk-UA" sz="4000" b="1" dirty="0">
                <a:highlight>
                  <a:srgbClr val="800000"/>
                </a:highlight>
              </a:rPr>
              <a:t>«</a:t>
            </a:r>
            <a:r>
              <a:rPr lang="uk-UA" sz="4000" b="1" dirty="0" err="1">
                <a:highlight>
                  <a:srgbClr val="800000"/>
                </a:highlight>
              </a:rPr>
              <a:t>традиции</a:t>
            </a:r>
            <a:r>
              <a:rPr lang="uk-UA" sz="4000" b="1" dirty="0">
                <a:highlight>
                  <a:srgbClr val="800000"/>
                </a:highlight>
              </a:rPr>
              <a:t> (</a:t>
            </a:r>
            <a:r>
              <a:rPr lang="uk-UA" sz="4000" b="1" dirty="0" err="1">
                <a:highlight>
                  <a:srgbClr val="800000"/>
                </a:highlight>
              </a:rPr>
              <a:t>между</a:t>
            </a:r>
            <a:r>
              <a:rPr lang="uk-UA" sz="4000" b="1" dirty="0">
                <a:highlight>
                  <a:srgbClr val="800000"/>
                </a:highlight>
              </a:rPr>
              <a:t> далеким </a:t>
            </a:r>
            <a:r>
              <a:rPr lang="uk-UA" sz="4000" b="1" dirty="0" err="1">
                <a:highlight>
                  <a:srgbClr val="800000"/>
                </a:highlight>
              </a:rPr>
              <a:t>прошлым</a:t>
            </a:r>
            <a:r>
              <a:rPr lang="uk-UA" sz="4000" b="1" dirty="0">
                <a:highlight>
                  <a:srgbClr val="800000"/>
                </a:highlight>
              </a:rPr>
              <a:t> и нашим </a:t>
            </a:r>
            <a:r>
              <a:rPr lang="uk-UA" sz="4000" b="1" dirty="0" err="1">
                <a:highlight>
                  <a:srgbClr val="800000"/>
                </a:highlight>
              </a:rPr>
              <a:t>временем</a:t>
            </a:r>
            <a:r>
              <a:rPr lang="uk-UA" sz="4000" b="1" dirty="0">
                <a:highlight>
                  <a:srgbClr val="800000"/>
                </a:highlight>
              </a:rPr>
              <a:t>) и в </a:t>
            </a:r>
            <a:r>
              <a:rPr lang="uk-UA" sz="4000" b="1" dirty="0" err="1">
                <a:highlight>
                  <a:srgbClr val="800000"/>
                </a:highlight>
              </a:rPr>
              <a:t>объективации</a:t>
            </a:r>
            <a:r>
              <a:rPr lang="uk-UA" sz="4000" b="1" dirty="0">
                <a:highlight>
                  <a:srgbClr val="800000"/>
                </a:highlight>
              </a:rPr>
              <a:t>, т. е. в формах </a:t>
            </a:r>
            <a:r>
              <a:rPr lang="uk-UA" sz="4000" b="1" dirty="0" err="1">
                <a:highlight>
                  <a:srgbClr val="800000"/>
                </a:highlight>
              </a:rPr>
              <a:t>воплощения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информации</a:t>
            </a:r>
            <a:r>
              <a:rPr lang="uk-UA" sz="4000" b="1" dirty="0">
                <a:highlight>
                  <a:srgbClr val="800000"/>
                </a:highlight>
              </a:rPr>
              <a:t> (</a:t>
            </a:r>
            <a:r>
              <a:rPr lang="uk-UA" sz="4000" b="1" dirty="0" err="1">
                <a:highlight>
                  <a:srgbClr val="800000"/>
                </a:highlight>
              </a:rPr>
              <a:t>разрыв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между</a:t>
            </a:r>
            <a:r>
              <a:rPr lang="uk-UA" sz="4000" b="1" dirty="0">
                <a:highlight>
                  <a:srgbClr val="800000"/>
                </a:highlight>
              </a:rPr>
              <a:t> миром </a:t>
            </a:r>
            <a:r>
              <a:rPr lang="uk-UA" sz="4000" b="1" dirty="0" err="1">
                <a:highlight>
                  <a:srgbClr val="800000"/>
                </a:highlight>
              </a:rPr>
              <a:t>вещей</a:t>
            </a:r>
            <a:r>
              <a:rPr lang="uk-UA" sz="4000" b="1" dirty="0">
                <a:highlight>
                  <a:srgbClr val="800000"/>
                </a:highlight>
              </a:rPr>
              <a:t> и миром </a:t>
            </a:r>
            <a:r>
              <a:rPr lang="uk-UA" sz="4000" b="1" dirty="0" err="1">
                <a:highlight>
                  <a:srgbClr val="800000"/>
                </a:highlight>
              </a:rPr>
              <a:t>идей</a:t>
            </a:r>
            <a:r>
              <a:rPr lang="uk-UA" sz="4000" b="1" dirty="0"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highlight>
                  <a:srgbClr val="800000"/>
                </a:highlight>
              </a:rPr>
              <a:t>которыми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можно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оперировать</a:t>
            </a:r>
            <a:r>
              <a:rPr lang="uk-UA" sz="4000" b="1" dirty="0">
                <a:highlight>
                  <a:srgbClr val="800000"/>
                </a:highlight>
              </a:rPr>
              <a:t> в </a:t>
            </a:r>
            <a:r>
              <a:rPr lang="uk-UA" sz="4000" b="1" dirty="0" err="1">
                <a:highlight>
                  <a:srgbClr val="800000"/>
                </a:highlight>
              </a:rPr>
              <a:t>науке</a:t>
            </a:r>
            <a:r>
              <a:rPr lang="uk-UA" sz="4000" b="1" dirty="0">
                <a:highlight>
                  <a:srgbClr val="800000"/>
                </a:highlight>
              </a:rPr>
              <a:t>)»</a:t>
            </a:r>
            <a:r>
              <a:rPr lang="uk-UA" sz="4000" b="1" dirty="0"/>
              <a:t>. Такий «подвійний розрив» вимагав, на його думку, виділення археологічних пам’яток в окрему категорію.</a:t>
            </a:r>
          </a:p>
        </p:txBody>
      </p:sp>
    </p:spTree>
    <p:extLst>
      <p:ext uri="{BB962C8B-B14F-4D97-AF65-F5344CB8AC3E}">
        <p14:creationId xmlns:p14="http://schemas.microsoft.com/office/powerpoint/2010/main" val="759635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17422-431C-E5A8-71D9-4555529D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0669D-1E80-4670-79B6-013B8CD9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56CB03-6639-4020-662C-6A28C262F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В останній третині ХХ ст. твердження, що </a:t>
            </a:r>
            <a:r>
              <a:rPr lang="uk-UA" sz="4000" b="1" dirty="0">
                <a:highlight>
                  <a:srgbClr val="800000"/>
                </a:highlight>
              </a:rPr>
              <a:t>«путь к </a:t>
            </a:r>
            <a:r>
              <a:rPr lang="uk-UA" sz="4000" b="1" dirty="0" err="1">
                <a:highlight>
                  <a:srgbClr val="800000"/>
                </a:highlight>
              </a:rPr>
              <a:t>определению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археологических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источников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пролегает</a:t>
            </a:r>
            <a:r>
              <a:rPr lang="uk-UA" sz="4000" b="1" dirty="0">
                <a:highlight>
                  <a:srgbClr val="800000"/>
                </a:highlight>
              </a:rPr>
              <a:t> через </a:t>
            </a:r>
            <a:r>
              <a:rPr lang="uk-UA" sz="4000" b="1" dirty="0" err="1">
                <a:highlight>
                  <a:srgbClr val="800000"/>
                </a:highlight>
              </a:rPr>
              <a:t>понятие</a:t>
            </a:r>
            <a:r>
              <a:rPr lang="uk-UA" sz="4000" b="1" dirty="0">
                <a:highlight>
                  <a:srgbClr val="800000"/>
                </a:highlight>
              </a:rPr>
              <a:t> «</a:t>
            </a:r>
            <a:r>
              <a:rPr lang="uk-UA" sz="4000" b="1" dirty="0" err="1">
                <a:highlight>
                  <a:srgbClr val="800000"/>
                </a:highlight>
              </a:rPr>
              <a:t>вещественные</a:t>
            </a:r>
            <a:r>
              <a:rPr lang="uk-UA" sz="4000" b="1" dirty="0"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highlight>
                  <a:srgbClr val="800000"/>
                </a:highlight>
              </a:rPr>
              <a:t>источники</a:t>
            </a:r>
            <a:r>
              <a:rPr lang="uk-UA" sz="4000" b="1" dirty="0">
                <a:highlight>
                  <a:srgbClr val="800000"/>
                </a:highlight>
              </a:rPr>
              <a:t>»</a:t>
            </a:r>
            <a:r>
              <a:rPr lang="uk-UA" sz="4000" b="1" dirty="0"/>
              <a:t>, все менше відповідало рівневі розвитку археології. </a:t>
            </a:r>
            <a:r>
              <a:rPr lang="uk-UA" sz="4000" b="1" dirty="0">
                <a:solidFill>
                  <a:srgbClr val="FFFF00"/>
                </a:solidFill>
              </a:rPr>
              <a:t>Особливо відчутно недоліки такого підходу були помітні у зв’язку з розгортанням широких досліджень давньоруських міст, коли своєрідною археологічною пам’яткою починають вважати не тільки речові знахідки, а й культурний шар у цілому. </a:t>
            </a:r>
          </a:p>
        </p:txBody>
      </p:sp>
    </p:spTree>
    <p:extLst>
      <p:ext uri="{BB962C8B-B14F-4D97-AF65-F5344CB8AC3E}">
        <p14:creationId xmlns:p14="http://schemas.microsoft.com/office/powerpoint/2010/main" val="2859567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43B83-17D2-8328-FD25-B2AC8B741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2054C-E310-E8B2-6684-63A30151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E178F-63D0-9B4B-CACE-2B5BA2F8B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Постановою 1970 р. «</a:t>
            </a:r>
            <a:r>
              <a:rPr lang="uk-UA" sz="4000" b="1" dirty="0">
                <a:highlight>
                  <a:srgbClr val="800000"/>
                </a:highlight>
              </a:rPr>
              <a:t>Про затвердження списку міст та інших населених пунктів республіки (116 пунктів), які підлягають охороні як пам’ятки національної культури, що мають археологічну цінність</a:t>
            </a:r>
            <a:r>
              <a:rPr lang="uk-UA" sz="4000" b="1" dirty="0"/>
              <a:t>», окрім </a:t>
            </a:r>
            <a:r>
              <a:rPr lang="uk-UA" sz="4000" b="1" dirty="0">
                <a:highlight>
                  <a:srgbClr val="008080"/>
                </a:highlight>
              </a:rPr>
              <a:t>охоронних зон, встановлюються зони регулювання забудови та охорони давнього ландшафту. </a:t>
            </a:r>
          </a:p>
          <a:p>
            <a:pPr marL="0" indent="0" algn="just">
              <a:buNone/>
            </a:pPr>
            <a:r>
              <a:rPr lang="uk-UA" sz="4000" b="1" dirty="0"/>
              <a:t>Поява такої постанови свідчила про </a:t>
            </a:r>
            <a:r>
              <a:rPr lang="uk-UA" sz="4000" b="1" dirty="0">
                <a:highlight>
                  <a:srgbClr val="800000"/>
                </a:highlight>
              </a:rPr>
              <a:t>поступове визнання важливості збереження природного компоненту археологічної спадщини</a:t>
            </a:r>
            <a:r>
              <a:rPr lang="uk-UA" sz="4000" b="1" dirty="0"/>
              <a:t> та того факту, що пам’ятки археології вимагають особливого підходу в справі їхньої охорони, а, отже, й окремого правового регулювання.</a:t>
            </a:r>
          </a:p>
        </p:txBody>
      </p:sp>
    </p:spTree>
    <p:extLst>
      <p:ext uri="{BB962C8B-B14F-4D97-AF65-F5344CB8AC3E}">
        <p14:creationId xmlns:p14="http://schemas.microsoft.com/office/powerpoint/2010/main" val="1441692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183D-55D3-42B6-24BD-768A0AF88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EBF9B-A0C6-97F8-B59A-CE24BA50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F1805E-9A85-3714-9C3E-F140C3A8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З прийняттям у 1972 р. в Парижі Конвенції </a:t>
            </a:r>
            <a:r>
              <a:rPr lang="uk-UA" sz="4000" b="1" dirty="0">
                <a:highlight>
                  <a:srgbClr val="800000"/>
                </a:highlight>
              </a:rPr>
              <a:t>«Про охорону всесвітньої культурної та природної спадщини»</a:t>
            </a:r>
            <a:r>
              <a:rPr lang="uk-UA" sz="4000" b="1" dirty="0"/>
              <a:t> набувають поширення такі поняття, як «культурна», «природна», «архітектурна», «археологічна» та інші категорії «спадщини». </a:t>
            </a:r>
          </a:p>
          <a:p>
            <a:pPr marL="0" indent="0" algn="just">
              <a:buNone/>
            </a:pPr>
            <a:r>
              <a:rPr lang="uk-UA" sz="4000" b="1" dirty="0"/>
              <a:t>Ця Конвенція цікава не лише через введення в міжнародне законодавство поняття «спадщина», а й </a:t>
            </a:r>
            <a:r>
              <a:rPr lang="uk-UA" sz="4000" b="1" dirty="0">
                <a:solidFill>
                  <a:srgbClr val="FFFF00"/>
                </a:solidFill>
              </a:rPr>
              <a:t>поєднання в межах одного документу засад щодо охорони і культурних, і природних здобутків минулого як цілісної системи. </a:t>
            </a:r>
            <a:r>
              <a:rPr lang="uk-UA" sz="4000" b="1" dirty="0"/>
              <a:t>У СРСР, якщо йшлося про охорону пам’ятки, то малася на увазі лише охорона самого об’єкта, вирваного з навколишнього середовища. </a:t>
            </a:r>
            <a:r>
              <a:rPr lang="uk-UA" sz="4000" b="1" dirty="0">
                <a:highlight>
                  <a:srgbClr val="000080"/>
                </a:highlight>
              </a:rPr>
              <a:t>«</a:t>
            </a:r>
            <a:r>
              <a:rPr lang="uk-UA" sz="4000" b="1" dirty="0" err="1">
                <a:highlight>
                  <a:srgbClr val="000080"/>
                </a:highlight>
              </a:rPr>
              <a:t>Смысловой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основой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данного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подхода</a:t>
            </a:r>
            <a:r>
              <a:rPr lang="uk-UA" sz="4000" b="1" dirty="0">
                <a:highlight>
                  <a:srgbClr val="000080"/>
                </a:highlight>
              </a:rPr>
              <a:t> являлось «</a:t>
            </a:r>
            <a:r>
              <a:rPr lang="uk-UA" sz="4000" b="1" dirty="0" err="1">
                <a:highlight>
                  <a:srgbClr val="000080"/>
                </a:highlight>
              </a:rPr>
              <a:t>сохранение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памяти</a:t>
            </a:r>
            <a:r>
              <a:rPr lang="uk-UA" sz="4000" b="1" dirty="0">
                <a:highlight>
                  <a:srgbClr val="000080"/>
                </a:highlight>
              </a:rPr>
              <a:t>, </a:t>
            </a:r>
            <a:r>
              <a:rPr lang="uk-UA" sz="4000" b="1" dirty="0" err="1">
                <a:highlight>
                  <a:srgbClr val="000080"/>
                </a:highlight>
              </a:rPr>
              <a:t>которая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объективировалась</a:t>
            </a:r>
            <a:r>
              <a:rPr lang="uk-UA" sz="4000" b="1" dirty="0">
                <a:highlight>
                  <a:srgbClr val="000080"/>
                </a:highlight>
              </a:rPr>
              <a:t> в предметах, </a:t>
            </a:r>
            <a:r>
              <a:rPr lang="uk-UA" sz="4000" b="1" dirty="0" err="1">
                <a:highlight>
                  <a:srgbClr val="000080"/>
                </a:highlight>
              </a:rPr>
              <a:t>созданных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ранее</a:t>
            </a:r>
            <a:r>
              <a:rPr lang="uk-UA" sz="4000" b="1" dirty="0">
                <a:highlight>
                  <a:srgbClr val="000080"/>
                </a:highlight>
              </a:rPr>
              <a:t>… «</a:t>
            </a:r>
            <a:r>
              <a:rPr lang="uk-UA" sz="4000" b="1" dirty="0" err="1">
                <a:highlight>
                  <a:srgbClr val="000080"/>
                </a:highlight>
              </a:rPr>
              <a:t>объект</a:t>
            </a:r>
            <a:r>
              <a:rPr lang="uk-UA" sz="4000" b="1" dirty="0">
                <a:highlight>
                  <a:srgbClr val="000080"/>
                </a:highlight>
              </a:rPr>
              <a:t>» </a:t>
            </a:r>
            <a:r>
              <a:rPr lang="uk-UA" sz="4000" b="1" dirty="0" err="1">
                <a:highlight>
                  <a:srgbClr val="000080"/>
                </a:highlight>
              </a:rPr>
              <a:t>вырывался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из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своей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среды</a:t>
            </a:r>
            <a:r>
              <a:rPr lang="uk-UA" sz="4000" b="1" dirty="0">
                <a:highlight>
                  <a:srgbClr val="000080"/>
                </a:highlight>
              </a:rPr>
              <a:t>, </a:t>
            </a:r>
            <a:r>
              <a:rPr lang="uk-UA" sz="4000" b="1" dirty="0" err="1">
                <a:highlight>
                  <a:srgbClr val="000080"/>
                </a:highlight>
              </a:rPr>
              <a:t>задуманной</a:t>
            </a:r>
            <a:r>
              <a:rPr lang="uk-UA" sz="4000" b="1" dirty="0">
                <a:highlight>
                  <a:srgbClr val="000080"/>
                </a:highlight>
              </a:rPr>
              <a:t> для </a:t>
            </a:r>
            <a:r>
              <a:rPr lang="uk-UA" sz="4000" b="1" dirty="0" err="1">
                <a:highlight>
                  <a:srgbClr val="000080"/>
                </a:highlight>
              </a:rPr>
              <a:t>него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ранее</a:t>
            </a:r>
            <a:r>
              <a:rPr lang="uk-UA" sz="4000" b="1" dirty="0">
                <a:highlight>
                  <a:srgbClr val="000080"/>
                </a:highlight>
              </a:rPr>
              <a:t>, </a:t>
            </a:r>
            <a:r>
              <a:rPr lang="uk-UA" sz="4000" b="1" dirty="0" err="1">
                <a:highlight>
                  <a:srgbClr val="000080"/>
                </a:highlight>
              </a:rPr>
              <a:t>из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времени</a:t>
            </a:r>
            <a:r>
              <a:rPr lang="uk-UA" sz="4000" b="1" dirty="0">
                <a:highlight>
                  <a:srgbClr val="000080"/>
                </a:highlight>
              </a:rPr>
              <a:t>, </a:t>
            </a:r>
            <a:r>
              <a:rPr lang="uk-UA" sz="4000" b="1" dirty="0" err="1">
                <a:highlight>
                  <a:srgbClr val="000080"/>
                </a:highlight>
              </a:rPr>
              <a:t>отражением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которого</a:t>
            </a:r>
            <a:r>
              <a:rPr lang="uk-UA" sz="4000" b="1" dirty="0">
                <a:highlight>
                  <a:srgbClr val="000080"/>
                </a:highlight>
              </a:rPr>
              <a:t> он </a:t>
            </a:r>
            <a:r>
              <a:rPr lang="uk-UA" sz="4000" b="1" dirty="0" err="1">
                <a:highlight>
                  <a:srgbClr val="000080"/>
                </a:highlight>
              </a:rPr>
              <a:t>был</a:t>
            </a:r>
            <a:r>
              <a:rPr lang="uk-UA" sz="4000" b="1" dirty="0">
                <a:highlight>
                  <a:srgbClr val="000080"/>
                </a:highlight>
              </a:rPr>
              <a:t>. </a:t>
            </a:r>
            <a:r>
              <a:rPr lang="uk-UA" sz="4000" b="1" dirty="0" err="1">
                <a:highlight>
                  <a:srgbClr val="000080"/>
                </a:highlight>
              </a:rPr>
              <a:t>Теряя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пространственно-временную</a:t>
            </a:r>
            <a:r>
              <a:rPr lang="uk-UA" sz="4000" b="1" dirty="0">
                <a:highlight>
                  <a:srgbClr val="000080"/>
                </a:highlight>
              </a:rPr>
              <a:t> </a:t>
            </a:r>
            <a:r>
              <a:rPr lang="uk-UA" sz="4000" b="1" dirty="0" err="1">
                <a:highlight>
                  <a:srgbClr val="000080"/>
                </a:highlight>
              </a:rPr>
              <a:t>связь</a:t>
            </a:r>
            <a:r>
              <a:rPr lang="uk-UA" sz="4000" b="1" dirty="0">
                <a:highlight>
                  <a:srgbClr val="000080"/>
                </a:highlight>
              </a:rPr>
              <a:t> с </a:t>
            </a:r>
            <a:r>
              <a:rPr lang="uk-UA" sz="4000" b="1" dirty="0" err="1">
                <a:highlight>
                  <a:srgbClr val="000080"/>
                </a:highlight>
              </a:rPr>
              <a:t>окружающим</a:t>
            </a:r>
            <a:r>
              <a:rPr lang="uk-UA" sz="4000" b="1" dirty="0">
                <a:highlight>
                  <a:srgbClr val="000080"/>
                </a:highlight>
              </a:rPr>
              <a:t> миром, «</a:t>
            </a:r>
            <a:r>
              <a:rPr lang="uk-UA" sz="4000" b="1" dirty="0" err="1">
                <a:highlight>
                  <a:srgbClr val="000080"/>
                </a:highlight>
              </a:rPr>
              <a:t>памятник</a:t>
            </a:r>
            <a:r>
              <a:rPr lang="uk-UA" sz="4000" b="1" dirty="0">
                <a:highlight>
                  <a:srgbClr val="000080"/>
                </a:highlight>
              </a:rPr>
              <a:t>» </a:t>
            </a:r>
            <a:r>
              <a:rPr lang="uk-UA" sz="4000" b="1" dirty="0" err="1">
                <a:highlight>
                  <a:srgbClr val="000080"/>
                </a:highlight>
              </a:rPr>
              <a:t>становился</a:t>
            </a:r>
            <a:r>
              <a:rPr lang="uk-UA" sz="4000" b="1" dirty="0">
                <a:highlight>
                  <a:srgbClr val="000080"/>
                </a:highlight>
              </a:rPr>
              <a:t> «</a:t>
            </a:r>
            <a:r>
              <a:rPr lang="uk-UA" sz="4000" b="1" dirty="0" err="1">
                <a:highlight>
                  <a:srgbClr val="000080"/>
                </a:highlight>
              </a:rPr>
              <a:t>формой</a:t>
            </a:r>
            <a:r>
              <a:rPr lang="uk-UA" sz="4000" b="1" dirty="0">
                <a:highlight>
                  <a:srgbClr val="000080"/>
                </a:highlight>
              </a:rPr>
              <a:t> без </a:t>
            </a:r>
            <a:r>
              <a:rPr lang="uk-UA" sz="4000" b="1" dirty="0" err="1">
                <a:highlight>
                  <a:srgbClr val="000080"/>
                </a:highlight>
              </a:rPr>
              <a:t>содержания</a:t>
            </a:r>
            <a:r>
              <a:rPr lang="uk-UA" sz="4000" b="1" dirty="0">
                <a:highlight>
                  <a:srgbClr val="000080"/>
                </a:highlight>
              </a:rPr>
              <a:t>»».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1629862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E074-8DA0-8F6E-1B66-6E241F73D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D3A18-9F49-C214-8030-94BB815D8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787AE2-E96B-91D7-8B45-E4031FB4E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На момент формування поняття «спадщина» у сфері культури, зокрема й у </a:t>
            </a:r>
            <a:r>
              <a:rPr lang="uk-UA" sz="4000" b="1" dirty="0" err="1"/>
              <a:t>пам’яткоохоронній</a:t>
            </a:r>
            <a:r>
              <a:rPr lang="uk-UA" sz="4000" b="1" dirty="0"/>
              <a:t> справі, відбулися концептуальні зміни. Західноєвропейський досвід, накопичений від початку 1960-х р., призвів до переходу від охорони до: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1.  збереження пам’яток з подальшим їх використанням (почали надавати увагу ансамблям і територіям, а не окремим пам’яткам); </a:t>
            </a:r>
          </a:p>
        </p:txBody>
      </p:sp>
    </p:spTree>
    <p:extLst>
      <p:ext uri="{BB962C8B-B14F-4D97-AF65-F5344CB8AC3E}">
        <p14:creationId xmlns:p14="http://schemas.microsoft.com/office/powerpoint/2010/main" val="683974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94F0B-8778-6C17-A5DA-BB9C3735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876D8-D2D4-7FD2-4681-5116122B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53C04B-EB79-B3A1-6CDB-99F47BC4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>
                <a:highlight>
                  <a:srgbClr val="000080"/>
                </a:highlight>
              </a:rPr>
              <a:t>2. збереженням та прийняттям рішень щодо відбору «спадщини» почали займатися не адміністратори, а архітектори та історики;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8000"/>
                </a:highlight>
              </a:rPr>
              <a:t>3. з метою регенерації та реабілітації територій на зміну захисним заходам прийшов менеджмент використання територій; 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800080"/>
                </a:highlight>
              </a:rPr>
              <a:t>4. перетворення історичних пам’яток на продукт, орієнтований на споживача, тобто критерій відбору спадщини полягав уже в потребах, що існують на даний момент на ринку культурної продукції і здійснюється за законами ринкових відносин.</a:t>
            </a:r>
          </a:p>
        </p:txBody>
      </p:sp>
    </p:spTree>
    <p:extLst>
      <p:ext uri="{BB962C8B-B14F-4D97-AF65-F5344CB8AC3E}">
        <p14:creationId xmlns:p14="http://schemas.microsoft.com/office/powerpoint/2010/main" val="3937617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8F2CF-FAF4-841D-102E-1C9F6A720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D6E34-780E-ED87-C064-F0243B02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3AD2B-BC84-7E32-D16E-DD3A3565F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Загалом визріли дві головні тенденції — </a:t>
            </a:r>
            <a:r>
              <a:rPr lang="uk-UA" sz="4000" b="1" dirty="0">
                <a:highlight>
                  <a:srgbClr val="800000"/>
                </a:highlight>
              </a:rPr>
              <a:t>«гуманізація» та «екологізація». </a:t>
            </a:r>
            <a:r>
              <a:rPr lang="uk-UA" sz="4000" b="1" dirty="0"/>
              <a:t>Через загальний підйом ролі культури в житті суспільства, природа також «актуалізувалась» і стала розглядатися як культурно-історичне явище. Про роль природи у розвитку людства з погляду археології почали говорити в Британії в середині ХХ ст. Британські представники розглядали культуру як засіб адаптації людини до природи. </a:t>
            </a:r>
            <a:r>
              <a:rPr lang="uk-UA" sz="4000" b="1" dirty="0">
                <a:highlight>
                  <a:srgbClr val="800080"/>
                </a:highlight>
              </a:rPr>
              <a:t>Саме ці два зустрічні напрями й стали базою для формування сучасної єдиної системи природної та культурної спадщини.</a:t>
            </a:r>
          </a:p>
        </p:txBody>
      </p:sp>
    </p:spTree>
    <p:extLst>
      <p:ext uri="{BB962C8B-B14F-4D97-AF65-F5344CB8AC3E}">
        <p14:creationId xmlns:p14="http://schemas.microsoft.com/office/powerpoint/2010/main" val="3095448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BF32F-DBD8-17AF-1F01-205325D31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6D3FE-4D69-A32B-D388-ADCFBC1D2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DD53CF-1135-700E-930B-7A0914F64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Це, відповідно, відобразилось і на сучасних принципах формування </a:t>
            </a:r>
            <a:r>
              <a:rPr lang="uk-UA" sz="4000" b="1" dirty="0">
                <a:highlight>
                  <a:srgbClr val="800000"/>
                </a:highlight>
              </a:rPr>
              <a:t>Списку всесвітньої спадщини ЮНЕСКО.</a:t>
            </a:r>
            <a:r>
              <a:rPr lang="uk-UA" sz="4000" b="1" dirty="0"/>
              <a:t> Приміром, саме завдяки тому, що «Культурний ландшафт каньйону м. Кам’янець-Подільський» включає елементи і культурної, і природної спадщини, його швидко включили до попереднього Списку. </a:t>
            </a:r>
          </a:p>
          <a:p>
            <a:pPr marL="0" indent="0" algn="just">
              <a:buNone/>
            </a:pPr>
            <a:r>
              <a:rPr lang="uk-UA" sz="4000" b="1" dirty="0"/>
              <a:t>Новий підхід знайшов відображення і в Законі України «</a:t>
            </a:r>
            <a:r>
              <a:rPr lang="uk-UA" sz="4000" b="1" dirty="0">
                <a:highlight>
                  <a:srgbClr val="FF0000"/>
                </a:highlight>
              </a:rPr>
              <a:t>Про охорону культурної спадщини» 2000 року</a:t>
            </a:r>
            <a:r>
              <a:rPr lang="uk-UA" sz="4000" b="1" dirty="0"/>
              <a:t>. Згідно з ним, об’єктом культурної спадщини є не тільки визначні місця, споруди (витвори), комплекси (ансамблі), їхні частини, пов’язані з ними рухомі предмети, а й території чи водні об’єкти, інші природні, природно-антропогенні або створені людиною об’єкти незалежно від стану збереження, що донесли до нашого часу цінність з </a:t>
            </a:r>
            <a:r>
              <a:rPr lang="uk-UA" sz="4000" b="1" dirty="0">
                <a:highlight>
                  <a:srgbClr val="800000"/>
                </a:highlight>
              </a:rPr>
              <a:t>археологічного</a:t>
            </a:r>
            <a:r>
              <a:rPr lang="uk-UA" sz="4000" b="1" dirty="0"/>
              <a:t>, естетичного, етнологічного, історичного, архітектурного, мистецького, наукового чи художнього погляду і зберегли свою автентичність (</a:t>
            </a:r>
            <a:r>
              <a:rPr lang="uk-UA" sz="4000" b="1" dirty="0">
                <a:highlight>
                  <a:srgbClr val="008000"/>
                </a:highlight>
              </a:rPr>
              <a:t>Закон України 2006, с. 130</a:t>
            </a:r>
            <a:r>
              <a:rPr lang="uk-UA" sz="4000" b="1" dirty="0"/>
              <a:t>).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693660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D462-4EBB-59E4-588A-F621666E1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37142-4303-6791-599B-879EF44E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B19AC-C1F2-692C-DE02-0FCF7943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Із ратифікацією у 1988 р. Радянським Союзом Паризької Конвенції </a:t>
            </a:r>
            <a:r>
              <a:rPr lang="uk-UA" sz="4000" b="1" dirty="0">
                <a:highlight>
                  <a:srgbClr val="800000"/>
                </a:highlight>
              </a:rPr>
              <a:t>«Про охорону всесвітньої культурної та природної спадщини» </a:t>
            </a:r>
            <a:r>
              <a:rPr lang="uk-UA" sz="4000" b="1" dirty="0"/>
              <a:t>все частіше у вітчизняних працях починає з’являтися термін </a:t>
            </a:r>
            <a:r>
              <a:rPr lang="uk-UA" sz="4000" b="1" dirty="0">
                <a:solidFill>
                  <a:srgbClr val="FFFF00"/>
                </a:solidFill>
              </a:rPr>
              <a:t>«археологічна спадщина». </a:t>
            </a:r>
            <a:r>
              <a:rPr lang="uk-UA" sz="4000" b="1" dirty="0"/>
              <a:t>Це було пов’язано, по-перше, з загальною популяризацією концепції «спадщина» у всесвітній </a:t>
            </a:r>
            <a:r>
              <a:rPr lang="uk-UA" sz="4000" b="1" dirty="0" err="1"/>
              <a:t>пам’яткоохоронній</a:t>
            </a:r>
            <a:r>
              <a:rPr lang="uk-UA" sz="4000" b="1" dirty="0"/>
              <a:t> справі, а, по-друге, з виявленням конкретних недоліків понять «культурна» і «природна спадщина», що стало особливо актуальними для </a:t>
            </a:r>
            <a:r>
              <a:rPr lang="uk-UA" sz="4000" b="1" dirty="0">
                <a:highlight>
                  <a:srgbClr val="FF0000"/>
                </a:highlight>
              </a:rPr>
              <a:t>охорони археологічного надбання</a:t>
            </a:r>
            <a:r>
              <a:rPr lang="uk-UA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4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3B7C-656C-B741-A9AB-30CBCDCFD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D9149-E278-10C8-F2F9-C7DA238F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04727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F14391-758D-3C71-5354-FDF96266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83491"/>
            <a:ext cx="7897091" cy="61745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3000" b="1" dirty="0"/>
              <a:t>У кінці листопада 2025 р. </a:t>
            </a:r>
            <a:r>
              <a:rPr lang="uk-UA" sz="3000" b="1" dirty="0" err="1"/>
              <a:t>Бутягін</a:t>
            </a:r>
            <a:r>
              <a:rPr lang="uk-UA" sz="3000" b="1" dirty="0"/>
              <a:t> анонсував серію лекцій у низці країн Європи. 1 грудня відбулася лекція в Празі, 2 грудня - в Амстердамі.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3000" b="1" dirty="0"/>
              <a:t>Після прибуття до Польщі для проведення лекції у Варшаві, </a:t>
            </a:r>
            <a:r>
              <a:rPr lang="uk-UA" sz="3000" b="1" dirty="0" err="1">
                <a:highlight>
                  <a:srgbClr val="800000"/>
                </a:highlight>
              </a:rPr>
              <a:t>Бутягіна</a:t>
            </a:r>
            <a:r>
              <a:rPr lang="uk-UA" sz="3000" b="1" dirty="0">
                <a:highlight>
                  <a:srgbClr val="800000"/>
                </a:highlight>
              </a:rPr>
              <a:t> було затримано</a:t>
            </a:r>
            <a:r>
              <a:rPr lang="uk-UA" sz="3000" b="1" dirty="0"/>
              <a:t> в готелі Агентством внутрішньої безпеки Польщі за запитом України. </a:t>
            </a:r>
            <a:r>
              <a:rPr lang="uk-UA" sz="3000" b="1" dirty="0" err="1"/>
              <a:t>Бутягін</a:t>
            </a:r>
            <a:r>
              <a:rPr lang="uk-UA" sz="3000" b="1" dirty="0"/>
              <a:t> відмовився давати показання, після чого суд обрав йому запобіжний захід у вигляді 40 днів тримання під вартою.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796D88-BDEE-F215-5994-548EB36B7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836" y="83126"/>
            <a:ext cx="3746437" cy="66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15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1C0C9-89CB-1DEB-FB87-B4B2604CD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96B40-51FD-A52A-725B-31B9A703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5E415-CC64-C2A7-4DA9-8038D5011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>
                <a:highlight>
                  <a:srgbClr val="800000"/>
                </a:highlight>
              </a:rPr>
              <a:t>Археологічна спадщина </a:t>
            </a:r>
            <a:r>
              <a:rPr lang="uk-UA" sz="4000" b="1" dirty="0"/>
              <a:t>— </a:t>
            </a:r>
            <a:r>
              <a:rPr lang="uk-UA" sz="4000" b="1" dirty="0">
                <a:solidFill>
                  <a:srgbClr val="FFFF00"/>
                </a:solidFill>
              </a:rPr>
              <a:t>сукупність археологічних об'єктів, що перебувають під охороною держави, та пов’язані з ними території, а також рухомі культурні цінності (археологічні предмети), що походять з об’єктів археологічної спадщини.</a:t>
            </a:r>
          </a:p>
          <a:p>
            <a:pPr marL="0" indent="0" algn="just">
              <a:buNone/>
            </a:pPr>
            <a:r>
              <a:rPr lang="uk-UA" sz="4000" b="1" dirty="0">
                <a:highlight>
                  <a:srgbClr val="000080"/>
                </a:highlight>
              </a:rPr>
              <a:t>Археологічна спадщина</a:t>
            </a:r>
            <a:r>
              <a:rPr lang="uk-UA" sz="4000" b="1" dirty="0"/>
              <a:t> – </a:t>
            </a:r>
            <a:r>
              <a:rPr lang="uk-UA" sz="4000" b="1" dirty="0">
                <a:solidFill>
                  <a:srgbClr val="FFC000"/>
                </a:solidFill>
              </a:rPr>
              <a:t>це всі матеріальні залишки (об’єкти, споруди, поселення, артефакти) та сліди існування людства в минулому, що зберегли свою автентичність і мають наукову, антропологічну чи етнографічну цінність. Вона є ключовим джерелом пізнання історії людства та його розвитку, а її збереження, дослідження та облік є завданням держави, яке здійснюється шляхом археологічних розкопок та розвідок.</a:t>
            </a:r>
          </a:p>
          <a:p>
            <a:pPr marL="0" indent="0" algn="just">
              <a:buNone/>
            </a:pP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1519807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B1FF7-24C5-C3A7-2336-9BABF4A4A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B03D-E39D-DB22-8156-9D26674B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5018C-95AD-458D-C2BD-F563D51F6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000" b="1" dirty="0">
                <a:highlight>
                  <a:srgbClr val="FF0000"/>
                </a:highlight>
              </a:rPr>
              <a:t>Реєстр об’єктів, </a:t>
            </a:r>
            <a:endParaRPr lang="en-US" sz="4000" b="1" dirty="0">
              <a:highlight>
                <a:srgbClr val="FF0000"/>
              </a:highlight>
            </a:endParaRPr>
          </a:p>
          <a:p>
            <a:pPr marL="0" indent="0" algn="ctr">
              <a:buNone/>
            </a:pPr>
            <a:r>
              <a:rPr lang="uk-UA" sz="4000" b="1" dirty="0">
                <a:highlight>
                  <a:srgbClr val="FF0000"/>
                </a:highlight>
              </a:rPr>
              <a:t>постраждалих від російської агресії</a:t>
            </a:r>
          </a:p>
          <a:p>
            <a:pPr marL="0" indent="0" algn="ctr">
              <a:buNone/>
            </a:pPr>
            <a:r>
              <a:rPr lang="lt-LT" sz="4000" b="1" dirty="0"/>
              <a:t>https://ciss.org.ua/ua/reestr-obektiv-postrajdalih-vid-rosiskoii-agresiii.html?spagtamplate=%257B%2522form_data%2522%253A%255B%255D%252C%2522search_data%2522%253A%2522%2522%252C%2522num%2522%253A4%257D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033436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4B9A-9D12-E58D-10B7-7D82CD49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4B76F-8A6F-0FC5-A157-40F7A3A9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673A9-5F2F-185F-29A6-37C5626A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У США, де археологія займає місце в системі </a:t>
            </a:r>
            <a:r>
              <a:rPr lang="uk-UA" sz="4000" b="1" dirty="0">
                <a:highlight>
                  <a:srgbClr val="800000"/>
                </a:highlight>
              </a:rPr>
              <a:t>природничих</a:t>
            </a:r>
            <a:r>
              <a:rPr lang="uk-UA" sz="4000" b="1" dirty="0"/>
              <a:t>, а не </a:t>
            </a:r>
            <a:r>
              <a:rPr lang="uk-UA" sz="4000" b="1" dirty="0">
                <a:solidFill>
                  <a:srgbClr val="FFC000"/>
                </a:solidFill>
              </a:rPr>
              <a:t>гуманітарних наук</a:t>
            </a:r>
            <a:r>
              <a:rPr lang="uk-UA" sz="4000" b="1" dirty="0"/>
              <a:t>, досліджуючи еволюцію, а не історію культури, у процесі формування змісту поняття «</a:t>
            </a:r>
            <a:r>
              <a:rPr lang="uk-UA" sz="4000" b="1" dirty="0">
                <a:highlight>
                  <a:srgbClr val="008080"/>
                </a:highlight>
              </a:rPr>
              <a:t>археологічна спадщина</a:t>
            </a:r>
            <a:r>
              <a:rPr lang="uk-UA" sz="4000" b="1" dirty="0"/>
              <a:t>» дотримувались окремої позиції. США, а також Канада </a:t>
            </a:r>
            <a:r>
              <a:rPr lang="uk-UA" sz="4000" b="1" dirty="0">
                <a:highlight>
                  <a:srgbClr val="FF0000"/>
                </a:highlight>
              </a:rPr>
              <a:t>виступали проти введення тваринних, рослинних і геологічних решток давнього минулого, які у певному контексті є частиною археологічної спадщини</a:t>
            </a:r>
            <a:r>
              <a:rPr lang="uk-UA" sz="4000" b="1" dirty="0"/>
              <a:t> в сучасному сенсі, під дію Конвенції ЮНЕСКО «Проти незаконного обігу культурних цінностей» 1970 року.</a:t>
            </a:r>
          </a:p>
        </p:txBody>
      </p:sp>
    </p:spTree>
    <p:extLst>
      <p:ext uri="{BB962C8B-B14F-4D97-AF65-F5344CB8AC3E}">
        <p14:creationId xmlns:p14="http://schemas.microsoft.com/office/powerpoint/2010/main" val="3933766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5B8F8-C392-F2DA-D5B8-846A5F82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C6FF0-95F2-8A59-5807-A446D329B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CFD15-F964-80FF-6A9B-9CFA70D88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Адже віднесення цих видів пам’яток до категорії «природних об’єктів культурної спадщини» створювало, як гадали, сприятливі умови для зростання попиту на них на антикварному ринку, активізувало інтерес у цій сфері, як це відбувається з іншими рухомими об’єктами з нелегальних розкопок. </a:t>
            </a:r>
          </a:p>
          <a:p>
            <a:pPr marL="0" indent="0" algn="just">
              <a:buNone/>
            </a:pPr>
            <a:r>
              <a:rPr lang="uk-UA" sz="4000" b="1" dirty="0"/>
              <a:t>Все це свідчило про значне коло проблем, що виникали на практиці в той час, коли </a:t>
            </a:r>
            <a:r>
              <a:rPr lang="uk-UA" sz="4000" b="1" dirty="0">
                <a:solidFill>
                  <a:srgbClr val="FFFF00"/>
                </a:solidFill>
                <a:highlight>
                  <a:srgbClr val="800000"/>
                </a:highlight>
              </a:rPr>
              <a:t>охорона археологічної спадщини регулювалася законодавством з охорони культурної та природної спадщини</a:t>
            </a:r>
            <a:r>
              <a:rPr lang="uk-UA" sz="4000" b="1" dirty="0"/>
              <a:t>. Це й стало сигналом до вироблення спеціального законодавства для окремої категорії спадщини, що охоплювала б усі археологічні об’єкти.</a:t>
            </a:r>
          </a:p>
        </p:txBody>
      </p:sp>
    </p:spTree>
    <p:extLst>
      <p:ext uri="{BB962C8B-B14F-4D97-AF65-F5344CB8AC3E}">
        <p14:creationId xmlns:p14="http://schemas.microsoft.com/office/powerpoint/2010/main" val="36635730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F0C2-D48E-25EC-4B63-6F619386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96235-794D-F774-0B84-48D5F7D9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55782"/>
          </a:xfrm>
        </p:spPr>
        <p:txBody>
          <a:bodyPr>
            <a:noAutofit/>
          </a:bodyPr>
          <a:lstStyle/>
          <a:p>
            <a:r>
              <a:rPr lang="uk-UA" sz="2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2000" dirty="0">
                <a:highlight>
                  <a:srgbClr val="008080"/>
                </a:highlight>
              </a:rPr>
            </a:br>
            <a:r>
              <a:rPr lang="uk-UA" sz="2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732778-0B28-6FFB-EC13-F2884EF1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5783"/>
            <a:ext cx="12192000" cy="620221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У радянському науковому колі впровадження поняття «</a:t>
            </a:r>
            <a:r>
              <a:rPr lang="uk-UA" sz="4000" b="1" dirty="0">
                <a:highlight>
                  <a:srgbClr val="800000"/>
                </a:highlight>
              </a:rPr>
              <a:t>археологічна спадщина</a:t>
            </a:r>
            <a:r>
              <a:rPr lang="uk-UA" sz="4000" b="1" dirty="0"/>
              <a:t>» зіткнулося з певними перепонами, пов’язаними з тим, що сама археологія не визнавалася самостійною повноцінною наукою, а продовжувала лишатися на позиціях </a:t>
            </a:r>
            <a:r>
              <a:rPr lang="uk-UA" sz="4000" b="1" dirty="0">
                <a:highlight>
                  <a:srgbClr val="008080"/>
                </a:highlight>
              </a:rPr>
              <a:t>спеціальної історичної дисципліни</a:t>
            </a:r>
            <a:r>
              <a:rPr lang="uk-UA" sz="4000" b="1" dirty="0"/>
              <a:t>, покликаної досліджувати суто речові залишки давнини. Це підкріплювалося відносно низьким рівнем спеціальних теоретичних досліджень з цього питання. </a:t>
            </a:r>
          </a:p>
        </p:txBody>
      </p:sp>
    </p:spTree>
    <p:extLst>
      <p:ext uri="{BB962C8B-B14F-4D97-AF65-F5344CB8AC3E}">
        <p14:creationId xmlns:p14="http://schemas.microsoft.com/office/powerpoint/2010/main" val="1966188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3F8A-D29D-E512-36E1-DCEA53B7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D4E4-AD64-38C1-2159-981F280D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655782"/>
          </a:xfrm>
        </p:spPr>
        <p:txBody>
          <a:bodyPr>
            <a:noAutofit/>
          </a:bodyPr>
          <a:lstStyle/>
          <a:p>
            <a:r>
              <a:rPr lang="uk-UA" sz="2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2000" dirty="0">
                <a:highlight>
                  <a:srgbClr val="008080"/>
                </a:highlight>
              </a:rPr>
            </a:br>
            <a:r>
              <a:rPr lang="uk-UA" sz="2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FBE76-7DA6-F396-38A9-8425DE0B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5783"/>
            <a:ext cx="12192000" cy="620221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sz="4000" b="1" dirty="0"/>
              <a:t>Але вже в середині 1990-х рр. відповідно до засад ратифікованої СРСР Конвенції ЮНЕСКО, </a:t>
            </a:r>
            <a:r>
              <a:rPr lang="uk-UA" sz="4000" b="1" dirty="0">
                <a:highlight>
                  <a:srgbClr val="800000"/>
                </a:highlight>
              </a:rPr>
              <a:t>хибність сприйняття археологічних пам’яток суто в контексті пам’яток історії та культури</a:t>
            </a:r>
            <a:r>
              <a:rPr lang="uk-UA" sz="4000" b="1" dirty="0"/>
              <a:t>, як </a:t>
            </a:r>
            <a:r>
              <a:rPr lang="uk-UA" sz="4000" b="1" dirty="0">
                <a:highlight>
                  <a:srgbClr val="008080"/>
                </a:highlight>
              </a:rPr>
              <a:t>частину «історичної (історико-культурної) спадщини»</a:t>
            </a:r>
            <a:r>
              <a:rPr lang="uk-UA" sz="4000" b="1" dirty="0"/>
              <a:t>, оскільки вони є складовою «</a:t>
            </a:r>
            <a:r>
              <a:rPr lang="uk-UA" sz="4000" b="1" dirty="0">
                <a:highlight>
                  <a:srgbClr val="FF0000"/>
                </a:highlight>
              </a:rPr>
              <a:t>не тільки історико-культурної, але й природної спадщини..., носіями інформації </a:t>
            </a:r>
            <a:r>
              <a:rPr lang="uk-UA" sz="4000" b="1" dirty="0" err="1">
                <a:highlight>
                  <a:srgbClr val="FF0000"/>
                </a:highlight>
              </a:rPr>
              <a:t>палеоґрунтової</a:t>
            </a:r>
            <a:r>
              <a:rPr lang="uk-UA" sz="4000" b="1" dirty="0">
                <a:highlight>
                  <a:srgbClr val="FF0000"/>
                </a:highlight>
              </a:rPr>
              <a:t>, </a:t>
            </a:r>
            <a:r>
              <a:rPr lang="uk-UA" sz="4000" b="1" dirty="0" err="1">
                <a:highlight>
                  <a:srgbClr val="FF0000"/>
                </a:highlight>
              </a:rPr>
              <a:t>палеорослинної</a:t>
            </a:r>
            <a:r>
              <a:rPr lang="uk-UA" sz="4000" b="1" dirty="0">
                <a:highlight>
                  <a:srgbClr val="FF0000"/>
                </a:highlight>
              </a:rPr>
              <a:t> і т. д., як і </a:t>
            </a:r>
            <a:r>
              <a:rPr lang="uk-UA" sz="4000" b="1" dirty="0" err="1">
                <a:highlight>
                  <a:srgbClr val="FF0000"/>
                </a:highlight>
              </a:rPr>
              <a:t>палеоекологічної</a:t>
            </a:r>
            <a:r>
              <a:rPr lang="uk-UA" sz="4000" b="1" dirty="0">
                <a:highlight>
                  <a:srgbClr val="FF0000"/>
                </a:highlight>
              </a:rPr>
              <a:t> в цілому</a:t>
            </a:r>
            <a:r>
              <a:rPr lang="uk-UA" sz="4000" b="1" dirty="0"/>
              <a:t>», що жодним чином не суперечить їхньому історизму.</a:t>
            </a:r>
          </a:p>
        </p:txBody>
      </p:sp>
    </p:spTree>
    <p:extLst>
      <p:ext uri="{BB962C8B-B14F-4D97-AF65-F5344CB8AC3E}">
        <p14:creationId xmlns:p14="http://schemas.microsoft.com/office/powerpoint/2010/main" val="3052602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88342-4EDF-89F4-A180-D90775712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E61BA-2850-7093-5D26-723B1AD8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5F64F-83BD-E0E0-9DC4-90EC87916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b="1" dirty="0"/>
              <a:t>Чітке визначення терміну «</a:t>
            </a:r>
            <a:r>
              <a:rPr lang="uk-UA" sz="4000" b="1" dirty="0">
                <a:highlight>
                  <a:srgbClr val="FF0000"/>
                </a:highlight>
              </a:rPr>
              <a:t>археологічна спадщина</a:t>
            </a:r>
            <a:r>
              <a:rPr lang="uk-UA" sz="4000" b="1" dirty="0"/>
              <a:t>» дозволяє значно послабити таке явище антикварного ринку, як ототожнення предметів з археологічних розкопок зі звичайним «антикваріатом» або творами мистецтва і, на нашу думку, унеможливлює відверту торгівлю археологічними предметами.</a:t>
            </a:r>
          </a:p>
        </p:txBody>
      </p:sp>
    </p:spTree>
    <p:extLst>
      <p:ext uri="{BB962C8B-B14F-4D97-AF65-F5344CB8AC3E}">
        <p14:creationId xmlns:p14="http://schemas.microsoft.com/office/powerpoint/2010/main" val="25375130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C591-0409-8DF4-16AE-A10576F1C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D1B23-F50E-186E-8577-96135CEB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6BB69-E6CC-435F-4E34-176AC16B9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4000" b="1" dirty="0"/>
              <a:t>Для прикладу, </a:t>
            </a:r>
            <a:r>
              <a:rPr lang="uk-UA" sz="4000" b="1" dirty="0">
                <a:highlight>
                  <a:srgbClr val="FF0000"/>
                </a:highlight>
              </a:rPr>
              <a:t>Оборонні споруди Більського городища</a:t>
            </a:r>
            <a:r>
              <a:rPr lang="uk-UA" sz="4000" b="1" dirty="0"/>
              <a:t> постановою Кабінету Міністрів України </a:t>
            </a:r>
            <a:r>
              <a:rPr lang="uk-UA" sz="4000" b="1" dirty="0">
                <a:highlight>
                  <a:srgbClr val="800000"/>
                </a:highlight>
              </a:rPr>
              <a:t>№53 від 21 січня 2026 року</a:t>
            </a:r>
            <a:r>
              <a:rPr lang="uk-UA" sz="4000" b="1" dirty="0"/>
              <a:t> офіційно визнано </a:t>
            </a:r>
            <a:r>
              <a:rPr lang="uk-UA" sz="4000" b="1" dirty="0">
                <a:solidFill>
                  <a:srgbClr val="FFFF00"/>
                </a:solidFill>
              </a:rPr>
              <a:t>об’єктами культурної спадщини національного значення (</a:t>
            </a:r>
            <a:r>
              <a:rPr lang="uk-UA" sz="4000" b="1" dirty="0" err="1">
                <a:solidFill>
                  <a:srgbClr val="FFFF00"/>
                </a:solidFill>
              </a:rPr>
              <a:t>внесено</a:t>
            </a:r>
            <a:r>
              <a:rPr lang="uk-UA" sz="4000" b="1" dirty="0">
                <a:solidFill>
                  <a:srgbClr val="FFFF00"/>
                </a:solidFill>
              </a:rPr>
              <a:t> до Державного реєстру нерухомих пам’яток України)</a:t>
            </a:r>
            <a:r>
              <a:rPr lang="uk-UA" sz="4000" b="1" dirty="0"/>
              <a:t>. Це забезпечує посилену охорону унікальної пам’ятки скіфського часу на Полтавщині, сприяє залученню державного фінансування та розвитку туризму. </a:t>
            </a:r>
          </a:p>
        </p:txBody>
      </p:sp>
    </p:spTree>
    <p:extLst>
      <p:ext uri="{BB962C8B-B14F-4D97-AF65-F5344CB8AC3E}">
        <p14:creationId xmlns:p14="http://schemas.microsoft.com/office/powerpoint/2010/main" val="35292900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45D9-86D7-6FFC-1E03-90FC3FE78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0B5C3-AA3D-D155-B227-AABCB780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A43B59-33E7-FB12-88FA-00AB8B75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527" y="886692"/>
            <a:ext cx="10480547" cy="58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19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B352-06D6-435A-09EC-C31CA6A3C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63C5-FF36-6598-9838-D7515BAB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>
            <a:noAutofit/>
          </a:bodyPr>
          <a:lstStyle/>
          <a:p>
            <a:r>
              <a:rPr lang="uk-UA" sz="3000" dirty="0">
                <a:highlight>
                  <a:srgbClr val="008080"/>
                </a:highlight>
              </a:rPr>
              <a:t>2.	Поняття «археологічна спадщина» </a:t>
            </a:r>
            <a:br>
              <a:rPr lang="uk-UA" sz="3000" dirty="0">
                <a:highlight>
                  <a:srgbClr val="008080"/>
                </a:highlight>
              </a:rPr>
            </a:br>
            <a:r>
              <a:rPr lang="uk-UA" sz="3000" dirty="0">
                <a:highlight>
                  <a:srgbClr val="008080"/>
                </a:highlight>
              </a:rPr>
              <a:t>в історії розвитку археології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36D999-3C88-D35A-625F-FA968050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1" y="820882"/>
            <a:ext cx="6570133" cy="3695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2FC91C-F9D1-5E79-8A96-EB4DCF10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641" y="2780722"/>
            <a:ext cx="6605788" cy="39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CE4DF-C7C4-202E-7B5D-733A6424E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2CE47-B258-0E2E-1E1F-A44D5790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5FF9AE-E5CC-C7FA-7370-FA3D029F9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3491"/>
            <a:ext cx="12192000" cy="61745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3300" b="1" dirty="0"/>
              <a:t>Його звинувачують у незаконних археологічних розкопках в окупованому Криму, а саме — античного міста </a:t>
            </a:r>
            <a:r>
              <a:rPr lang="uk-UA" sz="3300" b="1" dirty="0" err="1"/>
              <a:t>Мірмекій</a:t>
            </a:r>
            <a:r>
              <a:rPr lang="uk-UA" sz="3300" b="1" dirty="0"/>
              <a:t>, у пошкодженні цієї пам’ятки та </a:t>
            </a:r>
            <a:r>
              <a:rPr lang="uk-UA" sz="3300" b="1" dirty="0">
                <a:highlight>
                  <a:srgbClr val="FF0000"/>
                </a:highlight>
              </a:rPr>
              <a:t>завданні шкоди державі Україна на 200 мільйонів гривень</a:t>
            </a:r>
            <a:r>
              <a:rPr lang="uk-UA" sz="3300" b="1" dirty="0"/>
              <a:t>. Його можуть </a:t>
            </a:r>
            <a:r>
              <a:rPr lang="uk-UA" sz="3300" b="1" dirty="0">
                <a:highlight>
                  <a:srgbClr val="808000"/>
                </a:highlight>
              </a:rPr>
              <a:t>засудити до п’яти років ув’язнення</a:t>
            </a:r>
            <a:r>
              <a:rPr lang="uk-UA" sz="3300" b="1" dirty="0"/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3300" b="1" dirty="0"/>
              <a:t>У суді </a:t>
            </a:r>
            <a:r>
              <a:rPr lang="uk-UA" sz="3300" b="1" dirty="0" err="1"/>
              <a:t>Бутягін</a:t>
            </a:r>
            <a:r>
              <a:rPr lang="uk-UA" sz="3300" b="1" dirty="0"/>
              <a:t> просить не видавати його Україні, оскільки він росіянин і це для нього небезпечно. Він визнає, що проводив археологічні дослідження в окупованому Криму, але не погоджується з обвинуваченнями. Називає себе «людиною науки», говорить, що він «</a:t>
            </a:r>
            <a:r>
              <a:rPr lang="uk-UA" sz="3300" b="1" dirty="0">
                <a:highlight>
                  <a:srgbClr val="800000"/>
                </a:highlight>
              </a:rPr>
              <a:t>поза політикою</a:t>
            </a:r>
            <a:r>
              <a:rPr lang="uk-UA" sz="3300" b="1" dirty="0"/>
              <a:t>» і що «просто займався справою, якій присвятив життя». </a:t>
            </a:r>
          </a:p>
        </p:txBody>
      </p:sp>
    </p:spTree>
    <p:extLst>
      <p:ext uri="{BB962C8B-B14F-4D97-AF65-F5344CB8AC3E}">
        <p14:creationId xmlns:p14="http://schemas.microsoft.com/office/powerpoint/2010/main" val="315988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506E-83AD-EEB6-B97A-C6AEF081A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17B33-A3D7-E0E3-C6E3-234B7D1D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73756C-FE20-953B-E65C-0A6858482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691"/>
            <a:ext cx="12192000" cy="59713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4000" b="1" dirty="0"/>
              <a:t>23 грудня Україна направила запит на екстрадицію. </a:t>
            </a:r>
            <a:r>
              <a:rPr lang="uk-UA" sz="4000" b="1" dirty="0">
                <a:highlight>
                  <a:srgbClr val="000080"/>
                </a:highlight>
              </a:rPr>
              <a:t>12 січня 2026 року</a:t>
            </a:r>
            <a:r>
              <a:rPr lang="uk-UA" sz="4000" b="1" dirty="0"/>
              <a:t> суд продовжив арешт </a:t>
            </a:r>
            <a:r>
              <a:rPr lang="uk-UA" sz="4000" b="1" dirty="0" err="1"/>
              <a:t>Бутягіна</a:t>
            </a:r>
            <a:r>
              <a:rPr lang="uk-UA" sz="4000" b="1" dirty="0"/>
              <a:t> до </a:t>
            </a:r>
            <a:r>
              <a:rPr lang="uk-UA" sz="4000" b="1" dirty="0">
                <a:highlight>
                  <a:srgbClr val="800000"/>
                </a:highlight>
              </a:rPr>
              <a:t>4 березня</a:t>
            </a:r>
            <a:r>
              <a:rPr lang="uk-UA" sz="4000" b="1" dirty="0"/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uk-UA" sz="4000" b="1" dirty="0"/>
              <a:t>15 січня 2026 року мало відбутися закрите засідання суду, де мало б бути розглянуто питання про екстрадицію </a:t>
            </a:r>
            <a:r>
              <a:rPr lang="uk-UA" sz="4000" b="1" dirty="0" err="1"/>
              <a:t>Бутягіна</a:t>
            </a:r>
            <a:r>
              <a:rPr lang="uk-UA" sz="4000" b="1" dirty="0"/>
              <a:t> до України, але сторона захисту заявила про відвід судді, через що судовий розгляд було відкладено.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401814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43B99-F445-1822-3949-7716EE97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D7BA4-16F6-3453-55A8-11A63AA4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6691"/>
          </a:xfrm>
        </p:spPr>
        <p:txBody>
          <a:bodyPr/>
          <a:lstStyle/>
          <a:p>
            <a:r>
              <a:rPr lang="uk-UA" dirty="0">
                <a:highlight>
                  <a:srgbClr val="800000"/>
                </a:highlight>
              </a:rPr>
              <a:t>1.	Вступ до курсу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13DC6-14E2-0F29-3819-A00952A1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3491"/>
            <a:ext cx="12192000" cy="61745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uk-UA" sz="2400" b="1" dirty="0" err="1"/>
              <a:t>Бутягін</a:t>
            </a:r>
            <a:r>
              <a:rPr lang="uk-UA" sz="2400" b="1" dirty="0"/>
              <a:t> — знаний археолог-</a:t>
            </a:r>
            <a:r>
              <a:rPr lang="uk-UA" sz="2400" b="1" dirty="0" err="1"/>
              <a:t>античник</a:t>
            </a:r>
            <a:r>
              <a:rPr lang="uk-UA" sz="2400" b="1" dirty="0"/>
              <a:t> у Росії, Україні та Європі. Він не єдиний, кого Україна звинувачує в незаконних розкопках на півострові — таких майже 200 осіб, але </a:t>
            </a:r>
            <a:r>
              <a:rPr lang="uk-UA" sz="2400" b="1" dirty="0" err="1">
                <a:highlight>
                  <a:srgbClr val="FF0000"/>
                </a:highlight>
              </a:rPr>
              <a:t>Бутягін</a:t>
            </a:r>
            <a:r>
              <a:rPr lang="uk-UA" sz="2400" b="1" dirty="0">
                <a:highlight>
                  <a:srgbClr val="FF0000"/>
                </a:highlight>
              </a:rPr>
              <a:t> перший, кого затримали</a:t>
            </a:r>
            <a:r>
              <a:rPr lang="uk-UA" sz="2400" b="1" dirty="0"/>
              <a:t>. У Києві за його справою уважно слідкують — колись у </a:t>
            </a:r>
            <a:r>
              <a:rPr lang="uk-UA" sz="2400" b="1" dirty="0" err="1"/>
              <a:t>Бутягіна</a:t>
            </a:r>
            <a:r>
              <a:rPr lang="uk-UA" sz="2400" b="1" dirty="0"/>
              <a:t> було багато друзів в Україні. Тепер вони вирішують, що робитимуть у разі його екстрадиції.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uk-UA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4174D-44F4-2389-DC92-5671E8813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547712"/>
            <a:ext cx="11166763" cy="43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78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211</TotalTime>
  <Words>5567</Words>
  <Application>Microsoft Office PowerPoint</Application>
  <PresentationFormat>Широкоэкранный</PresentationFormat>
  <Paragraphs>191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3" baseType="lpstr">
      <vt:lpstr>Arial</vt:lpstr>
      <vt:lpstr>Bookman Old Style</vt:lpstr>
      <vt:lpstr>Rockwell</vt:lpstr>
      <vt:lpstr>Damask</vt:lpstr>
      <vt:lpstr>Лекція 1. Поняття «археологічна спадщина» в історії розвитку археології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1. Вступ до курсу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  <vt:lpstr>2. Поняття «археологічна спадщина»  в історії розвитку археології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13</cp:revision>
  <dcterms:created xsi:type="dcterms:W3CDTF">2025-08-30T16:08:18Z</dcterms:created>
  <dcterms:modified xsi:type="dcterms:W3CDTF">2026-02-06T11:49:05Z</dcterms:modified>
</cp:coreProperties>
</file>