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7" r:id="rId6"/>
    <p:sldId id="269" r:id="rId7"/>
    <p:sldId id="270" r:id="rId8"/>
    <p:sldId id="271" r:id="rId9"/>
    <p:sldId id="272" r:id="rId10"/>
    <p:sldId id="273" r:id="rId11"/>
    <p:sldId id="27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27.10.2022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27.10.2022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27.10.2022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27.10.2022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27.10.2022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smtClean="0"/>
              <a:t>Сутність та види цінової дискримінації.</a:t>
            </a:r>
            <a:br>
              <a:rPr lang="uk-UA" sz="3200" dirty="0" smtClean="0"/>
            </a:br>
            <a:r>
              <a:rPr lang="uk-UA" sz="3200" dirty="0" smtClean="0"/>
              <a:t>2. Практика використання цінової дискримінації.</a:t>
            </a:r>
            <a:br>
              <a:rPr lang="uk-UA" sz="3200" dirty="0" smtClean="0"/>
            </a:br>
            <a:r>
              <a:rPr lang="uk-UA" sz="3200" dirty="0" smtClean="0"/>
              <a:t>3. Наслідки застосування цінової дискримінації на добробут та її регулювання</a:t>
            </a:r>
            <a:r>
              <a:rPr lang="ru-RU" sz="3200" dirty="0" smtClean="0"/>
              <a:t>.</a:t>
            </a:r>
            <a:endParaRPr lang="ru-RU"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dirty="0" smtClean="0"/>
              <a:t>Тема </a:t>
            </a:r>
            <a:r>
              <a:rPr lang="uk-UA" b="1" dirty="0" smtClean="0"/>
              <a:t>9</a:t>
            </a:r>
            <a:r>
              <a:rPr lang="uk-UA" b="1" dirty="0"/>
              <a:t>. Цінова дискримінація</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20000"/>
          </a:bodyPr>
          <a:lstStyle/>
          <a:p>
            <a:pPr indent="0" algn="just">
              <a:spcAft>
                <a:spcPts val="0"/>
              </a:spcAft>
              <a:buNone/>
            </a:pPr>
            <a:r>
              <a:rPr lang="uk-UA" sz="2400" b="1" dirty="0">
                <a:latin typeface="Times New Roman"/>
                <a:ea typeface="Times New Roman"/>
              </a:rPr>
              <a:t>Вплив цінової дискримінації відображається в першу чергу на розподілі доходів. </a:t>
            </a:r>
            <a:endParaRPr lang="uk-UA" sz="2400" b="1" dirty="0" smtClean="0">
              <a:latin typeface="Times New Roman"/>
              <a:ea typeface="Times New Roman"/>
            </a:endParaRP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Дискримінація </a:t>
            </a:r>
            <a:r>
              <a:rPr lang="uk-UA" sz="2400" b="1" dirty="0">
                <a:latin typeface="Times New Roman"/>
                <a:ea typeface="Times New Roman"/>
              </a:rPr>
              <a:t>першого та другого ступеня </a:t>
            </a:r>
            <a:r>
              <a:rPr lang="uk-UA" sz="2400" dirty="0">
                <a:latin typeface="Times New Roman"/>
                <a:ea typeface="Times New Roman"/>
              </a:rPr>
              <a:t>зазвичай призводить до збільшення випуску продукції і, відповідно, до менших чистих втрат та вищої ефективності розподілу ресурсів.</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Щодо </a:t>
            </a:r>
            <a:r>
              <a:rPr lang="uk-UA" sz="2400" b="1" dirty="0">
                <a:latin typeface="Times New Roman"/>
                <a:ea typeface="Times New Roman"/>
              </a:rPr>
              <a:t>дискримінації третього ступеня </a:t>
            </a:r>
            <a:r>
              <a:rPr lang="uk-UA" sz="2400" dirty="0">
                <a:latin typeface="Times New Roman"/>
                <a:ea typeface="Times New Roman"/>
              </a:rPr>
              <a:t>важко надати однозначну відповідь. Оскільки дискримінація збільшує прибутки монополіста, то чисті втрати є більшими, ніж у випадках чистої монополії, та економічний добробут погіршується. Крім того, даний тип цінової дискримінації при лінійному попиті призводить до зростання надлишкових потужностей, тобто неефективного розподілу ресурсів. Разом із тим такий тип дискримінації дозволяє обслуговувати еластичні за ціною ринки, на які виробник не став би виходити в умовах єдиної ціни, і тому це сприяє збільшенню обсягів виробництва продукції, чистих надлишків споживача та виробника, що є ефективнішим.</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75910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indent="0" algn="just">
              <a:spcAft>
                <a:spcPts val="0"/>
              </a:spcAft>
              <a:buNone/>
            </a:pPr>
            <a:r>
              <a:rPr lang="uk-UA" sz="2400" b="1" dirty="0" smtClean="0">
                <a:latin typeface="Times New Roman"/>
                <a:ea typeface="Times New Roman"/>
              </a:rPr>
              <a:t>Цінова дискримінація на ринках товарів і послуг України має свої особливості.</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По-перше, це використання даної практики суб'єктами господарської діяльності, що займають монопольне становище на ринку. Внаслідок недостатнього контролю з боку держави така практика негативно впливає на добробут населення та економіку країни в цілому.</a:t>
            </a:r>
          </a:p>
          <a:p>
            <a:pPr indent="0" algn="just">
              <a:spcAft>
                <a:spcPts val="0"/>
              </a:spcAft>
              <a:buNone/>
            </a:pPr>
            <a:endParaRPr lang="uk-UA" sz="2400" b="1" smtClean="0">
              <a:latin typeface="Times New Roman"/>
              <a:ea typeface="Times New Roman"/>
            </a:endParaRPr>
          </a:p>
          <a:p>
            <a:pPr indent="0" algn="just">
              <a:spcAft>
                <a:spcPts val="0"/>
              </a:spcAft>
              <a:buNone/>
            </a:pPr>
            <a:r>
              <a:rPr lang="uk-UA" sz="2400" b="1" smtClean="0">
                <a:latin typeface="Times New Roman"/>
                <a:ea typeface="Times New Roman"/>
              </a:rPr>
              <a:t>По-друге</a:t>
            </a:r>
            <a:r>
              <a:rPr lang="uk-UA" sz="2400" b="1" dirty="0" smtClean="0">
                <a:latin typeface="Times New Roman"/>
                <a:ea typeface="Times New Roman"/>
              </a:rPr>
              <a:t>, недостатній досвід застосування законодавства до практики цінової дискримінації у конкурентних галузях призводить до призначення завищених цін і сприяє підвищенню цін у цих галузях</a:t>
            </a:r>
            <a:r>
              <a:rPr lang="ru-RU" sz="2400" b="1" dirty="0" smtClean="0">
                <a:latin typeface="Times New Roman"/>
                <a:ea typeface="Times New Roman"/>
              </a:rPr>
              <a:t>.</a:t>
            </a:r>
            <a:endParaRPr lang="ru-RU" sz="2400" b="1" dirty="0">
              <a:latin typeface="Times New Roman"/>
              <a:ea typeface="Times New Roman"/>
            </a:endParaRP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96024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7500" lnSpcReduction="20000"/>
          </a:bodyPr>
          <a:lstStyle/>
          <a:p>
            <a:pPr marL="0" indent="0" algn="ctr">
              <a:buNone/>
            </a:pPr>
            <a:r>
              <a:rPr lang="uk-UA" sz="2100" b="1" dirty="0"/>
              <a:t>Цінова дискримінація – </a:t>
            </a:r>
            <a:r>
              <a:rPr lang="uk-UA" sz="2100" dirty="0"/>
              <a:t>це встановлення продавцем різних цін на різні одиниці одного і того ж товару, що продається одному або різним покупцям, за однакових витрат та якості товару, коли ціна залежить від кількості товару, що купляється, характеристик покупця або різних умов попиту.</a:t>
            </a:r>
          </a:p>
          <a:p>
            <a:pPr marL="0" indent="0" algn="ctr">
              <a:buNone/>
            </a:pPr>
            <a:endParaRPr lang="uk-UA" sz="2100" b="1" dirty="0" smtClean="0"/>
          </a:p>
          <a:p>
            <a:pPr marL="0" indent="0" algn="ctr">
              <a:buNone/>
            </a:pPr>
            <a:r>
              <a:rPr lang="uk-UA" sz="2100" b="1" dirty="0" smtClean="0"/>
              <a:t>Умови </a:t>
            </a:r>
            <a:r>
              <a:rPr lang="uk-UA" sz="2100" b="1" dirty="0"/>
              <a:t>проведення:</a:t>
            </a:r>
          </a:p>
          <a:p>
            <a:pPr marL="0" indent="0" algn="just">
              <a:buNone/>
            </a:pPr>
            <a:r>
              <a:rPr lang="uk-UA" sz="2100" dirty="0"/>
              <a:t>- наявність ринкової влади у продавця, що надає можливість впливати на попит шляхом регулювання ціни;</a:t>
            </a:r>
          </a:p>
          <a:p>
            <a:pPr marL="0" indent="0" algn="just">
              <a:buNone/>
            </a:pPr>
            <a:r>
              <a:rPr lang="uk-UA" sz="2100" dirty="0"/>
              <a:t>- можливість класифікувати покупців за групами з однаковими ціновими перевагами;</a:t>
            </a:r>
          </a:p>
          <a:p>
            <a:pPr marL="0" indent="0" algn="just">
              <a:buNone/>
            </a:pPr>
            <a:r>
              <a:rPr lang="uk-UA" sz="2100" dirty="0"/>
              <a:t>- виключення перепродажу товару однією групою покупців іншим, а також створення штучних бар'єрів розподілу покупців.</a:t>
            </a:r>
          </a:p>
          <a:p>
            <a:pPr marL="0" indent="0" algn="ctr">
              <a:buNone/>
            </a:pPr>
            <a:endParaRPr lang="uk-UA" sz="2100" b="1" dirty="0" smtClean="0"/>
          </a:p>
          <a:p>
            <a:pPr marL="0" indent="0" algn="ctr">
              <a:buNone/>
            </a:pPr>
            <a:r>
              <a:rPr lang="uk-UA" sz="2100" b="1" dirty="0" smtClean="0"/>
              <a:t>До </a:t>
            </a:r>
            <a:r>
              <a:rPr lang="uk-UA" sz="2100" b="1" dirty="0"/>
              <a:t>виключення перепродажу благ та створення штучних бар'єрів для сегментації ринку належать такі фактори:</a:t>
            </a:r>
          </a:p>
          <a:p>
            <a:pPr marL="0" indent="0" algn="just">
              <a:buNone/>
            </a:pPr>
            <a:r>
              <a:rPr lang="uk-UA" sz="2100" dirty="0"/>
              <a:t>- високі </a:t>
            </a:r>
            <a:r>
              <a:rPr lang="uk-UA" sz="2100" dirty="0" err="1"/>
              <a:t>трансакційні</a:t>
            </a:r>
            <a:r>
              <a:rPr lang="uk-UA" sz="2100" dirty="0"/>
              <a:t> витрати арбітражу, до яких відносять транспортні витрати, імпортні тарифи, що зумовлюють втрату виграшу на різниці в цінах при перепродажу;</a:t>
            </a:r>
          </a:p>
          <a:p>
            <a:pPr marL="0" indent="0" algn="just">
              <a:buNone/>
            </a:pPr>
            <a:r>
              <a:rPr lang="uk-UA" sz="2100" dirty="0"/>
              <a:t>- вертикальна інтеграція та вертикальні обмеження, що призводять до встановлення ціни для інтегрованих споживачів та обмеження перепродажу;</a:t>
            </a:r>
          </a:p>
          <a:p>
            <a:pPr marL="0" indent="0" algn="just">
              <a:buNone/>
            </a:pPr>
            <a:r>
              <a:rPr lang="uk-UA" sz="2100" dirty="0"/>
              <a:t>- надання благу особливих характеристик шляхом особливих доповнень, оформлення;</a:t>
            </a:r>
          </a:p>
          <a:p>
            <a:pPr marL="0" indent="0" algn="just">
              <a:buNone/>
            </a:pPr>
            <a:r>
              <a:rPr lang="uk-UA" sz="2100" dirty="0"/>
              <a:t>- існування особливого типу контракту з особливими умовами, що забороняють перепродаж;</a:t>
            </a:r>
          </a:p>
          <a:p>
            <a:pPr marL="0" indent="0" algn="just">
              <a:buNone/>
            </a:pPr>
            <a:r>
              <a:rPr lang="uk-UA" sz="2100" dirty="0"/>
              <a:t>- особливий вид товару або послуг, які неможливо перепродати.</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59641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a:bodyPr>
          <a:lstStyle/>
          <a:p>
            <a:pPr marL="0" indent="0" algn="ctr">
              <a:buNone/>
            </a:pPr>
            <a:r>
              <a:rPr lang="uk-UA" sz="1600" b="1" dirty="0"/>
              <a:t>Розрізняють такі види цінової дискримінації:</a:t>
            </a:r>
          </a:p>
          <a:p>
            <a:pPr marL="0" indent="0" algn="just">
              <a:buNone/>
            </a:pPr>
            <a:r>
              <a:rPr lang="uk-UA" sz="1600" dirty="0"/>
              <a:t>- у просторі (продаж у місті та у селі);</a:t>
            </a:r>
          </a:p>
          <a:p>
            <a:pPr marL="0" indent="0" algn="just">
              <a:buNone/>
            </a:pPr>
            <a:r>
              <a:rPr lang="uk-UA" sz="1600" dirty="0"/>
              <a:t>- у часі (білети на вечірні та денні сеанси);</a:t>
            </a:r>
          </a:p>
          <a:p>
            <a:pPr marL="0" indent="0" algn="just">
              <a:buNone/>
            </a:pPr>
            <a:r>
              <a:rPr lang="uk-UA" sz="1600" dirty="0"/>
              <a:t>- за доходами споживачів (послуги юриста для багатих та бідних);</a:t>
            </a:r>
          </a:p>
          <a:p>
            <a:pPr marL="0" indent="0" algn="just">
              <a:buNone/>
            </a:pPr>
            <a:r>
              <a:rPr lang="uk-UA" sz="1600" dirty="0"/>
              <a:t>- за обсягами споживання блага (мінімально необхідна кількість та над норми);</a:t>
            </a:r>
          </a:p>
          <a:p>
            <a:pPr marL="0" indent="0" algn="just">
              <a:buNone/>
            </a:pPr>
            <a:r>
              <a:rPr lang="uk-UA" sz="1600" dirty="0"/>
              <a:t>- за соціальним статусом споживачів (квитки для працюючих та пенсіонерів).</a:t>
            </a:r>
          </a:p>
          <a:p>
            <a:pPr marL="0" indent="0" algn="ctr">
              <a:buNone/>
            </a:pPr>
            <a:endParaRPr lang="uk-UA" sz="1600" b="1" dirty="0" smtClean="0"/>
          </a:p>
          <a:p>
            <a:pPr marL="0" indent="0" algn="ctr">
              <a:buNone/>
            </a:pPr>
            <a:r>
              <a:rPr lang="uk-UA" sz="1600" b="1" dirty="0" smtClean="0"/>
              <a:t>Ступені </a:t>
            </a:r>
            <a:r>
              <a:rPr lang="uk-UA" sz="1600" b="1" dirty="0"/>
              <a:t>цінової дискримінації:</a:t>
            </a:r>
          </a:p>
          <a:p>
            <a:pPr marL="0" indent="0" algn="just">
              <a:buNone/>
            </a:pPr>
            <a:r>
              <a:rPr lang="uk-UA" sz="1600" b="1" dirty="0" smtClean="0"/>
              <a:t>1. Цінова </a:t>
            </a:r>
            <a:r>
              <a:rPr lang="uk-UA" sz="1600" b="1" dirty="0"/>
              <a:t>дискримінація першого ступеня </a:t>
            </a:r>
            <a:r>
              <a:rPr lang="uk-UA" sz="1600" dirty="0"/>
              <a:t>має місце, коли кожна одиниця товару продається за ціною, яку кожний споживач згоден віддати за цю одиницю, тобто за ціною попиту. Для кожного покупця ці ціни будуть різними. Цей вид цінової дискримінації передбачає як персональні, так і міжособистісні відмінності цін попиту, і тому він також має назву досконалої цінової дискримінації. </a:t>
            </a:r>
            <a:endParaRPr lang="uk-UA" sz="1600" dirty="0" smtClean="0"/>
          </a:p>
          <a:p>
            <a:pPr marL="0" indent="0" algn="just">
              <a:buNone/>
            </a:pPr>
            <a:r>
              <a:rPr lang="uk-UA" sz="1600" b="1" dirty="0" smtClean="0"/>
              <a:t>2</a:t>
            </a:r>
            <a:r>
              <a:rPr lang="uk-UA" sz="1600" b="1" dirty="0"/>
              <a:t>. Цінова дискримінація другого ступеня </a:t>
            </a:r>
            <a:r>
              <a:rPr lang="uk-UA" sz="1600" dirty="0"/>
              <a:t>має місце, коли ціни на продукцію однакові для всіх споживачів, але розрізняються залежно від обсягу покупки. </a:t>
            </a:r>
            <a:endParaRPr lang="uk-UA" sz="1600" b="1" dirty="0"/>
          </a:p>
          <a:p>
            <a:pPr marL="0" indent="0" algn="just">
              <a:buNone/>
            </a:pPr>
            <a:r>
              <a:rPr lang="uk-UA" sz="1600" b="1" dirty="0"/>
              <a:t>3. Цінова дискримінація третього ступеня </a:t>
            </a:r>
            <a:r>
              <a:rPr lang="uk-UA" sz="1600" dirty="0"/>
              <a:t>має місце, коли галузевий попит може бути представлений у вигляді окремих груп покупців (на основі сегментації ) з різними функціями попиту. У цьому випадку завдання підприємства – встановити такі ціни для кожної групи споживачів, які б максимізували загальний прибуток. При ціновій дискримінації третього ступеня продавець повинен призначати меншу ціну на продукцію в сегментах ринку з високою ціновою еластичністю попиту. </a:t>
            </a:r>
            <a:endParaRPr lang="uk-UA" sz="16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29630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pPr marL="0" indent="0" algn="ctr">
              <a:buNone/>
            </a:pPr>
            <a:r>
              <a:rPr lang="uk-UA" sz="3000" b="1" dirty="0"/>
              <a:t>Головні групи цінової дискримінації:</a:t>
            </a:r>
          </a:p>
          <a:p>
            <a:pPr marL="0" indent="0" algn="just">
              <a:buNone/>
            </a:pPr>
            <a:r>
              <a:rPr lang="uk-UA" sz="3000" dirty="0"/>
              <a:t>- індивідуальна дискримінація, що засновується на відмінностях між покупцями;</a:t>
            </a:r>
          </a:p>
          <a:p>
            <a:pPr marL="0" indent="0" algn="just">
              <a:buNone/>
            </a:pPr>
            <a:r>
              <a:rPr lang="uk-UA" sz="3000" dirty="0"/>
              <a:t>- групова дискримінація, коли використовується різниця між групами покупців;</a:t>
            </a:r>
          </a:p>
          <a:p>
            <a:pPr marL="0" indent="0" algn="just">
              <a:buNone/>
            </a:pPr>
            <a:r>
              <a:rPr lang="uk-UA" sz="3000" dirty="0"/>
              <a:t>- продуктова дискримінація, за якої на різну продукцію призначаються дискримінаційні ціни.</a:t>
            </a:r>
          </a:p>
          <a:p>
            <a:pPr marL="0" indent="0" algn="ctr">
              <a:buNone/>
            </a:pPr>
            <a:endParaRPr lang="uk-UA" sz="3000" b="1" dirty="0" smtClean="0"/>
          </a:p>
          <a:p>
            <a:pPr marL="0" indent="0" algn="ctr">
              <a:buNone/>
            </a:pPr>
            <a:r>
              <a:rPr lang="uk-UA" sz="3000" b="1" dirty="0" smtClean="0"/>
              <a:t>Типи </a:t>
            </a:r>
            <a:r>
              <a:rPr lang="uk-UA" sz="3000" b="1" dirty="0"/>
              <a:t>індивідуальної дискримінації:</a:t>
            </a:r>
          </a:p>
          <a:p>
            <a:pPr marL="0" indent="0" algn="just">
              <a:buNone/>
            </a:pPr>
            <a:r>
              <a:rPr lang="uk-UA" sz="3000" dirty="0"/>
              <a:t>- торгівля при кожній </a:t>
            </a:r>
            <a:r>
              <a:rPr lang="uk-UA" sz="3000" dirty="0" smtClean="0"/>
              <a:t>угоді;</a:t>
            </a:r>
            <a:endParaRPr lang="uk-UA" sz="3000" dirty="0"/>
          </a:p>
          <a:p>
            <a:pPr marL="0" indent="0" algn="just">
              <a:buNone/>
            </a:pPr>
            <a:r>
              <a:rPr lang="uk-UA" sz="3000" dirty="0"/>
              <a:t>- поступки за </a:t>
            </a:r>
            <a:r>
              <a:rPr lang="uk-UA" sz="3000" dirty="0" smtClean="0"/>
              <a:t>потреби;</a:t>
            </a:r>
            <a:endParaRPr lang="uk-UA" sz="3000" dirty="0"/>
          </a:p>
          <a:p>
            <a:pPr marL="0" indent="0" algn="just">
              <a:buNone/>
            </a:pPr>
            <a:r>
              <a:rPr lang="uk-UA" sz="3000" dirty="0"/>
              <a:t>- оцінка розміру доходів </a:t>
            </a:r>
            <a:r>
              <a:rPr lang="uk-UA" sz="3000" dirty="0" smtClean="0"/>
              <a:t>покупця;</a:t>
            </a:r>
            <a:endParaRPr lang="uk-UA" sz="3000" dirty="0"/>
          </a:p>
          <a:p>
            <a:pPr marL="0" indent="0" algn="just">
              <a:buNone/>
            </a:pPr>
            <a:r>
              <a:rPr lang="uk-UA" sz="3000" dirty="0"/>
              <a:t>- вимір ступеня </a:t>
            </a:r>
            <a:r>
              <a:rPr lang="uk-UA" sz="3000" dirty="0" smtClean="0"/>
              <a:t>використання.</a:t>
            </a:r>
            <a:endParaRPr lang="uk-UA" sz="30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7588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indent="0" algn="ctr">
              <a:spcAft>
                <a:spcPts val="0"/>
              </a:spcAft>
              <a:buNone/>
            </a:pPr>
            <a:r>
              <a:rPr lang="uk-UA" sz="2400" b="1" dirty="0">
                <a:solidFill>
                  <a:srgbClr val="000000"/>
                </a:solidFill>
                <a:latin typeface="Times New Roman"/>
                <a:ea typeface="Times New Roman"/>
              </a:rPr>
              <a:t>Типи групової дискримінації:</a:t>
            </a:r>
          </a:p>
          <a:p>
            <a:pPr indent="0" algn="just">
              <a:spcAft>
                <a:spcPts val="0"/>
              </a:spcAft>
              <a:buNone/>
            </a:pPr>
            <a:r>
              <a:rPr lang="uk-UA" sz="2400" dirty="0">
                <a:solidFill>
                  <a:srgbClr val="000000"/>
                </a:solidFill>
                <a:latin typeface="Times New Roman"/>
                <a:ea typeface="Times New Roman"/>
              </a:rPr>
              <a:t>- ціна, що містить вартість </a:t>
            </a:r>
            <a:r>
              <a:rPr lang="uk-UA" sz="2400" dirty="0" smtClean="0">
                <a:solidFill>
                  <a:srgbClr val="000000"/>
                </a:solidFill>
                <a:latin typeface="Times New Roman"/>
                <a:ea typeface="Times New Roman"/>
              </a:rPr>
              <a:t>доставки;</a:t>
            </a:r>
            <a:endParaRPr lang="uk-UA" sz="2400" dirty="0">
              <a:solidFill>
                <a:srgbClr val="000000"/>
              </a:solidFill>
              <a:latin typeface="Times New Roman"/>
              <a:ea typeface="Times New Roman"/>
            </a:endParaRPr>
          </a:p>
          <a:p>
            <a:pPr indent="0" algn="just">
              <a:spcAft>
                <a:spcPts val="0"/>
              </a:spcAft>
              <a:buNone/>
            </a:pPr>
            <a:r>
              <a:rPr lang="uk-UA" sz="2400" dirty="0">
                <a:solidFill>
                  <a:srgbClr val="000000"/>
                </a:solidFill>
                <a:latin typeface="Times New Roman"/>
                <a:ea typeface="Times New Roman"/>
              </a:rPr>
              <a:t>- "вбий суперника</a:t>
            </a:r>
            <a:r>
              <a:rPr lang="uk-UA" sz="2400" dirty="0" smtClean="0">
                <a:solidFill>
                  <a:srgbClr val="000000"/>
                </a:solidFill>
                <a:latin typeface="Times New Roman"/>
                <a:ea typeface="Times New Roman"/>
              </a:rPr>
              <a:t>";</a:t>
            </a:r>
            <a:endParaRPr lang="uk-UA" sz="2400" dirty="0">
              <a:solidFill>
                <a:srgbClr val="000000"/>
              </a:solidFill>
              <a:latin typeface="Times New Roman"/>
              <a:ea typeface="Times New Roman"/>
            </a:endParaRPr>
          </a:p>
          <a:p>
            <a:pPr indent="0" algn="just">
              <a:spcAft>
                <a:spcPts val="0"/>
              </a:spcAft>
              <a:buNone/>
            </a:pPr>
            <a:r>
              <a:rPr lang="uk-UA" sz="2400" dirty="0">
                <a:solidFill>
                  <a:srgbClr val="000000"/>
                </a:solidFill>
                <a:latin typeface="Times New Roman"/>
                <a:ea typeface="Times New Roman"/>
              </a:rPr>
              <a:t>- збут надлишків за демпінговими </a:t>
            </a:r>
            <a:r>
              <a:rPr lang="uk-UA" sz="2400" dirty="0" smtClean="0">
                <a:solidFill>
                  <a:srgbClr val="000000"/>
                </a:solidFill>
                <a:latin typeface="Times New Roman"/>
                <a:ea typeface="Times New Roman"/>
              </a:rPr>
              <a:t>цінами;</a:t>
            </a:r>
            <a:endParaRPr lang="uk-UA" sz="2400" dirty="0">
              <a:solidFill>
                <a:srgbClr val="000000"/>
              </a:solidFill>
              <a:latin typeface="Times New Roman"/>
              <a:ea typeface="Times New Roman"/>
            </a:endParaRPr>
          </a:p>
          <a:p>
            <a:pPr indent="0" algn="just">
              <a:spcAft>
                <a:spcPts val="0"/>
              </a:spcAft>
              <a:buNone/>
            </a:pPr>
            <a:r>
              <a:rPr lang="uk-UA" sz="2400" dirty="0">
                <a:solidFill>
                  <a:srgbClr val="000000"/>
                </a:solidFill>
                <a:latin typeface="Times New Roman"/>
                <a:ea typeface="Times New Roman"/>
              </a:rPr>
              <a:t>- вилучення максимальної вигоди з кожного </a:t>
            </a:r>
            <a:r>
              <a:rPr lang="uk-UA" sz="2400" dirty="0" smtClean="0">
                <a:solidFill>
                  <a:srgbClr val="000000"/>
                </a:solidFill>
                <a:latin typeface="Times New Roman"/>
                <a:ea typeface="Times New Roman"/>
              </a:rPr>
              <a:t>регіону;</a:t>
            </a:r>
            <a:endParaRPr lang="uk-UA" sz="2400" dirty="0">
              <a:solidFill>
                <a:srgbClr val="000000"/>
              </a:solidFill>
              <a:latin typeface="Times New Roman"/>
              <a:ea typeface="Times New Roman"/>
            </a:endParaRPr>
          </a:p>
          <a:p>
            <a:pPr indent="0" algn="just">
              <a:spcAft>
                <a:spcPts val="0"/>
              </a:spcAft>
              <a:buNone/>
            </a:pPr>
            <a:r>
              <a:rPr lang="uk-UA" sz="2400" dirty="0">
                <a:solidFill>
                  <a:srgbClr val="000000"/>
                </a:solidFill>
                <a:latin typeface="Times New Roman"/>
                <a:ea typeface="Times New Roman"/>
              </a:rPr>
              <a:t>- знижки для нових </a:t>
            </a:r>
            <a:r>
              <a:rPr lang="uk-UA" sz="2400" dirty="0" smtClean="0">
                <a:solidFill>
                  <a:srgbClr val="000000"/>
                </a:solidFill>
                <a:latin typeface="Times New Roman"/>
                <a:ea typeface="Times New Roman"/>
              </a:rPr>
              <a:t>клієнтів;</a:t>
            </a:r>
            <a:endParaRPr lang="uk-UA" sz="2400" dirty="0">
              <a:solidFill>
                <a:srgbClr val="000000"/>
              </a:solidFill>
              <a:latin typeface="Times New Roman"/>
              <a:ea typeface="Times New Roman"/>
            </a:endParaRPr>
          </a:p>
          <a:p>
            <a:pPr indent="0" algn="just">
              <a:spcAft>
                <a:spcPts val="0"/>
              </a:spcAft>
              <a:buNone/>
            </a:pPr>
            <a:r>
              <a:rPr lang="uk-UA" sz="2400" dirty="0">
                <a:solidFill>
                  <a:srgbClr val="000000"/>
                </a:solidFill>
                <a:latin typeface="Times New Roman"/>
                <a:ea typeface="Times New Roman"/>
              </a:rPr>
              <a:t>- збереження схильності </a:t>
            </a:r>
            <a:r>
              <a:rPr lang="uk-UA" sz="2400" dirty="0" smtClean="0">
                <a:solidFill>
                  <a:srgbClr val="000000"/>
                </a:solidFill>
                <a:latin typeface="Times New Roman"/>
                <a:ea typeface="Times New Roman"/>
              </a:rPr>
              <a:t>покупців;</a:t>
            </a:r>
            <a:endParaRPr lang="uk-UA" sz="2400" dirty="0">
              <a:solidFill>
                <a:srgbClr val="000000"/>
              </a:solidFill>
              <a:latin typeface="Times New Roman"/>
              <a:ea typeface="Times New Roman"/>
            </a:endParaRPr>
          </a:p>
          <a:p>
            <a:pPr indent="0" algn="just">
              <a:spcAft>
                <a:spcPts val="0"/>
              </a:spcAft>
              <a:buNone/>
            </a:pPr>
            <a:r>
              <a:rPr lang="uk-UA" sz="2400" dirty="0">
                <a:solidFill>
                  <a:srgbClr val="000000"/>
                </a:solidFill>
                <a:latin typeface="Times New Roman"/>
                <a:ea typeface="Times New Roman"/>
              </a:rPr>
              <a:t>- розподіл покупців за оцінкою ними </a:t>
            </a:r>
            <a:r>
              <a:rPr lang="uk-UA" sz="2400" dirty="0" smtClean="0">
                <a:solidFill>
                  <a:srgbClr val="000000"/>
                </a:solidFill>
                <a:latin typeface="Times New Roman"/>
                <a:ea typeface="Times New Roman"/>
              </a:rPr>
              <a:t>часу;</a:t>
            </a:r>
            <a:endParaRPr lang="uk-UA" sz="2400" dirty="0">
              <a:solidFill>
                <a:srgbClr val="000000"/>
              </a:solidFill>
              <a:latin typeface="Times New Roman"/>
              <a:ea typeface="Times New Roman"/>
            </a:endParaRPr>
          </a:p>
          <a:p>
            <a:pPr indent="0" algn="just">
              <a:spcAft>
                <a:spcPts val="0"/>
              </a:spcAft>
              <a:buNone/>
            </a:pPr>
            <a:r>
              <a:rPr lang="uk-UA" sz="2400" dirty="0">
                <a:solidFill>
                  <a:srgbClr val="000000"/>
                </a:solidFill>
                <a:latin typeface="Times New Roman"/>
                <a:ea typeface="Times New Roman"/>
              </a:rPr>
              <a:t>- розподіл покупців за еластичністю </a:t>
            </a:r>
            <a:r>
              <a:rPr lang="uk-UA" sz="2400" dirty="0" smtClean="0">
                <a:solidFill>
                  <a:srgbClr val="000000"/>
                </a:solidFill>
                <a:latin typeface="Times New Roman"/>
                <a:ea typeface="Times New Roman"/>
              </a:rPr>
              <a:t>попиту.</a:t>
            </a:r>
            <a:endParaRPr lang="uk-UA" sz="2400" dirty="0">
              <a:solidFill>
                <a:srgbClr val="000000"/>
              </a:solidFill>
              <a:latin typeface="Times New Roman"/>
              <a:ea typeface="Times New Roman"/>
            </a:endParaRPr>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06540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rmAutofit/>
          </a:bodyPr>
          <a:lstStyle/>
          <a:p>
            <a:pPr indent="0" algn="just">
              <a:spcAft>
                <a:spcPts val="0"/>
              </a:spcAft>
              <a:buNone/>
            </a:pPr>
            <a:r>
              <a:rPr lang="uk-UA" sz="1800" b="1" dirty="0" smtClean="0">
                <a:latin typeface="Times New Roman"/>
                <a:ea typeface="Times New Roman"/>
              </a:rPr>
              <a:t>Типи продуктової дискримінації:</a:t>
            </a:r>
          </a:p>
          <a:p>
            <a:pPr indent="0" algn="just">
              <a:spcAft>
                <a:spcPts val="0"/>
              </a:spcAft>
              <a:buNone/>
            </a:pPr>
            <a:r>
              <a:rPr lang="uk-UA" sz="1800" dirty="0" smtClean="0">
                <a:latin typeface="Times New Roman"/>
                <a:ea typeface="Times New Roman"/>
              </a:rPr>
              <a:t>- врахування класу товарів;</a:t>
            </a:r>
          </a:p>
          <a:p>
            <a:pPr indent="0" algn="just">
              <a:spcAft>
                <a:spcPts val="0"/>
              </a:spcAft>
              <a:buNone/>
            </a:pPr>
            <a:r>
              <a:rPr lang="uk-UA" sz="1800" dirty="0" smtClean="0">
                <a:latin typeface="Times New Roman"/>
                <a:ea typeface="Times New Roman"/>
              </a:rPr>
              <a:t>- плата за марку;</a:t>
            </a:r>
          </a:p>
          <a:p>
            <a:pPr indent="0" algn="just">
              <a:spcAft>
                <a:spcPts val="0"/>
              </a:spcAft>
              <a:buNone/>
            </a:pPr>
            <a:r>
              <a:rPr lang="uk-UA" sz="1800" dirty="0" smtClean="0">
                <a:latin typeface="Times New Roman"/>
                <a:ea typeface="Times New Roman"/>
              </a:rPr>
              <a:t>- позбавлення від запасів;</a:t>
            </a:r>
          </a:p>
          <a:p>
            <a:pPr indent="0" algn="just">
              <a:spcAft>
                <a:spcPts val="0"/>
              </a:spcAft>
              <a:buNone/>
            </a:pPr>
            <a:r>
              <a:rPr lang="uk-UA" sz="1800" dirty="0" smtClean="0">
                <a:latin typeface="Times New Roman"/>
                <a:ea typeface="Times New Roman"/>
              </a:rPr>
              <a:t>- залучення покупців у менш напружені години;</a:t>
            </a:r>
          </a:p>
          <a:p>
            <a:pPr indent="0" algn="just">
              <a:spcAft>
                <a:spcPts val="0"/>
              </a:spcAft>
              <a:buNone/>
            </a:pPr>
            <a:r>
              <a:rPr lang="uk-UA" sz="1800" dirty="0" smtClean="0">
                <a:latin typeface="Times New Roman"/>
                <a:ea typeface="Times New Roman"/>
              </a:rPr>
              <a:t>- продаж одним пакетом;</a:t>
            </a:r>
          </a:p>
          <a:p>
            <a:pPr indent="0" algn="just">
              <a:spcAft>
                <a:spcPts val="0"/>
              </a:spcAft>
              <a:buNone/>
            </a:pPr>
            <a:r>
              <a:rPr lang="uk-UA" sz="1800" dirty="0" smtClean="0">
                <a:latin typeface="Times New Roman"/>
                <a:ea typeface="Times New Roman"/>
              </a:rPr>
              <a:t>- вилучення максимальної вигоди з кожної групи;</a:t>
            </a:r>
          </a:p>
          <a:p>
            <a:pPr indent="0" algn="just">
              <a:spcAft>
                <a:spcPts val="0"/>
              </a:spcAft>
              <a:buNone/>
            </a:pPr>
            <a:r>
              <a:rPr lang="uk-UA" sz="1800" dirty="0" smtClean="0">
                <a:latin typeface="Times New Roman"/>
                <a:ea typeface="Times New Roman"/>
              </a:rPr>
              <a:t>- "зняття вершків"</a:t>
            </a:r>
            <a:r>
              <a:rPr lang="ru-RU" sz="1800" dirty="0" smtClean="0">
                <a:latin typeface="Times New Roman"/>
                <a:ea typeface="Times New Roman"/>
              </a:rPr>
              <a:t>.</a:t>
            </a:r>
            <a:endParaRPr lang="ru-RU" sz="1800" dirty="0">
              <a:latin typeface="Times New Roman"/>
              <a:ea typeface="Times New Roman"/>
            </a:endParaRPr>
          </a:p>
          <a:p>
            <a:pPr indent="0" algn="ctr">
              <a:spcAft>
                <a:spcPts val="0"/>
              </a:spcAft>
              <a:buNone/>
            </a:pPr>
            <a:endParaRPr lang="uk-UA" sz="1800" dirty="0" smtClean="0">
              <a:solidFill>
                <a:srgbClr val="000000"/>
              </a:solidFill>
              <a:latin typeface="Times New Roman"/>
              <a:ea typeface="Times New Roman"/>
            </a:endParaRPr>
          </a:p>
          <a:p>
            <a:pPr indent="0" algn="ctr">
              <a:spcAft>
                <a:spcPts val="0"/>
              </a:spcAft>
              <a:buNone/>
            </a:pPr>
            <a:endParaRPr lang="uk-UA" sz="2400" dirty="0" smtClean="0">
              <a:solidFill>
                <a:srgbClr val="000000"/>
              </a:solidFill>
              <a:latin typeface="Times New Roman"/>
              <a:ea typeface="Times New Roman"/>
            </a:endParaRPr>
          </a:p>
          <a:p>
            <a:pPr marL="0" indent="0" algn="ctr">
              <a:buNone/>
            </a:pPr>
            <a:endParaRPr lang="uk-UA" sz="2100" b="1" dirty="0" smtClean="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4311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indent="0" algn="just">
              <a:spcAft>
                <a:spcPts val="0"/>
              </a:spcAft>
              <a:buNone/>
            </a:pPr>
            <a:r>
              <a:rPr lang="uk-UA" sz="2400" b="1" dirty="0" smtClean="0">
                <a:latin typeface="Times New Roman"/>
                <a:ea typeface="Times New Roman"/>
              </a:rPr>
              <a:t>Практичні </a:t>
            </a:r>
            <a:r>
              <a:rPr lang="uk-UA" sz="2400" b="1" dirty="0">
                <a:latin typeface="Times New Roman"/>
                <a:ea typeface="Times New Roman"/>
              </a:rPr>
              <a:t>види цінової дискримінації</a:t>
            </a:r>
            <a:r>
              <a:rPr lang="uk-UA" sz="2400" dirty="0">
                <a:latin typeface="Times New Roman"/>
                <a:ea typeface="Times New Roman"/>
              </a:rPr>
              <a:t>, </a:t>
            </a:r>
            <a:r>
              <a:rPr lang="uk-UA" sz="2400" b="1" dirty="0">
                <a:latin typeface="Times New Roman"/>
                <a:ea typeface="Times New Roman"/>
              </a:rPr>
              <a:t>які застосовуються для споживчих та виробничих товарів.</a:t>
            </a:r>
          </a:p>
          <a:p>
            <a:pPr indent="0" algn="just">
              <a:spcAft>
                <a:spcPts val="0"/>
              </a:spcAft>
              <a:buNone/>
            </a:pPr>
            <a:r>
              <a:rPr lang="uk-UA" sz="2400" b="1" dirty="0">
                <a:latin typeface="Times New Roman"/>
                <a:ea typeface="Times New Roman"/>
              </a:rPr>
              <a:t>Для споживчих товарів це:</a:t>
            </a:r>
          </a:p>
          <a:p>
            <a:pPr indent="0" algn="just">
              <a:spcAft>
                <a:spcPts val="0"/>
              </a:spcAft>
              <a:buNone/>
            </a:pPr>
            <a:r>
              <a:rPr lang="uk-UA" sz="2400" dirty="0">
                <a:latin typeface="Times New Roman"/>
                <a:ea typeface="Times New Roman"/>
              </a:rPr>
              <a:t>- використання складеного тарифу;</a:t>
            </a:r>
          </a:p>
          <a:p>
            <a:pPr indent="0" algn="just">
              <a:spcAft>
                <a:spcPts val="0"/>
              </a:spcAft>
              <a:buNone/>
            </a:pPr>
            <a:r>
              <a:rPr lang="uk-UA" sz="2400" dirty="0">
                <a:latin typeface="Times New Roman"/>
                <a:ea typeface="Times New Roman"/>
              </a:rPr>
              <a:t>- пов'язані продажі;</a:t>
            </a:r>
          </a:p>
          <a:p>
            <a:pPr indent="0" algn="just">
              <a:spcAft>
                <a:spcPts val="0"/>
              </a:spcAft>
              <a:buNone/>
            </a:pPr>
            <a:r>
              <a:rPr lang="uk-UA" sz="2400" dirty="0">
                <a:latin typeface="Times New Roman"/>
                <a:ea typeface="Times New Roman"/>
              </a:rPr>
              <a:t>- нелінійне ціноутворення;</a:t>
            </a:r>
          </a:p>
          <a:p>
            <a:pPr indent="0" algn="just">
              <a:spcAft>
                <a:spcPts val="0"/>
              </a:spcAft>
              <a:buNone/>
            </a:pPr>
            <a:r>
              <a:rPr lang="uk-UA" sz="2400" dirty="0">
                <a:latin typeface="Times New Roman"/>
                <a:ea typeface="Times New Roman"/>
              </a:rPr>
              <a:t>- сезонне ціноутворення.</a:t>
            </a:r>
          </a:p>
          <a:p>
            <a:pPr indent="0" algn="just">
              <a:spcAft>
                <a:spcPts val="0"/>
              </a:spcAft>
              <a:buNone/>
            </a:pPr>
            <a:r>
              <a:rPr lang="uk-UA" sz="2400" b="1" dirty="0">
                <a:latin typeface="Times New Roman"/>
                <a:ea typeface="Times New Roman"/>
              </a:rPr>
              <a:t>Для виробничих товарів:</a:t>
            </a:r>
          </a:p>
          <a:p>
            <a:pPr indent="0" algn="just">
              <a:spcAft>
                <a:spcPts val="0"/>
              </a:spcAft>
              <a:buNone/>
            </a:pPr>
            <a:r>
              <a:rPr lang="uk-UA" sz="2400" dirty="0">
                <a:latin typeface="Times New Roman"/>
                <a:ea typeface="Times New Roman"/>
              </a:rPr>
              <a:t>- зональне ціноутворення;</a:t>
            </a:r>
          </a:p>
          <a:p>
            <a:pPr indent="0" algn="just">
              <a:spcAft>
                <a:spcPts val="0"/>
              </a:spcAft>
              <a:buNone/>
            </a:pPr>
            <a:r>
              <a:rPr lang="uk-UA" sz="2400" dirty="0">
                <a:latin typeface="Times New Roman"/>
                <a:ea typeface="Times New Roman"/>
              </a:rPr>
              <a:t>- базисний пункт постачання;</a:t>
            </a:r>
          </a:p>
          <a:p>
            <a:pPr indent="0" algn="just">
              <a:spcAft>
                <a:spcPts val="0"/>
              </a:spcAft>
              <a:buNone/>
            </a:pPr>
            <a:r>
              <a:rPr lang="uk-UA" sz="2400" dirty="0">
                <a:latin typeface="Times New Roman"/>
                <a:ea typeface="Times New Roman"/>
              </a:rPr>
              <a:t>- трансфертне ціноутворення;</a:t>
            </a:r>
          </a:p>
          <a:p>
            <a:pPr indent="0" algn="just">
              <a:spcAft>
                <a:spcPts val="0"/>
              </a:spcAft>
              <a:buNone/>
            </a:pPr>
            <a:r>
              <a:rPr lang="uk-UA" sz="2400" dirty="0">
                <a:latin typeface="Times New Roman"/>
                <a:ea typeface="Times New Roman"/>
              </a:rPr>
              <a:t>- премії за терміновість постачання.</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50103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55000" lnSpcReduction="20000"/>
          </a:bodyPr>
          <a:lstStyle/>
          <a:p>
            <a:pPr indent="0" algn="just">
              <a:spcAft>
                <a:spcPts val="0"/>
              </a:spcAft>
              <a:buNone/>
            </a:pPr>
            <a:r>
              <a:rPr lang="uk-UA" sz="2400" b="1" dirty="0">
                <a:latin typeface="Times New Roman"/>
                <a:ea typeface="Times New Roman"/>
              </a:rPr>
              <a:t>Пов'язані продажі – </a:t>
            </a:r>
            <a:r>
              <a:rPr lang="uk-UA" sz="2400" dirty="0">
                <a:latin typeface="Times New Roman"/>
                <a:ea typeface="Times New Roman"/>
              </a:rPr>
              <a:t>продаж одного товару зумовлений купівлею іншого товару</a:t>
            </a:r>
            <a:r>
              <a:rPr lang="uk-UA" sz="2400" dirty="0" smtClean="0">
                <a:latin typeface="Times New Roman"/>
                <a:ea typeface="Times New Roman"/>
              </a:rPr>
              <a:t>.</a:t>
            </a:r>
          </a:p>
          <a:p>
            <a:pPr indent="0" algn="just">
              <a:spcAft>
                <a:spcPts val="0"/>
              </a:spcAft>
              <a:buNone/>
            </a:pPr>
            <a:endParaRPr lang="uk-UA" sz="2400" b="1" dirty="0">
              <a:latin typeface="Times New Roman"/>
              <a:ea typeface="Times New Roman"/>
            </a:endParaRPr>
          </a:p>
          <a:p>
            <a:pPr indent="0" algn="just">
              <a:spcAft>
                <a:spcPts val="0"/>
              </a:spcAft>
              <a:buNone/>
            </a:pPr>
            <a:r>
              <a:rPr lang="uk-UA" sz="2400" b="1" dirty="0">
                <a:latin typeface="Times New Roman"/>
                <a:ea typeface="Times New Roman"/>
              </a:rPr>
              <a:t>Нелінійне ціноутворення – встановлення ціни залежно від обсягу покупки.</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Сезонне </a:t>
            </a:r>
            <a:r>
              <a:rPr lang="uk-UA" sz="2400" b="1" dirty="0">
                <a:latin typeface="Times New Roman"/>
                <a:ea typeface="Times New Roman"/>
              </a:rPr>
              <a:t>ціноутворення – встановлення ціни залежно від коливання попиту. </a:t>
            </a:r>
            <a:endParaRPr lang="uk-UA" sz="2400" b="1" dirty="0" smtClean="0">
              <a:latin typeface="Times New Roman"/>
              <a:ea typeface="Times New Roman"/>
            </a:endParaRPr>
          </a:p>
          <a:p>
            <a:pPr indent="0" algn="just">
              <a:spcAft>
                <a:spcPts val="0"/>
              </a:spcAft>
              <a:buNone/>
            </a:pPr>
            <a:endParaRPr lang="uk-UA" sz="2400" b="1" dirty="0">
              <a:latin typeface="Times New Roman"/>
              <a:ea typeface="Times New Roman"/>
            </a:endParaRPr>
          </a:p>
          <a:p>
            <a:pPr indent="0" algn="just">
              <a:spcAft>
                <a:spcPts val="0"/>
              </a:spcAft>
              <a:buNone/>
            </a:pPr>
            <a:r>
              <a:rPr lang="uk-UA" sz="2400" b="1" dirty="0" smtClean="0">
                <a:latin typeface="Times New Roman"/>
                <a:ea typeface="Times New Roman"/>
              </a:rPr>
              <a:t>На </a:t>
            </a:r>
            <a:r>
              <a:rPr lang="uk-UA" sz="2400" b="1" dirty="0">
                <a:latin typeface="Times New Roman"/>
                <a:ea typeface="Times New Roman"/>
              </a:rPr>
              <a:t>практиці розрізняють такі способи реалізації цінової дискримінації другого ступеня:</a:t>
            </a:r>
          </a:p>
          <a:p>
            <a:pPr indent="0" algn="just">
              <a:spcAft>
                <a:spcPts val="0"/>
              </a:spcAft>
              <a:buNone/>
            </a:pPr>
            <a:r>
              <a:rPr lang="uk-UA" sz="2400" dirty="0">
                <a:latin typeface="Times New Roman"/>
                <a:ea typeface="Times New Roman"/>
              </a:rPr>
              <a:t>- продаж оптом;</a:t>
            </a:r>
          </a:p>
          <a:p>
            <a:pPr indent="0" algn="just">
              <a:spcAft>
                <a:spcPts val="0"/>
              </a:spcAft>
              <a:buNone/>
            </a:pPr>
            <a:r>
              <a:rPr lang="uk-UA" sz="2400" dirty="0">
                <a:latin typeface="Times New Roman"/>
                <a:ea typeface="Times New Roman"/>
              </a:rPr>
              <a:t>- складений тариф, коли робиться внесок за право купляти згідно з попитом, а далі призначається ціна відповідно до попиту.</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До </a:t>
            </a:r>
            <a:r>
              <a:rPr lang="uk-UA" sz="2400" b="1" dirty="0">
                <a:latin typeface="Times New Roman"/>
                <a:ea typeface="Times New Roman"/>
              </a:rPr>
              <a:t>цінової дискримінації другого ступеня належить ціноутворення за такими видами:</a:t>
            </a:r>
          </a:p>
          <a:p>
            <a:pPr indent="0" algn="just">
              <a:spcAft>
                <a:spcPts val="0"/>
              </a:spcAft>
              <a:buNone/>
            </a:pPr>
            <a:r>
              <a:rPr lang="uk-UA" sz="2400" dirty="0">
                <a:latin typeface="Times New Roman"/>
                <a:ea typeface="Times New Roman"/>
              </a:rPr>
              <a:t>- простий тариф – передбачає зміну ціни всього обсягу покупки залежно від обсягу покупки;</a:t>
            </a:r>
          </a:p>
          <a:p>
            <a:pPr indent="0" algn="just">
              <a:spcAft>
                <a:spcPts val="0"/>
              </a:spcAft>
              <a:buNone/>
            </a:pPr>
            <a:r>
              <a:rPr lang="uk-UA" sz="2400" dirty="0">
                <a:latin typeface="Times New Roman"/>
                <a:ea typeface="Times New Roman"/>
              </a:rPr>
              <a:t>- блочний тариф. Ціноутворення на основі блочних тарифів – це механізм, за допомогою якого компанія може змусити споживача сплатити цінність багатьох, куплених блоками, одиниць продукту;</a:t>
            </a:r>
          </a:p>
          <a:p>
            <a:pPr indent="0" algn="just">
              <a:spcAft>
                <a:spcPts val="0"/>
              </a:spcAft>
              <a:buNone/>
            </a:pPr>
            <a:r>
              <a:rPr lang="uk-UA" sz="2400" dirty="0">
                <a:latin typeface="Times New Roman"/>
                <a:ea typeface="Times New Roman"/>
              </a:rPr>
              <a:t>- подвійний тариф – встановлення подвійного тарифу передбачає, що ціна розпадається на дві компоненти: фіксований складник (за право зробити купівлю) і разову ціну (за кожну одиницю придбаного товару);</a:t>
            </a:r>
          </a:p>
          <a:p>
            <a:pPr indent="0" algn="just">
              <a:spcAft>
                <a:spcPts val="0"/>
              </a:spcAft>
              <a:buNone/>
            </a:pPr>
            <a:r>
              <a:rPr lang="uk-UA" sz="2400" dirty="0">
                <a:latin typeface="Times New Roman"/>
                <a:ea typeface="Times New Roman"/>
              </a:rPr>
              <a:t>- встановлення мінімального обсягу покупки.</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На </a:t>
            </a:r>
            <a:r>
              <a:rPr lang="uk-UA" sz="2400" b="1" dirty="0">
                <a:latin typeface="Times New Roman"/>
                <a:ea typeface="Times New Roman"/>
              </a:rPr>
              <a:t>практиці цінова дискримінація другого ступеня також може мати вигляд цінового дисконту або знижок на обсяг товару. Наприклад:</a:t>
            </a:r>
          </a:p>
          <a:p>
            <a:pPr indent="0" algn="just">
              <a:spcAft>
                <a:spcPts val="0"/>
              </a:spcAft>
              <a:buNone/>
            </a:pPr>
            <a:r>
              <a:rPr lang="uk-UA" sz="2400" dirty="0">
                <a:latin typeface="Times New Roman"/>
                <a:ea typeface="Times New Roman"/>
              </a:rPr>
              <a:t>- знижки на обсяг продажу;</a:t>
            </a:r>
          </a:p>
          <a:p>
            <a:pPr indent="0" algn="just">
              <a:spcAft>
                <a:spcPts val="0"/>
              </a:spcAft>
              <a:buNone/>
            </a:pPr>
            <a:r>
              <a:rPr lang="uk-UA" sz="2400" dirty="0">
                <a:latin typeface="Times New Roman"/>
                <a:ea typeface="Times New Roman"/>
              </a:rPr>
              <a:t>- кумулятивні знижки;</a:t>
            </a:r>
          </a:p>
          <a:p>
            <a:pPr indent="0" algn="just">
              <a:spcAft>
                <a:spcPts val="0"/>
              </a:spcAft>
              <a:buNone/>
            </a:pPr>
            <a:r>
              <a:rPr lang="uk-UA" sz="2400" dirty="0">
                <a:latin typeface="Times New Roman"/>
                <a:ea typeface="Times New Roman"/>
              </a:rPr>
              <a:t>- цінова дискримінація в часі;</a:t>
            </a:r>
          </a:p>
          <a:p>
            <a:pPr indent="0" algn="just">
              <a:spcAft>
                <a:spcPts val="0"/>
              </a:spcAft>
              <a:buNone/>
            </a:pPr>
            <a:r>
              <a:rPr lang="uk-UA" sz="2400" dirty="0">
                <a:latin typeface="Times New Roman"/>
                <a:ea typeface="Times New Roman"/>
              </a:rPr>
              <a:t>- стягнення абонементної платні згідно з пропорційною оплатою кількості товару, що купляється.</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91173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indent="0" algn="just">
              <a:spcAft>
                <a:spcPts val="0"/>
              </a:spcAft>
              <a:buNone/>
            </a:pPr>
            <a:r>
              <a:rPr lang="uk-UA" sz="2400" b="1" dirty="0">
                <a:latin typeface="Times New Roman"/>
                <a:ea typeface="Times New Roman"/>
              </a:rPr>
              <a:t>До способів реалізації цінової дискримінації третього ступеня належать:</a:t>
            </a:r>
          </a:p>
          <a:p>
            <a:pPr indent="0" algn="just">
              <a:spcAft>
                <a:spcPts val="0"/>
              </a:spcAft>
              <a:buNone/>
            </a:pPr>
            <a:r>
              <a:rPr lang="uk-UA" sz="2400" dirty="0">
                <a:latin typeface="Times New Roman"/>
                <a:ea typeface="Times New Roman"/>
              </a:rPr>
              <a:t>- надання знижок покупцям із високою еластичністю </a:t>
            </a:r>
            <a:r>
              <a:rPr lang="uk-UA" sz="2400" dirty="0" smtClean="0">
                <a:latin typeface="Times New Roman"/>
                <a:ea typeface="Times New Roman"/>
              </a:rPr>
              <a:t>попиту;</a:t>
            </a:r>
            <a:endParaRPr lang="uk-UA" sz="2400" dirty="0">
              <a:latin typeface="Times New Roman"/>
              <a:ea typeface="Times New Roman"/>
            </a:endParaRPr>
          </a:p>
          <a:p>
            <a:pPr indent="0" algn="just">
              <a:spcAft>
                <a:spcPts val="0"/>
              </a:spcAft>
              <a:buNone/>
            </a:pPr>
            <a:r>
              <a:rPr lang="uk-UA" sz="2400" dirty="0">
                <a:latin typeface="Times New Roman"/>
                <a:ea typeface="Times New Roman"/>
              </a:rPr>
              <a:t>- підвищення цін для не інформованих </a:t>
            </a:r>
            <a:r>
              <a:rPr lang="uk-UA" sz="2400" dirty="0" smtClean="0">
                <a:latin typeface="Times New Roman"/>
                <a:ea typeface="Times New Roman"/>
              </a:rPr>
              <a:t>споживачів;</a:t>
            </a:r>
            <a:endParaRPr lang="uk-UA" sz="2400" dirty="0">
              <a:latin typeface="Times New Roman"/>
              <a:ea typeface="Times New Roman"/>
            </a:endParaRPr>
          </a:p>
          <a:p>
            <a:pPr indent="0" algn="just">
              <a:spcAft>
                <a:spcPts val="0"/>
              </a:spcAft>
              <a:buNone/>
            </a:pPr>
            <a:r>
              <a:rPr lang="uk-UA" sz="2400" dirty="0">
                <a:latin typeface="Times New Roman"/>
                <a:ea typeface="Times New Roman"/>
              </a:rPr>
              <a:t>- дискримінація залежно від статусу </a:t>
            </a:r>
            <a:r>
              <a:rPr lang="uk-UA" sz="2400" dirty="0" smtClean="0">
                <a:latin typeface="Times New Roman"/>
                <a:ea typeface="Times New Roman"/>
              </a:rPr>
              <a:t>споживачів;</a:t>
            </a:r>
            <a:endParaRPr lang="uk-UA" sz="2400" dirty="0">
              <a:latin typeface="Times New Roman"/>
              <a:ea typeface="Times New Roman"/>
            </a:endParaRPr>
          </a:p>
          <a:p>
            <a:pPr indent="0" algn="just">
              <a:spcAft>
                <a:spcPts val="0"/>
              </a:spcAft>
              <a:buNone/>
            </a:pPr>
            <a:r>
              <a:rPr lang="uk-UA" sz="2400" dirty="0">
                <a:latin typeface="Times New Roman"/>
                <a:ea typeface="Times New Roman"/>
              </a:rPr>
              <a:t>- встановлення менших цін у найменш завантажені </a:t>
            </a:r>
            <a:r>
              <a:rPr lang="uk-UA" sz="2400" dirty="0" smtClean="0">
                <a:latin typeface="Times New Roman"/>
                <a:ea typeface="Times New Roman"/>
              </a:rPr>
              <a:t>години;</a:t>
            </a:r>
            <a:endParaRPr lang="uk-UA" sz="2400" dirty="0">
              <a:latin typeface="Times New Roman"/>
              <a:ea typeface="Times New Roman"/>
            </a:endParaRPr>
          </a:p>
          <a:p>
            <a:pPr indent="0" algn="just">
              <a:spcAft>
                <a:spcPts val="0"/>
              </a:spcAft>
              <a:buNone/>
            </a:pPr>
            <a:r>
              <a:rPr lang="uk-UA" sz="2400" dirty="0">
                <a:latin typeface="Times New Roman"/>
                <a:ea typeface="Times New Roman"/>
              </a:rPr>
              <a:t>- дискримінація залежно від різної оцінки </a:t>
            </a:r>
            <a:r>
              <a:rPr lang="uk-UA" sz="2400" dirty="0" smtClean="0">
                <a:latin typeface="Times New Roman"/>
                <a:ea typeface="Times New Roman"/>
              </a:rPr>
              <a:t>часу;</a:t>
            </a:r>
            <a:endParaRPr lang="uk-UA" sz="2400" dirty="0">
              <a:latin typeface="Times New Roman"/>
              <a:ea typeface="Times New Roman"/>
            </a:endParaRPr>
          </a:p>
          <a:p>
            <a:pPr indent="0" algn="just">
              <a:spcAft>
                <a:spcPts val="0"/>
              </a:spcAft>
              <a:buNone/>
            </a:pPr>
            <a:r>
              <a:rPr lang="uk-UA" sz="2400" dirty="0">
                <a:latin typeface="Times New Roman"/>
                <a:ea typeface="Times New Roman"/>
              </a:rPr>
              <a:t>- поділ товарів на </a:t>
            </a:r>
            <a:r>
              <a:rPr lang="uk-UA" sz="2400" dirty="0" smtClean="0">
                <a:latin typeface="Times New Roman"/>
                <a:ea typeface="Times New Roman"/>
              </a:rPr>
              <a:t>категорії. </a:t>
            </a:r>
            <a:endParaRPr lang="uk-UA" sz="2400" dirty="0">
              <a:latin typeface="Times New Roman"/>
              <a:ea typeface="Times New Roman"/>
            </a:endParaRP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78836888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1138</Words>
  <Application>Microsoft Office PowerPoint</Application>
  <PresentationFormat>Экран (4:3)</PresentationFormat>
  <Paragraphs>140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1. Сутність та види цінової дискримінації. 2. Практика використання цінової дискримінації. 3. Наслідки застосування цінової дискримінації на добробут та її регулювання.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39</cp:revision>
  <dcterms:created xsi:type="dcterms:W3CDTF">2020-08-26T06:53:27Z</dcterms:created>
  <dcterms:modified xsi:type="dcterms:W3CDTF">2022-10-27T05:58:47Z</dcterms:modified>
</cp:coreProperties>
</file>