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242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2782" y="2218436"/>
            <a:ext cx="3936365" cy="3501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40402" y="2167889"/>
            <a:ext cx="3803015" cy="3500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6336406"/>
            <a:ext cx="2397246" cy="396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5534" y="433958"/>
            <a:ext cx="5467423" cy="42853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8632" y="728471"/>
            <a:ext cx="5151882" cy="7932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9391" y="6336406"/>
            <a:ext cx="2397246" cy="396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151" y="135458"/>
            <a:ext cx="8235696" cy="152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2501" y="1498854"/>
            <a:ext cx="6112509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7654" y="6466738"/>
            <a:ext cx="2286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923441" y="2159069"/>
            <a:ext cx="7720965" cy="144526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uk-UA" sz="3100" b="1" spc="-5" dirty="0">
                <a:solidFill>
                  <a:srgbClr val="A80F3A"/>
                </a:solidFill>
                <a:latin typeface="Tahoma"/>
                <a:ea typeface="+mj-ea"/>
                <a:cs typeface="Tahoma"/>
              </a:rPr>
              <a:t>8.5. Кредитні механізми фінансування місцевого економічного розвитку</a:t>
            </a:r>
            <a:endParaRPr sz="3100" b="1" spc="-5" dirty="0">
              <a:solidFill>
                <a:srgbClr val="A80F3A"/>
              </a:solidFill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7978" y="361716"/>
            <a:ext cx="5210062" cy="4052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7067" y="247345"/>
            <a:ext cx="52609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860038"/>
                </a:solidFill>
              </a:rPr>
              <a:t>ПЕРЕВАГИ</a:t>
            </a:r>
            <a:r>
              <a:rPr sz="3200" spc="3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ТА</a:t>
            </a:r>
            <a:r>
              <a:rPr sz="3200" spc="-1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НЕДОЛІКИ</a:t>
            </a:r>
            <a:endParaRPr sz="32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7500" y="1757426"/>
          <a:ext cx="8714105" cy="4559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8005"/>
                <a:gridCol w="4356100"/>
              </a:tblGrid>
              <a:tr h="971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збільшення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ресурсів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для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фінансування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зростаючих потреб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 об’єктах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інфраструктури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зменшення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 обсягів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фінансування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поточних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видатків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91440" marR="1169035" algn="just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міжчасове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вирівнювання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навантаження</a:t>
                      </a:r>
                      <a:r>
                        <a:rPr sz="1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місцеве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населення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нерівномірний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розподіл вигод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5090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витрат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між</a:t>
                      </a:r>
                      <a:r>
                        <a:rPr sz="1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поколіннями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9714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підвищення</a:t>
                      </a:r>
                      <a:r>
                        <a:rPr sz="18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ринкової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дисципліни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 marR="2113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органів місцевого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самоврядування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збільшення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залежності</a:t>
                      </a:r>
                      <a:r>
                        <a:rPr sz="1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органів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76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місцевого</a:t>
                      </a:r>
                      <a:r>
                        <a:rPr sz="18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самоврядування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від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центрального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уряду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9493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розширення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обсягів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структури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фінансового</a:t>
                      </a:r>
                      <a:r>
                        <a:rPr sz="1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ринку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зниження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обсягів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приватного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інвестування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поліпшення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інвестиційного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іміджу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конкурентних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позицій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міста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погіршення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 інвестиційного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клімату</a:t>
                      </a:r>
                      <a:r>
                        <a:rPr sz="1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міста</a:t>
                      </a:r>
                      <a:r>
                        <a:rPr sz="1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країни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37160" y="615695"/>
            <a:ext cx="1129030" cy="1024890"/>
            <a:chOff x="137160" y="615695"/>
            <a:chExt cx="1129030" cy="10248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615695"/>
              <a:ext cx="1128522" cy="10248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375" y="643889"/>
              <a:ext cx="1030376" cy="9245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375" y="643889"/>
              <a:ext cx="1030605" cy="925194"/>
            </a:xfrm>
            <a:custGeom>
              <a:avLst/>
              <a:gdLst/>
              <a:ahLst/>
              <a:cxnLst/>
              <a:rect l="l" t="t" r="r" b="b"/>
              <a:pathLst>
                <a:path w="1030605" h="925194">
                  <a:moveTo>
                    <a:pt x="0" y="314451"/>
                  </a:moveTo>
                  <a:lnTo>
                    <a:pt x="367360" y="314451"/>
                  </a:lnTo>
                  <a:lnTo>
                    <a:pt x="367360" y="0"/>
                  </a:lnTo>
                  <a:lnTo>
                    <a:pt x="663016" y="0"/>
                  </a:lnTo>
                  <a:lnTo>
                    <a:pt x="663016" y="314451"/>
                  </a:lnTo>
                  <a:lnTo>
                    <a:pt x="1030376" y="314451"/>
                  </a:lnTo>
                  <a:lnTo>
                    <a:pt x="1030376" y="610615"/>
                  </a:lnTo>
                  <a:lnTo>
                    <a:pt x="663016" y="610615"/>
                  </a:lnTo>
                  <a:lnTo>
                    <a:pt x="663016" y="925068"/>
                  </a:lnTo>
                  <a:lnTo>
                    <a:pt x="367360" y="925068"/>
                  </a:lnTo>
                  <a:lnTo>
                    <a:pt x="367360" y="610615"/>
                  </a:lnTo>
                  <a:lnTo>
                    <a:pt x="0" y="610615"/>
                  </a:lnTo>
                  <a:lnTo>
                    <a:pt x="0" y="314451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495044" y="612648"/>
            <a:ext cx="6080125" cy="906144"/>
            <a:chOff x="1495044" y="612648"/>
            <a:chExt cx="6080125" cy="90614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0927" y="612648"/>
              <a:ext cx="5484114" cy="9060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95044" y="1321308"/>
              <a:ext cx="6048375" cy="0"/>
            </a:xfrm>
            <a:custGeom>
              <a:avLst/>
              <a:gdLst/>
              <a:ahLst/>
              <a:cxnLst/>
              <a:rect l="l" t="t" r="r" b="b"/>
              <a:pathLst>
                <a:path w="6048375">
                  <a:moveTo>
                    <a:pt x="0" y="0"/>
                  </a:moveTo>
                  <a:lnTo>
                    <a:pt x="6048375" y="0"/>
                  </a:lnTo>
                </a:path>
              </a:pathLst>
            </a:custGeom>
            <a:ln w="15240">
              <a:solidFill>
                <a:srgbClr val="86003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61897" y="735583"/>
            <a:ext cx="6278880" cy="918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1165" algn="ctr">
              <a:lnSpc>
                <a:spcPts val="3520"/>
              </a:lnSpc>
              <a:spcBef>
                <a:spcPts val="90"/>
              </a:spcBef>
            </a:pPr>
            <a:r>
              <a:rPr sz="3200" b="1" spc="-15" dirty="0">
                <a:solidFill>
                  <a:srgbClr val="860038"/>
                </a:solidFill>
                <a:latin typeface="Tahoma"/>
                <a:cs typeface="Tahoma"/>
              </a:rPr>
              <a:t>ОБЛІГАЦІЙНИХ</a:t>
            </a:r>
            <a:r>
              <a:rPr sz="3200" b="1" spc="95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3200" b="1" spc="-15" dirty="0">
                <a:solidFill>
                  <a:srgbClr val="860038"/>
                </a:solidFill>
                <a:latin typeface="Tahoma"/>
                <a:cs typeface="Tahoma"/>
              </a:rPr>
              <a:t>ПОЗИК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520"/>
              </a:lnSpc>
              <a:tabLst>
                <a:tab pos="4585970" algn="l"/>
              </a:tabLst>
            </a:pPr>
            <a:r>
              <a:rPr sz="3200" spc="-10" dirty="0">
                <a:latin typeface="Tahoma"/>
                <a:cs typeface="Tahoma"/>
              </a:rPr>
              <a:t>Переваги	</a:t>
            </a:r>
            <a:r>
              <a:rPr sz="3200" spc="-15" dirty="0">
                <a:latin typeface="Tahoma"/>
                <a:cs typeface="Tahoma"/>
              </a:rPr>
              <a:t>Недоліки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79994" y="989060"/>
            <a:ext cx="1195705" cy="351790"/>
            <a:chOff x="7779994" y="989060"/>
            <a:chExt cx="1195705" cy="35179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9994" y="989060"/>
              <a:ext cx="1195629" cy="3513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15579" y="1003579"/>
              <a:ext cx="1126705" cy="27886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15579" y="1003579"/>
              <a:ext cx="1127125" cy="279400"/>
            </a:xfrm>
            <a:custGeom>
              <a:avLst/>
              <a:gdLst/>
              <a:ahLst/>
              <a:cxnLst/>
              <a:rect l="l" t="t" r="r" b="b"/>
              <a:pathLst>
                <a:path w="1127125" h="279400">
                  <a:moveTo>
                    <a:pt x="0" y="278866"/>
                  </a:moveTo>
                  <a:lnTo>
                    <a:pt x="1126705" y="278866"/>
                  </a:lnTo>
                  <a:lnTo>
                    <a:pt x="1126705" y="0"/>
                  </a:lnTo>
                  <a:lnTo>
                    <a:pt x="0" y="0"/>
                  </a:lnTo>
                  <a:lnTo>
                    <a:pt x="0" y="278866"/>
                  </a:lnTo>
                  <a:close/>
                </a:path>
              </a:pathLst>
            </a:custGeom>
            <a:ln w="9143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6244" y="6363411"/>
            <a:ext cx="22097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4059" y="406788"/>
            <a:ext cx="7877175" cy="1331595"/>
            <a:chOff x="704059" y="406788"/>
            <a:chExt cx="7877175" cy="133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059" y="406788"/>
              <a:ext cx="7876858" cy="55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04" y="725423"/>
              <a:ext cx="6980682" cy="10126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318" rIns="0" bIns="0" rtlCol="0">
            <a:spAutoFit/>
          </a:bodyPr>
          <a:lstStyle/>
          <a:p>
            <a:pPr marL="217804">
              <a:lnSpc>
                <a:spcPts val="4035"/>
              </a:lnSpc>
              <a:spcBef>
                <a:spcPts val="100"/>
              </a:spcBef>
            </a:pPr>
            <a:r>
              <a:rPr sz="3600" spc="-5" dirty="0">
                <a:solidFill>
                  <a:srgbClr val="860038"/>
                </a:solidFill>
              </a:rPr>
              <a:t>ВИПУСК</a:t>
            </a:r>
            <a:r>
              <a:rPr sz="3600" spc="-25" dirty="0">
                <a:solidFill>
                  <a:srgbClr val="860038"/>
                </a:solidFill>
              </a:rPr>
              <a:t> </a:t>
            </a:r>
            <a:r>
              <a:rPr sz="3600" dirty="0">
                <a:solidFill>
                  <a:srgbClr val="860038"/>
                </a:solidFill>
              </a:rPr>
              <a:t>ОБЛІГАЦІЙ</a:t>
            </a:r>
            <a:r>
              <a:rPr sz="3600" spc="-15" dirty="0">
                <a:solidFill>
                  <a:srgbClr val="860038"/>
                </a:solidFill>
              </a:rPr>
              <a:t> </a:t>
            </a:r>
            <a:r>
              <a:rPr sz="3600" spc="-5" dirty="0">
                <a:solidFill>
                  <a:srgbClr val="860038"/>
                </a:solidFill>
              </a:rPr>
              <a:t>ЗОВНІШНІХ</a:t>
            </a:r>
            <a:endParaRPr sz="3600"/>
          </a:p>
          <a:p>
            <a:pPr marL="28575">
              <a:lnSpc>
                <a:spcPts val="4035"/>
              </a:lnSpc>
              <a:tabLst>
                <a:tab pos="892175" algn="l"/>
                <a:tab pos="8222615" algn="l"/>
              </a:tabLst>
            </a:pPr>
            <a:r>
              <a:rPr sz="3600" b="0" u="heavy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60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МІСЦЕВИХ</a:t>
            </a:r>
            <a:r>
              <a:rPr sz="3600" u="heavy" spc="-2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60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ПОЗИК</a:t>
            </a:r>
            <a:r>
              <a:rPr sz="3600" u="heavy" spc="-4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60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М.</a:t>
            </a:r>
            <a:r>
              <a:rPr sz="3600" u="heavy" spc="-1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60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КИЇВ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4981" y="6245130"/>
            <a:ext cx="27178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11</a:t>
            </a:fld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3400" y="1551050"/>
          <a:ext cx="8135619" cy="4633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3905"/>
                <a:gridCol w="2035174"/>
                <a:gridCol w="2033270"/>
                <a:gridCol w="2033270"/>
              </a:tblGrid>
              <a:tr h="1005839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Рік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випуску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Сума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емісії,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дол.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США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318770" marR="31051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Ві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 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ставка,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річних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246379" marR="233679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Термін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обігу </a:t>
                      </a:r>
                      <a:r>
                        <a:rPr sz="2000" b="1" spc="-5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облігацій,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років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725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2003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150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8,75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725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2004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200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8,625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725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5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2005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5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250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615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8,0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15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725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2007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1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250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1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8,25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1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1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725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000" spc="-45" dirty="0">
                          <a:latin typeface="Microsoft Sans Serif"/>
                          <a:cs typeface="Microsoft Sans Serif"/>
                        </a:rPr>
                        <a:t>2011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300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9,375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5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1895" y="462300"/>
            <a:ext cx="7785734" cy="1156970"/>
            <a:chOff x="691895" y="462300"/>
            <a:chExt cx="7785734" cy="1156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594" y="462300"/>
              <a:ext cx="7659165" cy="4006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95" y="713231"/>
              <a:ext cx="7785354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77" rIns="0" bIns="0" rtlCol="0">
            <a:spAutoFit/>
          </a:bodyPr>
          <a:lstStyle/>
          <a:p>
            <a:pPr marL="494030" marR="5080" indent="-20447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860038"/>
                </a:solidFill>
              </a:rPr>
              <a:t>ДИНАМІКА</a:t>
            </a:r>
            <a:r>
              <a:rPr sz="3200" spc="1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ОТРИМАННЯ</a:t>
            </a:r>
            <a:r>
              <a:rPr sz="3200" spc="6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МІСЬКИМИ </a:t>
            </a:r>
            <a:r>
              <a:rPr sz="3200" spc="-92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РАДАМИ</a:t>
            </a:r>
            <a:r>
              <a:rPr sz="3200" spc="4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БАНКІВСЬКИХ</a:t>
            </a:r>
            <a:r>
              <a:rPr sz="3200" spc="5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КРЕДИТІВ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8364981" y="6245130"/>
            <a:ext cx="27178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12</a:t>
            </a:fld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0850" y="1593850"/>
          <a:ext cx="8149588" cy="4589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005"/>
                <a:gridCol w="2458085"/>
                <a:gridCol w="1792605"/>
                <a:gridCol w="1511934"/>
                <a:gridCol w="1584959"/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Рік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Місто-позичальник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Сума</a:t>
                      </a:r>
                      <a:r>
                        <a:rPr sz="180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кредиту,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грн.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1397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ставка,</a:t>
                      </a:r>
                      <a:r>
                        <a:rPr sz="1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річних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Термін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кредиту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2003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Южне,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Одеська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9814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область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1,6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місяців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2004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Антрацит,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Луганська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область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1,3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роки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2004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Одеса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48,0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роки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2005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1403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Новокаховка,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Херсонська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область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2,0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рік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2008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Іллічівськ,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Одеська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область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5,5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18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місяців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2010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Черкаси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5,0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рік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2011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Вінниця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14,98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роки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7992" y="469391"/>
            <a:ext cx="7653655" cy="906144"/>
            <a:chOff x="887992" y="469391"/>
            <a:chExt cx="7653655" cy="90614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992" y="706140"/>
              <a:ext cx="1446547" cy="3414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7608" y="469391"/>
              <a:ext cx="4545330" cy="9060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2680" y="469391"/>
              <a:ext cx="2338578" cy="9060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2134" y="590169"/>
            <a:ext cx="74028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860038"/>
                </a:solidFill>
              </a:rPr>
              <a:t>УРОКИ</a:t>
            </a:r>
            <a:r>
              <a:rPr sz="3200" spc="4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ВИКОРИСТАННЯ</a:t>
            </a:r>
            <a:r>
              <a:rPr sz="3200" spc="10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В</a:t>
            </a:r>
            <a:r>
              <a:rPr sz="3200" spc="3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УКРАЇНІ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8407654" y="6275628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1570100"/>
            <a:ext cx="7881620" cy="41014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6870" marR="5080" indent="-344805">
              <a:lnSpc>
                <a:spcPts val="2900"/>
              </a:lnSpc>
              <a:spcBef>
                <a:spcPts val="490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700" spc="-10" dirty="0">
                <a:solidFill>
                  <a:srgbClr val="3D3D40"/>
                </a:solidFill>
                <a:latin typeface="Calibri"/>
                <a:cs typeface="Calibri"/>
              </a:rPr>
              <a:t>Низька</a:t>
            </a:r>
            <a:r>
              <a:rPr sz="2700" spc="-2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інституційна</a:t>
            </a:r>
            <a:r>
              <a:rPr sz="2700" spc="-4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спроможність</a:t>
            </a:r>
            <a:r>
              <a:rPr sz="2700" spc="-8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3D3D40"/>
                </a:solidFill>
                <a:latin typeface="Calibri"/>
                <a:cs typeface="Calibri"/>
              </a:rPr>
              <a:t>ОМС</a:t>
            </a:r>
            <a:r>
              <a:rPr sz="2700" spc="-4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3D3D40"/>
                </a:solidFill>
                <a:latin typeface="Calibri"/>
                <a:cs typeface="Calibri"/>
              </a:rPr>
              <a:t>самостійно </a:t>
            </a:r>
            <a:r>
              <a:rPr sz="2700" spc="-59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організовувати</a:t>
            </a:r>
            <a:r>
              <a:rPr sz="2700" spc="-6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3D3D40"/>
                </a:solidFill>
                <a:latin typeface="Calibri"/>
                <a:cs typeface="Calibri"/>
              </a:rPr>
              <a:t>випуск</a:t>
            </a:r>
            <a:r>
              <a:rPr sz="2700" spc="-6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облігацій</a:t>
            </a:r>
            <a:endParaRPr sz="2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0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Висока</a:t>
            </a:r>
            <a:r>
              <a:rPr sz="2700" spc="-4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вартість</a:t>
            </a:r>
            <a:r>
              <a:rPr sz="2700" spc="-6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підготовки</a:t>
            </a:r>
            <a:r>
              <a:rPr sz="2700" spc="-5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та</a:t>
            </a:r>
            <a:r>
              <a:rPr sz="2700" spc="-1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випуску</a:t>
            </a:r>
            <a:r>
              <a:rPr sz="2700" spc="-3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облігацій</a:t>
            </a:r>
            <a:endParaRPr sz="2700">
              <a:latin typeface="Calibri"/>
              <a:cs typeface="Calibri"/>
            </a:endParaRPr>
          </a:p>
          <a:p>
            <a:pPr marL="356870" marR="371475" indent="-344805">
              <a:lnSpc>
                <a:spcPts val="2930"/>
              </a:lnSpc>
              <a:spcBef>
                <a:spcPts val="670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Обмеженість</a:t>
            </a:r>
            <a:r>
              <a:rPr sz="2700" spc="-6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3D3D40"/>
                </a:solidFill>
                <a:latin typeface="Calibri"/>
                <a:cs typeface="Calibri"/>
              </a:rPr>
              <a:t>джерел</a:t>
            </a:r>
            <a:r>
              <a:rPr sz="2700" spc="-6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3D3D40"/>
                </a:solidFill>
                <a:latin typeface="Calibri"/>
                <a:cs typeface="Calibri"/>
              </a:rPr>
              <a:t>доходів</a:t>
            </a:r>
            <a:r>
              <a:rPr sz="2700" spc="-4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3D3D40"/>
                </a:solidFill>
                <a:latin typeface="Calibri"/>
                <a:cs typeface="Calibri"/>
              </a:rPr>
              <a:t>бюджетів</a:t>
            </a:r>
            <a:r>
              <a:rPr sz="2700" spc="-9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розвитку </a:t>
            </a:r>
            <a:r>
              <a:rPr sz="2700" spc="-59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місцевих</a:t>
            </a:r>
            <a:r>
              <a:rPr sz="2700" spc="-5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бюджетів</a:t>
            </a:r>
            <a:endParaRPr sz="2700">
              <a:latin typeface="Calibri"/>
              <a:cs typeface="Calibri"/>
            </a:endParaRPr>
          </a:p>
          <a:p>
            <a:pPr marL="356870" indent="-344805">
              <a:lnSpc>
                <a:spcPts val="3085"/>
              </a:lnSpc>
              <a:spcBef>
                <a:spcPts val="26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Фінансування</a:t>
            </a:r>
            <a:r>
              <a:rPr sz="2700" spc="-8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проектів,</a:t>
            </a:r>
            <a:r>
              <a:rPr sz="2700" spc="-4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які</a:t>
            </a:r>
            <a:r>
              <a:rPr sz="2700" spc="-1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не</a:t>
            </a:r>
            <a:r>
              <a:rPr sz="2700" spc="-2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призводять</a:t>
            </a:r>
            <a:r>
              <a:rPr sz="2700" spc="-8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3D3D40"/>
                </a:solidFill>
                <a:latin typeface="Calibri"/>
                <a:cs typeface="Calibri"/>
              </a:rPr>
              <a:t>до</a:t>
            </a:r>
            <a:endParaRPr sz="2700">
              <a:latin typeface="Calibri"/>
              <a:cs typeface="Calibri"/>
            </a:endParaRPr>
          </a:p>
          <a:p>
            <a:pPr marL="356870">
              <a:lnSpc>
                <a:spcPts val="3085"/>
              </a:lnSpc>
            </a:pP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прямого</a:t>
            </a:r>
            <a:r>
              <a:rPr sz="2700" spc="-8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збільшення</a:t>
            </a:r>
            <a:r>
              <a:rPr sz="2700" spc="-5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3D3D40"/>
                </a:solidFill>
                <a:latin typeface="Calibri"/>
                <a:cs typeface="Calibri"/>
              </a:rPr>
              <a:t>доходів</a:t>
            </a:r>
            <a:r>
              <a:rPr sz="2700" spc="-7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місцевих</a:t>
            </a:r>
            <a:r>
              <a:rPr sz="2700" spc="-4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3D3D40"/>
                </a:solidFill>
                <a:latin typeface="Calibri"/>
                <a:cs typeface="Calibri"/>
              </a:rPr>
              <a:t>бюджетів</a:t>
            </a:r>
            <a:endParaRPr sz="2700">
              <a:latin typeface="Calibri"/>
              <a:cs typeface="Calibri"/>
            </a:endParaRPr>
          </a:p>
          <a:p>
            <a:pPr marL="356870" indent="-344805">
              <a:lnSpc>
                <a:spcPts val="3085"/>
              </a:lnSpc>
              <a:spcBef>
                <a:spcPts val="31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Непослідовність</a:t>
            </a:r>
            <a:r>
              <a:rPr sz="2700" spc="-8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органів</a:t>
            </a:r>
            <a:r>
              <a:rPr sz="2700" spc="-7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3D3D40"/>
                </a:solidFill>
                <a:latin typeface="Calibri"/>
                <a:cs typeface="Calibri"/>
              </a:rPr>
              <a:t>державної</a:t>
            </a:r>
            <a:r>
              <a:rPr sz="2700" spc="-4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влади</a:t>
            </a:r>
            <a:r>
              <a:rPr sz="2700" spc="-5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3D3D40"/>
                </a:solidFill>
                <a:latin typeface="Calibri"/>
                <a:cs typeface="Calibri"/>
              </a:rPr>
              <a:t>у</a:t>
            </a:r>
            <a:endParaRPr sz="2700">
              <a:latin typeface="Calibri"/>
              <a:cs typeface="Calibri"/>
            </a:endParaRPr>
          </a:p>
          <a:p>
            <a:pPr marL="356870" marR="646430">
              <a:lnSpc>
                <a:spcPts val="2900"/>
              </a:lnSpc>
              <a:spcBef>
                <a:spcPts val="225"/>
              </a:spcBef>
            </a:pP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запровадженні</a:t>
            </a:r>
            <a:r>
              <a:rPr sz="2700" spc="-9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3D3D40"/>
                </a:solidFill>
                <a:latin typeface="Calibri"/>
                <a:cs typeface="Calibri"/>
              </a:rPr>
              <a:t>обмежень</a:t>
            </a:r>
            <a:r>
              <a:rPr sz="2700" spc="-4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на</a:t>
            </a:r>
            <a:r>
              <a:rPr sz="2700" spc="-2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право</a:t>
            </a:r>
            <a:r>
              <a:rPr sz="2700" spc="-5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здійснення </a:t>
            </a:r>
            <a:r>
              <a:rPr sz="2700" spc="-59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місцевих</a:t>
            </a:r>
            <a:r>
              <a:rPr sz="2700" spc="-4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запозичень</a:t>
            </a:r>
            <a:r>
              <a:rPr sz="2700" spc="-6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та</a:t>
            </a:r>
            <a:r>
              <a:rPr sz="2700" spc="-1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їхні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розміри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01195" y="462300"/>
            <a:ext cx="5584190" cy="1156970"/>
            <a:chOff x="1801195" y="462300"/>
            <a:chExt cx="5584190" cy="1156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1195" y="462300"/>
              <a:ext cx="5583588" cy="4006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1695" y="713231"/>
              <a:ext cx="3368802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77" rIns="0" bIns="0" rtlCol="0">
            <a:spAutoFit/>
          </a:bodyPr>
          <a:lstStyle/>
          <a:p>
            <a:pPr marL="2705100" marR="5080" indent="-13843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860038"/>
                </a:solidFill>
              </a:rPr>
              <a:t>МІЖНАРОДНІ</a:t>
            </a:r>
            <a:r>
              <a:rPr sz="3200" spc="5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ФІНАНСОВІ </a:t>
            </a:r>
            <a:r>
              <a:rPr sz="3200" spc="-92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ОРГАНІЗАЦІЇ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8407654" y="6275628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1570100"/>
            <a:ext cx="8039100" cy="3732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marR="12065" indent="-344805">
              <a:lnSpc>
                <a:spcPct val="90000"/>
              </a:lnSpc>
              <a:spcBef>
                <a:spcPts val="434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700" b="1" spc="5" dirty="0">
                <a:solidFill>
                  <a:srgbClr val="3D3D40"/>
                </a:solidFill>
                <a:latin typeface="Calibri"/>
                <a:cs typeface="Calibri"/>
              </a:rPr>
              <a:t>МФО</a:t>
            </a:r>
            <a:r>
              <a:rPr sz="2700" b="1" spc="2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3D3D40"/>
                </a:solidFill>
                <a:latin typeface="Calibri"/>
                <a:cs typeface="Calibri"/>
              </a:rPr>
              <a:t>–</a:t>
            </a:r>
            <a:r>
              <a:rPr sz="2700" spc="7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створені</a:t>
            </a:r>
            <a:r>
              <a:rPr sz="2700" spc="1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кількома</a:t>
            </a:r>
            <a:r>
              <a:rPr sz="2700" spc="3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3D3D40"/>
                </a:solidFill>
                <a:latin typeface="Calibri"/>
                <a:cs typeface="Calibri"/>
              </a:rPr>
              <a:t>державами</a:t>
            </a:r>
            <a:r>
              <a:rPr sz="2700" spc="5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організації, </a:t>
            </a:r>
            <a:r>
              <a:rPr sz="2700" spc="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що</a:t>
            </a:r>
            <a:r>
              <a:rPr sz="2700" spc="-3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3D3D40"/>
                </a:solidFill>
                <a:latin typeface="Calibri"/>
                <a:cs typeface="Calibri"/>
              </a:rPr>
              <a:t>є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 суб’єктами</a:t>
            </a:r>
            <a:r>
              <a:rPr sz="2700" spc="-4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3D3D40"/>
                </a:solidFill>
                <a:latin typeface="Calibri"/>
                <a:cs typeface="Calibri"/>
              </a:rPr>
              <a:t>міжнародного</a:t>
            </a:r>
            <a:r>
              <a:rPr sz="2700" spc="-7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публічного</a:t>
            </a:r>
            <a:r>
              <a:rPr sz="2700" spc="-5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права,</a:t>
            </a:r>
            <a:r>
              <a:rPr sz="2700" spc="-6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які </a:t>
            </a:r>
            <a:r>
              <a:rPr sz="2700" spc="-59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надають</a:t>
            </a:r>
            <a:r>
              <a:rPr sz="2700" spc="-4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фінансові</a:t>
            </a:r>
            <a:r>
              <a:rPr sz="2700" spc="-8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ресурси</a:t>
            </a:r>
            <a:r>
              <a:rPr sz="2700" spc="-2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країнам-членам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700" b="1" dirty="0">
                <a:solidFill>
                  <a:srgbClr val="3D3D40"/>
                </a:solidFill>
                <a:latin typeface="Calibri"/>
                <a:cs typeface="Calibri"/>
              </a:rPr>
              <a:t>Цілі</a:t>
            </a:r>
            <a:r>
              <a:rPr sz="2700" b="1" spc="-5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b="1" spc="5" dirty="0">
                <a:solidFill>
                  <a:srgbClr val="3D3D40"/>
                </a:solidFill>
                <a:latin typeface="Calibri"/>
                <a:cs typeface="Calibri"/>
              </a:rPr>
              <a:t>МФО:</a:t>
            </a:r>
            <a:endParaRPr sz="2700">
              <a:latin typeface="Calibri"/>
              <a:cs typeface="Calibri"/>
            </a:endParaRPr>
          </a:p>
          <a:p>
            <a:pPr marL="356870" marR="666115" indent="-344805">
              <a:lnSpc>
                <a:spcPts val="2910"/>
              </a:lnSpc>
              <a:spcBef>
                <a:spcPts val="70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Скорочувати</a:t>
            </a:r>
            <a:r>
              <a:rPr sz="2700" spc="-4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3D3D40"/>
                </a:solidFill>
                <a:latin typeface="Calibri"/>
                <a:cs typeface="Calibri"/>
              </a:rPr>
              <a:t>глобальну</a:t>
            </a:r>
            <a:r>
              <a:rPr sz="2700" spc="-5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бідність</a:t>
            </a:r>
            <a:r>
              <a:rPr sz="2700" spc="-3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та покращувати </a:t>
            </a:r>
            <a:r>
              <a:rPr sz="2700" spc="-59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умови</a:t>
            </a:r>
            <a:r>
              <a:rPr sz="2700" spc="-2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і</a:t>
            </a:r>
            <a:r>
              <a:rPr sz="2700" spc="-1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стандарти</a:t>
            </a:r>
            <a:r>
              <a:rPr sz="2700" spc="-3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3D3D40"/>
                </a:solidFill>
                <a:latin typeface="Calibri"/>
                <a:cs typeface="Calibri"/>
              </a:rPr>
              <a:t>життя</a:t>
            </a:r>
            <a:r>
              <a:rPr sz="2700" spc="-3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3D3D40"/>
                </a:solidFill>
                <a:latin typeface="Calibri"/>
                <a:cs typeface="Calibri"/>
              </a:rPr>
              <a:t>людей</a:t>
            </a:r>
            <a:endParaRPr sz="2700">
              <a:latin typeface="Calibri"/>
              <a:cs typeface="Calibri"/>
            </a:endParaRPr>
          </a:p>
          <a:p>
            <a:pPr marL="356870" marR="443865" indent="-344805">
              <a:lnSpc>
                <a:spcPts val="2910"/>
              </a:lnSpc>
              <a:spcBef>
                <a:spcPts val="66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Підтримувати</a:t>
            </a:r>
            <a:r>
              <a:rPr sz="2700" spc="-3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3D3D40"/>
                </a:solidFill>
                <a:latin typeface="Calibri"/>
                <a:cs typeface="Calibri"/>
              </a:rPr>
              <a:t>сталий</a:t>
            </a:r>
            <a:r>
              <a:rPr sz="2700" spc="-5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економічний,</a:t>
            </a:r>
            <a:r>
              <a:rPr sz="2700" spc="-3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соціальний</a:t>
            </a:r>
            <a:r>
              <a:rPr sz="2700" spc="-6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та </a:t>
            </a:r>
            <a:r>
              <a:rPr sz="2700" spc="-59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інституційний</a:t>
            </a:r>
            <a:r>
              <a:rPr sz="2700" spc="-4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розвиток</a:t>
            </a:r>
            <a:endParaRPr sz="2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Сприяти</a:t>
            </a:r>
            <a:r>
              <a:rPr sz="2700" spc="-6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регіональному</a:t>
            </a:r>
            <a:r>
              <a:rPr sz="2700" spc="-6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співробітництву</a:t>
            </a:r>
            <a:r>
              <a:rPr sz="2700" spc="-85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3D3D40"/>
                </a:solidFill>
                <a:latin typeface="Calibri"/>
                <a:cs typeface="Calibri"/>
              </a:rPr>
              <a:t>та</a:t>
            </a:r>
            <a:r>
              <a:rPr sz="2700" spc="-20" dirty="0">
                <a:solidFill>
                  <a:srgbClr val="3D3D4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3D3D40"/>
                </a:solidFill>
                <a:latin typeface="Calibri"/>
                <a:cs typeface="Calibri"/>
              </a:rPr>
              <a:t>інтеграції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88650" y="225552"/>
            <a:ext cx="8209280" cy="1393825"/>
            <a:chOff x="688650" y="225552"/>
            <a:chExt cx="8209280" cy="1393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650" y="371243"/>
              <a:ext cx="2585944" cy="427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6391" y="225552"/>
              <a:ext cx="1570482" cy="906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6616" y="225552"/>
              <a:ext cx="4731258" cy="9060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1159" y="713232"/>
              <a:ext cx="4048505" cy="9060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9407" y="713232"/>
              <a:ext cx="2338578" cy="90601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77" rIns="0" bIns="0" rtlCol="0">
            <a:spAutoFit/>
          </a:bodyPr>
          <a:lstStyle/>
          <a:p>
            <a:pPr marL="1463675" marR="5080" indent="-1256665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860038"/>
                </a:solidFill>
              </a:rPr>
              <a:t>НАЙБІЛЬШІ</a:t>
            </a:r>
            <a:r>
              <a:rPr sz="3200" spc="9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МФО,</a:t>
            </a:r>
            <a:r>
              <a:rPr sz="3200" spc="3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ЯКІ</a:t>
            </a:r>
            <a:r>
              <a:rPr sz="3200" spc="1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КРЕДИТУЮТЬ </a:t>
            </a:r>
            <a:r>
              <a:rPr sz="3200" spc="-92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ПРОЕКТИ</a:t>
            </a:r>
            <a:r>
              <a:rPr sz="3200" spc="5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МЕР</a:t>
            </a:r>
            <a:r>
              <a:rPr sz="3200" spc="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В</a:t>
            </a:r>
            <a:r>
              <a:rPr sz="3200" spc="3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УКРАЇНІ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8407654" y="6275628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1524380"/>
            <a:ext cx="7604125" cy="410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5" dirty="0">
                <a:latin typeface="Calibri"/>
                <a:cs typeface="Calibri"/>
              </a:rPr>
              <a:t>Інституції</a:t>
            </a:r>
            <a:r>
              <a:rPr sz="3100" b="1" spc="15" dirty="0">
                <a:latin typeface="Calibri"/>
                <a:cs typeface="Calibri"/>
              </a:rPr>
              <a:t> </a:t>
            </a:r>
            <a:r>
              <a:rPr sz="3100" b="1" spc="-45" dirty="0">
                <a:latin typeface="Calibri"/>
                <a:cs typeface="Calibri"/>
              </a:rPr>
              <a:t>Групи</a:t>
            </a:r>
            <a:r>
              <a:rPr sz="3100" b="1" spc="-30" dirty="0">
                <a:latin typeface="Calibri"/>
                <a:cs typeface="Calibri"/>
              </a:rPr>
              <a:t> </a:t>
            </a:r>
            <a:r>
              <a:rPr sz="3100" b="1" spc="-15" dirty="0">
                <a:latin typeface="Calibri"/>
                <a:cs typeface="Calibri"/>
              </a:rPr>
              <a:t>Світового</a:t>
            </a:r>
            <a:r>
              <a:rPr sz="3100" b="1" dirty="0">
                <a:latin typeface="Calibri"/>
                <a:cs typeface="Calibri"/>
              </a:rPr>
              <a:t> </a:t>
            </a:r>
            <a:r>
              <a:rPr sz="3100" b="1" spc="-5" dirty="0">
                <a:latin typeface="Calibri"/>
                <a:cs typeface="Calibri"/>
              </a:rPr>
              <a:t>банку</a:t>
            </a:r>
            <a:endParaRPr sz="31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5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/>
                <a:cs typeface="Calibri"/>
              </a:rPr>
              <a:t>Міжнародний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банк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реконструкції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та розвитку </a:t>
            </a:r>
            <a:r>
              <a:rPr sz="2500" dirty="0">
                <a:latin typeface="Calibri"/>
                <a:cs typeface="Calibri"/>
              </a:rPr>
              <a:t>(МБРР)</a:t>
            </a:r>
            <a:endParaRPr sz="25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/>
                <a:cs typeface="Calibri"/>
              </a:rPr>
              <a:t>Міжнародна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фінансова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корпорація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(МФК)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100" b="1" spc="-15" dirty="0">
                <a:latin typeface="Calibri"/>
                <a:cs typeface="Calibri"/>
              </a:rPr>
              <a:t>Інші</a:t>
            </a:r>
            <a:r>
              <a:rPr sz="3100" b="1" spc="-10" dirty="0">
                <a:latin typeface="Calibri"/>
                <a:cs typeface="Calibri"/>
              </a:rPr>
              <a:t> МФО</a:t>
            </a:r>
            <a:endParaRPr sz="31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5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/>
                <a:cs typeface="Calibri"/>
              </a:rPr>
              <a:t>Європейський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банк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реконструкції</a:t>
            </a:r>
            <a:r>
              <a:rPr sz="2500" spc="-5" dirty="0">
                <a:latin typeface="Calibri"/>
                <a:cs typeface="Calibri"/>
              </a:rPr>
              <a:t> та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розвитку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(ЄБРР)</a:t>
            </a:r>
            <a:endParaRPr sz="25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/>
                <a:cs typeface="Calibri"/>
              </a:rPr>
              <a:t>Європейський</a:t>
            </a:r>
            <a:r>
              <a:rPr sz="2500" spc="-5" dirty="0">
                <a:latin typeface="Calibri"/>
                <a:cs typeface="Calibri"/>
              </a:rPr>
              <a:t> інвестиційний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банк (ЄІБ)</a:t>
            </a:r>
            <a:endParaRPr sz="2500">
              <a:latin typeface="Calibri"/>
              <a:cs typeface="Calibri"/>
            </a:endParaRPr>
          </a:p>
          <a:p>
            <a:pPr marL="356870" indent="-344805">
              <a:lnSpc>
                <a:spcPts val="2715"/>
              </a:lnSpc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/>
                <a:cs typeface="Calibri"/>
              </a:rPr>
              <a:t>Міжнародна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фінансова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організація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Північна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Екологічна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Фінансова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Корпорація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(NEFCO)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ts val="3000"/>
              </a:lnSpc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500" dirty="0">
                <a:latin typeface="Calibri"/>
                <a:cs typeface="Calibri"/>
              </a:rPr>
              <a:t>Північний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інвестиційний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банк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5" dirty="0">
                <a:latin typeface="Calibri"/>
                <a:cs typeface="Calibri"/>
              </a:rPr>
              <a:t>(ПIБ)</a:t>
            </a:r>
            <a:endParaRPr sz="25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1D3DA1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/>
                <a:cs typeface="Calibri"/>
              </a:rPr>
              <a:t>Німецька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установа</a:t>
            </a:r>
            <a:r>
              <a:rPr sz="2500" spc="-10" dirty="0">
                <a:latin typeface="Calibri"/>
                <a:cs typeface="Calibri"/>
              </a:rPr>
              <a:t> для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відбудови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(KfW)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469391"/>
            <a:ext cx="8193913" cy="9540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7166" y="590169"/>
            <a:ext cx="76504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860038"/>
                </a:solidFill>
              </a:rPr>
              <a:t>СТАДІЇ</a:t>
            </a:r>
            <a:r>
              <a:rPr sz="3200" spc="15" dirty="0">
                <a:solidFill>
                  <a:srgbClr val="860038"/>
                </a:solidFill>
              </a:rPr>
              <a:t> </a:t>
            </a:r>
            <a:r>
              <a:rPr sz="3200" spc="-5" dirty="0">
                <a:solidFill>
                  <a:srgbClr val="860038"/>
                </a:solidFill>
              </a:rPr>
              <a:t>ЗАЛУЧЕННЯ</a:t>
            </a:r>
            <a:r>
              <a:rPr sz="3200" spc="3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КРЕДИТІВ</a:t>
            </a:r>
            <a:r>
              <a:rPr sz="3200" spc="7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МФО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240601" y="1401889"/>
            <a:ext cx="2274570" cy="686435"/>
            <a:chOff x="240601" y="1401889"/>
            <a:chExt cx="2274570" cy="686435"/>
          </a:xfrm>
        </p:grpSpPr>
        <p:sp>
          <p:nvSpPr>
            <p:cNvPr id="5" name="object 5"/>
            <p:cNvSpPr/>
            <p:nvPr/>
          </p:nvSpPr>
          <p:spPr>
            <a:xfrm>
              <a:off x="252983" y="1414272"/>
              <a:ext cx="2249805" cy="661670"/>
            </a:xfrm>
            <a:custGeom>
              <a:avLst/>
              <a:gdLst/>
              <a:ahLst/>
              <a:cxnLst/>
              <a:rect l="l" t="t" r="r" b="b"/>
              <a:pathLst>
                <a:path w="2249805" h="661669">
                  <a:moveTo>
                    <a:pt x="1799589" y="0"/>
                  </a:moveTo>
                  <a:lnTo>
                    <a:pt x="0" y="0"/>
                  </a:lnTo>
                  <a:lnTo>
                    <a:pt x="449884" y="330707"/>
                  </a:lnTo>
                  <a:lnTo>
                    <a:pt x="0" y="661415"/>
                  </a:lnTo>
                  <a:lnTo>
                    <a:pt x="1799589" y="661415"/>
                  </a:lnTo>
                  <a:lnTo>
                    <a:pt x="2249424" y="330707"/>
                  </a:lnTo>
                  <a:lnTo>
                    <a:pt x="179958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983" y="1414272"/>
              <a:ext cx="2249805" cy="661670"/>
            </a:xfrm>
            <a:custGeom>
              <a:avLst/>
              <a:gdLst/>
              <a:ahLst/>
              <a:cxnLst/>
              <a:rect l="l" t="t" r="r" b="b"/>
              <a:pathLst>
                <a:path w="2249805" h="661669">
                  <a:moveTo>
                    <a:pt x="0" y="0"/>
                  </a:moveTo>
                  <a:lnTo>
                    <a:pt x="1799589" y="0"/>
                  </a:lnTo>
                  <a:lnTo>
                    <a:pt x="2249424" y="330707"/>
                  </a:lnTo>
                  <a:lnTo>
                    <a:pt x="1799589" y="661415"/>
                  </a:lnTo>
                  <a:lnTo>
                    <a:pt x="0" y="661415"/>
                  </a:lnTo>
                  <a:lnTo>
                    <a:pt x="449884" y="330707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5700" y="1582293"/>
            <a:ext cx="12573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Ідентифікація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97417" y="1456753"/>
            <a:ext cx="4737100" cy="631825"/>
            <a:chOff x="2197417" y="1456753"/>
            <a:chExt cx="4737100" cy="631825"/>
          </a:xfrm>
        </p:grpSpPr>
        <p:sp>
          <p:nvSpPr>
            <p:cNvPr id="9" name="object 9"/>
            <p:cNvSpPr/>
            <p:nvPr/>
          </p:nvSpPr>
          <p:spPr>
            <a:xfrm>
              <a:off x="2209799" y="1469136"/>
              <a:ext cx="4712335" cy="607060"/>
            </a:xfrm>
            <a:custGeom>
              <a:avLst/>
              <a:gdLst/>
              <a:ahLst/>
              <a:cxnLst/>
              <a:rect l="l" t="t" r="r" b="b"/>
              <a:pathLst>
                <a:path w="4712334" h="607060">
                  <a:moveTo>
                    <a:pt x="3769741" y="0"/>
                  </a:moveTo>
                  <a:lnTo>
                    <a:pt x="0" y="0"/>
                  </a:lnTo>
                  <a:lnTo>
                    <a:pt x="942467" y="303275"/>
                  </a:lnTo>
                  <a:lnTo>
                    <a:pt x="0" y="606551"/>
                  </a:lnTo>
                  <a:lnTo>
                    <a:pt x="3769741" y="606551"/>
                  </a:lnTo>
                  <a:lnTo>
                    <a:pt x="4712208" y="303275"/>
                  </a:lnTo>
                  <a:lnTo>
                    <a:pt x="3769741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09799" y="1469136"/>
              <a:ext cx="4712335" cy="607060"/>
            </a:xfrm>
            <a:custGeom>
              <a:avLst/>
              <a:gdLst/>
              <a:ahLst/>
              <a:cxnLst/>
              <a:rect l="l" t="t" r="r" b="b"/>
              <a:pathLst>
                <a:path w="4712334" h="607060">
                  <a:moveTo>
                    <a:pt x="0" y="0"/>
                  </a:moveTo>
                  <a:lnTo>
                    <a:pt x="3769741" y="0"/>
                  </a:lnTo>
                  <a:lnTo>
                    <a:pt x="4712208" y="303275"/>
                  </a:lnTo>
                  <a:lnTo>
                    <a:pt x="3769741" y="606551"/>
                  </a:lnTo>
                  <a:lnTo>
                    <a:pt x="0" y="606551"/>
                  </a:lnTo>
                  <a:lnTo>
                    <a:pt x="942467" y="303275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29889" y="1441195"/>
            <a:ext cx="3275329" cy="62166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algn="ctr">
              <a:lnSpc>
                <a:spcPts val="1510"/>
              </a:lnSpc>
              <a:spcBef>
                <a:spcPts val="284"/>
              </a:spcBef>
            </a:pPr>
            <a:r>
              <a:rPr sz="1400" spc="-10" dirty="0">
                <a:latin typeface="Calibri"/>
                <a:cs typeface="Calibri"/>
              </a:rPr>
              <a:t>МФО </a:t>
            </a:r>
            <a:r>
              <a:rPr sz="1400" spc="-15" dirty="0">
                <a:latin typeface="Calibri"/>
                <a:cs typeface="Calibri"/>
              </a:rPr>
              <a:t>та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країна-позичальник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ідентифікують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проекти,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які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найбільше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відповідають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стратегії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розвитку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країни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і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критеріям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МФО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556247" y="1456944"/>
            <a:ext cx="2133600" cy="573405"/>
            <a:chOff x="6556247" y="1456944"/>
            <a:chExt cx="2133600" cy="573405"/>
          </a:xfrm>
        </p:grpSpPr>
        <p:sp>
          <p:nvSpPr>
            <p:cNvPr id="13" name="object 13"/>
            <p:cNvSpPr/>
            <p:nvPr/>
          </p:nvSpPr>
          <p:spPr>
            <a:xfrm>
              <a:off x="6568439" y="1469136"/>
              <a:ext cx="2109470" cy="548640"/>
            </a:xfrm>
            <a:custGeom>
              <a:avLst/>
              <a:gdLst/>
              <a:ahLst/>
              <a:cxnLst/>
              <a:rect l="l" t="t" r="r" b="b"/>
              <a:pathLst>
                <a:path w="2109470" h="548639">
                  <a:moveTo>
                    <a:pt x="1687321" y="0"/>
                  </a:moveTo>
                  <a:lnTo>
                    <a:pt x="0" y="0"/>
                  </a:lnTo>
                  <a:lnTo>
                    <a:pt x="421893" y="274319"/>
                  </a:lnTo>
                  <a:lnTo>
                    <a:pt x="0" y="548639"/>
                  </a:lnTo>
                  <a:lnTo>
                    <a:pt x="1687321" y="548639"/>
                  </a:lnTo>
                  <a:lnTo>
                    <a:pt x="2109215" y="274319"/>
                  </a:lnTo>
                  <a:lnTo>
                    <a:pt x="1687321" y="0"/>
                  </a:lnTo>
                  <a:close/>
                </a:path>
              </a:pathLst>
            </a:custGeom>
            <a:solidFill>
              <a:srgbClr val="DEE7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68439" y="1469136"/>
              <a:ext cx="2109470" cy="548640"/>
            </a:xfrm>
            <a:custGeom>
              <a:avLst/>
              <a:gdLst/>
              <a:ahLst/>
              <a:cxnLst/>
              <a:rect l="l" t="t" r="r" b="b"/>
              <a:pathLst>
                <a:path w="2109470" h="548639">
                  <a:moveTo>
                    <a:pt x="0" y="0"/>
                  </a:moveTo>
                  <a:lnTo>
                    <a:pt x="1687321" y="0"/>
                  </a:lnTo>
                  <a:lnTo>
                    <a:pt x="2109215" y="274319"/>
                  </a:lnTo>
                  <a:lnTo>
                    <a:pt x="1687321" y="548639"/>
                  </a:lnTo>
                  <a:lnTo>
                    <a:pt x="0" y="548639"/>
                  </a:lnTo>
                  <a:lnTo>
                    <a:pt x="421893" y="27431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24293" y="1413129"/>
            <a:ext cx="1400810" cy="62166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065" marR="5080" algn="ctr">
              <a:lnSpc>
                <a:spcPts val="1510"/>
              </a:lnSpc>
              <a:spcBef>
                <a:spcPts val="284"/>
              </a:spcBef>
            </a:pPr>
            <a:r>
              <a:rPr sz="1400" spc="-15" dirty="0">
                <a:latin typeface="Calibri"/>
                <a:cs typeface="Calibri"/>
              </a:rPr>
              <a:t>Часто </a:t>
            </a:r>
            <a:r>
              <a:rPr sz="1400" spc="-10" dirty="0">
                <a:latin typeface="Calibri"/>
                <a:cs typeface="Calibri"/>
              </a:rPr>
              <a:t>вимагається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попереднє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ТЕО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проектів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2984" y="2167127"/>
            <a:ext cx="2249805" cy="661670"/>
          </a:xfrm>
          <a:custGeom>
            <a:avLst/>
            <a:gdLst/>
            <a:ahLst/>
            <a:cxnLst/>
            <a:rect l="l" t="t" r="r" b="b"/>
            <a:pathLst>
              <a:path w="2249805" h="661669">
                <a:moveTo>
                  <a:pt x="1799589" y="0"/>
                </a:moveTo>
                <a:lnTo>
                  <a:pt x="0" y="0"/>
                </a:lnTo>
                <a:lnTo>
                  <a:pt x="449884" y="330708"/>
                </a:lnTo>
                <a:lnTo>
                  <a:pt x="0" y="661416"/>
                </a:lnTo>
                <a:lnTo>
                  <a:pt x="1799589" y="661416"/>
                </a:lnTo>
                <a:lnTo>
                  <a:pt x="2249424" y="330708"/>
                </a:lnTo>
                <a:lnTo>
                  <a:pt x="179958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0117" y="2336673"/>
            <a:ext cx="9861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Підготовка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197417" y="2209609"/>
            <a:ext cx="1890395" cy="576580"/>
            <a:chOff x="2197417" y="2209609"/>
            <a:chExt cx="1890395" cy="576580"/>
          </a:xfrm>
        </p:grpSpPr>
        <p:sp>
          <p:nvSpPr>
            <p:cNvPr id="19" name="object 19"/>
            <p:cNvSpPr/>
            <p:nvPr/>
          </p:nvSpPr>
          <p:spPr>
            <a:xfrm>
              <a:off x="2209799" y="2221992"/>
              <a:ext cx="1865630" cy="551815"/>
            </a:xfrm>
            <a:custGeom>
              <a:avLst/>
              <a:gdLst/>
              <a:ahLst/>
              <a:cxnLst/>
              <a:rect l="l" t="t" r="r" b="b"/>
              <a:pathLst>
                <a:path w="1865629" h="551814">
                  <a:moveTo>
                    <a:pt x="1492250" y="0"/>
                  </a:moveTo>
                  <a:lnTo>
                    <a:pt x="0" y="0"/>
                  </a:lnTo>
                  <a:lnTo>
                    <a:pt x="373125" y="275844"/>
                  </a:lnTo>
                  <a:lnTo>
                    <a:pt x="0" y="551688"/>
                  </a:lnTo>
                  <a:lnTo>
                    <a:pt x="1492250" y="551688"/>
                  </a:lnTo>
                  <a:lnTo>
                    <a:pt x="1865376" y="275844"/>
                  </a:lnTo>
                  <a:lnTo>
                    <a:pt x="1492250" y="0"/>
                  </a:lnTo>
                  <a:close/>
                </a:path>
              </a:pathLst>
            </a:custGeom>
            <a:solidFill>
              <a:srgbClr val="D7D2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09799" y="2221992"/>
              <a:ext cx="1865630" cy="551815"/>
            </a:xfrm>
            <a:custGeom>
              <a:avLst/>
              <a:gdLst/>
              <a:ahLst/>
              <a:cxnLst/>
              <a:rect l="l" t="t" r="r" b="b"/>
              <a:pathLst>
                <a:path w="1865629" h="551814">
                  <a:moveTo>
                    <a:pt x="0" y="0"/>
                  </a:moveTo>
                  <a:lnTo>
                    <a:pt x="1492250" y="0"/>
                  </a:lnTo>
                  <a:lnTo>
                    <a:pt x="1865376" y="275844"/>
                  </a:lnTo>
                  <a:lnTo>
                    <a:pt x="1492250" y="551688"/>
                  </a:lnTo>
                  <a:lnTo>
                    <a:pt x="0" y="551688"/>
                  </a:lnTo>
                  <a:lnTo>
                    <a:pt x="373125" y="275844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40329" y="2263520"/>
            <a:ext cx="1012190" cy="429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90"/>
              </a:spcBef>
            </a:pPr>
            <a:r>
              <a:rPr sz="1400" spc="-10" dirty="0">
                <a:latin typeface="Calibri"/>
                <a:cs typeface="Calibri"/>
              </a:rPr>
              <a:t>Позичальник</a:t>
            </a:r>
            <a:endParaRPr sz="1400">
              <a:latin typeface="Calibri"/>
              <a:cs typeface="Calibri"/>
            </a:endParaRPr>
          </a:p>
          <a:p>
            <a:pPr marL="40005">
              <a:lnSpc>
                <a:spcPts val="1595"/>
              </a:lnSpc>
            </a:pPr>
            <a:r>
              <a:rPr sz="1400" spc="-20" dirty="0">
                <a:latin typeface="Calibri"/>
                <a:cs typeface="Calibri"/>
              </a:rPr>
              <a:t>готує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проект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97223" y="2209800"/>
            <a:ext cx="3733800" cy="576580"/>
            <a:chOff x="3697223" y="2209800"/>
            <a:chExt cx="3733800" cy="576580"/>
          </a:xfrm>
        </p:grpSpPr>
        <p:sp>
          <p:nvSpPr>
            <p:cNvPr id="23" name="object 23"/>
            <p:cNvSpPr/>
            <p:nvPr/>
          </p:nvSpPr>
          <p:spPr>
            <a:xfrm>
              <a:off x="3709415" y="2221991"/>
              <a:ext cx="3709670" cy="551815"/>
            </a:xfrm>
            <a:custGeom>
              <a:avLst/>
              <a:gdLst/>
              <a:ahLst/>
              <a:cxnLst/>
              <a:rect l="l" t="t" r="r" b="b"/>
              <a:pathLst>
                <a:path w="3709670" h="551814">
                  <a:moveTo>
                    <a:pt x="2967482" y="0"/>
                  </a:moveTo>
                  <a:lnTo>
                    <a:pt x="0" y="0"/>
                  </a:lnTo>
                  <a:lnTo>
                    <a:pt x="741934" y="275844"/>
                  </a:lnTo>
                  <a:lnTo>
                    <a:pt x="0" y="551688"/>
                  </a:lnTo>
                  <a:lnTo>
                    <a:pt x="2967482" y="551688"/>
                  </a:lnTo>
                  <a:lnTo>
                    <a:pt x="3709416" y="275844"/>
                  </a:lnTo>
                  <a:lnTo>
                    <a:pt x="2967482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09415" y="2221991"/>
              <a:ext cx="3709670" cy="551815"/>
            </a:xfrm>
            <a:custGeom>
              <a:avLst/>
              <a:gdLst/>
              <a:ahLst/>
              <a:cxnLst/>
              <a:rect l="l" t="t" r="r" b="b"/>
              <a:pathLst>
                <a:path w="3709670" h="551814">
                  <a:moveTo>
                    <a:pt x="0" y="0"/>
                  </a:moveTo>
                  <a:lnTo>
                    <a:pt x="2967482" y="0"/>
                  </a:lnTo>
                  <a:lnTo>
                    <a:pt x="3709416" y="275844"/>
                  </a:lnTo>
                  <a:lnTo>
                    <a:pt x="2967482" y="551688"/>
                  </a:lnTo>
                  <a:lnTo>
                    <a:pt x="0" y="551688"/>
                  </a:lnTo>
                  <a:lnTo>
                    <a:pt x="741934" y="275844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502277" y="2167508"/>
            <a:ext cx="2132330" cy="62166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06680" marR="104139" algn="ctr">
              <a:lnSpc>
                <a:spcPts val="1510"/>
              </a:lnSpc>
              <a:spcBef>
                <a:spcPts val="284"/>
              </a:spcBef>
            </a:pPr>
            <a:r>
              <a:rPr sz="1400" spc="-15" dirty="0">
                <a:latin typeface="Calibri"/>
                <a:cs typeface="Calibri"/>
              </a:rPr>
              <a:t>Підготовка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ТЕО,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детальна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розробка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проекту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та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90"/>
              </a:lnSpc>
            </a:pPr>
            <a:r>
              <a:rPr sz="1400" spc="-5" dirty="0">
                <a:latin typeface="Calibri"/>
                <a:cs typeface="Calibri"/>
              </a:rPr>
              <a:t>оцінювання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впливу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проекту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984" y="2919983"/>
            <a:ext cx="2249805" cy="661670"/>
          </a:xfrm>
          <a:custGeom>
            <a:avLst/>
            <a:gdLst/>
            <a:ahLst/>
            <a:cxnLst/>
            <a:rect l="l" t="t" r="r" b="b"/>
            <a:pathLst>
              <a:path w="2249805" h="661670">
                <a:moveTo>
                  <a:pt x="1799589" y="0"/>
                </a:moveTo>
                <a:lnTo>
                  <a:pt x="0" y="0"/>
                </a:lnTo>
                <a:lnTo>
                  <a:pt x="449884" y="330707"/>
                </a:lnTo>
                <a:lnTo>
                  <a:pt x="0" y="661415"/>
                </a:lnTo>
                <a:lnTo>
                  <a:pt x="1799589" y="661415"/>
                </a:lnTo>
                <a:lnTo>
                  <a:pt x="2249424" y="330707"/>
                </a:lnTo>
                <a:lnTo>
                  <a:pt x="179958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63853" y="3091433"/>
            <a:ext cx="6381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197417" y="2965513"/>
            <a:ext cx="3612515" cy="573405"/>
            <a:chOff x="2197417" y="2965513"/>
            <a:chExt cx="3612515" cy="573405"/>
          </a:xfrm>
        </p:grpSpPr>
        <p:sp>
          <p:nvSpPr>
            <p:cNvPr id="29" name="object 29"/>
            <p:cNvSpPr/>
            <p:nvPr/>
          </p:nvSpPr>
          <p:spPr>
            <a:xfrm>
              <a:off x="2209799" y="2977896"/>
              <a:ext cx="3587750" cy="548640"/>
            </a:xfrm>
            <a:custGeom>
              <a:avLst/>
              <a:gdLst/>
              <a:ahLst/>
              <a:cxnLst/>
              <a:rect l="l" t="t" r="r" b="b"/>
              <a:pathLst>
                <a:path w="3587750" h="548639">
                  <a:moveTo>
                    <a:pt x="2869946" y="0"/>
                  </a:moveTo>
                  <a:lnTo>
                    <a:pt x="0" y="0"/>
                  </a:lnTo>
                  <a:lnTo>
                    <a:pt x="717550" y="274319"/>
                  </a:lnTo>
                  <a:lnTo>
                    <a:pt x="0" y="548639"/>
                  </a:lnTo>
                  <a:lnTo>
                    <a:pt x="2869946" y="548639"/>
                  </a:lnTo>
                  <a:lnTo>
                    <a:pt x="3587496" y="274319"/>
                  </a:lnTo>
                  <a:lnTo>
                    <a:pt x="2869946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09799" y="2977896"/>
              <a:ext cx="3587750" cy="548640"/>
            </a:xfrm>
            <a:custGeom>
              <a:avLst/>
              <a:gdLst/>
              <a:ahLst/>
              <a:cxnLst/>
              <a:rect l="l" t="t" r="r" b="b"/>
              <a:pathLst>
                <a:path w="3587750" h="548639">
                  <a:moveTo>
                    <a:pt x="0" y="0"/>
                  </a:moveTo>
                  <a:lnTo>
                    <a:pt x="2869946" y="0"/>
                  </a:lnTo>
                  <a:lnTo>
                    <a:pt x="3587496" y="274319"/>
                  </a:lnTo>
                  <a:lnTo>
                    <a:pt x="2869946" y="548639"/>
                  </a:lnTo>
                  <a:lnTo>
                    <a:pt x="0" y="548639"/>
                  </a:lnTo>
                  <a:lnTo>
                    <a:pt x="717550" y="274319"/>
                  </a:lnTo>
                  <a:lnTo>
                    <a:pt x="0" y="0"/>
                  </a:lnTo>
                  <a:close/>
                </a:path>
              </a:pathLst>
            </a:custGeom>
            <a:ln w="24383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533650" y="2921888"/>
            <a:ext cx="2943225" cy="622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ts val="1520"/>
              </a:lnSpc>
              <a:spcBef>
                <a:spcPts val="275"/>
              </a:spcBef>
            </a:pPr>
            <a:r>
              <a:rPr sz="1400" spc="-5" dirty="0">
                <a:latin typeface="Calibri"/>
                <a:cs typeface="Calibri"/>
              </a:rPr>
              <a:t>Персонал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МФО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проводить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поглиблену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оцінку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технічних,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фінансових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та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ts val="1485"/>
              </a:lnSpc>
            </a:pPr>
            <a:r>
              <a:rPr sz="1400" spc="-10" dirty="0">
                <a:latin typeface="Calibri"/>
                <a:cs typeface="Calibri"/>
              </a:rPr>
              <a:t>економічних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складових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проекту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428488" y="2965704"/>
            <a:ext cx="1892935" cy="573405"/>
            <a:chOff x="5428488" y="2965704"/>
            <a:chExt cx="1892935" cy="573405"/>
          </a:xfrm>
        </p:grpSpPr>
        <p:sp>
          <p:nvSpPr>
            <p:cNvPr id="33" name="object 33"/>
            <p:cNvSpPr/>
            <p:nvPr/>
          </p:nvSpPr>
          <p:spPr>
            <a:xfrm>
              <a:off x="5440680" y="2977896"/>
              <a:ext cx="1868805" cy="548640"/>
            </a:xfrm>
            <a:custGeom>
              <a:avLst/>
              <a:gdLst/>
              <a:ahLst/>
              <a:cxnLst/>
              <a:rect l="l" t="t" r="r" b="b"/>
              <a:pathLst>
                <a:path w="1868804" h="548639">
                  <a:moveTo>
                    <a:pt x="1494790" y="0"/>
                  </a:moveTo>
                  <a:lnTo>
                    <a:pt x="0" y="0"/>
                  </a:lnTo>
                  <a:lnTo>
                    <a:pt x="373634" y="274319"/>
                  </a:lnTo>
                  <a:lnTo>
                    <a:pt x="0" y="548639"/>
                  </a:lnTo>
                  <a:lnTo>
                    <a:pt x="1494790" y="548639"/>
                  </a:lnTo>
                  <a:lnTo>
                    <a:pt x="1868424" y="274319"/>
                  </a:lnTo>
                  <a:lnTo>
                    <a:pt x="1494790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40680" y="2977896"/>
              <a:ext cx="1868805" cy="548640"/>
            </a:xfrm>
            <a:custGeom>
              <a:avLst/>
              <a:gdLst/>
              <a:ahLst/>
              <a:cxnLst/>
              <a:rect l="l" t="t" r="r" b="b"/>
              <a:pathLst>
                <a:path w="1868804" h="548639">
                  <a:moveTo>
                    <a:pt x="0" y="0"/>
                  </a:moveTo>
                  <a:lnTo>
                    <a:pt x="1494790" y="0"/>
                  </a:lnTo>
                  <a:lnTo>
                    <a:pt x="1868424" y="274319"/>
                  </a:lnTo>
                  <a:lnTo>
                    <a:pt x="1494790" y="548639"/>
                  </a:lnTo>
                  <a:lnTo>
                    <a:pt x="0" y="548639"/>
                  </a:lnTo>
                  <a:lnTo>
                    <a:pt x="373634" y="27431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828538" y="3017596"/>
            <a:ext cx="1104265" cy="43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4">
              <a:lnSpc>
                <a:spcPts val="16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Розроблення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00"/>
              </a:lnSpc>
            </a:pPr>
            <a:r>
              <a:rPr sz="1400" spc="-5" dirty="0">
                <a:latin typeface="Calibri"/>
                <a:cs typeface="Calibri"/>
              </a:rPr>
              <a:t>плану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проекту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2984" y="3675888"/>
            <a:ext cx="2249805" cy="661670"/>
          </a:xfrm>
          <a:custGeom>
            <a:avLst/>
            <a:gdLst/>
            <a:ahLst/>
            <a:cxnLst/>
            <a:rect l="l" t="t" r="r" b="b"/>
            <a:pathLst>
              <a:path w="2249805" h="661670">
                <a:moveTo>
                  <a:pt x="1799589" y="0"/>
                </a:moveTo>
                <a:lnTo>
                  <a:pt x="0" y="0"/>
                </a:lnTo>
                <a:lnTo>
                  <a:pt x="449884" y="330707"/>
                </a:lnTo>
                <a:lnTo>
                  <a:pt x="0" y="661416"/>
                </a:lnTo>
                <a:lnTo>
                  <a:pt x="1799589" y="661416"/>
                </a:lnTo>
                <a:lnTo>
                  <a:pt x="2249424" y="330707"/>
                </a:lnTo>
                <a:lnTo>
                  <a:pt x="179958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1349" y="3845814"/>
            <a:ext cx="10839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Пер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ори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197417" y="3718369"/>
            <a:ext cx="1817370" cy="573405"/>
            <a:chOff x="2197417" y="3718369"/>
            <a:chExt cx="1817370" cy="573405"/>
          </a:xfrm>
        </p:grpSpPr>
        <p:sp>
          <p:nvSpPr>
            <p:cNvPr id="39" name="object 39"/>
            <p:cNvSpPr/>
            <p:nvPr/>
          </p:nvSpPr>
          <p:spPr>
            <a:xfrm>
              <a:off x="2209799" y="3730752"/>
              <a:ext cx="1792605" cy="548640"/>
            </a:xfrm>
            <a:custGeom>
              <a:avLst/>
              <a:gdLst/>
              <a:ahLst/>
              <a:cxnLst/>
              <a:rect l="l" t="t" r="r" b="b"/>
              <a:pathLst>
                <a:path w="1792604" h="548639">
                  <a:moveTo>
                    <a:pt x="1433829" y="0"/>
                  </a:moveTo>
                  <a:lnTo>
                    <a:pt x="0" y="0"/>
                  </a:lnTo>
                  <a:lnTo>
                    <a:pt x="358394" y="274320"/>
                  </a:lnTo>
                  <a:lnTo>
                    <a:pt x="0" y="548640"/>
                  </a:lnTo>
                  <a:lnTo>
                    <a:pt x="1433829" y="548640"/>
                  </a:lnTo>
                  <a:lnTo>
                    <a:pt x="1792224" y="274320"/>
                  </a:lnTo>
                  <a:lnTo>
                    <a:pt x="1433829" y="0"/>
                  </a:lnTo>
                  <a:close/>
                </a:path>
              </a:pathLst>
            </a:custGeom>
            <a:solidFill>
              <a:srgbClr val="DEE7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09799" y="3730752"/>
              <a:ext cx="1792605" cy="548640"/>
            </a:xfrm>
            <a:custGeom>
              <a:avLst/>
              <a:gdLst/>
              <a:ahLst/>
              <a:cxnLst/>
              <a:rect l="l" t="t" r="r" b="b"/>
              <a:pathLst>
                <a:path w="1792604" h="548639">
                  <a:moveTo>
                    <a:pt x="0" y="0"/>
                  </a:moveTo>
                  <a:lnTo>
                    <a:pt x="1433829" y="0"/>
                  </a:lnTo>
                  <a:lnTo>
                    <a:pt x="1792224" y="274320"/>
                  </a:lnTo>
                  <a:lnTo>
                    <a:pt x="1433829" y="548640"/>
                  </a:lnTo>
                  <a:lnTo>
                    <a:pt x="0" y="548640"/>
                  </a:lnTo>
                  <a:lnTo>
                    <a:pt x="358394" y="274320"/>
                  </a:lnTo>
                  <a:lnTo>
                    <a:pt x="0" y="0"/>
                  </a:lnTo>
                  <a:close/>
                </a:path>
              </a:pathLst>
            </a:custGeom>
            <a:ln w="24383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497073" y="3676650"/>
            <a:ext cx="1224280" cy="6216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2540" algn="ctr">
              <a:lnSpc>
                <a:spcPts val="1510"/>
              </a:lnSpc>
              <a:spcBef>
                <a:spcPts val="280"/>
              </a:spcBef>
            </a:pPr>
            <a:r>
              <a:rPr sz="1400" spc="-10" dirty="0">
                <a:latin typeface="Calibri"/>
                <a:cs typeface="Calibri"/>
              </a:rPr>
              <a:t>Переговори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щодо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кредитної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угоди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697033" y="3718369"/>
            <a:ext cx="2127885" cy="573405"/>
            <a:chOff x="3697033" y="3718369"/>
            <a:chExt cx="2127885" cy="573405"/>
          </a:xfrm>
        </p:grpSpPr>
        <p:sp>
          <p:nvSpPr>
            <p:cNvPr id="43" name="object 43"/>
            <p:cNvSpPr/>
            <p:nvPr/>
          </p:nvSpPr>
          <p:spPr>
            <a:xfrm>
              <a:off x="3709416" y="3730752"/>
              <a:ext cx="2103120" cy="548640"/>
            </a:xfrm>
            <a:custGeom>
              <a:avLst/>
              <a:gdLst/>
              <a:ahLst/>
              <a:cxnLst/>
              <a:rect l="l" t="t" r="r" b="b"/>
              <a:pathLst>
                <a:path w="2103120" h="548639">
                  <a:moveTo>
                    <a:pt x="1682496" y="0"/>
                  </a:moveTo>
                  <a:lnTo>
                    <a:pt x="0" y="0"/>
                  </a:lnTo>
                  <a:lnTo>
                    <a:pt x="420624" y="274320"/>
                  </a:lnTo>
                  <a:lnTo>
                    <a:pt x="0" y="548640"/>
                  </a:lnTo>
                  <a:lnTo>
                    <a:pt x="1682496" y="548640"/>
                  </a:lnTo>
                  <a:lnTo>
                    <a:pt x="2103120" y="274320"/>
                  </a:lnTo>
                  <a:lnTo>
                    <a:pt x="1682496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09416" y="3730752"/>
              <a:ext cx="2103120" cy="548640"/>
            </a:xfrm>
            <a:custGeom>
              <a:avLst/>
              <a:gdLst/>
              <a:ahLst/>
              <a:cxnLst/>
              <a:rect l="l" t="t" r="r" b="b"/>
              <a:pathLst>
                <a:path w="2103120" h="548639">
                  <a:moveTo>
                    <a:pt x="0" y="0"/>
                  </a:moveTo>
                  <a:lnTo>
                    <a:pt x="1682496" y="0"/>
                  </a:lnTo>
                  <a:lnTo>
                    <a:pt x="2103120" y="274320"/>
                  </a:lnTo>
                  <a:lnTo>
                    <a:pt x="1682496" y="548640"/>
                  </a:lnTo>
                  <a:lnTo>
                    <a:pt x="0" y="548640"/>
                  </a:lnTo>
                  <a:lnTo>
                    <a:pt x="420624" y="274320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981450" y="3676650"/>
            <a:ext cx="1569085" cy="6216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1510"/>
              </a:lnSpc>
              <a:spcBef>
                <a:spcPts val="280"/>
              </a:spcBef>
            </a:pPr>
            <a:r>
              <a:rPr sz="1400" spc="-15" dirty="0">
                <a:latin typeface="Calibri"/>
                <a:cs typeface="Calibri"/>
              </a:rPr>
              <a:t>Затвердження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угоди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МФО,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підписання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позичальником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568696" y="3718559"/>
            <a:ext cx="1460500" cy="573405"/>
            <a:chOff x="5568696" y="3718559"/>
            <a:chExt cx="1460500" cy="573405"/>
          </a:xfrm>
        </p:grpSpPr>
        <p:sp>
          <p:nvSpPr>
            <p:cNvPr id="47" name="object 47"/>
            <p:cNvSpPr/>
            <p:nvPr/>
          </p:nvSpPr>
          <p:spPr>
            <a:xfrm>
              <a:off x="5580888" y="3730751"/>
              <a:ext cx="1435735" cy="548640"/>
            </a:xfrm>
            <a:custGeom>
              <a:avLst/>
              <a:gdLst/>
              <a:ahLst/>
              <a:cxnLst/>
              <a:rect l="l" t="t" r="r" b="b"/>
              <a:pathLst>
                <a:path w="1435734" h="548639">
                  <a:moveTo>
                    <a:pt x="1148461" y="0"/>
                  </a:moveTo>
                  <a:lnTo>
                    <a:pt x="0" y="0"/>
                  </a:lnTo>
                  <a:lnTo>
                    <a:pt x="287147" y="274320"/>
                  </a:lnTo>
                  <a:lnTo>
                    <a:pt x="0" y="548640"/>
                  </a:lnTo>
                  <a:lnTo>
                    <a:pt x="1148461" y="548640"/>
                  </a:lnTo>
                  <a:lnTo>
                    <a:pt x="1435608" y="274320"/>
                  </a:lnTo>
                  <a:lnTo>
                    <a:pt x="1148461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80888" y="3730751"/>
              <a:ext cx="1435735" cy="548640"/>
            </a:xfrm>
            <a:custGeom>
              <a:avLst/>
              <a:gdLst/>
              <a:ahLst/>
              <a:cxnLst/>
              <a:rect l="l" t="t" r="r" b="b"/>
              <a:pathLst>
                <a:path w="1435734" h="548639">
                  <a:moveTo>
                    <a:pt x="0" y="0"/>
                  </a:moveTo>
                  <a:lnTo>
                    <a:pt x="1148461" y="0"/>
                  </a:lnTo>
                  <a:lnTo>
                    <a:pt x="1435608" y="274320"/>
                  </a:lnTo>
                  <a:lnTo>
                    <a:pt x="1148461" y="548640"/>
                  </a:lnTo>
                  <a:lnTo>
                    <a:pt x="0" y="548640"/>
                  </a:lnTo>
                  <a:lnTo>
                    <a:pt x="287147" y="274320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897117" y="3676650"/>
            <a:ext cx="809625" cy="6216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66675">
              <a:lnSpc>
                <a:spcPts val="1510"/>
              </a:lnSpc>
              <a:spcBef>
                <a:spcPts val="280"/>
              </a:spcBef>
            </a:pPr>
            <a:r>
              <a:rPr sz="1400" spc="-10" dirty="0">
                <a:latin typeface="Calibri"/>
                <a:cs typeface="Calibri"/>
              </a:rPr>
              <a:t>Надання </a:t>
            </a:r>
            <a:r>
              <a:rPr sz="1400" spc="-5" dirty="0">
                <a:latin typeface="Calibri"/>
                <a:cs typeface="Calibri"/>
              </a:rPr>
              <a:t> к</a:t>
            </a:r>
            <a:r>
              <a:rPr sz="1400" spc="-1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15" dirty="0">
                <a:latin typeface="Calibri"/>
                <a:cs typeface="Calibri"/>
              </a:rPr>
              <a:t>ди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-15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х</a:t>
            </a:r>
            <a:endParaRPr sz="1400">
              <a:latin typeface="Calibri"/>
              <a:cs typeface="Calibri"/>
            </a:endParaRPr>
          </a:p>
          <a:p>
            <a:pPr marL="158750">
              <a:lnSpc>
                <a:spcPts val="1490"/>
              </a:lnSpc>
            </a:pPr>
            <a:r>
              <a:rPr sz="1400" spc="-15" dirty="0">
                <a:latin typeface="Calibri"/>
                <a:cs typeface="Calibri"/>
              </a:rPr>
              <a:t>коштів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52984" y="4428744"/>
            <a:ext cx="2249805" cy="661670"/>
          </a:xfrm>
          <a:custGeom>
            <a:avLst/>
            <a:gdLst/>
            <a:ahLst/>
            <a:cxnLst/>
            <a:rect l="l" t="t" r="r" b="b"/>
            <a:pathLst>
              <a:path w="2249805" h="661670">
                <a:moveTo>
                  <a:pt x="1799589" y="0"/>
                </a:moveTo>
                <a:lnTo>
                  <a:pt x="0" y="0"/>
                </a:lnTo>
                <a:lnTo>
                  <a:pt x="449884" y="330707"/>
                </a:lnTo>
                <a:lnTo>
                  <a:pt x="0" y="661415"/>
                </a:lnTo>
                <a:lnTo>
                  <a:pt x="1799589" y="661415"/>
                </a:lnTo>
                <a:lnTo>
                  <a:pt x="2249424" y="330707"/>
                </a:lnTo>
                <a:lnTo>
                  <a:pt x="179958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00836" y="4490466"/>
            <a:ext cx="1366520" cy="49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Впровадження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ts val="1825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нагляд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197417" y="4474273"/>
            <a:ext cx="1817370" cy="573405"/>
            <a:chOff x="2197417" y="4474273"/>
            <a:chExt cx="1817370" cy="573405"/>
          </a:xfrm>
        </p:grpSpPr>
        <p:sp>
          <p:nvSpPr>
            <p:cNvPr id="53" name="object 53"/>
            <p:cNvSpPr/>
            <p:nvPr/>
          </p:nvSpPr>
          <p:spPr>
            <a:xfrm>
              <a:off x="2209799" y="4486655"/>
              <a:ext cx="1792605" cy="548640"/>
            </a:xfrm>
            <a:custGeom>
              <a:avLst/>
              <a:gdLst/>
              <a:ahLst/>
              <a:cxnLst/>
              <a:rect l="l" t="t" r="r" b="b"/>
              <a:pathLst>
                <a:path w="1792604" h="548639">
                  <a:moveTo>
                    <a:pt x="1433829" y="0"/>
                  </a:moveTo>
                  <a:lnTo>
                    <a:pt x="0" y="0"/>
                  </a:lnTo>
                  <a:lnTo>
                    <a:pt x="358394" y="274320"/>
                  </a:lnTo>
                  <a:lnTo>
                    <a:pt x="0" y="548640"/>
                  </a:lnTo>
                  <a:lnTo>
                    <a:pt x="1433829" y="548640"/>
                  </a:lnTo>
                  <a:lnTo>
                    <a:pt x="1792224" y="274320"/>
                  </a:lnTo>
                  <a:lnTo>
                    <a:pt x="1433829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09799" y="4486655"/>
              <a:ext cx="1792605" cy="548640"/>
            </a:xfrm>
            <a:custGeom>
              <a:avLst/>
              <a:gdLst/>
              <a:ahLst/>
              <a:cxnLst/>
              <a:rect l="l" t="t" r="r" b="b"/>
              <a:pathLst>
                <a:path w="1792604" h="548639">
                  <a:moveTo>
                    <a:pt x="0" y="0"/>
                  </a:moveTo>
                  <a:lnTo>
                    <a:pt x="1433829" y="0"/>
                  </a:lnTo>
                  <a:lnTo>
                    <a:pt x="1792224" y="274320"/>
                  </a:lnTo>
                  <a:lnTo>
                    <a:pt x="1433829" y="548640"/>
                  </a:lnTo>
                  <a:lnTo>
                    <a:pt x="0" y="548640"/>
                  </a:lnTo>
                  <a:lnTo>
                    <a:pt x="358394" y="274320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533650" y="4527041"/>
            <a:ext cx="1148080" cy="429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90"/>
              </a:spcBef>
            </a:pPr>
            <a:r>
              <a:rPr sz="1400" spc="-10" dirty="0">
                <a:latin typeface="Calibri"/>
                <a:cs typeface="Calibri"/>
              </a:rPr>
              <a:t>Впровадження</a:t>
            </a:r>
            <a:endParaRPr sz="1400">
              <a:latin typeface="Calibri"/>
              <a:cs typeface="Calibri"/>
            </a:endParaRPr>
          </a:p>
          <a:p>
            <a:pPr marL="3175" algn="ctr">
              <a:lnSpc>
                <a:spcPts val="1595"/>
              </a:lnSpc>
            </a:pPr>
            <a:r>
              <a:rPr sz="1400" spc="-10" dirty="0">
                <a:latin typeface="Calibri"/>
                <a:cs typeface="Calibri"/>
              </a:rPr>
              <a:t>проекту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678935" y="4474464"/>
            <a:ext cx="3858895" cy="573405"/>
            <a:chOff x="3678935" y="4474464"/>
            <a:chExt cx="3858895" cy="573405"/>
          </a:xfrm>
        </p:grpSpPr>
        <p:sp>
          <p:nvSpPr>
            <p:cNvPr id="57" name="object 57"/>
            <p:cNvSpPr/>
            <p:nvPr/>
          </p:nvSpPr>
          <p:spPr>
            <a:xfrm>
              <a:off x="3691127" y="4486656"/>
              <a:ext cx="3834765" cy="548640"/>
            </a:xfrm>
            <a:custGeom>
              <a:avLst/>
              <a:gdLst/>
              <a:ahLst/>
              <a:cxnLst/>
              <a:rect l="l" t="t" r="r" b="b"/>
              <a:pathLst>
                <a:path w="3834765" h="548639">
                  <a:moveTo>
                    <a:pt x="3067557" y="0"/>
                  </a:moveTo>
                  <a:lnTo>
                    <a:pt x="0" y="0"/>
                  </a:lnTo>
                  <a:lnTo>
                    <a:pt x="766826" y="274320"/>
                  </a:lnTo>
                  <a:lnTo>
                    <a:pt x="0" y="548640"/>
                  </a:lnTo>
                  <a:lnTo>
                    <a:pt x="3067557" y="548640"/>
                  </a:lnTo>
                  <a:lnTo>
                    <a:pt x="3834383" y="274320"/>
                  </a:lnTo>
                  <a:lnTo>
                    <a:pt x="3067557" y="0"/>
                  </a:lnTo>
                  <a:close/>
                </a:path>
              </a:pathLst>
            </a:custGeom>
            <a:solidFill>
              <a:srgbClr val="D7D2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91127" y="4486656"/>
              <a:ext cx="3834765" cy="548640"/>
            </a:xfrm>
            <a:custGeom>
              <a:avLst/>
              <a:gdLst/>
              <a:ahLst/>
              <a:cxnLst/>
              <a:rect l="l" t="t" r="r" b="b"/>
              <a:pathLst>
                <a:path w="3834765" h="548639">
                  <a:moveTo>
                    <a:pt x="0" y="0"/>
                  </a:moveTo>
                  <a:lnTo>
                    <a:pt x="3067557" y="0"/>
                  </a:lnTo>
                  <a:lnTo>
                    <a:pt x="3834383" y="274320"/>
                  </a:lnTo>
                  <a:lnTo>
                    <a:pt x="3067557" y="548640"/>
                  </a:lnTo>
                  <a:lnTo>
                    <a:pt x="0" y="548640"/>
                  </a:lnTo>
                  <a:lnTo>
                    <a:pt x="766826" y="274320"/>
                  </a:lnTo>
                  <a:lnTo>
                    <a:pt x="0" y="0"/>
                  </a:lnTo>
                  <a:close/>
                </a:path>
              </a:pathLst>
            </a:custGeom>
            <a:ln w="24383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257547" y="4431029"/>
            <a:ext cx="2707640" cy="6216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1510"/>
              </a:lnSpc>
              <a:spcBef>
                <a:spcPts val="280"/>
              </a:spcBef>
            </a:pPr>
            <a:r>
              <a:rPr sz="1400" spc="-10" dirty="0">
                <a:latin typeface="Calibri"/>
                <a:cs typeface="Calibri"/>
              </a:rPr>
              <a:t>МФО здійснює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загальний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нагляд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за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реалізацією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проекту,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включаючи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здійснення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закупівель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52984" y="5184647"/>
            <a:ext cx="2249805" cy="661670"/>
          </a:xfrm>
          <a:custGeom>
            <a:avLst/>
            <a:gdLst/>
            <a:ahLst/>
            <a:cxnLst/>
            <a:rect l="l" t="t" r="r" b="b"/>
            <a:pathLst>
              <a:path w="2249805" h="661670">
                <a:moveTo>
                  <a:pt x="1799589" y="0"/>
                </a:moveTo>
                <a:lnTo>
                  <a:pt x="0" y="0"/>
                </a:lnTo>
                <a:lnTo>
                  <a:pt x="449884" y="330707"/>
                </a:lnTo>
                <a:lnTo>
                  <a:pt x="0" y="661415"/>
                </a:lnTo>
                <a:lnTo>
                  <a:pt x="1799589" y="661415"/>
                </a:lnTo>
                <a:lnTo>
                  <a:pt x="2249424" y="330707"/>
                </a:lnTo>
                <a:lnTo>
                  <a:pt x="179958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23061" y="5354269"/>
            <a:ext cx="112014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Оцінювання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197417" y="5227129"/>
            <a:ext cx="2564130" cy="573405"/>
            <a:chOff x="2197417" y="5227129"/>
            <a:chExt cx="2564130" cy="573405"/>
          </a:xfrm>
        </p:grpSpPr>
        <p:sp>
          <p:nvSpPr>
            <p:cNvPr id="63" name="object 63"/>
            <p:cNvSpPr/>
            <p:nvPr/>
          </p:nvSpPr>
          <p:spPr>
            <a:xfrm>
              <a:off x="2209799" y="5239511"/>
              <a:ext cx="2539365" cy="548640"/>
            </a:xfrm>
            <a:custGeom>
              <a:avLst/>
              <a:gdLst/>
              <a:ahLst/>
              <a:cxnLst/>
              <a:rect l="l" t="t" r="r" b="b"/>
              <a:pathLst>
                <a:path w="2539365" h="548639">
                  <a:moveTo>
                    <a:pt x="2031238" y="0"/>
                  </a:moveTo>
                  <a:lnTo>
                    <a:pt x="0" y="0"/>
                  </a:lnTo>
                  <a:lnTo>
                    <a:pt x="507745" y="274319"/>
                  </a:lnTo>
                  <a:lnTo>
                    <a:pt x="0" y="548640"/>
                  </a:lnTo>
                  <a:lnTo>
                    <a:pt x="2031238" y="548640"/>
                  </a:lnTo>
                  <a:lnTo>
                    <a:pt x="2538984" y="274319"/>
                  </a:lnTo>
                  <a:lnTo>
                    <a:pt x="2031238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09799" y="5239511"/>
              <a:ext cx="2539365" cy="548640"/>
            </a:xfrm>
            <a:custGeom>
              <a:avLst/>
              <a:gdLst/>
              <a:ahLst/>
              <a:cxnLst/>
              <a:rect l="l" t="t" r="r" b="b"/>
              <a:pathLst>
                <a:path w="2539365" h="548639">
                  <a:moveTo>
                    <a:pt x="0" y="0"/>
                  </a:moveTo>
                  <a:lnTo>
                    <a:pt x="2031238" y="0"/>
                  </a:lnTo>
                  <a:lnTo>
                    <a:pt x="2538984" y="274319"/>
                  </a:lnTo>
                  <a:lnTo>
                    <a:pt x="2031238" y="548640"/>
                  </a:lnTo>
                  <a:lnTo>
                    <a:pt x="0" y="548640"/>
                  </a:lnTo>
                  <a:lnTo>
                    <a:pt x="507745" y="27431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603373" y="5185409"/>
            <a:ext cx="1751330" cy="6223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indent="-635" algn="ctr">
              <a:lnSpc>
                <a:spcPct val="90100"/>
              </a:lnSpc>
              <a:spcBef>
                <a:spcPts val="254"/>
              </a:spcBef>
            </a:pPr>
            <a:r>
              <a:rPr sz="1400" spc="-10" dirty="0">
                <a:latin typeface="Calibri"/>
                <a:cs typeface="Calibri"/>
              </a:rPr>
              <a:t>Здійснюється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після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завершення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проекту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і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витрачання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всіх</a:t>
            </a:r>
            <a:r>
              <a:rPr sz="1400" spc="-15" dirty="0">
                <a:latin typeface="Calibri"/>
                <a:cs typeface="Calibri"/>
              </a:rPr>
              <a:t> коштів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370832" y="5227320"/>
            <a:ext cx="2563495" cy="573405"/>
            <a:chOff x="4370832" y="5227320"/>
            <a:chExt cx="2563495" cy="573405"/>
          </a:xfrm>
        </p:grpSpPr>
        <p:sp>
          <p:nvSpPr>
            <p:cNvPr id="67" name="object 67"/>
            <p:cNvSpPr/>
            <p:nvPr/>
          </p:nvSpPr>
          <p:spPr>
            <a:xfrm>
              <a:off x="4383024" y="5239512"/>
              <a:ext cx="2539365" cy="548640"/>
            </a:xfrm>
            <a:custGeom>
              <a:avLst/>
              <a:gdLst/>
              <a:ahLst/>
              <a:cxnLst/>
              <a:rect l="l" t="t" r="r" b="b"/>
              <a:pathLst>
                <a:path w="2539365" h="548639">
                  <a:moveTo>
                    <a:pt x="2031238" y="0"/>
                  </a:moveTo>
                  <a:lnTo>
                    <a:pt x="0" y="0"/>
                  </a:lnTo>
                  <a:lnTo>
                    <a:pt x="507746" y="274319"/>
                  </a:lnTo>
                  <a:lnTo>
                    <a:pt x="0" y="548640"/>
                  </a:lnTo>
                  <a:lnTo>
                    <a:pt x="2031238" y="548640"/>
                  </a:lnTo>
                  <a:lnTo>
                    <a:pt x="2538983" y="274319"/>
                  </a:lnTo>
                  <a:lnTo>
                    <a:pt x="2031238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83024" y="5239512"/>
              <a:ext cx="2539365" cy="548640"/>
            </a:xfrm>
            <a:custGeom>
              <a:avLst/>
              <a:gdLst/>
              <a:ahLst/>
              <a:cxnLst/>
              <a:rect l="l" t="t" r="r" b="b"/>
              <a:pathLst>
                <a:path w="2539365" h="548639">
                  <a:moveTo>
                    <a:pt x="0" y="0"/>
                  </a:moveTo>
                  <a:lnTo>
                    <a:pt x="2031238" y="0"/>
                  </a:lnTo>
                  <a:lnTo>
                    <a:pt x="2538983" y="274319"/>
                  </a:lnTo>
                  <a:lnTo>
                    <a:pt x="2031238" y="548640"/>
                  </a:lnTo>
                  <a:lnTo>
                    <a:pt x="0" y="548640"/>
                  </a:lnTo>
                  <a:lnTo>
                    <a:pt x="507746" y="27431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762880" y="5281117"/>
            <a:ext cx="1784350" cy="43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Визначення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досягнутих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ts val="1595"/>
              </a:lnSpc>
            </a:pPr>
            <a:r>
              <a:rPr sz="1400" spc="-20" dirty="0">
                <a:latin typeface="Calibri"/>
                <a:cs typeface="Calibri"/>
              </a:rPr>
              <a:t>результатів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407654" y="6275628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4507991"/>
            <a:ext cx="7763509" cy="1298575"/>
          </a:xfrm>
          <a:custGeom>
            <a:avLst/>
            <a:gdLst/>
            <a:ahLst/>
            <a:cxnLst/>
            <a:rect l="l" t="t" r="r" b="b"/>
            <a:pathLst>
              <a:path w="7763509" h="1298575">
                <a:moveTo>
                  <a:pt x="0" y="216407"/>
                </a:moveTo>
                <a:lnTo>
                  <a:pt x="5715" y="166791"/>
                </a:lnTo>
                <a:lnTo>
                  <a:pt x="21995" y="121242"/>
                </a:lnTo>
                <a:lnTo>
                  <a:pt x="47542" y="81060"/>
                </a:lnTo>
                <a:lnTo>
                  <a:pt x="81055" y="47546"/>
                </a:lnTo>
                <a:lnTo>
                  <a:pt x="121236" y="21998"/>
                </a:lnTo>
                <a:lnTo>
                  <a:pt x="166787" y="5716"/>
                </a:lnTo>
                <a:lnTo>
                  <a:pt x="216408" y="0"/>
                </a:lnTo>
                <a:lnTo>
                  <a:pt x="7546848" y="0"/>
                </a:lnTo>
                <a:lnTo>
                  <a:pt x="7596464" y="5716"/>
                </a:lnTo>
                <a:lnTo>
                  <a:pt x="7642013" y="21998"/>
                </a:lnTo>
                <a:lnTo>
                  <a:pt x="7682195" y="47546"/>
                </a:lnTo>
                <a:lnTo>
                  <a:pt x="7715709" y="81060"/>
                </a:lnTo>
                <a:lnTo>
                  <a:pt x="7741257" y="121242"/>
                </a:lnTo>
                <a:lnTo>
                  <a:pt x="7757539" y="166791"/>
                </a:lnTo>
                <a:lnTo>
                  <a:pt x="7763256" y="216407"/>
                </a:lnTo>
                <a:lnTo>
                  <a:pt x="7763256" y="1082039"/>
                </a:lnTo>
                <a:lnTo>
                  <a:pt x="7757539" y="1131660"/>
                </a:lnTo>
                <a:lnTo>
                  <a:pt x="7741257" y="1177211"/>
                </a:lnTo>
                <a:lnTo>
                  <a:pt x="7715709" y="1217392"/>
                </a:lnTo>
                <a:lnTo>
                  <a:pt x="7682195" y="1250905"/>
                </a:lnTo>
                <a:lnTo>
                  <a:pt x="7642013" y="1276452"/>
                </a:lnTo>
                <a:lnTo>
                  <a:pt x="7596464" y="1292732"/>
                </a:lnTo>
                <a:lnTo>
                  <a:pt x="7546848" y="1298447"/>
                </a:lnTo>
                <a:lnTo>
                  <a:pt x="216408" y="1298447"/>
                </a:lnTo>
                <a:lnTo>
                  <a:pt x="166787" y="1292732"/>
                </a:lnTo>
                <a:lnTo>
                  <a:pt x="121236" y="1276452"/>
                </a:lnTo>
                <a:lnTo>
                  <a:pt x="81055" y="1250905"/>
                </a:lnTo>
                <a:lnTo>
                  <a:pt x="47542" y="1217392"/>
                </a:lnTo>
                <a:lnTo>
                  <a:pt x="21995" y="1177211"/>
                </a:lnTo>
                <a:lnTo>
                  <a:pt x="5715" y="1131660"/>
                </a:lnTo>
                <a:lnTo>
                  <a:pt x="0" y="1082039"/>
                </a:lnTo>
                <a:lnTo>
                  <a:pt x="0" y="216407"/>
                </a:lnTo>
                <a:close/>
              </a:path>
            </a:pathLst>
          </a:custGeom>
          <a:ln w="2438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59582" y="4521835"/>
            <a:ext cx="461835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i="1" spc="-5" dirty="0">
                <a:latin typeface="Calibri"/>
                <a:cs typeface="Calibri"/>
              </a:rPr>
              <a:t>Відповідальний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виконавець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або</a:t>
            </a:r>
            <a:r>
              <a:rPr sz="1600" b="1" i="1" spc="-5" dirty="0">
                <a:latin typeface="Calibri"/>
                <a:cs typeface="Calibri"/>
              </a:rPr>
              <a:t> бенефіциар</a:t>
            </a:r>
            <a:r>
              <a:rPr sz="1600" b="1" i="1" spc="-1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і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група </a:t>
            </a:r>
            <a:r>
              <a:rPr sz="1600" b="1" i="1" spc="-3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управління</a:t>
            </a:r>
            <a:r>
              <a:rPr sz="1600" b="1" i="1" spc="-1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проектом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забезпечує:</a:t>
            </a:r>
            <a:endParaRPr sz="1600">
              <a:latin typeface="Calibri"/>
              <a:cs typeface="Calibri"/>
            </a:endParaRPr>
          </a:p>
          <a:p>
            <a:pPr marL="198755" indent="-186690">
              <a:lnSpc>
                <a:spcPct val="100000"/>
              </a:lnSpc>
              <a:buClr>
                <a:srgbClr val="1C3992"/>
              </a:buClr>
              <a:buFont typeface="Wingdings"/>
              <a:buChar char=""/>
              <a:tabLst>
                <a:tab pos="199390" algn="l"/>
              </a:tabLst>
            </a:pPr>
            <a:r>
              <a:rPr sz="1600" spc="-5" dirty="0">
                <a:latin typeface="Calibri"/>
                <a:cs typeface="Calibri"/>
              </a:rPr>
              <a:t>управління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проектом</a:t>
            </a:r>
            <a:endParaRPr sz="1600">
              <a:latin typeface="Calibri"/>
              <a:cs typeface="Calibri"/>
            </a:endParaRPr>
          </a:p>
          <a:p>
            <a:pPr marL="198755" indent="-186690">
              <a:lnSpc>
                <a:spcPct val="100000"/>
              </a:lnSpc>
              <a:spcBef>
                <a:spcPts val="5"/>
              </a:spcBef>
              <a:buClr>
                <a:srgbClr val="1C3992"/>
              </a:buClr>
              <a:buFont typeface="Wingdings"/>
              <a:buChar char=""/>
              <a:tabLst>
                <a:tab pos="199390" algn="l"/>
              </a:tabLst>
            </a:pPr>
            <a:r>
              <a:rPr sz="1600" spc="-5" dirty="0">
                <a:latin typeface="Calibri"/>
                <a:cs typeface="Calibri"/>
              </a:rPr>
              <a:t>управління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бюджетом </a:t>
            </a:r>
            <a:r>
              <a:rPr sz="1600" dirty="0">
                <a:latin typeface="Calibri"/>
                <a:cs typeface="Calibri"/>
              </a:rPr>
              <a:t>проекту</a:t>
            </a:r>
            <a:endParaRPr sz="1600">
              <a:latin typeface="Calibri"/>
              <a:cs typeface="Calibri"/>
            </a:endParaRPr>
          </a:p>
          <a:p>
            <a:pPr marL="198755" indent="-186690">
              <a:lnSpc>
                <a:spcPct val="100000"/>
              </a:lnSpc>
              <a:buClr>
                <a:srgbClr val="1C3992"/>
              </a:buClr>
              <a:buFont typeface="Wingdings"/>
              <a:buChar char=""/>
              <a:tabLst>
                <a:tab pos="199390" algn="l"/>
              </a:tabLst>
            </a:pPr>
            <a:r>
              <a:rPr sz="1600" spc="-5" dirty="0">
                <a:latin typeface="Calibri"/>
                <a:cs typeface="Calibri"/>
              </a:rPr>
              <a:t>організацію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закупівлі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товарів </a:t>
            </a:r>
            <a:r>
              <a:rPr sz="1600" spc="-15" dirty="0">
                <a:latin typeface="Calibri"/>
                <a:cs typeface="Calibri"/>
              </a:rPr>
              <a:t>(робіт,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послуг)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8239" y="2779776"/>
            <a:ext cx="7775575" cy="1584960"/>
          </a:xfrm>
          <a:custGeom>
            <a:avLst/>
            <a:gdLst/>
            <a:ahLst/>
            <a:cxnLst/>
            <a:rect l="l" t="t" r="r" b="b"/>
            <a:pathLst>
              <a:path w="7775575" h="1584960">
                <a:moveTo>
                  <a:pt x="0" y="264160"/>
                </a:moveTo>
                <a:lnTo>
                  <a:pt x="4254" y="216668"/>
                </a:lnTo>
                <a:lnTo>
                  <a:pt x="16522" y="171973"/>
                </a:lnTo>
                <a:lnTo>
                  <a:pt x="36058" y="130819"/>
                </a:lnTo>
                <a:lnTo>
                  <a:pt x="62116" y="93952"/>
                </a:lnTo>
                <a:lnTo>
                  <a:pt x="93952" y="62116"/>
                </a:lnTo>
                <a:lnTo>
                  <a:pt x="130819" y="36058"/>
                </a:lnTo>
                <a:lnTo>
                  <a:pt x="171973" y="16522"/>
                </a:lnTo>
                <a:lnTo>
                  <a:pt x="216668" y="4254"/>
                </a:lnTo>
                <a:lnTo>
                  <a:pt x="264159" y="0"/>
                </a:lnTo>
                <a:lnTo>
                  <a:pt x="7511287" y="0"/>
                </a:lnTo>
                <a:lnTo>
                  <a:pt x="7558779" y="4254"/>
                </a:lnTo>
                <a:lnTo>
                  <a:pt x="7603474" y="16522"/>
                </a:lnTo>
                <a:lnTo>
                  <a:pt x="7644628" y="36058"/>
                </a:lnTo>
                <a:lnTo>
                  <a:pt x="7681495" y="62116"/>
                </a:lnTo>
                <a:lnTo>
                  <a:pt x="7713331" y="93952"/>
                </a:lnTo>
                <a:lnTo>
                  <a:pt x="7739389" y="130819"/>
                </a:lnTo>
                <a:lnTo>
                  <a:pt x="7758925" y="171973"/>
                </a:lnTo>
                <a:lnTo>
                  <a:pt x="7771193" y="216668"/>
                </a:lnTo>
                <a:lnTo>
                  <a:pt x="7775448" y="264160"/>
                </a:lnTo>
                <a:lnTo>
                  <a:pt x="7775448" y="1320800"/>
                </a:lnTo>
                <a:lnTo>
                  <a:pt x="7771193" y="1368291"/>
                </a:lnTo>
                <a:lnTo>
                  <a:pt x="7758925" y="1412986"/>
                </a:lnTo>
                <a:lnTo>
                  <a:pt x="7739389" y="1454140"/>
                </a:lnTo>
                <a:lnTo>
                  <a:pt x="7713331" y="1491007"/>
                </a:lnTo>
                <a:lnTo>
                  <a:pt x="7681495" y="1522843"/>
                </a:lnTo>
                <a:lnTo>
                  <a:pt x="7644628" y="1548901"/>
                </a:lnTo>
                <a:lnTo>
                  <a:pt x="7603474" y="1568437"/>
                </a:lnTo>
                <a:lnTo>
                  <a:pt x="7558779" y="1580705"/>
                </a:lnTo>
                <a:lnTo>
                  <a:pt x="7511287" y="1584960"/>
                </a:lnTo>
                <a:lnTo>
                  <a:pt x="264159" y="1584960"/>
                </a:lnTo>
                <a:lnTo>
                  <a:pt x="216668" y="1580705"/>
                </a:lnTo>
                <a:lnTo>
                  <a:pt x="171973" y="1568437"/>
                </a:lnTo>
                <a:lnTo>
                  <a:pt x="130819" y="1548901"/>
                </a:lnTo>
                <a:lnTo>
                  <a:pt x="93952" y="1522843"/>
                </a:lnTo>
                <a:lnTo>
                  <a:pt x="62116" y="1491007"/>
                </a:lnTo>
                <a:lnTo>
                  <a:pt x="36058" y="1454140"/>
                </a:lnTo>
                <a:lnTo>
                  <a:pt x="16522" y="1412986"/>
                </a:lnTo>
                <a:lnTo>
                  <a:pt x="4254" y="1368291"/>
                </a:lnTo>
                <a:lnTo>
                  <a:pt x="0" y="1320800"/>
                </a:lnTo>
                <a:lnTo>
                  <a:pt x="0" y="264160"/>
                </a:lnTo>
                <a:close/>
              </a:path>
            </a:pathLst>
          </a:custGeom>
          <a:ln w="2438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34308" y="2936874"/>
            <a:ext cx="422910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spc="-5" dirty="0">
                <a:latin typeface="Calibri"/>
                <a:cs typeface="Calibri"/>
              </a:rPr>
              <a:t>Відповідальний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виконавець</a:t>
            </a:r>
            <a:r>
              <a:rPr sz="1600" b="1" i="1" spc="-1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здійснює:</a:t>
            </a:r>
            <a:endParaRPr sz="1600">
              <a:latin typeface="Calibri"/>
              <a:cs typeface="Calibri"/>
            </a:endParaRPr>
          </a:p>
          <a:p>
            <a:pPr marL="253365" indent="-186690">
              <a:lnSpc>
                <a:spcPct val="100000"/>
              </a:lnSpc>
              <a:buClr>
                <a:srgbClr val="1C3992"/>
              </a:buClr>
              <a:buFont typeface="Wingdings"/>
              <a:buChar char=""/>
              <a:tabLst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організовує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роботу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підготовки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проекту</a:t>
            </a:r>
            <a:endParaRPr sz="1600">
              <a:latin typeface="Calibri"/>
              <a:cs typeface="Calibri"/>
            </a:endParaRPr>
          </a:p>
          <a:p>
            <a:pPr marL="253365" indent="-186690">
              <a:lnSpc>
                <a:spcPct val="100000"/>
              </a:lnSpc>
              <a:spcBef>
                <a:spcPts val="5"/>
              </a:spcBef>
              <a:buClr>
                <a:srgbClr val="1C3992"/>
              </a:buClr>
              <a:buFont typeface="Wingdings"/>
              <a:buChar char=""/>
              <a:tabLst>
                <a:tab pos="254000" algn="l"/>
              </a:tabLst>
            </a:pPr>
            <a:r>
              <a:rPr sz="1600" dirty="0">
                <a:latin typeface="Calibri"/>
                <a:cs typeface="Calibri"/>
              </a:rPr>
              <a:t>призначення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координатора </a:t>
            </a:r>
            <a:r>
              <a:rPr sz="1600" dirty="0">
                <a:latin typeface="Calibri"/>
                <a:cs typeface="Calibri"/>
              </a:rPr>
              <a:t>проекту</a:t>
            </a:r>
            <a:endParaRPr sz="1600">
              <a:latin typeface="Calibri"/>
              <a:cs typeface="Calibri"/>
            </a:endParaRPr>
          </a:p>
          <a:p>
            <a:pPr marL="253365" indent="-186690">
              <a:lnSpc>
                <a:spcPct val="100000"/>
              </a:lnSpc>
              <a:buClr>
                <a:srgbClr val="1C3992"/>
              </a:buClr>
              <a:buFont typeface="Wingdings"/>
              <a:buChar char=""/>
              <a:tabLst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утворення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групи управління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проектом</a:t>
            </a:r>
            <a:endParaRPr sz="1600">
              <a:latin typeface="Calibri"/>
              <a:cs typeface="Calibri"/>
            </a:endParaRPr>
          </a:p>
          <a:p>
            <a:pPr marL="253365" indent="-186690">
              <a:lnSpc>
                <a:spcPct val="100000"/>
              </a:lnSpc>
              <a:buClr>
                <a:srgbClr val="1C3992"/>
              </a:buClr>
              <a:buFont typeface="Wingdings"/>
              <a:buChar char=""/>
              <a:tabLst>
                <a:tab pos="254000" algn="l"/>
              </a:tabLst>
            </a:pPr>
            <a:r>
              <a:rPr sz="1600" spc="-5" dirty="0">
                <a:latin typeface="Calibri"/>
                <a:cs typeface="Calibri"/>
              </a:rPr>
              <a:t>складення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плану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заходів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</a:t>
            </a:r>
            <a:r>
              <a:rPr sz="1600" spc="-10" dirty="0">
                <a:latin typeface="Calibri"/>
                <a:cs typeface="Calibri"/>
              </a:rPr>
              <a:t> підготовки </a:t>
            </a:r>
            <a:r>
              <a:rPr sz="1600" dirty="0">
                <a:latin typeface="Calibri"/>
                <a:cs typeface="Calibri"/>
              </a:rPr>
              <a:t>проекту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8719" y="1493519"/>
            <a:ext cx="7714615" cy="1143000"/>
          </a:xfrm>
          <a:custGeom>
            <a:avLst/>
            <a:gdLst/>
            <a:ahLst/>
            <a:cxnLst/>
            <a:rect l="l" t="t" r="r" b="b"/>
            <a:pathLst>
              <a:path w="7714615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7523987" y="0"/>
                </a:lnTo>
                <a:lnTo>
                  <a:pt x="7567650" y="5034"/>
                </a:lnTo>
                <a:lnTo>
                  <a:pt x="7607741" y="19372"/>
                </a:lnTo>
                <a:lnTo>
                  <a:pt x="7643113" y="41867"/>
                </a:lnTo>
                <a:lnTo>
                  <a:pt x="7672620" y="71374"/>
                </a:lnTo>
                <a:lnTo>
                  <a:pt x="7695115" y="106746"/>
                </a:lnTo>
                <a:lnTo>
                  <a:pt x="7709453" y="146837"/>
                </a:lnTo>
                <a:lnTo>
                  <a:pt x="7714487" y="190500"/>
                </a:lnTo>
                <a:lnTo>
                  <a:pt x="7714487" y="952500"/>
                </a:lnTo>
                <a:lnTo>
                  <a:pt x="7709453" y="996162"/>
                </a:lnTo>
                <a:lnTo>
                  <a:pt x="7695115" y="1036253"/>
                </a:lnTo>
                <a:lnTo>
                  <a:pt x="7672620" y="1071625"/>
                </a:lnTo>
                <a:lnTo>
                  <a:pt x="7643113" y="1101132"/>
                </a:lnTo>
                <a:lnTo>
                  <a:pt x="7607741" y="1123627"/>
                </a:lnTo>
                <a:lnTo>
                  <a:pt x="7567650" y="1137965"/>
                </a:lnTo>
                <a:lnTo>
                  <a:pt x="7523987" y="1143000"/>
                </a:lnTo>
                <a:lnTo>
                  <a:pt x="190500" y="1143000"/>
                </a:lnTo>
                <a:lnTo>
                  <a:pt x="146837" y="1137965"/>
                </a:lnTo>
                <a:lnTo>
                  <a:pt x="106746" y="1123627"/>
                </a:lnTo>
                <a:lnTo>
                  <a:pt x="71374" y="1101132"/>
                </a:lnTo>
                <a:lnTo>
                  <a:pt x="41867" y="1071625"/>
                </a:lnTo>
                <a:lnTo>
                  <a:pt x="19372" y="1036253"/>
                </a:lnTo>
                <a:lnTo>
                  <a:pt x="5034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438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98316" y="1549349"/>
            <a:ext cx="5338445" cy="1003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i="1" dirty="0">
                <a:latin typeface="Calibri"/>
                <a:cs typeface="Calibri"/>
              </a:rPr>
              <a:t>Обґрунтування</a:t>
            </a:r>
            <a:r>
              <a:rPr sz="1600" b="1" i="1" spc="-5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проектної</a:t>
            </a:r>
            <a:r>
              <a:rPr sz="1600" b="1" i="1" spc="-1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пропозиції</a:t>
            </a:r>
            <a:r>
              <a:rPr sz="1600" b="1" i="1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(опис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проблеми;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шляхи і </a:t>
            </a:r>
            <a:r>
              <a:rPr sz="1600" spc="-5" dirty="0">
                <a:latin typeface="Calibri"/>
                <a:cs typeface="Calibri"/>
              </a:rPr>
              <a:t>механізми </a:t>
            </a:r>
            <a:r>
              <a:rPr sz="1600" spc="-10" dirty="0">
                <a:latin typeface="Calibri"/>
                <a:cs typeface="Calibri"/>
              </a:rPr>
              <a:t>її </a:t>
            </a:r>
            <a:r>
              <a:rPr sz="1600" dirty="0">
                <a:latin typeface="Calibri"/>
                <a:cs typeface="Calibri"/>
              </a:rPr>
              <a:t>розв'язання; </a:t>
            </a:r>
            <a:r>
              <a:rPr sz="1600" spc="-10" dirty="0">
                <a:latin typeface="Calibri"/>
                <a:cs typeface="Calibri"/>
              </a:rPr>
              <a:t>цілі, </a:t>
            </a:r>
            <a:r>
              <a:rPr sz="1600" spc="-5" dirty="0">
                <a:latin typeface="Calibri"/>
                <a:cs typeface="Calibri"/>
              </a:rPr>
              <a:t>завдання </a:t>
            </a:r>
            <a:r>
              <a:rPr sz="1600" dirty="0">
                <a:latin typeface="Calibri"/>
                <a:cs typeface="Calibri"/>
              </a:rPr>
              <a:t>та </a:t>
            </a:r>
            <a:r>
              <a:rPr sz="1600" spc="-20" dirty="0">
                <a:latin typeface="Calibri"/>
                <a:cs typeface="Calibri"/>
              </a:rPr>
              <a:t>результати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проекту; попередня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вартість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проекту; </a:t>
            </a:r>
            <a:r>
              <a:rPr sz="1600" dirty="0">
                <a:latin typeface="Calibri"/>
                <a:cs typeface="Calibri"/>
              </a:rPr>
              <a:t>обґрунтування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залучення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позики;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джерела</a:t>
            </a:r>
            <a:r>
              <a:rPr sz="1600" dirty="0">
                <a:latin typeface="Calibri"/>
                <a:cs typeface="Calibri"/>
              </a:rPr>
              <a:t> повернення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позики).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639" y="556788"/>
            <a:ext cx="8373758" cy="40520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189" y="442975"/>
            <a:ext cx="84042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860038"/>
                </a:solidFill>
              </a:rPr>
              <a:t>ПРОЦЕДУРИ</a:t>
            </a:r>
            <a:r>
              <a:rPr sz="3200" spc="4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СПІВРОБІТНИЦТВА</a:t>
            </a:r>
            <a:r>
              <a:rPr sz="3200" spc="10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З</a:t>
            </a:r>
            <a:r>
              <a:rPr sz="320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МФО</a:t>
            </a:r>
            <a:endParaRPr sz="3200"/>
          </a:p>
        </p:txBody>
      </p:sp>
      <p:grpSp>
        <p:nvGrpSpPr>
          <p:cNvPr id="11" name="object 11"/>
          <p:cNvGrpSpPr/>
          <p:nvPr/>
        </p:nvGrpSpPr>
        <p:grpSpPr>
          <a:xfrm>
            <a:off x="274320" y="1426463"/>
            <a:ext cx="2908935" cy="677545"/>
            <a:chOff x="274320" y="1426463"/>
            <a:chExt cx="2908935" cy="67754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1459991"/>
              <a:ext cx="2908554" cy="5311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848" y="1426463"/>
              <a:ext cx="2835402" cy="6774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612" y="1485899"/>
              <a:ext cx="2810256" cy="4328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4612" y="1485899"/>
              <a:ext cx="2810510" cy="433070"/>
            </a:xfrm>
            <a:custGeom>
              <a:avLst/>
              <a:gdLst/>
              <a:ahLst/>
              <a:cxnLst/>
              <a:rect l="l" t="t" r="r" b="b"/>
              <a:pathLst>
                <a:path w="2810510" h="433069">
                  <a:moveTo>
                    <a:pt x="0" y="432815"/>
                  </a:moveTo>
                  <a:lnTo>
                    <a:pt x="2810256" y="432815"/>
                  </a:lnTo>
                  <a:lnTo>
                    <a:pt x="2810256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914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4611" y="1485900"/>
            <a:ext cx="2810510" cy="43307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24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Ініціювання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проекту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4320" y="2721864"/>
            <a:ext cx="2908935" cy="677545"/>
            <a:chOff x="274320" y="2721864"/>
            <a:chExt cx="2908935" cy="67754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2755392"/>
              <a:ext cx="2908554" cy="5311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60" y="2721864"/>
              <a:ext cx="2716530" cy="6774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612" y="2781300"/>
              <a:ext cx="2810256" cy="43281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24612" y="2781300"/>
              <a:ext cx="2810510" cy="433070"/>
            </a:xfrm>
            <a:custGeom>
              <a:avLst/>
              <a:gdLst/>
              <a:ahLst/>
              <a:cxnLst/>
              <a:rect l="l" t="t" r="r" b="b"/>
              <a:pathLst>
                <a:path w="2810510" h="433069">
                  <a:moveTo>
                    <a:pt x="0" y="432815"/>
                  </a:moveTo>
                  <a:lnTo>
                    <a:pt x="2810256" y="432815"/>
                  </a:lnTo>
                  <a:lnTo>
                    <a:pt x="2810256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914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4611" y="2781300"/>
            <a:ext cx="2810510" cy="43307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250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Підготовка</a:t>
            </a:r>
            <a:r>
              <a:rPr sz="22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проекту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6031" y="4450079"/>
            <a:ext cx="2905760" cy="677545"/>
            <a:chOff x="256031" y="4450079"/>
            <a:chExt cx="2905760" cy="67754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031" y="4483607"/>
              <a:ext cx="2905506" cy="5311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431" y="4450079"/>
              <a:ext cx="2594610" cy="6774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6323" y="4509515"/>
              <a:ext cx="2807208" cy="43281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06323" y="4509515"/>
              <a:ext cx="2807335" cy="433070"/>
            </a:xfrm>
            <a:custGeom>
              <a:avLst/>
              <a:gdLst/>
              <a:ahLst/>
              <a:cxnLst/>
              <a:rect l="l" t="t" r="r" b="b"/>
              <a:pathLst>
                <a:path w="2807335" h="433070">
                  <a:moveTo>
                    <a:pt x="0" y="432816"/>
                  </a:moveTo>
                  <a:lnTo>
                    <a:pt x="2807208" y="432816"/>
                  </a:lnTo>
                  <a:lnTo>
                    <a:pt x="2807208" y="0"/>
                  </a:lnTo>
                  <a:lnTo>
                    <a:pt x="0" y="0"/>
                  </a:lnTo>
                  <a:lnTo>
                    <a:pt x="0" y="432816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09396" y="4528261"/>
            <a:ext cx="219773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2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ек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68224" y="1889760"/>
            <a:ext cx="915669" cy="2689225"/>
            <a:chOff x="268224" y="1889760"/>
            <a:chExt cx="915669" cy="2689225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8224" y="1889760"/>
              <a:ext cx="915162" cy="9608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4612" y="1918716"/>
              <a:ext cx="804672" cy="86258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24612" y="1918716"/>
              <a:ext cx="805180" cy="862965"/>
            </a:xfrm>
            <a:custGeom>
              <a:avLst/>
              <a:gdLst/>
              <a:ahLst/>
              <a:cxnLst/>
              <a:rect l="l" t="t" r="r" b="b"/>
              <a:pathLst>
                <a:path w="805180" h="862964">
                  <a:moveTo>
                    <a:pt x="603504" y="0"/>
                  </a:moveTo>
                  <a:lnTo>
                    <a:pt x="603504" y="25146"/>
                  </a:lnTo>
                  <a:lnTo>
                    <a:pt x="201168" y="25146"/>
                  </a:lnTo>
                  <a:lnTo>
                    <a:pt x="201168" y="0"/>
                  </a:lnTo>
                  <a:lnTo>
                    <a:pt x="603504" y="0"/>
                  </a:lnTo>
                  <a:close/>
                </a:path>
                <a:path w="805180" h="862964">
                  <a:moveTo>
                    <a:pt x="603504" y="50292"/>
                  </a:moveTo>
                  <a:lnTo>
                    <a:pt x="603504" y="100584"/>
                  </a:lnTo>
                  <a:lnTo>
                    <a:pt x="201168" y="100584"/>
                  </a:lnTo>
                  <a:lnTo>
                    <a:pt x="201168" y="50292"/>
                  </a:lnTo>
                  <a:lnTo>
                    <a:pt x="603504" y="50292"/>
                  </a:lnTo>
                  <a:close/>
                </a:path>
                <a:path w="805180" h="862964">
                  <a:moveTo>
                    <a:pt x="603504" y="125730"/>
                  </a:moveTo>
                  <a:lnTo>
                    <a:pt x="603504" y="460248"/>
                  </a:lnTo>
                  <a:lnTo>
                    <a:pt x="804672" y="460248"/>
                  </a:lnTo>
                  <a:lnTo>
                    <a:pt x="402336" y="862584"/>
                  </a:lnTo>
                  <a:lnTo>
                    <a:pt x="0" y="460248"/>
                  </a:lnTo>
                  <a:lnTo>
                    <a:pt x="201168" y="460248"/>
                  </a:lnTo>
                  <a:lnTo>
                    <a:pt x="201168" y="125730"/>
                  </a:lnTo>
                  <a:lnTo>
                    <a:pt x="603504" y="12573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224" y="3185160"/>
              <a:ext cx="915162" cy="13936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4612" y="3214116"/>
              <a:ext cx="804672" cy="12954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24612" y="3214116"/>
              <a:ext cx="805180" cy="1295400"/>
            </a:xfrm>
            <a:custGeom>
              <a:avLst/>
              <a:gdLst/>
              <a:ahLst/>
              <a:cxnLst/>
              <a:rect l="l" t="t" r="r" b="b"/>
              <a:pathLst>
                <a:path w="805180" h="1295400">
                  <a:moveTo>
                    <a:pt x="603504" y="0"/>
                  </a:moveTo>
                  <a:lnTo>
                    <a:pt x="603504" y="25146"/>
                  </a:lnTo>
                  <a:lnTo>
                    <a:pt x="201168" y="25146"/>
                  </a:lnTo>
                  <a:lnTo>
                    <a:pt x="201168" y="0"/>
                  </a:lnTo>
                  <a:lnTo>
                    <a:pt x="603504" y="0"/>
                  </a:lnTo>
                  <a:close/>
                </a:path>
                <a:path w="805180" h="1295400">
                  <a:moveTo>
                    <a:pt x="603504" y="50292"/>
                  </a:moveTo>
                  <a:lnTo>
                    <a:pt x="603504" y="100584"/>
                  </a:lnTo>
                  <a:lnTo>
                    <a:pt x="201168" y="100584"/>
                  </a:lnTo>
                  <a:lnTo>
                    <a:pt x="201168" y="50292"/>
                  </a:lnTo>
                  <a:lnTo>
                    <a:pt x="603504" y="50292"/>
                  </a:lnTo>
                  <a:close/>
                </a:path>
                <a:path w="805180" h="1295400">
                  <a:moveTo>
                    <a:pt x="603504" y="125730"/>
                  </a:moveTo>
                  <a:lnTo>
                    <a:pt x="603504" y="893064"/>
                  </a:lnTo>
                  <a:lnTo>
                    <a:pt x="804672" y="893064"/>
                  </a:lnTo>
                  <a:lnTo>
                    <a:pt x="402336" y="1295400"/>
                  </a:lnTo>
                  <a:lnTo>
                    <a:pt x="0" y="893064"/>
                  </a:lnTo>
                  <a:lnTo>
                    <a:pt x="201168" y="893064"/>
                  </a:lnTo>
                  <a:lnTo>
                    <a:pt x="201168" y="125730"/>
                  </a:lnTo>
                  <a:lnTo>
                    <a:pt x="603504" y="12573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" y="2261628"/>
            <a:ext cx="8105140" cy="3481070"/>
          </a:xfrm>
          <a:custGeom>
            <a:avLst/>
            <a:gdLst/>
            <a:ahLst/>
            <a:cxnLst/>
            <a:rect l="l" t="t" r="r" b="b"/>
            <a:pathLst>
              <a:path w="8105140" h="3481070">
                <a:moveTo>
                  <a:pt x="8104632" y="0"/>
                </a:moveTo>
                <a:lnTo>
                  <a:pt x="0" y="0"/>
                </a:lnTo>
                <a:lnTo>
                  <a:pt x="0" y="201155"/>
                </a:lnTo>
                <a:lnTo>
                  <a:pt x="0" y="255511"/>
                </a:lnTo>
                <a:lnTo>
                  <a:pt x="0" y="3480803"/>
                </a:lnTo>
                <a:lnTo>
                  <a:pt x="8104632" y="3480803"/>
                </a:lnTo>
                <a:lnTo>
                  <a:pt x="8104632" y="255511"/>
                </a:lnTo>
                <a:lnTo>
                  <a:pt x="8104632" y="201155"/>
                </a:lnTo>
                <a:lnTo>
                  <a:pt x="8104632" y="0"/>
                </a:lnTo>
                <a:close/>
              </a:path>
            </a:pathLst>
          </a:custGeom>
          <a:solidFill>
            <a:srgbClr val="C2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0207" y="1761744"/>
          <a:ext cx="1243330" cy="1409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935"/>
                <a:gridCol w="450215"/>
                <a:gridCol w="424180"/>
              </a:tblGrid>
              <a:tr h="375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80492">
                <a:tc gridSpan="3"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u="heavy" dirty="0">
                          <a:uFill>
                            <a:solidFill>
                              <a:srgbClr val="C0504D"/>
                            </a:solidFill>
                          </a:uFill>
                          <a:latin typeface="Times New Roman"/>
                          <a:cs typeface="Times New Roman"/>
                        </a:rPr>
                        <a:t>       </a:t>
                      </a:r>
                      <a:r>
                        <a:rPr sz="2000" u="heavy" spc="-75" dirty="0">
                          <a:uFill>
                            <a:solidFill>
                              <a:srgbClr val="C0504D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Cambria Math"/>
                          <a:cs typeface="Cambria Math"/>
                        </a:rPr>
                        <a:t>∎</a:t>
                      </a:r>
                      <a:r>
                        <a:rPr sz="2000" spc="-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000" spc="-95" dirty="0">
                          <a:latin typeface="Calibri"/>
                          <a:cs typeface="Calibri"/>
                        </a:rPr>
                        <a:t>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T w="28575">
                      <a:solidFill>
                        <a:srgbClr val="C0504D"/>
                      </a:solidFill>
                      <a:prstDash val="solid"/>
                    </a:lnT>
                    <a:solidFill>
                      <a:srgbClr val="C2CDE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91920" y="2549779"/>
            <a:ext cx="3342640" cy="2881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7350">
              <a:lnSpc>
                <a:spcPts val="2390"/>
              </a:lnSpc>
              <a:spcBef>
                <a:spcPts val="90"/>
              </a:spcBef>
            </a:pPr>
            <a:r>
              <a:rPr sz="2000" spc="-10" dirty="0">
                <a:latin typeface="Calibri"/>
                <a:cs typeface="Calibri"/>
              </a:rPr>
              <a:t>більшення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фінансування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</a:pPr>
            <a:r>
              <a:rPr sz="2000" spc="-5" dirty="0">
                <a:latin typeface="Calibri"/>
                <a:cs typeface="Calibri"/>
              </a:rPr>
              <a:t>інфраструктурних </a:t>
            </a:r>
            <a:r>
              <a:rPr sz="2000" spc="-10" dirty="0">
                <a:latin typeface="Calibri"/>
                <a:cs typeface="Calibri"/>
              </a:rPr>
              <a:t>проектів</a:t>
            </a:r>
            <a:endParaRPr sz="2000">
              <a:latin typeface="Calibri"/>
              <a:cs typeface="Calibri"/>
            </a:endParaRPr>
          </a:p>
          <a:p>
            <a:pPr marL="12700" marR="297180">
              <a:lnSpc>
                <a:spcPct val="100000"/>
              </a:lnSpc>
              <a:spcBef>
                <a:spcPts val="315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10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libri"/>
                <a:cs typeface="Calibri"/>
              </a:rPr>
              <a:t>Тривалий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термін,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нижчі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процентні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ставки,</a:t>
            </a:r>
            <a:r>
              <a:rPr sz="2000" spc="-10" dirty="0">
                <a:latin typeface="Calibri"/>
                <a:cs typeface="Calibri"/>
              </a:rPr>
              <a:t> пільговий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період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(для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кредитів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МФО)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409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5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libri"/>
                <a:cs typeface="Calibri"/>
              </a:rPr>
              <a:t>Надання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грантів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або </a:t>
            </a:r>
            <a:r>
              <a:rPr sz="2000" spc="-45" dirty="0">
                <a:latin typeface="Calibri"/>
                <a:cs typeface="Calibri"/>
              </a:rPr>
              <a:t>МТД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додаток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кредитів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МФО</a:t>
            </a:r>
            <a:endParaRPr sz="2000">
              <a:latin typeface="Calibri"/>
              <a:cs typeface="Calibri"/>
            </a:endParaRPr>
          </a:p>
          <a:p>
            <a:pPr marL="12700" marR="38100">
              <a:lnSpc>
                <a:spcPct val="100000"/>
              </a:lnSpc>
              <a:spcBef>
                <a:spcPts val="235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libri"/>
                <a:cs typeface="Calibri"/>
              </a:rPr>
              <a:t>Покращення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інвестиційного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іміджу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міста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2659" y="2520442"/>
            <a:ext cx="3554729" cy="3186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5" dirty="0">
                <a:latin typeface="Cambria Math"/>
                <a:cs typeface="Cambria Math"/>
              </a:rPr>
              <a:t> </a:t>
            </a:r>
            <a:r>
              <a:rPr sz="2000" spc="-15" dirty="0">
                <a:latin typeface="Calibri"/>
                <a:cs typeface="Calibri"/>
              </a:rPr>
              <a:t>Зменшення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обсягів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</a:pPr>
            <a:r>
              <a:rPr sz="2000" spc="-5" dirty="0">
                <a:latin typeface="Calibri"/>
                <a:cs typeface="Calibri"/>
              </a:rPr>
              <a:t>фінансування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поточних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видатків</a:t>
            </a:r>
            <a:endParaRPr sz="2000">
              <a:latin typeface="Calibri"/>
              <a:cs typeface="Calibri"/>
            </a:endParaRPr>
          </a:p>
          <a:p>
            <a:pPr marL="12700" marR="144145">
              <a:lnSpc>
                <a:spcPct val="100000"/>
              </a:lnSpc>
              <a:spcBef>
                <a:spcPts val="315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5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libri"/>
                <a:cs typeface="Calibri"/>
              </a:rPr>
              <a:t>Складна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і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тривала </a:t>
            </a:r>
            <a:r>
              <a:rPr sz="2000" spc="-15" dirty="0">
                <a:latin typeface="Calibri"/>
                <a:cs typeface="Calibri"/>
              </a:rPr>
              <a:t>підготовча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стадія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проектів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для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залучення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кредитів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МФО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99600"/>
              </a:lnSpc>
              <a:spcBef>
                <a:spcPts val="325"/>
              </a:spcBef>
            </a:pPr>
            <a:r>
              <a:rPr sz="2000" spc="-5" dirty="0">
                <a:latin typeface="Cambria Math"/>
                <a:cs typeface="Cambria Math"/>
              </a:rPr>
              <a:t>∎ </a:t>
            </a:r>
            <a:r>
              <a:rPr sz="2000" spc="-15" dirty="0">
                <a:latin typeface="Calibri"/>
                <a:cs typeface="Calibri"/>
              </a:rPr>
              <a:t>Додаткові </a:t>
            </a:r>
            <a:r>
              <a:rPr sz="2000" spc="-5" dirty="0">
                <a:latin typeface="Calibri"/>
                <a:cs typeface="Calibri"/>
              </a:rPr>
              <a:t>витрати </a:t>
            </a:r>
            <a:r>
              <a:rPr sz="2000" spc="-10" dirty="0">
                <a:latin typeface="Calibri"/>
                <a:cs typeface="Calibri"/>
              </a:rPr>
              <a:t>(кредитний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рейтинг, </a:t>
            </a:r>
            <a:r>
              <a:rPr sz="2000" spc="-5" dirty="0">
                <a:latin typeface="Calibri"/>
                <a:cs typeface="Calibri"/>
              </a:rPr>
              <a:t>страхування, </a:t>
            </a:r>
            <a:r>
              <a:rPr sz="2000" spc="-15" dirty="0">
                <a:latin typeface="Calibri"/>
                <a:cs typeface="Calibri"/>
              </a:rPr>
              <a:t>експерти-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комісійні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витрати)</a:t>
            </a:r>
            <a:endParaRPr sz="2000">
              <a:latin typeface="Calibri"/>
              <a:cs typeface="Calibri"/>
            </a:endParaRPr>
          </a:p>
          <a:p>
            <a:pPr marL="12700" marR="283845" algn="just">
              <a:lnSpc>
                <a:spcPct val="100000"/>
              </a:lnSpc>
              <a:spcBef>
                <a:spcPts val="315"/>
              </a:spcBef>
            </a:pPr>
            <a:r>
              <a:rPr sz="2000" spc="-10" dirty="0">
                <a:latin typeface="Cambria Math"/>
                <a:cs typeface="Cambria Math"/>
              </a:rPr>
              <a:t>∎ </a:t>
            </a:r>
            <a:r>
              <a:rPr sz="2000" spc="-5" dirty="0">
                <a:latin typeface="Calibri"/>
                <a:cs typeface="Calibri"/>
              </a:rPr>
              <a:t>Ризик </a:t>
            </a:r>
            <a:r>
              <a:rPr sz="2000" spc="-10" dirty="0">
                <a:latin typeface="Calibri"/>
                <a:cs typeface="Calibri"/>
              </a:rPr>
              <a:t>витіснення </a:t>
            </a:r>
            <a:r>
              <a:rPr sz="2000" spc="-15" dirty="0">
                <a:latin typeface="Calibri"/>
                <a:cs typeface="Calibri"/>
              </a:rPr>
              <a:t>місцевого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фінансового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ринку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59808" y="2023872"/>
            <a:ext cx="4069079" cy="3508375"/>
            <a:chOff x="4559808" y="2023872"/>
            <a:chExt cx="4069079" cy="3508375"/>
          </a:xfrm>
        </p:grpSpPr>
        <p:sp>
          <p:nvSpPr>
            <p:cNvPr id="8" name="object 8"/>
            <p:cNvSpPr/>
            <p:nvPr/>
          </p:nvSpPr>
          <p:spPr>
            <a:xfrm>
              <a:off x="7540752" y="2036064"/>
              <a:ext cx="1076325" cy="426720"/>
            </a:xfrm>
            <a:custGeom>
              <a:avLst/>
              <a:gdLst/>
              <a:ahLst/>
              <a:cxnLst/>
              <a:rect l="l" t="t" r="r" b="b"/>
              <a:pathLst>
                <a:path w="1076325" h="426719">
                  <a:moveTo>
                    <a:pt x="1075944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1075944" y="426720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40752" y="2036064"/>
              <a:ext cx="1076325" cy="426720"/>
            </a:xfrm>
            <a:custGeom>
              <a:avLst/>
              <a:gdLst/>
              <a:ahLst/>
              <a:cxnLst/>
              <a:rect l="l" t="t" r="r" b="b"/>
              <a:pathLst>
                <a:path w="1076325" h="426719">
                  <a:moveTo>
                    <a:pt x="0" y="426720"/>
                  </a:moveTo>
                  <a:lnTo>
                    <a:pt x="1075944" y="426720"/>
                  </a:lnTo>
                  <a:lnTo>
                    <a:pt x="1075944" y="0"/>
                  </a:lnTo>
                  <a:lnTo>
                    <a:pt x="0" y="0"/>
                  </a:lnTo>
                  <a:lnTo>
                    <a:pt x="0" y="426720"/>
                  </a:lnTo>
                  <a:close/>
                </a:path>
              </a:pathLst>
            </a:custGeom>
            <a:ln w="2438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0" y="2673095"/>
              <a:ext cx="3175" cy="2847340"/>
            </a:xfrm>
            <a:custGeom>
              <a:avLst/>
              <a:gdLst/>
              <a:ahLst/>
              <a:cxnLst/>
              <a:rect l="l" t="t" r="r" b="b"/>
              <a:pathLst>
                <a:path w="3175" h="2847340">
                  <a:moveTo>
                    <a:pt x="0" y="0"/>
                  </a:moveTo>
                  <a:lnTo>
                    <a:pt x="3048" y="2846831"/>
                  </a:lnTo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95527" y="497783"/>
            <a:ext cx="7578090" cy="1024255"/>
            <a:chOff x="795527" y="497783"/>
            <a:chExt cx="7578090" cy="102425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3395" y="497783"/>
              <a:ext cx="4539322" cy="3601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527" y="728472"/>
              <a:ext cx="6672833" cy="7932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60" y="728472"/>
              <a:ext cx="1378457" cy="79324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06246" y="403682"/>
            <a:ext cx="713232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71270">
              <a:lnSpc>
                <a:spcPct val="100000"/>
              </a:lnSpc>
              <a:spcBef>
                <a:spcPts val="110"/>
              </a:spcBef>
            </a:pPr>
            <a:r>
              <a:rPr spc="-5" dirty="0">
                <a:solidFill>
                  <a:srgbClr val="860038"/>
                </a:solidFill>
              </a:rPr>
              <a:t>ПЕРЕВАГИ/ОБМЕЖЕННЯ </a:t>
            </a:r>
            <a:r>
              <a:rPr dirty="0">
                <a:solidFill>
                  <a:srgbClr val="860038"/>
                </a:solidFill>
              </a:rPr>
              <a:t> ВИПУСКУ</a:t>
            </a:r>
            <a:r>
              <a:rPr spc="-20" dirty="0">
                <a:solidFill>
                  <a:srgbClr val="860038"/>
                </a:solidFill>
              </a:rPr>
              <a:t> </a:t>
            </a:r>
            <a:r>
              <a:rPr dirty="0">
                <a:solidFill>
                  <a:srgbClr val="860038"/>
                </a:solidFill>
              </a:rPr>
              <a:t>ОБЛІГАЦІЙ,</a:t>
            </a:r>
            <a:r>
              <a:rPr spc="-75" dirty="0">
                <a:solidFill>
                  <a:srgbClr val="860038"/>
                </a:solidFill>
              </a:rPr>
              <a:t> </a:t>
            </a:r>
            <a:r>
              <a:rPr spc="5" dirty="0">
                <a:solidFill>
                  <a:srgbClr val="860038"/>
                </a:solidFill>
              </a:rPr>
              <a:t>КРЕДИТІВ</a:t>
            </a:r>
            <a:r>
              <a:rPr spc="-70" dirty="0">
                <a:solidFill>
                  <a:srgbClr val="860038"/>
                </a:solidFill>
              </a:rPr>
              <a:t> </a:t>
            </a:r>
            <a:r>
              <a:rPr dirty="0">
                <a:solidFill>
                  <a:srgbClr val="860038"/>
                </a:solidFill>
              </a:rPr>
              <a:t>МФО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407654" y="6275628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8640" y="301752"/>
            <a:ext cx="8108950" cy="1220470"/>
            <a:chOff x="548640" y="301752"/>
            <a:chExt cx="8108950" cy="1220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281" y="506900"/>
              <a:ext cx="2621107" cy="3008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072" y="301752"/>
              <a:ext cx="625601" cy="7932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5472" y="301752"/>
              <a:ext cx="5261610" cy="7932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" y="728471"/>
              <a:ext cx="7166609" cy="7932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2047" y="728471"/>
              <a:ext cx="1378457" cy="79324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194" rIns="0" bIns="0" rtlCol="0">
            <a:spAutoFit/>
          </a:bodyPr>
          <a:lstStyle/>
          <a:p>
            <a:pPr marL="317500" marR="5080" indent="66675">
              <a:lnSpc>
                <a:spcPct val="100000"/>
              </a:lnSpc>
              <a:spcBef>
                <a:spcPts val="110"/>
              </a:spcBef>
            </a:pPr>
            <a:r>
              <a:rPr spc="-5" dirty="0">
                <a:solidFill>
                  <a:srgbClr val="860038"/>
                </a:solidFill>
              </a:rPr>
              <a:t>НОРМАТИВНО-ПРАВОВЕ РЕГУЛЮВАННЯ </a:t>
            </a:r>
            <a:r>
              <a:rPr spc="-810" dirty="0">
                <a:solidFill>
                  <a:srgbClr val="860038"/>
                </a:solidFill>
              </a:rPr>
              <a:t> </a:t>
            </a:r>
            <a:r>
              <a:rPr dirty="0">
                <a:solidFill>
                  <a:srgbClr val="860038"/>
                </a:solidFill>
              </a:rPr>
              <a:t>ОБЛІГАЦІЙНИХ</a:t>
            </a:r>
            <a:r>
              <a:rPr spc="-3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ПОЗИК</a:t>
            </a:r>
            <a:r>
              <a:rPr spc="-70" dirty="0">
                <a:solidFill>
                  <a:srgbClr val="860038"/>
                </a:solidFill>
              </a:rPr>
              <a:t> </a:t>
            </a:r>
            <a:r>
              <a:rPr dirty="0">
                <a:solidFill>
                  <a:srgbClr val="860038"/>
                </a:solidFill>
              </a:rPr>
              <a:t>І КРЕДИТІВ</a:t>
            </a:r>
            <a:r>
              <a:rPr spc="-40" dirty="0">
                <a:solidFill>
                  <a:srgbClr val="860038"/>
                </a:solidFill>
              </a:rPr>
              <a:t> </a:t>
            </a:r>
            <a:r>
              <a:rPr dirty="0">
                <a:solidFill>
                  <a:srgbClr val="860038"/>
                </a:solidFill>
              </a:rPr>
              <a:t>МФО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07654" y="6275628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fld>
            <a:endParaRPr sz="12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62775" y="1499298"/>
          <a:ext cx="8208645" cy="3843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98895"/>
                <a:gridCol w="1809750"/>
              </a:tblGrid>
              <a:tr h="350265">
                <a:tc>
                  <a:txBody>
                    <a:bodyPr/>
                    <a:lstStyle/>
                    <a:p>
                      <a:pPr marL="10160" algn="ctr">
                        <a:lnSpc>
                          <a:spcPts val="2200"/>
                        </a:lnSpc>
                      </a:pPr>
                      <a:r>
                        <a:rPr sz="19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шу</a:t>
                      </a:r>
                      <a:r>
                        <a:rPr sz="19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2085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Як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врегульовано?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solidFill>
                      <a:srgbClr val="C0504D"/>
                    </a:solidFill>
                  </a:tcPr>
                </a:tc>
              </a:tr>
              <a:tr h="308292">
                <a:tc>
                  <a:txBody>
                    <a:bodyPr/>
                    <a:lstStyle/>
                    <a:p>
                      <a:pPr marL="17145">
                        <a:lnSpc>
                          <a:spcPts val="2125"/>
                        </a:lnSpc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БК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України</a:t>
                      </a:r>
                      <a:r>
                        <a:rPr sz="19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(пп.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16,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33,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35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ст.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ст.</a:t>
                      </a:r>
                      <a:r>
                        <a:rPr sz="19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ст.</a:t>
                      </a:r>
                      <a:r>
                        <a:rPr sz="19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16,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18,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74,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ч.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ст.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79)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ts val="2220"/>
                        </a:lnSpc>
                      </a:pPr>
                      <a:r>
                        <a:rPr sz="1900" spc="-30" dirty="0">
                          <a:latin typeface="Calibri"/>
                          <a:cs typeface="Calibri"/>
                        </a:rPr>
                        <a:t>загальні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рамки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marL="17145">
                        <a:lnSpc>
                          <a:spcPts val="2165"/>
                        </a:lnSpc>
                      </a:pPr>
                      <a:r>
                        <a:rPr sz="1900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«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інн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9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»</a:t>
                      </a:r>
                      <a:r>
                        <a:rPr sz="19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9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9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2165"/>
                        </a:lnSpc>
                      </a:pPr>
                      <a:r>
                        <a:rPr sz="1900" spc="-30" dirty="0">
                          <a:latin typeface="Calibri"/>
                          <a:cs typeface="Calibri"/>
                        </a:rPr>
                        <a:t>загальні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рамки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17145">
                        <a:lnSpc>
                          <a:spcPts val="2165"/>
                        </a:lnSpc>
                      </a:pP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«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енн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9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ді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сненн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я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900" spc="-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9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нь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»</a:t>
                      </a:r>
                      <a:r>
                        <a:rPr sz="19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16.02.201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№11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35" dirty="0">
                          <a:latin typeface="Calibri"/>
                          <a:cs typeface="Calibri"/>
                        </a:rPr>
                        <a:t>комплексно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17145">
                        <a:lnSpc>
                          <a:spcPts val="2165"/>
                        </a:lnSpc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Постанова</a:t>
                      </a:r>
                      <a:r>
                        <a:rPr sz="19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КМУ</a:t>
                      </a:r>
                      <a:r>
                        <a:rPr sz="19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«Про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порядок</a:t>
                      </a:r>
                      <a:r>
                        <a:rPr sz="19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підготовки,</a:t>
                      </a:r>
                      <a:r>
                        <a:rPr sz="19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реалізації,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17145" marR="48895">
                        <a:lnSpc>
                          <a:spcPct val="100000"/>
                        </a:lnSpc>
                      </a:pPr>
                      <a:r>
                        <a:rPr sz="1900" spc="-35" dirty="0">
                          <a:latin typeface="Calibri"/>
                          <a:cs typeface="Calibri"/>
                        </a:rPr>
                        <a:t>проведення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моніторингу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та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завершення реалізації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проектів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оц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ьн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тк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кр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їн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5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пі</a:t>
                      </a:r>
                      <a:r>
                        <a:rPr sz="1900" spc="-5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55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9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нс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ям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»</a:t>
                      </a:r>
                      <a:r>
                        <a:rPr sz="19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д 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27.01.2016</a:t>
                      </a:r>
                      <a:r>
                        <a:rPr sz="19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№70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окремі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питання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868679">
                <a:tc>
                  <a:txBody>
                    <a:bodyPr/>
                    <a:lstStyle/>
                    <a:p>
                      <a:pPr marL="17145">
                        <a:lnSpc>
                          <a:spcPts val="2170"/>
                        </a:lnSpc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енн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ПФ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«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енн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9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енн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9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17145" marR="156845">
                        <a:lnSpc>
                          <a:spcPct val="100000"/>
                        </a:lnSpc>
                      </a:pP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ді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ем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ї</a:t>
                      </a:r>
                      <a:r>
                        <a:rPr sz="19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5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тр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ні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9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9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к 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ї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9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бі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»</a:t>
                      </a:r>
                      <a:r>
                        <a:rPr sz="19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29.04.201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9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№57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sz="1900" spc="-35" dirty="0">
                          <a:latin typeface="Calibri"/>
                          <a:cs typeface="Calibri"/>
                        </a:rPr>
                        <a:t>комплексно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90736" y="225552"/>
            <a:ext cx="5387340" cy="1393825"/>
            <a:chOff x="2090736" y="225552"/>
            <a:chExt cx="5387340" cy="1393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0736" y="462300"/>
              <a:ext cx="2631569" cy="3414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7031" y="225552"/>
              <a:ext cx="713993" cy="906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0767" y="225552"/>
              <a:ext cx="2856738" cy="9060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1967" y="713232"/>
              <a:ext cx="3585209" cy="90601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77" rIns="0" bIns="0" rtlCol="0">
            <a:spAutoFit/>
          </a:bodyPr>
          <a:lstStyle/>
          <a:p>
            <a:pPr marL="2595245" marR="5080" indent="-966469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860038"/>
                </a:solidFill>
              </a:rPr>
              <a:t>ФІНАНСОВО-КРЕДИТНІ </a:t>
            </a:r>
            <a:r>
              <a:rPr sz="3200" spc="-92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ІНСТРУМЕНТИ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8966707" y="6237528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9495" y="1648967"/>
            <a:ext cx="3520440" cy="539750"/>
          </a:xfrm>
          <a:custGeom>
            <a:avLst/>
            <a:gdLst/>
            <a:ahLst/>
            <a:cxnLst/>
            <a:rect l="l" t="t" r="r" b="b"/>
            <a:pathLst>
              <a:path w="3520440" h="539750">
                <a:moveTo>
                  <a:pt x="3344417" y="0"/>
                </a:moveTo>
                <a:lnTo>
                  <a:pt x="176022" y="0"/>
                </a:lnTo>
                <a:lnTo>
                  <a:pt x="107504" y="4236"/>
                </a:lnTo>
                <a:lnTo>
                  <a:pt x="51554" y="15795"/>
                </a:lnTo>
                <a:lnTo>
                  <a:pt x="13832" y="32950"/>
                </a:lnTo>
                <a:lnTo>
                  <a:pt x="0" y="53975"/>
                </a:lnTo>
                <a:lnTo>
                  <a:pt x="0" y="485521"/>
                </a:lnTo>
                <a:lnTo>
                  <a:pt x="13832" y="506545"/>
                </a:lnTo>
                <a:lnTo>
                  <a:pt x="51554" y="523700"/>
                </a:lnTo>
                <a:lnTo>
                  <a:pt x="107504" y="535259"/>
                </a:lnTo>
                <a:lnTo>
                  <a:pt x="176022" y="539496"/>
                </a:lnTo>
                <a:lnTo>
                  <a:pt x="3344417" y="539496"/>
                </a:lnTo>
                <a:lnTo>
                  <a:pt x="3412908" y="535259"/>
                </a:lnTo>
                <a:lnTo>
                  <a:pt x="3468862" y="523700"/>
                </a:lnTo>
                <a:lnTo>
                  <a:pt x="3506598" y="506545"/>
                </a:lnTo>
                <a:lnTo>
                  <a:pt x="3520440" y="485521"/>
                </a:lnTo>
                <a:lnTo>
                  <a:pt x="3520440" y="53975"/>
                </a:lnTo>
                <a:lnTo>
                  <a:pt x="3506598" y="32950"/>
                </a:lnTo>
                <a:lnTo>
                  <a:pt x="3468862" y="15795"/>
                </a:lnTo>
                <a:lnTo>
                  <a:pt x="3412908" y="4236"/>
                </a:lnTo>
                <a:lnTo>
                  <a:pt x="334441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3742" y="1724406"/>
            <a:ext cx="30308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Муніципальні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запозичення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5904" y="2221992"/>
            <a:ext cx="3240405" cy="1423670"/>
          </a:xfrm>
          <a:custGeom>
            <a:avLst/>
            <a:gdLst/>
            <a:ahLst/>
            <a:cxnLst/>
            <a:rect l="l" t="t" r="r" b="b"/>
            <a:pathLst>
              <a:path w="3240404" h="1423670">
                <a:moveTo>
                  <a:pt x="0" y="0"/>
                </a:moveTo>
                <a:lnTo>
                  <a:pt x="0" y="1015746"/>
                </a:lnTo>
                <a:lnTo>
                  <a:pt x="270865" y="1015746"/>
                </a:lnTo>
              </a:path>
              <a:path w="3240404" h="1423670">
                <a:moveTo>
                  <a:pt x="286511" y="142367"/>
                </a:moveTo>
                <a:lnTo>
                  <a:pt x="293106" y="104525"/>
                </a:lnTo>
                <a:lnTo>
                  <a:pt x="311715" y="70517"/>
                </a:lnTo>
                <a:lnTo>
                  <a:pt x="340580" y="41703"/>
                </a:lnTo>
                <a:lnTo>
                  <a:pt x="377940" y="19440"/>
                </a:lnTo>
                <a:lnTo>
                  <a:pt x="422035" y="5086"/>
                </a:lnTo>
                <a:lnTo>
                  <a:pt x="471106" y="0"/>
                </a:lnTo>
                <a:lnTo>
                  <a:pt x="3055493" y="0"/>
                </a:lnTo>
                <a:lnTo>
                  <a:pt x="3104527" y="5086"/>
                </a:lnTo>
                <a:lnTo>
                  <a:pt x="3148602" y="19440"/>
                </a:lnTo>
                <a:lnTo>
                  <a:pt x="3185953" y="41703"/>
                </a:lnTo>
                <a:lnTo>
                  <a:pt x="3214816" y="70517"/>
                </a:lnTo>
                <a:lnTo>
                  <a:pt x="3233428" y="104525"/>
                </a:lnTo>
                <a:lnTo>
                  <a:pt x="3240023" y="142367"/>
                </a:lnTo>
                <a:lnTo>
                  <a:pt x="3240023" y="194130"/>
                </a:lnTo>
                <a:lnTo>
                  <a:pt x="3240023" y="245892"/>
                </a:lnTo>
                <a:lnTo>
                  <a:pt x="3240023" y="1281049"/>
                </a:lnTo>
                <a:lnTo>
                  <a:pt x="3233427" y="1318890"/>
                </a:lnTo>
                <a:lnTo>
                  <a:pt x="3214812" y="1352898"/>
                </a:lnTo>
                <a:lnTo>
                  <a:pt x="3185937" y="1381712"/>
                </a:lnTo>
                <a:lnTo>
                  <a:pt x="3148565" y="1403975"/>
                </a:lnTo>
                <a:lnTo>
                  <a:pt x="3104454" y="1418329"/>
                </a:lnTo>
                <a:lnTo>
                  <a:pt x="3055366" y="1423416"/>
                </a:lnTo>
                <a:lnTo>
                  <a:pt x="471106" y="1423416"/>
                </a:lnTo>
                <a:lnTo>
                  <a:pt x="422035" y="1418329"/>
                </a:lnTo>
                <a:lnTo>
                  <a:pt x="377940" y="1403975"/>
                </a:lnTo>
                <a:lnTo>
                  <a:pt x="340580" y="1381712"/>
                </a:lnTo>
                <a:lnTo>
                  <a:pt x="311715" y="1352898"/>
                </a:lnTo>
                <a:lnTo>
                  <a:pt x="293106" y="1318890"/>
                </a:lnTo>
                <a:lnTo>
                  <a:pt x="286511" y="1281049"/>
                </a:lnTo>
                <a:lnTo>
                  <a:pt x="286511" y="142367"/>
                </a:lnTo>
                <a:close/>
              </a:path>
            </a:pathLst>
          </a:custGeom>
          <a:ln w="2438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3724" y="2223262"/>
            <a:ext cx="2372360" cy="13684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95"/>
              </a:spcBef>
            </a:pPr>
            <a:r>
              <a:rPr sz="1600" spc="-5" dirty="0">
                <a:latin typeface="Calibri"/>
                <a:cs typeface="Calibri"/>
              </a:rPr>
              <a:t>Операції </a:t>
            </a:r>
            <a:r>
              <a:rPr sz="1600" dirty="0">
                <a:latin typeface="Calibri"/>
                <a:cs typeface="Calibri"/>
              </a:rPr>
              <a:t>з </a:t>
            </a:r>
            <a:r>
              <a:rPr sz="1600" spc="-5" dirty="0">
                <a:latin typeface="Calibri"/>
                <a:cs typeface="Calibri"/>
              </a:rPr>
              <a:t>отримання </a:t>
            </a:r>
            <a:r>
              <a:rPr sz="1600" spc="-15" dirty="0">
                <a:latin typeface="Calibri"/>
                <a:cs typeface="Calibri"/>
              </a:rPr>
              <a:t>до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міського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бюджету </a:t>
            </a:r>
            <a:r>
              <a:rPr sz="1600" spc="-10" dirty="0">
                <a:latin typeface="Calibri"/>
                <a:cs typeface="Calibri"/>
              </a:rPr>
              <a:t>кредитів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(позик) від юридичних </a:t>
            </a:r>
            <a:r>
              <a:rPr sz="1600" dirty="0">
                <a:latin typeface="Calibri"/>
                <a:cs typeface="Calibri"/>
              </a:rPr>
              <a:t>і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фізичних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осіб</a:t>
            </a:r>
            <a:r>
              <a:rPr sz="1600" dirty="0">
                <a:latin typeface="Calibri"/>
                <a:cs typeface="Calibri"/>
              </a:rPr>
              <a:t> на</a:t>
            </a:r>
            <a:r>
              <a:rPr sz="1600" spc="-5" dirty="0">
                <a:latin typeface="Calibri"/>
                <a:cs typeface="Calibri"/>
              </a:rPr>
              <a:t> умовах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30"/>
              </a:lnSpc>
            </a:pPr>
            <a:r>
              <a:rPr sz="1600" dirty="0">
                <a:latin typeface="Calibri"/>
                <a:cs typeface="Calibri"/>
              </a:rPr>
              <a:t>повернення,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платності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spc="-10" dirty="0">
                <a:latin typeface="Calibri"/>
                <a:cs typeface="Calibri"/>
              </a:rPr>
              <a:t>строковості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40808" y="1679448"/>
            <a:ext cx="3520440" cy="509270"/>
          </a:xfrm>
          <a:custGeom>
            <a:avLst/>
            <a:gdLst/>
            <a:ahLst/>
            <a:cxnLst/>
            <a:rect l="l" t="t" r="r" b="b"/>
            <a:pathLst>
              <a:path w="3520440" h="509269">
                <a:moveTo>
                  <a:pt x="3344417" y="0"/>
                </a:moveTo>
                <a:lnTo>
                  <a:pt x="176021" y="0"/>
                </a:lnTo>
                <a:lnTo>
                  <a:pt x="107531" y="3992"/>
                </a:lnTo>
                <a:lnTo>
                  <a:pt x="51577" y="14890"/>
                </a:lnTo>
                <a:lnTo>
                  <a:pt x="13841" y="31075"/>
                </a:lnTo>
                <a:lnTo>
                  <a:pt x="0" y="50926"/>
                </a:lnTo>
                <a:lnTo>
                  <a:pt x="0" y="458088"/>
                </a:lnTo>
                <a:lnTo>
                  <a:pt x="13841" y="477940"/>
                </a:lnTo>
                <a:lnTo>
                  <a:pt x="51577" y="494125"/>
                </a:lnTo>
                <a:lnTo>
                  <a:pt x="107531" y="505023"/>
                </a:lnTo>
                <a:lnTo>
                  <a:pt x="176021" y="509015"/>
                </a:lnTo>
                <a:lnTo>
                  <a:pt x="3344417" y="509015"/>
                </a:lnTo>
                <a:lnTo>
                  <a:pt x="3412908" y="505023"/>
                </a:lnTo>
                <a:lnTo>
                  <a:pt x="3468862" y="494125"/>
                </a:lnTo>
                <a:lnTo>
                  <a:pt x="3506598" y="477940"/>
                </a:lnTo>
                <a:lnTo>
                  <a:pt x="3520440" y="458088"/>
                </a:lnTo>
                <a:lnTo>
                  <a:pt x="3520440" y="50926"/>
                </a:lnTo>
                <a:lnTo>
                  <a:pt x="3506598" y="31075"/>
                </a:lnTo>
                <a:lnTo>
                  <a:pt x="3468862" y="14890"/>
                </a:lnTo>
                <a:lnTo>
                  <a:pt x="3412908" y="3992"/>
                </a:lnTo>
                <a:lnTo>
                  <a:pt x="334441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19902" y="1739595"/>
            <a:ext cx="176339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Місцеві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гарантії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35879" y="2209800"/>
            <a:ext cx="3481070" cy="1447800"/>
            <a:chOff x="5135879" y="2209800"/>
            <a:chExt cx="3481070" cy="1447800"/>
          </a:xfrm>
        </p:grpSpPr>
        <p:sp>
          <p:nvSpPr>
            <p:cNvPr id="17" name="object 17"/>
            <p:cNvSpPr/>
            <p:nvPr/>
          </p:nvSpPr>
          <p:spPr>
            <a:xfrm>
              <a:off x="5148071" y="2221991"/>
              <a:ext cx="271145" cy="1016000"/>
            </a:xfrm>
            <a:custGeom>
              <a:avLst/>
              <a:gdLst/>
              <a:ahLst/>
              <a:cxnLst/>
              <a:rect l="l" t="t" r="r" b="b"/>
              <a:pathLst>
                <a:path w="271145" h="1016000">
                  <a:moveTo>
                    <a:pt x="0" y="0"/>
                  </a:moveTo>
                  <a:lnTo>
                    <a:pt x="0" y="1015746"/>
                  </a:lnTo>
                  <a:lnTo>
                    <a:pt x="270890" y="1015746"/>
                  </a:lnTo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4583" y="2221991"/>
              <a:ext cx="3169920" cy="1423670"/>
            </a:xfrm>
            <a:custGeom>
              <a:avLst/>
              <a:gdLst/>
              <a:ahLst/>
              <a:cxnLst/>
              <a:rect l="l" t="t" r="r" b="b"/>
              <a:pathLst>
                <a:path w="3169920" h="1423670">
                  <a:moveTo>
                    <a:pt x="0" y="142367"/>
                  </a:moveTo>
                  <a:lnTo>
                    <a:pt x="7073" y="104525"/>
                  </a:lnTo>
                  <a:lnTo>
                    <a:pt x="27036" y="70517"/>
                  </a:lnTo>
                  <a:lnTo>
                    <a:pt x="58007" y="41703"/>
                  </a:lnTo>
                  <a:lnTo>
                    <a:pt x="98100" y="19440"/>
                  </a:lnTo>
                  <a:lnTo>
                    <a:pt x="145432" y="5086"/>
                  </a:lnTo>
                  <a:lnTo>
                    <a:pt x="198119" y="0"/>
                  </a:lnTo>
                  <a:lnTo>
                    <a:pt x="2971799" y="0"/>
                  </a:lnTo>
                  <a:lnTo>
                    <a:pt x="3024487" y="5086"/>
                  </a:lnTo>
                  <a:lnTo>
                    <a:pt x="3071819" y="19440"/>
                  </a:lnTo>
                  <a:lnTo>
                    <a:pt x="3111912" y="41703"/>
                  </a:lnTo>
                  <a:lnTo>
                    <a:pt x="3142883" y="70517"/>
                  </a:lnTo>
                  <a:lnTo>
                    <a:pt x="3162846" y="104525"/>
                  </a:lnTo>
                  <a:lnTo>
                    <a:pt x="3169919" y="142367"/>
                  </a:lnTo>
                  <a:lnTo>
                    <a:pt x="3169919" y="194130"/>
                  </a:lnTo>
                  <a:lnTo>
                    <a:pt x="3169919" y="245892"/>
                  </a:lnTo>
                  <a:lnTo>
                    <a:pt x="3169919" y="1281049"/>
                  </a:lnTo>
                  <a:lnTo>
                    <a:pt x="3162846" y="1318890"/>
                  </a:lnTo>
                  <a:lnTo>
                    <a:pt x="3142883" y="1352898"/>
                  </a:lnTo>
                  <a:lnTo>
                    <a:pt x="3111912" y="1381712"/>
                  </a:lnTo>
                  <a:lnTo>
                    <a:pt x="3071819" y="1403975"/>
                  </a:lnTo>
                  <a:lnTo>
                    <a:pt x="3024487" y="1418329"/>
                  </a:lnTo>
                  <a:lnTo>
                    <a:pt x="2971799" y="1423416"/>
                  </a:lnTo>
                  <a:lnTo>
                    <a:pt x="198119" y="1423416"/>
                  </a:lnTo>
                  <a:lnTo>
                    <a:pt x="145432" y="1418329"/>
                  </a:lnTo>
                  <a:lnTo>
                    <a:pt x="98100" y="1403975"/>
                  </a:lnTo>
                  <a:lnTo>
                    <a:pt x="58007" y="1381712"/>
                  </a:lnTo>
                  <a:lnTo>
                    <a:pt x="27036" y="1352898"/>
                  </a:lnTo>
                  <a:lnTo>
                    <a:pt x="7073" y="1318890"/>
                  </a:lnTo>
                  <a:lnTo>
                    <a:pt x="0" y="1281049"/>
                  </a:lnTo>
                  <a:lnTo>
                    <a:pt x="0" y="142367"/>
                  </a:lnTo>
                  <a:close/>
                </a:path>
              </a:pathLst>
            </a:custGeom>
            <a:ln w="2438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87670" y="2223262"/>
            <a:ext cx="3027045" cy="13684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95"/>
              </a:spcBef>
            </a:pPr>
            <a:r>
              <a:rPr sz="1600" dirty="0">
                <a:latin typeface="Calibri"/>
                <a:cs typeface="Calibri"/>
              </a:rPr>
              <a:t>Зобов'язання </a:t>
            </a:r>
            <a:r>
              <a:rPr sz="1600" spc="-10" dirty="0">
                <a:latin typeface="Calibri"/>
                <a:cs typeface="Calibri"/>
              </a:rPr>
              <a:t>міської </a:t>
            </a:r>
            <a:r>
              <a:rPr sz="1600" spc="-5" dirty="0">
                <a:latin typeface="Calibri"/>
                <a:cs typeface="Calibri"/>
              </a:rPr>
              <a:t>ради </a:t>
            </a:r>
            <a:r>
              <a:rPr sz="1600" spc="-30" dirty="0">
                <a:latin typeface="Calibri"/>
                <a:cs typeface="Calibri"/>
              </a:rPr>
              <a:t>щодо 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забезпечення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виконання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боргових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зобов'язань суб'єктів </a:t>
            </a:r>
            <a:r>
              <a:rPr sz="1600" spc="-10" dirty="0">
                <a:latin typeface="Calibri"/>
                <a:cs typeface="Calibri"/>
              </a:rPr>
              <a:t>господарю-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вання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комунального сектору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30"/>
              </a:lnSpc>
            </a:pPr>
            <a:r>
              <a:rPr sz="1600" spc="-5" dirty="0">
                <a:latin typeface="Calibri"/>
                <a:cs typeface="Calibri"/>
              </a:rPr>
              <a:t>економіки,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що </a:t>
            </a:r>
            <a:r>
              <a:rPr sz="1600" spc="-5" dirty="0">
                <a:latin typeface="Calibri"/>
                <a:cs typeface="Calibri"/>
              </a:rPr>
              <a:t>реалізують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spc="-5" dirty="0">
                <a:latin typeface="Calibri"/>
                <a:cs typeface="Calibri"/>
              </a:rPr>
              <a:t>інвестиційні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проекти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62200" y="4093464"/>
            <a:ext cx="3520440" cy="1850389"/>
            <a:chOff x="2362200" y="4093464"/>
            <a:chExt cx="3520440" cy="1850389"/>
          </a:xfrm>
        </p:grpSpPr>
        <p:sp>
          <p:nvSpPr>
            <p:cNvPr id="21" name="object 21"/>
            <p:cNvSpPr/>
            <p:nvPr/>
          </p:nvSpPr>
          <p:spPr>
            <a:xfrm>
              <a:off x="2362200" y="4093464"/>
              <a:ext cx="3520440" cy="472440"/>
            </a:xfrm>
            <a:custGeom>
              <a:avLst/>
              <a:gdLst/>
              <a:ahLst/>
              <a:cxnLst/>
              <a:rect l="l" t="t" r="r" b="b"/>
              <a:pathLst>
                <a:path w="3520440" h="472439">
                  <a:moveTo>
                    <a:pt x="3344417" y="0"/>
                  </a:moveTo>
                  <a:lnTo>
                    <a:pt x="176022" y="0"/>
                  </a:lnTo>
                  <a:lnTo>
                    <a:pt x="107531" y="3720"/>
                  </a:lnTo>
                  <a:lnTo>
                    <a:pt x="51577" y="13858"/>
                  </a:lnTo>
                  <a:lnTo>
                    <a:pt x="13841" y="28878"/>
                  </a:lnTo>
                  <a:lnTo>
                    <a:pt x="0" y="47243"/>
                  </a:lnTo>
                  <a:lnTo>
                    <a:pt x="0" y="425196"/>
                  </a:lnTo>
                  <a:lnTo>
                    <a:pt x="13841" y="443561"/>
                  </a:lnTo>
                  <a:lnTo>
                    <a:pt x="51577" y="458581"/>
                  </a:lnTo>
                  <a:lnTo>
                    <a:pt x="107531" y="468719"/>
                  </a:lnTo>
                  <a:lnTo>
                    <a:pt x="176022" y="472440"/>
                  </a:lnTo>
                  <a:lnTo>
                    <a:pt x="3344417" y="472440"/>
                  </a:lnTo>
                  <a:lnTo>
                    <a:pt x="3412908" y="468719"/>
                  </a:lnTo>
                  <a:lnTo>
                    <a:pt x="3468862" y="458581"/>
                  </a:lnTo>
                  <a:lnTo>
                    <a:pt x="3506598" y="443561"/>
                  </a:lnTo>
                  <a:lnTo>
                    <a:pt x="3520440" y="425196"/>
                  </a:lnTo>
                  <a:lnTo>
                    <a:pt x="3520440" y="47243"/>
                  </a:lnTo>
                  <a:lnTo>
                    <a:pt x="3506598" y="28878"/>
                  </a:lnTo>
                  <a:lnTo>
                    <a:pt x="3468862" y="13858"/>
                  </a:lnTo>
                  <a:lnTo>
                    <a:pt x="3412908" y="3720"/>
                  </a:lnTo>
                  <a:lnTo>
                    <a:pt x="334441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48711" y="4562856"/>
              <a:ext cx="271145" cy="1016000"/>
            </a:xfrm>
            <a:custGeom>
              <a:avLst/>
              <a:gdLst/>
              <a:ahLst/>
              <a:cxnLst/>
              <a:rect l="l" t="t" r="r" b="b"/>
              <a:pathLst>
                <a:path w="271144" h="1016000">
                  <a:moveTo>
                    <a:pt x="0" y="0"/>
                  </a:moveTo>
                  <a:lnTo>
                    <a:pt x="0" y="1015746"/>
                  </a:lnTo>
                  <a:lnTo>
                    <a:pt x="270890" y="1015746"/>
                  </a:lnTo>
                </a:path>
              </a:pathLst>
            </a:custGeom>
            <a:ln w="24384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38272" y="4636008"/>
              <a:ext cx="2816860" cy="1295400"/>
            </a:xfrm>
            <a:custGeom>
              <a:avLst/>
              <a:gdLst/>
              <a:ahLst/>
              <a:cxnLst/>
              <a:rect l="l" t="t" r="r" b="b"/>
              <a:pathLst>
                <a:path w="2816860" h="1295400">
                  <a:moveTo>
                    <a:pt x="0" y="129540"/>
                  </a:moveTo>
                  <a:lnTo>
                    <a:pt x="8979" y="88611"/>
                  </a:lnTo>
                  <a:lnTo>
                    <a:pt x="33979" y="53053"/>
                  </a:lnTo>
                  <a:lnTo>
                    <a:pt x="72091" y="25005"/>
                  </a:lnTo>
                  <a:lnTo>
                    <a:pt x="120408" y="6608"/>
                  </a:lnTo>
                  <a:lnTo>
                    <a:pt x="176021" y="0"/>
                  </a:lnTo>
                  <a:lnTo>
                    <a:pt x="2640329" y="0"/>
                  </a:lnTo>
                  <a:lnTo>
                    <a:pt x="2695943" y="6608"/>
                  </a:lnTo>
                  <a:lnTo>
                    <a:pt x="2744260" y="25005"/>
                  </a:lnTo>
                  <a:lnTo>
                    <a:pt x="2782372" y="53053"/>
                  </a:lnTo>
                  <a:lnTo>
                    <a:pt x="2807372" y="88611"/>
                  </a:lnTo>
                  <a:lnTo>
                    <a:pt x="2816352" y="129540"/>
                  </a:lnTo>
                  <a:lnTo>
                    <a:pt x="2816352" y="181356"/>
                  </a:lnTo>
                  <a:lnTo>
                    <a:pt x="2816352" y="233172"/>
                  </a:lnTo>
                  <a:lnTo>
                    <a:pt x="2816352" y="1165860"/>
                  </a:lnTo>
                  <a:lnTo>
                    <a:pt x="2807372" y="1206803"/>
                  </a:lnTo>
                  <a:lnTo>
                    <a:pt x="2782372" y="1242362"/>
                  </a:lnTo>
                  <a:lnTo>
                    <a:pt x="2744260" y="1270405"/>
                  </a:lnTo>
                  <a:lnTo>
                    <a:pt x="2695943" y="1288795"/>
                  </a:lnTo>
                  <a:lnTo>
                    <a:pt x="2640329" y="1295400"/>
                  </a:lnTo>
                  <a:lnTo>
                    <a:pt x="176021" y="1295400"/>
                  </a:lnTo>
                  <a:lnTo>
                    <a:pt x="120408" y="1288795"/>
                  </a:lnTo>
                  <a:lnTo>
                    <a:pt x="72091" y="1270405"/>
                  </a:lnTo>
                  <a:lnTo>
                    <a:pt x="33979" y="1242362"/>
                  </a:lnTo>
                  <a:lnTo>
                    <a:pt x="8979" y="1206803"/>
                  </a:lnTo>
                  <a:lnTo>
                    <a:pt x="0" y="1165860"/>
                  </a:lnTo>
                  <a:lnTo>
                    <a:pt x="0" y="129540"/>
                  </a:lnTo>
                  <a:close/>
                </a:path>
              </a:pathLst>
            </a:custGeom>
            <a:ln w="24384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91739" y="4136516"/>
            <a:ext cx="2675890" cy="16979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Кредити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МФО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12700" marR="428625">
              <a:lnSpc>
                <a:spcPct val="90100"/>
              </a:lnSpc>
            </a:pPr>
            <a:r>
              <a:rPr sz="1600" dirty="0">
                <a:latin typeface="Calibri"/>
                <a:cs typeface="Calibri"/>
              </a:rPr>
              <a:t>Залучення </a:t>
            </a:r>
            <a:r>
              <a:rPr sz="1600" spc="-5" dirty="0">
                <a:latin typeface="Calibri"/>
                <a:cs typeface="Calibri"/>
              </a:rPr>
              <a:t>коштів від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організацій </a:t>
            </a:r>
            <a:r>
              <a:rPr sz="1600" dirty="0">
                <a:latin typeface="Calibri"/>
                <a:cs typeface="Calibri"/>
              </a:rPr>
              <a:t>- суб'єктів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міжнародного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публічного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25"/>
              </a:spcBef>
            </a:pPr>
            <a:r>
              <a:rPr sz="1600" dirty="0">
                <a:latin typeface="Calibri"/>
                <a:cs typeface="Calibri"/>
              </a:rPr>
              <a:t>права, які </a:t>
            </a:r>
            <a:r>
              <a:rPr sz="1600" spc="-5" dirty="0">
                <a:latin typeface="Calibri"/>
                <a:cs typeface="Calibri"/>
              </a:rPr>
              <a:t>надають </a:t>
            </a:r>
            <a:r>
              <a:rPr sz="1600" dirty="0">
                <a:latin typeface="Calibri"/>
                <a:cs typeface="Calibri"/>
              </a:rPr>
              <a:t>фінансові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ресурси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своїм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країнам-членам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2944" y="624189"/>
            <a:ext cx="3976971" cy="4826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64383" y="590169"/>
            <a:ext cx="40176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МІСЦЕВІ</a:t>
            </a:r>
            <a:r>
              <a:rPr sz="3200" spc="-2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ГАРАНТІЇ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0850" y="1593850"/>
          <a:ext cx="8228965" cy="4145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6600"/>
                <a:gridCol w="3682365"/>
              </a:tblGrid>
              <a:tr h="39623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Повні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Часткові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3749040">
                <a:tc>
                  <a:txBody>
                    <a:bodyPr/>
                    <a:lstStyle/>
                    <a:p>
                      <a:pPr marL="377825" marR="432434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Покриття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100%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заборгованості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кредитом,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незалежно</a:t>
                      </a:r>
                      <a:r>
                        <a:rPr sz="2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від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причини </a:t>
                      </a:r>
                      <a:r>
                        <a:rPr sz="2000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дефолту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боржника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825" marR="120014" indent="-28702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Надаються,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як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правило,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найбільш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кредитоспроможним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позичальникам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або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стратегічним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інвесторам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Договір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надання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гарантії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може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825" marR="32702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містити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додаткові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положення</a:t>
                      </a:r>
                      <a:r>
                        <a:rPr sz="2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щодо </a:t>
                      </a:r>
                      <a:r>
                        <a:rPr sz="2000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страхування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майна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позичальника,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можливості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гаранта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звертатися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обслуговуючий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банк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стягнення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коштів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рахунку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позичальника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тощо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86385" marR="375285" indent="-286385" algn="r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Microsoft Sans Serif"/>
                        <a:buChar char="•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Передбачають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покриття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не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R="3289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всіх, 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лише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певних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ризиків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9095" marR="641985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Розподіл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ризику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між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кредитором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гарантом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Кредитор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набагато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уважніше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оцінює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позичальника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або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життєздатність</a:t>
                      </a:r>
                      <a:r>
                        <a:rPr sz="2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проекту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Заохочує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фінансові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установи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співробітництва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інституціями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комунального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сектора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0430" y="615083"/>
            <a:ext cx="4731333" cy="4917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4720" y="590169"/>
            <a:ext cx="47371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ЗАРУБІЖНИЙ</a:t>
            </a:r>
            <a:r>
              <a:rPr sz="3200" spc="1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ДОСВІД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6244" y="1500378"/>
            <a:ext cx="8055609" cy="4061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217170" indent="-344805">
              <a:lnSpc>
                <a:spcPct val="100000"/>
              </a:lnSpc>
              <a:spcBef>
                <a:spcPts val="110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100" spc="5" dirty="0">
                <a:latin typeface="Calibri"/>
                <a:cs typeface="Calibri"/>
              </a:rPr>
              <a:t>У </a:t>
            </a:r>
            <a:r>
              <a:rPr sz="2100" dirty="0">
                <a:latin typeface="Calibri"/>
                <a:cs typeface="Calibri"/>
              </a:rPr>
              <a:t>Франції функціонує </a:t>
            </a:r>
            <a:r>
              <a:rPr sz="2100" b="1" dirty="0">
                <a:latin typeface="Calibri"/>
                <a:cs typeface="Calibri"/>
              </a:rPr>
              <a:t>Французька Місцева </a:t>
            </a:r>
            <a:r>
              <a:rPr sz="2100" b="1" spc="-5" dirty="0">
                <a:latin typeface="Calibri"/>
                <a:cs typeface="Calibri"/>
              </a:rPr>
              <a:t>Агенці</a:t>
            </a:r>
            <a:r>
              <a:rPr sz="2100" spc="-5" dirty="0">
                <a:latin typeface="Calibri"/>
                <a:cs typeface="Calibri"/>
              </a:rPr>
              <a:t>я </a:t>
            </a:r>
            <a:r>
              <a:rPr sz="2100" spc="5" dirty="0">
                <a:latin typeface="Calibri"/>
                <a:cs typeface="Calibri"/>
              </a:rPr>
              <a:t>(фр. </a:t>
            </a:r>
            <a:r>
              <a:rPr sz="2100" dirty="0">
                <a:latin typeface="Calibri"/>
                <a:cs typeface="Calibri"/>
              </a:rPr>
              <a:t>Agence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France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Locale),</a:t>
            </a:r>
            <a:r>
              <a:rPr sz="2100" spc="5" dirty="0">
                <a:latin typeface="Calibri"/>
                <a:cs typeface="Calibri"/>
              </a:rPr>
              <a:t> акціонерами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якої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є </a:t>
            </a:r>
            <a:r>
              <a:rPr sz="2100" dirty="0">
                <a:latin typeface="Calibri"/>
                <a:cs typeface="Calibri"/>
              </a:rPr>
              <a:t>тільки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місцеві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органи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влади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(на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червень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2017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року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Агенція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нараховувала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207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акціонерів).</a:t>
            </a:r>
            <a:endParaRPr sz="21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0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100" spc="5" dirty="0">
                <a:latin typeface="Calibri"/>
                <a:cs typeface="Calibri"/>
              </a:rPr>
              <a:t>Акціонери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Агенції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можуть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надавати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гарантії,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за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якими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несуть</a:t>
            </a:r>
            <a:endParaRPr sz="21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солідарну</a:t>
            </a:r>
            <a:r>
              <a:rPr sz="2100" dirty="0">
                <a:latin typeface="Calibri"/>
                <a:cs typeface="Calibri"/>
              </a:rPr>
              <a:t> відповідальність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усі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акціонери</a:t>
            </a:r>
            <a:endParaRPr sz="2100">
              <a:latin typeface="Calibri"/>
              <a:cs typeface="Calibri"/>
            </a:endParaRPr>
          </a:p>
          <a:p>
            <a:pPr marL="356870" marR="548640" indent="-344805" algn="just">
              <a:lnSpc>
                <a:spcPct val="100000"/>
              </a:lnSpc>
              <a:spcBef>
                <a:spcPts val="500"/>
              </a:spcBef>
              <a:buClr>
                <a:srgbClr val="678B93"/>
              </a:buClr>
              <a:buFont typeface="Wingdings"/>
              <a:buChar char=""/>
              <a:tabLst>
                <a:tab pos="357505" algn="l"/>
              </a:tabLst>
            </a:pPr>
            <a:r>
              <a:rPr sz="2100" spc="-15" dirty="0">
                <a:latin typeface="Calibri"/>
                <a:cs typeface="Calibri"/>
              </a:rPr>
              <a:t>Гарантами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можуть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виступати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як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місцеві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органи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влади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(у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межах </a:t>
            </a:r>
            <a:r>
              <a:rPr sz="2100" spc="-4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ліміту, </a:t>
            </a:r>
            <a:r>
              <a:rPr sz="2100" dirty="0">
                <a:latin typeface="Calibri"/>
                <a:cs typeface="Calibri"/>
              </a:rPr>
              <a:t>визначеного для </a:t>
            </a:r>
            <a:r>
              <a:rPr sz="2100" spc="-10" dirty="0">
                <a:latin typeface="Calibri"/>
                <a:cs typeface="Calibri"/>
              </a:rPr>
              <a:t>кожного </a:t>
            </a:r>
            <a:r>
              <a:rPr sz="2100" spc="-5" dirty="0">
                <a:latin typeface="Calibri"/>
                <a:cs typeface="Calibri"/>
              </a:rPr>
              <a:t>місцевого органу влади), </a:t>
            </a:r>
            <a:r>
              <a:rPr sz="2100" dirty="0">
                <a:latin typeface="Calibri"/>
                <a:cs typeface="Calibri"/>
              </a:rPr>
              <a:t>так і </a:t>
            </a:r>
            <a:r>
              <a:rPr sz="2100" spc="-4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сама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Агенція</a:t>
            </a:r>
            <a:endParaRPr sz="21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509"/>
              </a:spcBef>
              <a:buClr>
                <a:srgbClr val="678B93"/>
              </a:buClr>
              <a:buFont typeface="Wingdings"/>
              <a:buChar char=""/>
              <a:tabLst>
                <a:tab pos="357505" algn="l"/>
              </a:tabLst>
            </a:pPr>
            <a:r>
              <a:rPr sz="2100" dirty="0">
                <a:latin typeface="Calibri"/>
                <a:cs typeface="Calibri"/>
              </a:rPr>
              <a:t>Критерії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оцінки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для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набуття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членства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в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Агенції:</a:t>
            </a:r>
            <a:endParaRPr sz="2100">
              <a:latin typeface="Calibri"/>
              <a:cs typeface="Calibri"/>
            </a:endParaRPr>
          </a:p>
          <a:p>
            <a:pPr marL="356870" marR="508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кредитоспроможність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(1);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бюджетна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стабільність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(2);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місцевий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борг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(3).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Якщо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місцевий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орган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влади </a:t>
            </a:r>
            <a:r>
              <a:rPr sz="2100" dirty="0">
                <a:latin typeface="Calibri"/>
                <a:cs typeface="Calibri"/>
              </a:rPr>
              <a:t>отримав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оцінку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7,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він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не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може </a:t>
            </a:r>
            <a:r>
              <a:rPr sz="2100" dirty="0">
                <a:latin typeface="Calibri"/>
                <a:cs typeface="Calibri"/>
              </a:rPr>
              <a:t> стати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членом Агенції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11853" y="462300"/>
            <a:ext cx="7180580" cy="1156970"/>
            <a:chOff x="1011853" y="462300"/>
            <a:chExt cx="7180580" cy="1156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853" y="462300"/>
              <a:ext cx="7180519" cy="4006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8312" y="713231"/>
              <a:ext cx="2655569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77" rIns="0" bIns="0" rtlCol="0">
            <a:spAutoFit/>
          </a:bodyPr>
          <a:lstStyle/>
          <a:p>
            <a:pPr marL="3061335" marR="5080" indent="-253111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860038"/>
                </a:solidFill>
              </a:rPr>
              <a:t>ПРОЦЕДУРА</a:t>
            </a:r>
            <a:r>
              <a:rPr sz="3200" spc="4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НАДАННЯ</a:t>
            </a:r>
            <a:r>
              <a:rPr sz="3200" spc="-1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МІСЦЕВИХ </a:t>
            </a:r>
            <a:r>
              <a:rPr sz="3200" spc="-92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ГАРАНТІЙ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466344" y="1484375"/>
            <a:ext cx="2161540" cy="1889760"/>
          </a:xfrm>
          <a:custGeom>
            <a:avLst/>
            <a:gdLst/>
            <a:ahLst/>
            <a:cxnLst/>
            <a:rect l="l" t="t" r="r" b="b"/>
            <a:pathLst>
              <a:path w="2161540" h="1889760">
                <a:moveTo>
                  <a:pt x="2031364" y="0"/>
                </a:moveTo>
                <a:lnTo>
                  <a:pt x="129667" y="0"/>
                </a:lnTo>
                <a:lnTo>
                  <a:pt x="88681" y="9631"/>
                </a:lnTo>
                <a:lnTo>
                  <a:pt x="53086" y="36454"/>
                </a:lnTo>
                <a:lnTo>
                  <a:pt x="25017" y="77358"/>
                </a:lnTo>
                <a:lnTo>
                  <a:pt x="6610" y="129235"/>
                </a:lnTo>
                <a:lnTo>
                  <a:pt x="0" y="188975"/>
                </a:lnTo>
                <a:lnTo>
                  <a:pt x="0" y="1700784"/>
                </a:lnTo>
                <a:lnTo>
                  <a:pt x="6610" y="1760524"/>
                </a:lnTo>
                <a:lnTo>
                  <a:pt x="25017" y="1812401"/>
                </a:lnTo>
                <a:lnTo>
                  <a:pt x="53086" y="1853305"/>
                </a:lnTo>
                <a:lnTo>
                  <a:pt x="88681" y="1880128"/>
                </a:lnTo>
                <a:lnTo>
                  <a:pt x="129667" y="1889760"/>
                </a:lnTo>
                <a:lnTo>
                  <a:pt x="2031364" y="1889760"/>
                </a:lnTo>
                <a:lnTo>
                  <a:pt x="2072355" y="1880128"/>
                </a:lnTo>
                <a:lnTo>
                  <a:pt x="2107951" y="1853305"/>
                </a:lnTo>
                <a:lnTo>
                  <a:pt x="2136018" y="1812401"/>
                </a:lnTo>
                <a:lnTo>
                  <a:pt x="2154422" y="1760524"/>
                </a:lnTo>
                <a:lnTo>
                  <a:pt x="2161032" y="1700784"/>
                </a:lnTo>
                <a:lnTo>
                  <a:pt x="2161032" y="188975"/>
                </a:lnTo>
                <a:lnTo>
                  <a:pt x="2154422" y="129235"/>
                </a:lnTo>
                <a:lnTo>
                  <a:pt x="2136018" y="77358"/>
                </a:lnTo>
                <a:lnTo>
                  <a:pt x="2107951" y="36454"/>
                </a:lnTo>
                <a:lnTo>
                  <a:pt x="2072355" y="9631"/>
                </a:lnTo>
                <a:lnTo>
                  <a:pt x="203136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2528" y="1561591"/>
            <a:ext cx="2047239" cy="168528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31445" marR="45085" indent="-76200">
              <a:lnSpc>
                <a:spcPct val="90000"/>
              </a:lnSpc>
              <a:spcBef>
                <a:spcPts val="305"/>
              </a:spcBef>
            </a:pP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Підготовка</a:t>
            </a:r>
            <a:r>
              <a:rPr sz="17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висновку </a:t>
            </a:r>
            <a:r>
              <a:rPr sz="1700" b="1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щодо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доцільності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 залучення</a:t>
            </a:r>
            <a:r>
              <a:rPr sz="17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кредиту</a:t>
            </a:r>
            <a:endParaRPr sz="1700">
              <a:latin typeface="Calibri"/>
              <a:cs typeface="Calibri"/>
            </a:endParaRPr>
          </a:p>
          <a:p>
            <a:pPr marL="12700" marR="5080" algn="ctr">
              <a:lnSpc>
                <a:spcPts val="1850"/>
              </a:lnSpc>
              <a:spcBef>
                <a:spcPts val="10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(позики)</a:t>
            </a:r>
            <a:r>
              <a:rPr sz="17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під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гарантію </a:t>
            </a:r>
            <a:r>
              <a:rPr sz="1700" b="1" spc="-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7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виконання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1695"/>
              </a:lnSpc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інвестиційного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1945"/>
              </a:lnSpc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проекту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19400" y="1471993"/>
            <a:ext cx="2844165" cy="1914525"/>
            <a:chOff x="2819400" y="1471993"/>
            <a:chExt cx="2844165" cy="1914525"/>
          </a:xfrm>
        </p:grpSpPr>
        <p:sp>
          <p:nvSpPr>
            <p:cNvPr id="10" name="object 10"/>
            <p:cNvSpPr/>
            <p:nvPr/>
          </p:nvSpPr>
          <p:spPr>
            <a:xfrm>
              <a:off x="2819400" y="1969007"/>
              <a:ext cx="457200" cy="680085"/>
            </a:xfrm>
            <a:custGeom>
              <a:avLst/>
              <a:gdLst/>
              <a:ahLst/>
              <a:cxnLst/>
              <a:rect l="l" t="t" r="r" b="b"/>
              <a:pathLst>
                <a:path w="457200" h="680085">
                  <a:moveTo>
                    <a:pt x="228600" y="0"/>
                  </a:moveTo>
                  <a:lnTo>
                    <a:pt x="228600" y="135889"/>
                  </a:lnTo>
                  <a:lnTo>
                    <a:pt x="0" y="135889"/>
                  </a:lnTo>
                  <a:lnTo>
                    <a:pt x="0" y="543813"/>
                  </a:lnTo>
                  <a:lnTo>
                    <a:pt x="228600" y="543813"/>
                  </a:lnTo>
                  <a:lnTo>
                    <a:pt x="228600" y="679703"/>
                  </a:lnTo>
                  <a:lnTo>
                    <a:pt x="457200" y="33985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93008" y="1484375"/>
              <a:ext cx="2158365" cy="1889760"/>
            </a:xfrm>
            <a:custGeom>
              <a:avLst/>
              <a:gdLst/>
              <a:ahLst/>
              <a:cxnLst/>
              <a:rect l="l" t="t" r="r" b="b"/>
              <a:pathLst>
                <a:path w="2158365" h="1889760">
                  <a:moveTo>
                    <a:pt x="2028443" y="0"/>
                  </a:moveTo>
                  <a:lnTo>
                    <a:pt x="129539" y="0"/>
                  </a:lnTo>
                  <a:lnTo>
                    <a:pt x="88562" y="9631"/>
                  </a:lnTo>
                  <a:lnTo>
                    <a:pt x="52998" y="36454"/>
                  </a:lnTo>
                  <a:lnTo>
                    <a:pt x="24969" y="77358"/>
                  </a:lnTo>
                  <a:lnTo>
                    <a:pt x="6595" y="129235"/>
                  </a:lnTo>
                  <a:lnTo>
                    <a:pt x="0" y="188975"/>
                  </a:lnTo>
                  <a:lnTo>
                    <a:pt x="0" y="1700784"/>
                  </a:lnTo>
                  <a:lnTo>
                    <a:pt x="6595" y="1760524"/>
                  </a:lnTo>
                  <a:lnTo>
                    <a:pt x="24969" y="1812401"/>
                  </a:lnTo>
                  <a:lnTo>
                    <a:pt x="52998" y="1853305"/>
                  </a:lnTo>
                  <a:lnTo>
                    <a:pt x="88562" y="1880128"/>
                  </a:lnTo>
                  <a:lnTo>
                    <a:pt x="129539" y="1889760"/>
                  </a:lnTo>
                  <a:lnTo>
                    <a:pt x="2028443" y="1889760"/>
                  </a:lnTo>
                  <a:lnTo>
                    <a:pt x="2069421" y="1880128"/>
                  </a:lnTo>
                  <a:lnTo>
                    <a:pt x="2104985" y="1853305"/>
                  </a:lnTo>
                  <a:lnTo>
                    <a:pt x="2133014" y="1812401"/>
                  </a:lnTo>
                  <a:lnTo>
                    <a:pt x="2151388" y="1760524"/>
                  </a:lnTo>
                  <a:lnTo>
                    <a:pt x="2157983" y="1700784"/>
                  </a:lnTo>
                  <a:lnTo>
                    <a:pt x="2157983" y="188975"/>
                  </a:lnTo>
                  <a:lnTo>
                    <a:pt x="2151388" y="129235"/>
                  </a:lnTo>
                  <a:lnTo>
                    <a:pt x="2133014" y="77358"/>
                  </a:lnTo>
                  <a:lnTo>
                    <a:pt x="2104985" y="36454"/>
                  </a:lnTo>
                  <a:lnTo>
                    <a:pt x="2069421" y="9631"/>
                  </a:lnTo>
                  <a:lnTo>
                    <a:pt x="202844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93008" y="1484375"/>
              <a:ext cx="2158365" cy="1889760"/>
            </a:xfrm>
            <a:custGeom>
              <a:avLst/>
              <a:gdLst/>
              <a:ahLst/>
              <a:cxnLst/>
              <a:rect l="l" t="t" r="r" b="b"/>
              <a:pathLst>
                <a:path w="2158365" h="1889760">
                  <a:moveTo>
                    <a:pt x="0" y="188975"/>
                  </a:moveTo>
                  <a:lnTo>
                    <a:pt x="6595" y="129235"/>
                  </a:lnTo>
                  <a:lnTo>
                    <a:pt x="24969" y="77358"/>
                  </a:lnTo>
                  <a:lnTo>
                    <a:pt x="52998" y="36454"/>
                  </a:lnTo>
                  <a:lnTo>
                    <a:pt x="88562" y="9631"/>
                  </a:lnTo>
                  <a:lnTo>
                    <a:pt x="129539" y="0"/>
                  </a:lnTo>
                  <a:lnTo>
                    <a:pt x="2028443" y="0"/>
                  </a:lnTo>
                  <a:lnTo>
                    <a:pt x="2069421" y="9631"/>
                  </a:lnTo>
                  <a:lnTo>
                    <a:pt x="2104985" y="36454"/>
                  </a:lnTo>
                  <a:lnTo>
                    <a:pt x="2133014" y="77358"/>
                  </a:lnTo>
                  <a:lnTo>
                    <a:pt x="2151388" y="129235"/>
                  </a:lnTo>
                  <a:lnTo>
                    <a:pt x="2157983" y="188975"/>
                  </a:lnTo>
                  <a:lnTo>
                    <a:pt x="2157983" y="1700784"/>
                  </a:lnTo>
                  <a:lnTo>
                    <a:pt x="2151388" y="1760524"/>
                  </a:lnTo>
                  <a:lnTo>
                    <a:pt x="2133014" y="1812401"/>
                  </a:lnTo>
                  <a:lnTo>
                    <a:pt x="2104985" y="1853305"/>
                  </a:lnTo>
                  <a:lnTo>
                    <a:pt x="2069421" y="1880128"/>
                  </a:lnTo>
                  <a:lnTo>
                    <a:pt x="2028443" y="1889760"/>
                  </a:lnTo>
                  <a:lnTo>
                    <a:pt x="129539" y="1889760"/>
                  </a:lnTo>
                  <a:lnTo>
                    <a:pt x="88562" y="1880128"/>
                  </a:lnTo>
                  <a:lnTo>
                    <a:pt x="52998" y="1853305"/>
                  </a:lnTo>
                  <a:lnTo>
                    <a:pt x="24969" y="1812401"/>
                  </a:lnTo>
                  <a:lnTo>
                    <a:pt x="6595" y="1760524"/>
                  </a:lnTo>
                  <a:lnTo>
                    <a:pt x="0" y="1700784"/>
                  </a:lnTo>
                  <a:lnTo>
                    <a:pt x="0" y="18897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44951" y="2027631"/>
            <a:ext cx="2050414" cy="752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03505">
              <a:lnSpc>
                <a:spcPct val="90000"/>
              </a:lnSpc>
              <a:spcBef>
                <a:spcPts val="310"/>
              </a:spcBef>
            </a:pP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Підготовка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проекту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рішення</a:t>
            </a:r>
            <a:r>
              <a:rPr sz="17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міської</a:t>
            </a:r>
            <a:r>
              <a:rPr sz="17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ради </a:t>
            </a:r>
            <a:r>
              <a:rPr sz="1700" b="1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надання</a:t>
            </a:r>
            <a:r>
              <a:rPr sz="17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гарантії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43015" y="1484375"/>
            <a:ext cx="2834640" cy="1889760"/>
            <a:chOff x="5843015" y="1484375"/>
            <a:chExt cx="2834640" cy="1889760"/>
          </a:xfrm>
        </p:grpSpPr>
        <p:sp>
          <p:nvSpPr>
            <p:cNvPr id="15" name="object 15"/>
            <p:cNvSpPr/>
            <p:nvPr/>
          </p:nvSpPr>
          <p:spPr>
            <a:xfrm>
              <a:off x="5843015" y="1969007"/>
              <a:ext cx="457200" cy="680085"/>
            </a:xfrm>
            <a:custGeom>
              <a:avLst/>
              <a:gdLst/>
              <a:ahLst/>
              <a:cxnLst/>
              <a:rect l="l" t="t" r="r" b="b"/>
              <a:pathLst>
                <a:path w="457200" h="680085">
                  <a:moveTo>
                    <a:pt x="228600" y="0"/>
                  </a:moveTo>
                  <a:lnTo>
                    <a:pt x="228600" y="135889"/>
                  </a:lnTo>
                  <a:lnTo>
                    <a:pt x="0" y="135889"/>
                  </a:lnTo>
                  <a:lnTo>
                    <a:pt x="0" y="543813"/>
                  </a:lnTo>
                  <a:lnTo>
                    <a:pt x="228600" y="543813"/>
                  </a:lnTo>
                  <a:lnTo>
                    <a:pt x="228600" y="679703"/>
                  </a:lnTo>
                  <a:lnTo>
                    <a:pt x="457200" y="33985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4599" y="1484375"/>
              <a:ext cx="2353310" cy="1889760"/>
            </a:xfrm>
            <a:custGeom>
              <a:avLst/>
              <a:gdLst/>
              <a:ahLst/>
              <a:cxnLst/>
              <a:rect l="l" t="t" r="r" b="b"/>
              <a:pathLst>
                <a:path w="2353309" h="1889760">
                  <a:moveTo>
                    <a:pt x="2211831" y="0"/>
                  </a:moveTo>
                  <a:lnTo>
                    <a:pt x="141224" y="0"/>
                  </a:lnTo>
                  <a:lnTo>
                    <a:pt x="103687" y="6748"/>
                  </a:lnTo>
                  <a:lnTo>
                    <a:pt x="69953" y="25795"/>
                  </a:lnTo>
                  <a:lnTo>
                    <a:pt x="41370" y="55340"/>
                  </a:lnTo>
                  <a:lnTo>
                    <a:pt x="19285" y="93584"/>
                  </a:lnTo>
                  <a:lnTo>
                    <a:pt x="5045" y="138729"/>
                  </a:lnTo>
                  <a:lnTo>
                    <a:pt x="0" y="188975"/>
                  </a:lnTo>
                  <a:lnTo>
                    <a:pt x="0" y="1700784"/>
                  </a:lnTo>
                  <a:lnTo>
                    <a:pt x="5045" y="1751030"/>
                  </a:lnTo>
                  <a:lnTo>
                    <a:pt x="19285" y="1796175"/>
                  </a:lnTo>
                  <a:lnTo>
                    <a:pt x="41370" y="1834419"/>
                  </a:lnTo>
                  <a:lnTo>
                    <a:pt x="69953" y="1863964"/>
                  </a:lnTo>
                  <a:lnTo>
                    <a:pt x="103687" y="1883011"/>
                  </a:lnTo>
                  <a:lnTo>
                    <a:pt x="141224" y="1889760"/>
                  </a:lnTo>
                  <a:lnTo>
                    <a:pt x="2211831" y="1889760"/>
                  </a:lnTo>
                  <a:lnTo>
                    <a:pt x="2249368" y="1883011"/>
                  </a:lnTo>
                  <a:lnTo>
                    <a:pt x="2283102" y="1863964"/>
                  </a:lnTo>
                  <a:lnTo>
                    <a:pt x="2311685" y="1834419"/>
                  </a:lnTo>
                  <a:lnTo>
                    <a:pt x="2333770" y="1796175"/>
                  </a:lnTo>
                  <a:lnTo>
                    <a:pt x="2348010" y="1751030"/>
                  </a:lnTo>
                  <a:lnTo>
                    <a:pt x="2353055" y="1700784"/>
                  </a:lnTo>
                  <a:lnTo>
                    <a:pt x="2353055" y="188975"/>
                  </a:lnTo>
                  <a:lnTo>
                    <a:pt x="2348010" y="138729"/>
                  </a:lnTo>
                  <a:lnTo>
                    <a:pt x="2333770" y="93584"/>
                  </a:lnTo>
                  <a:lnTo>
                    <a:pt x="2311685" y="55340"/>
                  </a:lnTo>
                  <a:lnTo>
                    <a:pt x="2283102" y="25795"/>
                  </a:lnTo>
                  <a:lnTo>
                    <a:pt x="2249368" y="6748"/>
                  </a:lnTo>
                  <a:lnTo>
                    <a:pt x="221183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88989" y="1794763"/>
            <a:ext cx="2225675" cy="12185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444500">
              <a:lnSpc>
                <a:spcPct val="90000"/>
              </a:lnSpc>
              <a:spcBef>
                <a:spcPts val="305"/>
              </a:spcBef>
            </a:pP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Погодження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з </a:t>
            </a:r>
            <a:r>
              <a:rPr sz="1700" b="1" spc="5" dirty="0">
                <a:solidFill>
                  <a:srgbClr val="FFFFFF"/>
                </a:solidFill>
                <a:latin typeface="Calibri"/>
                <a:cs typeface="Calibri"/>
              </a:rPr>
              <a:t> М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7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ерс</a:t>
            </a:r>
            <a:r>
              <a:rPr sz="17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7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нан</a:t>
            </a:r>
            <a:r>
              <a:rPr sz="1700" b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в  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України</a:t>
            </a:r>
            <a:r>
              <a:rPr sz="17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обсягу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умов</a:t>
            </a:r>
            <a:endParaRPr sz="1700">
              <a:latin typeface="Calibri"/>
              <a:cs typeface="Calibri"/>
            </a:endParaRPr>
          </a:p>
          <a:p>
            <a:pPr marL="635" algn="ctr">
              <a:lnSpc>
                <a:spcPts val="1730"/>
              </a:lnSpc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надання</a:t>
            </a:r>
            <a:r>
              <a:rPr sz="17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місцевих</a:t>
            </a:r>
            <a:endParaRPr sz="1700">
              <a:latin typeface="Calibri"/>
              <a:cs typeface="Calibri"/>
            </a:endParaRPr>
          </a:p>
          <a:p>
            <a:pPr marL="3175" algn="ctr">
              <a:lnSpc>
                <a:spcPts val="1945"/>
              </a:lnSpc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гарантій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31279" y="3502152"/>
            <a:ext cx="2258695" cy="2386965"/>
            <a:chOff x="6431279" y="3502152"/>
            <a:chExt cx="2258695" cy="2386965"/>
          </a:xfrm>
        </p:grpSpPr>
        <p:sp>
          <p:nvSpPr>
            <p:cNvPr id="19" name="object 19"/>
            <p:cNvSpPr/>
            <p:nvPr/>
          </p:nvSpPr>
          <p:spPr>
            <a:xfrm>
              <a:off x="7327391" y="3502152"/>
              <a:ext cx="536575" cy="454659"/>
            </a:xfrm>
            <a:custGeom>
              <a:avLst/>
              <a:gdLst/>
              <a:ahLst/>
              <a:cxnLst/>
              <a:rect l="l" t="t" r="r" b="b"/>
              <a:pathLst>
                <a:path w="536575" h="454660">
                  <a:moveTo>
                    <a:pt x="429132" y="0"/>
                  </a:moveTo>
                  <a:lnTo>
                    <a:pt x="107314" y="0"/>
                  </a:lnTo>
                  <a:lnTo>
                    <a:pt x="107314" y="227075"/>
                  </a:lnTo>
                  <a:lnTo>
                    <a:pt x="0" y="227075"/>
                  </a:lnTo>
                  <a:lnTo>
                    <a:pt x="268224" y="454152"/>
                  </a:lnTo>
                  <a:lnTo>
                    <a:pt x="536448" y="227075"/>
                  </a:lnTo>
                  <a:lnTo>
                    <a:pt x="429132" y="227075"/>
                  </a:lnTo>
                  <a:lnTo>
                    <a:pt x="42913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43471" y="3956304"/>
              <a:ext cx="2234565" cy="1920239"/>
            </a:xfrm>
            <a:custGeom>
              <a:avLst/>
              <a:gdLst/>
              <a:ahLst/>
              <a:cxnLst/>
              <a:rect l="l" t="t" r="r" b="b"/>
              <a:pathLst>
                <a:path w="2234565" h="1920239">
                  <a:moveTo>
                    <a:pt x="2100072" y="0"/>
                  </a:moveTo>
                  <a:lnTo>
                    <a:pt x="134111" y="0"/>
                  </a:lnTo>
                  <a:lnTo>
                    <a:pt x="98469" y="6859"/>
                  </a:lnTo>
                  <a:lnTo>
                    <a:pt x="39290" y="56245"/>
                  </a:lnTo>
                  <a:lnTo>
                    <a:pt x="18316" y="95108"/>
                  </a:lnTo>
                  <a:lnTo>
                    <a:pt x="4792" y="140978"/>
                  </a:lnTo>
                  <a:lnTo>
                    <a:pt x="0" y="192024"/>
                  </a:lnTo>
                  <a:lnTo>
                    <a:pt x="0" y="1728216"/>
                  </a:lnTo>
                  <a:lnTo>
                    <a:pt x="4792" y="1779265"/>
                  </a:lnTo>
                  <a:lnTo>
                    <a:pt x="18316" y="1825136"/>
                  </a:lnTo>
                  <a:lnTo>
                    <a:pt x="39290" y="1863999"/>
                  </a:lnTo>
                  <a:lnTo>
                    <a:pt x="66435" y="1894024"/>
                  </a:lnTo>
                  <a:lnTo>
                    <a:pt x="134111" y="1920240"/>
                  </a:lnTo>
                  <a:lnTo>
                    <a:pt x="2100072" y="1920240"/>
                  </a:lnTo>
                  <a:lnTo>
                    <a:pt x="2167748" y="1894024"/>
                  </a:lnTo>
                  <a:lnTo>
                    <a:pt x="2194893" y="1863999"/>
                  </a:lnTo>
                  <a:lnTo>
                    <a:pt x="2215867" y="1825136"/>
                  </a:lnTo>
                  <a:lnTo>
                    <a:pt x="2229391" y="1779265"/>
                  </a:lnTo>
                  <a:lnTo>
                    <a:pt x="2234183" y="1728216"/>
                  </a:lnTo>
                  <a:lnTo>
                    <a:pt x="2234183" y="192024"/>
                  </a:lnTo>
                  <a:lnTo>
                    <a:pt x="2229391" y="140978"/>
                  </a:lnTo>
                  <a:lnTo>
                    <a:pt x="2215867" y="95108"/>
                  </a:lnTo>
                  <a:lnTo>
                    <a:pt x="2194893" y="56245"/>
                  </a:lnTo>
                  <a:lnTo>
                    <a:pt x="2167748" y="26218"/>
                  </a:lnTo>
                  <a:lnTo>
                    <a:pt x="210007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43471" y="3956304"/>
              <a:ext cx="2234565" cy="1920239"/>
            </a:xfrm>
            <a:custGeom>
              <a:avLst/>
              <a:gdLst/>
              <a:ahLst/>
              <a:cxnLst/>
              <a:rect l="l" t="t" r="r" b="b"/>
              <a:pathLst>
                <a:path w="2234565" h="1920239">
                  <a:moveTo>
                    <a:pt x="0" y="192024"/>
                  </a:moveTo>
                  <a:lnTo>
                    <a:pt x="4792" y="140978"/>
                  </a:lnTo>
                  <a:lnTo>
                    <a:pt x="18316" y="95108"/>
                  </a:lnTo>
                  <a:lnTo>
                    <a:pt x="39290" y="56245"/>
                  </a:lnTo>
                  <a:lnTo>
                    <a:pt x="66435" y="26218"/>
                  </a:lnTo>
                  <a:lnTo>
                    <a:pt x="134111" y="0"/>
                  </a:lnTo>
                  <a:lnTo>
                    <a:pt x="2100072" y="0"/>
                  </a:lnTo>
                  <a:lnTo>
                    <a:pt x="2167748" y="26218"/>
                  </a:lnTo>
                  <a:lnTo>
                    <a:pt x="2194893" y="56245"/>
                  </a:lnTo>
                  <a:lnTo>
                    <a:pt x="2215867" y="95108"/>
                  </a:lnTo>
                  <a:lnTo>
                    <a:pt x="2229391" y="140978"/>
                  </a:lnTo>
                  <a:lnTo>
                    <a:pt x="2234183" y="192024"/>
                  </a:lnTo>
                  <a:lnTo>
                    <a:pt x="2234183" y="1728216"/>
                  </a:lnTo>
                  <a:lnTo>
                    <a:pt x="2229391" y="1779265"/>
                  </a:lnTo>
                  <a:lnTo>
                    <a:pt x="2215867" y="1825136"/>
                  </a:lnTo>
                  <a:lnTo>
                    <a:pt x="2194893" y="1863999"/>
                  </a:lnTo>
                  <a:lnTo>
                    <a:pt x="2167748" y="1894024"/>
                  </a:lnTo>
                  <a:lnTo>
                    <a:pt x="2100072" y="1920240"/>
                  </a:lnTo>
                  <a:lnTo>
                    <a:pt x="134111" y="1920240"/>
                  </a:lnTo>
                  <a:lnTo>
                    <a:pt x="66435" y="1894024"/>
                  </a:lnTo>
                  <a:lnTo>
                    <a:pt x="39290" y="1863999"/>
                  </a:lnTo>
                  <a:lnTo>
                    <a:pt x="18316" y="1825136"/>
                  </a:lnTo>
                  <a:lnTo>
                    <a:pt x="4792" y="1779265"/>
                  </a:lnTo>
                  <a:lnTo>
                    <a:pt x="0" y="1728216"/>
                  </a:lnTo>
                  <a:lnTo>
                    <a:pt x="0" y="192024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86219" y="4050029"/>
            <a:ext cx="1950720" cy="168528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345"/>
              </a:spcBef>
            </a:pP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Укладання</a:t>
            </a:r>
            <a:r>
              <a:rPr sz="17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договору </a:t>
            </a:r>
            <a:r>
              <a:rPr sz="1700" b="1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погашення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1720"/>
              </a:lnSpc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заборгованості</a:t>
            </a:r>
            <a:endParaRPr sz="1700">
              <a:latin typeface="Calibri"/>
              <a:cs typeface="Calibri"/>
            </a:endParaRPr>
          </a:p>
          <a:p>
            <a:pPr marL="106680" marR="100965" algn="ctr">
              <a:lnSpc>
                <a:spcPts val="1850"/>
              </a:lnSpc>
              <a:spcBef>
                <a:spcPts val="114"/>
              </a:spcBef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позичальником</a:t>
            </a:r>
            <a:r>
              <a:rPr sz="17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1700" b="1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виконання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1695"/>
              </a:lnSpc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гарантійних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1945"/>
              </a:lnSpc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зобов’язань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67400" y="4712208"/>
            <a:ext cx="457200" cy="683260"/>
          </a:xfrm>
          <a:custGeom>
            <a:avLst/>
            <a:gdLst/>
            <a:ahLst/>
            <a:cxnLst/>
            <a:rect l="l" t="t" r="r" b="b"/>
            <a:pathLst>
              <a:path w="457200" h="683260">
                <a:moveTo>
                  <a:pt x="228600" y="0"/>
                </a:moveTo>
                <a:lnTo>
                  <a:pt x="0" y="341376"/>
                </a:lnTo>
                <a:lnTo>
                  <a:pt x="228600" y="682752"/>
                </a:lnTo>
                <a:lnTo>
                  <a:pt x="228600" y="546227"/>
                </a:lnTo>
                <a:lnTo>
                  <a:pt x="457200" y="546227"/>
                </a:lnTo>
                <a:lnTo>
                  <a:pt x="457200" y="136525"/>
                </a:lnTo>
                <a:lnTo>
                  <a:pt x="228600" y="136525"/>
                </a:lnTo>
                <a:lnTo>
                  <a:pt x="22860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3008" y="3956303"/>
            <a:ext cx="2158365" cy="1920239"/>
          </a:xfrm>
          <a:custGeom>
            <a:avLst/>
            <a:gdLst/>
            <a:ahLst/>
            <a:cxnLst/>
            <a:rect l="l" t="t" r="r" b="b"/>
            <a:pathLst>
              <a:path w="2158365" h="1920239">
                <a:moveTo>
                  <a:pt x="2028443" y="0"/>
                </a:moveTo>
                <a:lnTo>
                  <a:pt x="129539" y="0"/>
                </a:lnTo>
                <a:lnTo>
                  <a:pt x="95073" y="6859"/>
                </a:lnTo>
                <a:lnTo>
                  <a:pt x="37909" y="56245"/>
                </a:lnTo>
                <a:lnTo>
                  <a:pt x="17667" y="95108"/>
                </a:lnTo>
                <a:lnTo>
                  <a:pt x="4621" y="140978"/>
                </a:lnTo>
                <a:lnTo>
                  <a:pt x="0" y="192024"/>
                </a:lnTo>
                <a:lnTo>
                  <a:pt x="0" y="1728216"/>
                </a:lnTo>
                <a:lnTo>
                  <a:pt x="4621" y="1779265"/>
                </a:lnTo>
                <a:lnTo>
                  <a:pt x="17667" y="1825136"/>
                </a:lnTo>
                <a:lnTo>
                  <a:pt x="37909" y="1863999"/>
                </a:lnTo>
                <a:lnTo>
                  <a:pt x="64120" y="1894024"/>
                </a:lnTo>
                <a:lnTo>
                  <a:pt x="129539" y="1920240"/>
                </a:lnTo>
                <a:lnTo>
                  <a:pt x="2028443" y="1920240"/>
                </a:lnTo>
                <a:lnTo>
                  <a:pt x="2093863" y="1894024"/>
                </a:lnTo>
                <a:lnTo>
                  <a:pt x="2120074" y="1863999"/>
                </a:lnTo>
                <a:lnTo>
                  <a:pt x="2140316" y="1825136"/>
                </a:lnTo>
                <a:lnTo>
                  <a:pt x="2153362" y="1779265"/>
                </a:lnTo>
                <a:lnTo>
                  <a:pt x="2157983" y="1728216"/>
                </a:lnTo>
                <a:lnTo>
                  <a:pt x="2157983" y="192024"/>
                </a:lnTo>
                <a:lnTo>
                  <a:pt x="2153362" y="140978"/>
                </a:lnTo>
                <a:lnTo>
                  <a:pt x="2140316" y="95108"/>
                </a:lnTo>
                <a:lnTo>
                  <a:pt x="2120074" y="56245"/>
                </a:lnTo>
                <a:lnTo>
                  <a:pt x="2093863" y="26218"/>
                </a:lnTo>
                <a:lnTo>
                  <a:pt x="2028443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42486" y="4399915"/>
            <a:ext cx="1856739" cy="9836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05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Прийняття</a:t>
            </a:r>
            <a:r>
              <a:rPr sz="17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рішення </a:t>
            </a:r>
            <a:r>
              <a:rPr sz="1700" b="1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міської ради про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 надання</a:t>
            </a:r>
            <a:r>
              <a:rPr sz="17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місцевої</a:t>
            </a:r>
            <a:endParaRPr sz="1700">
              <a:latin typeface="Calibri"/>
              <a:cs typeface="Calibri"/>
            </a:endParaRPr>
          </a:p>
          <a:p>
            <a:pPr marL="5080" algn="ctr">
              <a:lnSpc>
                <a:spcPts val="1825"/>
              </a:lnSpc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гарантії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43783" y="4712208"/>
            <a:ext cx="457200" cy="683260"/>
          </a:xfrm>
          <a:custGeom>
            <a:avLst/>
            <a:gdLst/>
            <a:ahLst/>
            <a:cxnLst/>
            <a:rect l="l" t="t" r="r" b="b"/>
            <a:pathLst>
              <a:path w="457200" h="683260">
                <a:moveTo>
                  <a:pt x="228600" y="0"/>
                </a:moveTo>
                <a:lnTo>
                  <a:pt x="0" y="341376"/>
                </a:lnTo>
                <a:lnTo>
                  <a:pt x="228600" y="682752"/>
                </a:lnTo>
                <a:lnTo>
                  <a:pt x="228600" y="546227"/>
                </a:lnTo>
                <a:lnTo>
                  <a:pt x="457200" y="546227"/>
                </a:lnTo>
                <a:lnTo>
                  <a:pt x="457200" y="136525"/>
                </a:lnTo>
                <a:lnTo>
                  <a:pt x="228600" y="136525"/>
                </a:lnTo>
                <a:lnTo>
                  <a:pt x="2286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6344" y="4230623"/>
            <a:ext cx="2161540" cy="1645920"/>
          </a:xfrm>
          <a:custGeom>
            <a:avLst/>
            <a:gdLst/>
            <a:ahLst/>
            <a:cxnLst/>
            <a:rect l="l" t="t" r="r" b="b"/>
            <a:pathLst>
              <a:path w="2161540" h="1645920">
                <a:moveTo>
                  <a:pt x="2031364" y="0"/>
                </a:moveTo>
                <a:lnTo>
                  <a:pt x="129667" y="0"/>
                </a:lnTo>
                <a:lnTo>
                  <a:pt x="88681" y="8388"/>
                </a:lnTo>
                <a:lnTo>
                  <a:pt x="53086" y="31747"/>
                </a:lnTo>
                <a:lnTo>
                  <a:pt x="25017" y="67372"/>
                </a:lnTo>
                <a:lnTo>
                  <a:pt x="6610" y="112556"/>
                </a:lnTo>
                <a:lnTo>
                  <a:pt x="0" y="164592"/>
                </a:lnTo>
                <a:lnTo>
                  <a:pt x="0" y="1481328"/>
                </a:lnTo>
                <a:lnTo>
                  <a:pt x="6610" y="1533353"/>
                </a:lnTo>
                <a:lnTo>
                  <a:pt x="25017" y="1578536"/>
                </a:lnTo>
                <a:lnTo>
                  <a:pt x="53086" y="1614164"/>
                </a:lnTo>
                <a:lnTo>
                  <a:pt x="88681" y="1637529"/>
                </a:lnTo>
                <a:lnTo>
                  <a:pt x="129667" y="1645920"/>
                </a:lnTo>
                <a:lnTo>
                  <a:pt x="2031364" y="1645920"/>
                </a:lnTo>
                <a:lnTo>
                  <a:pt x="2072355" y="1637529"/>
                </a:lnTo>
                <a:lnTo>
                  <a:pt x="2107951" y="1614164"/>
                </a:lnTo>
                <a:lnTo>
                  <a:pt x="2136018" y="1578536"/>
                </a:lnTo>
                <a:lnTo>
                  <a:pt x="2154422" y="1533353"/>
                </a:lnTo>
                <a:lnTo>
                  <a:pt x="2161032" y="1481328"/>
                </a:lnTo>
                <a:lnTo>
                  <a:pt x="2161032" y="164592"/>
                </a:lnTo>
                <a:lnTo>
                  <a:pt x="2154422" y="112556"/>
                </a:lnTo>
                <a:lnTo>
                  <a:pt x="2136018" y="67372"/>
                </a:lnTo>
                <a:lnTo>
                  <a:pt x="2107951" y="31747"/>
                </a:lnTo>
                <a:lnTo>
                  <a:pt x="2072355" y="8388"/>
                </a:lnTo>
                <a:lnTo>
                  <a:pt x="203136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6056" y="4770501"/>
            <a:ext cx="1983105" cy="5168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5240">
              <a:lnSpc>
                <a:spcPts val="1820"/>
              </a:lnSpc>
              <a:spcBef>
                <a:spcPts val="345"/>
              </a:spcBef>
            </a:pP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Укладення договору </a:t>
            </a:r>
            <a:r>
              <a:rPr sz="1700" b="1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надання</a:t>
            </a:r>
            <a:r>
              <a:rPr sz="17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гарантії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36" y="647319"/>
            <a:ext cx="7373921" cy="4285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2990" y="617042"/>
            <a:ext cx="74199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860038"/>
                </a:solidFill>
              </a:rPr>
              <a:t>РЕКОМЕНДАЦІЇ</a:t>
            </a:r>
            <a:r>
              <a:rPr spc="-4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ЩОДО</a:t>
            </a:r>
            <a:r>
              <a:rPr spc="-100" dirty="0">
                <a:solidFill>
                  <a:srgbClr val="860038"/>
                </a:solidFill>
              </a:rPr>
              <a:t> </a:t>
            </a:r>
            <a:r>
              <a:rPr dirty="0">
                <a:solidFill>
                  <a:srgbClr val="860038"/>
                </a:solidFill>
              </a:rPr>
              <a:t>ВИКОРИСТАННЯ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33054" y="6237528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1187" y="1474850"/>
          <a:ext cx="8279765" cy="4419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2735"/>
                <a:gridCol w="2541905"/>
                <a:gridCol w="2905125"/>
              </a:tblGrid>
              <a:tr h="350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Облігаційні</a:t>
                      </a:r>
                      <a:r>
                        <a:rPr sz="17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позики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Місцеві</a:t>
                      </a:r>
                      <a:r>
                        <a:rPr sz="17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гарантії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Кредити</a:t>
                      </a:r>
                      <a:r>
                        <a:rPr sz="17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МФО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320039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Застосовувати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для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 marR="328930">
                        <a:lnSpc>
                          <a:spcPct val="10000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фінансування</a:t>
                      </a:r>
                      <a:r>
                        <a:rPr sz="17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дохідних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проектів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 marR="30670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Розпочинати</a:t>
                      </a:r>
                      <a:r>
                        <a:rPr sz="1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підготовчі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процедури</a:t>
                      </a:r>
                      <a:r>
                        <a:rPr sz="17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першому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кварталі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Проводити</a:t>
                      </a:r>
                      <a:r>
                        <a:rPr sz="1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маркетингову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кампанію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Залучати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андеррайтера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Невеликим</a:t>
                      </a:r>
                      <a:r>
                        <a:rPr sz="1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містам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залучати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кваліфікованих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юридичних радників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234315" indent="-28702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весь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період</a:t>
                      </a:r>
                      <a:r>
                        <a:rPr sz="1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дії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гарантії</a:t>
                      </a:r>
                      <a:r>
                        <a:rPr sz="17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передбачати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способи</a:t>
                      </a:r>
                      <a:r>
                        <a:rPr sz="1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акумуляції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необхідних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додаткових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9095" marR="302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фінансових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ресурсів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або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скорочення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видатків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9095" marR="99949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700" spc="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абе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ечи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регулярний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моніторинг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фінансового</a:t>
                      </a:r>
                      <a:r>
                        <a:rPr sz="1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стану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КП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79730" marR="398145" indent="-287020" algn="just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Microsoft Sans Serif"/>
                        <a:buChar char="•"/>
                        <a:tabLst>
                          <a:tab pos="380365" algn="l"/>
                        </a:tabLst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Налагодити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ефективну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комунікацію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із МЕРТ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та </a:t>
                      </a:r>
                      <a:r>
                        <a:rPr sz="1700" spc="-3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Мінфіном,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також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973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іншими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профільними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ЦОВВ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973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Призначити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координатора</a:t>
                      </a:r>
                      <a:r>
                        <a:rPr sz="17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проекту,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утворити</a:t>
                      </a:r>
                      <a:r>
                        <a:rPr sz="1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групу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9730" marR="471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управління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проектом,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скласти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план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заходів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з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підготовки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та реалізації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проекту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868730">
                <a:tc gridSpan="3"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Перед</a:t>
                      </a:r>
                      <a:r>
                        <a:rPr sz="1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здійсненням</a:t>
                      </a:r>
                      <a:r>
                        <a:rPr sz="1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запозичень</a:t>
                      </a:r>
                      <a:r>
                        <a:rPr sz="1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(наданням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гарантій)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проаналізувати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платоспроможність</a:t>
                      </a:r>
                      <a:r>
                        <a:rPr sz="17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муніципалітету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icrosoft Sans Serif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Створити</a:t>
                      </a:r>
                      <a:r>
                        <a:rPr sz="17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спеціальний</a:t>
                      </a:r>
                      <a:r>
                        <a:rPr sz="1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робочий</a:t>
                      </a:r>
                      <a:r>
                        <a:rPr sz="1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орган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(комісію)</a:t>
                      </a:r>
                      <a:r>
                        <a:rPr sz="1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управління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місцевим</a:t>
                      </a:r>
                      <a:r>
                        <a:rPr sz="1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боргом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1667255"/>
            <a:ext cx="8007350" cy="1042669"/>
          </a:xfrm>
          <a:custGeom>
            <a:avLst/>
            <a:gdLst/>
            <a:ahLst/>
            <a:cxnLst/>
            <a:rect l="l" t="t" r="r" b="b"/>
            <a:pathLst>
              <a:path w="8007350" h="1042669">
                <a:moveTo>
                  <a:pt x="7606792" y="0"/>
                </a:moveTo>
                <a:lnTo>
                  <a:pt x="400354" y="0"/>
                </a:lnTo>
                <a:lnTo>
                  <a:pt x="328391" y="1677"/>
                </a:lnTo>
                <a:lnTo>
                  <a:pt x="260659" y="6514"/>
                </a:lnTo>
                <a:lnTo>
                  <a:pt x="198289" y="14219"/>
                </a:lnTo>
                <a:lnTo>
                  <a:pt x="142412" y="24498"/>
                </a:lnTo>
                <a:lnTo>
                  <a:pt x="94159" y="37059"/>
                </a:lnTo>
                <a:lnTo>
                  <a:pt x="54660" y="51609"/>
                </a:lnTo>
                <a:lnTo>
                  <a:pt x="6450" y="85505"/>
                </a:lnTo>
                <a:lnTo>
                  <a:pt x="0" y="104267"/>
                </a:lnTo>
                <a:lnTo>
                  <a:pt x="0" y="938149"/>
                </a:lnTo>
                <a:lnTo>
                  <a:pt x="25047" y="974560"/>
                </a:lnTo>
                <a:lnTo>
                  <a:pt x="94159" y="1005356"/>
                </a:lnTo>
                <a:lnTo>
                  <a:pt x="142412" y="1017917"/>
                </a:lnTo>
                <a:lnTo>
                  <a:pt x="198289" y="1028196"/>
                </a:lnTo>
                <a:lnTo>
                  <a:pt x="260659" y="1035901"/>
                </a:lnTo>
                <a:lnTo>
                  <a:pt x="328391" y="1040738"/>
                </a:lnTo>
                <a:lnTo>
                  <a:pt x="400354" y="1042416"/>
                </a:lnTo>
                <a:lnTo>
                  <a:pt x="7606792" y="1042416"/>
                </a:lnTo>
                <a:lnTo>
                  <a:pt x="7678753" y="1040738"/>
                </a:lnTo>
                <a:lnTo>
                  <a:pt x="7746481" y="1035901"/>
                </a:lnTo>
                <a:lnTo>
                  <a:pt x="7808844" y="1028196"/>
                </a:lnTo>
                <a:lnTo>
                  <a:pt x="7864713" y="1017917"/>
                </a:lnTo>
                <a:lnTo>
                  <a:pt x="7912957" y="1005356"/>
                </a:lnTo>
                <a:lnTo>
                  <a:pt x="7952448" y="990806"/>
                </a:lnTo>
                <a:lnTo>
                  <a:pt x="8000647" y="956910"/>
                </a:lnTo>
                <a:lnTo>
                  <a:pt x="8007096" y="938149"/>
                </a:lnTo>
                <a:lnTo>
                  <a:pt x="8007096" y="104267"/>
                </a:lnTo>
                <a:lnTo>
                  <a:pt x="7982054" y="67855"/>
                </a:lnTo>
                <a:lnTo>
                  <a:pt x="7912957" y="37059"/>
                </a:lnTo>
                <a:lnTo>
                  <a:pt x="7864713" y="24498"/>
                </a:lnTo>
                <a:lnTo>
                  <a:pt x="7808844" y="14219"/>
                </a:lnTo>
                <a:lnTo>
                  <a:pt x="7746481" y="6514"/>
                </a:lnTo>
                <a:lnTo>
                  <a:pt x="7678753" y="1677"/>
                </a:lnTo>
                <a:lnTo>
                  <a:pt x="760679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1345" y="1956561"/>
            <a:ext cx="2633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Револьверний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фонд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895" y="2709672"/>
            <a:ext cx="3736975" cy="3023870"/>
          </a:xfrm>
          <a:custGeom>
            <a:avLst/>
            <a:gdLst/>
            <a:ahLst/>
            <a:cxnLst/>
            <a:rect l="l" t="t" r="r" b="b"/>
            <a:pathLst>
              <a:path w="3736975" h="3023870">
                <a:moveTo>
                  <a:pt x="0" y="0"/>
                </a:moveTo>
                <a:lnTo>
                  <a:pt x="0" y="881506"/>
                </a:lnTo>
                <a:lnTo>
                  <a:pt x="235076" y="881506"/>
                </a:lnTo>
              </a:path>
              <a:path w="3736975" h="3023870">
                <a:moveTo>
                  <a:pt x="237744" y="497077"/>
                </a:moveTo>
                <a:lnTo>
                  <a:pt x="241267" y="446645"/>
                </a:lnTo>
                <a:lnTo>
                  <a:pt x="251426" y="399171"/>
                </a:lnTo>
                <a:lnTo>
                  <a:pt x="267603" y="355449"/>
                </a:lnTo>
                <a:lnTo>
                  <a:pt x="289179" y="316274"/>
                </a:lnTo>
                <a:lnTo>
                  <a:pt x="315538" y="282441"/>
                </a:lnTo>
                <a:lnTo>
                  <a:pt x="346060" y="254743"/>
                </a:lnTo>
                <a:lnTo>
                  <a:pt x="380130" y="233975"/>
                </a:lnTo>
                <a:lnTo>
                  <a:pt x="417128" y="220932"/>
                </a:lnTo>
                <a:lnTo>
                  <a:pt x="456438" y="216407"/>
                </a:lnTo>
                <a:lnTo>
                  <a:pt x="3518154" y="216407"/>
                </a:lnTo>
                <a:lnTo>
                  <a:pt x="3557463" y="220932"/>
                </a:lnTo>
                <a:lnTo>
                  <a:pt x="3594461" y="233975"/>
                </a:lnTo>
                <a:lnTo>
                  <a:pt x="3628531" y="254743"/>
                </a:lnTo>
                <a:lnTo>
                  <a:pt x="3659053" y="282441"/>
                </a:lnTo>
                <a:lnTo>
                  <a:pt x="3685412" y="316274"/>
                </a:lnTo>
                <a:lnTo>
                  <a:pt x="3706988" y="355449"/>
                </a:lnTo>
                <a:lnTo>
                  <a:pt x="3723165" y="399171"/>
                </a:lnTo>
                <a:lnTo>
                  <a:pt x="3733324" y="446645"/>
                </a:lnTo>
                <a:lnTo>
                  <a:pt x="3736848" y="497077"/>
                </a:lnTo>
                <a:lnTo>
                  <a:pt x="3736848" y="2742946"/>
                </a:lnTo>
                <a:lnTo>
                  <a:pt x="3733324" y="2793391"/>
                </a:lnTo>
                <a:lnTo>
                  <a:pt x="3723165" y="2840873"/>
                </a:lnTo>
                <a:lnTo>
                  <a:pt x="3706988" y="2884597"/>
                </a:lnTo>
                <a:lnTo>
                  <a:pt x="3685412" y="2923770"/>
                </a:lnTo>
                <a:lnTo>
                  <a:pt x="3659053" y="2957599"/>
                </a:lnTo>
                <a:lnTo>
                  <a:pt x="3628531" y="2985292"/>
                </a:lnTo>
                <a:lnTo>
                  <a:pt x="3594461" y="3006054"/>
                </a:lnTo>
                <a:lnTo>
                  <a:pt x="3557463" y="3019093"/>
                </a:lnTo>
                <a:lnTo>
                  <a:pt x="3518154" y="3023616"/>
                </a:lnTo>
                <a:lnTo>
                  <a:pt x="456438" y="3023616"/>
                </a:lnTo>
                <a:lnTo>
                  <a:pt x="417128" y="3019093"/>
                </a:lnTo>
                <a:lnTo>
                  <a:pt x="380130" y="3006054"/>
                </a:lnTo>
                <a:lnTo>
                  <a:pt x="346060" y="2985292"/>
                </a:lnTo>
                <a:lnTo>
                  <a:pt x="315538" y="2957599"/>
                </a:lnTo>
                <a:lnTo>
                  <a:pt x="289179" y="2923770"/>
                </a:lnTo>
                <a:lnTo>
                  <a:pt x="267603" y="2884597"/>
                </a:lnTo>
                <a:lnTo>
                  <a:pt x="251426" y="2840873"/>
                </a:lnTo>
                <a:lnTo>
                  <a:pt x="241267" y="2793391"/>
                </a:lnTo>
                <a:lnTo>
                  <a:pt x="237744" y="2742946"/>
                </a:lnTo>
                <a:lnTo>
                  <a:pt x="237744" y="497077"/>
                </a:lnTo>
                <a:close/>
              </a:path>
            </a:pathLst>
          </a:custGeom>
          <a:ln w="2438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9365" y="3586733"/>
            <a:ext cx="3413125" cy="14268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65"/>
              </a:spcBef>
            </a:pPr>
            <a:r>
              <a:rPr sz="2000" spc="-5" dirty="0">
                <a:latin typeface="Calibri"/>
                <a:cs typeface="Calibri"/>
              </a:rPr>
              <a:t>(від </a:t>
            </a:r>
            <a:r>
              <a:rPr sz="2000" spc="-25" dirty="0">
                <a:latin typeface="Calibri"/>
                <a:cs typeface="Calibri"/>
              </a:rPr>
              <a:t>лат. </a:t>
            </a:r>
            <a:r>
              <a:rPr sz="2000" spc="-20" dirty="0">
                <a:latin typeface="Calibri"/>
                <a:cs typeface="Calibri"/>
              </a:rPr>
              <a:t>revolve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обертатись) </a:t>
            </a:r>
            <a:r>
              <a:rPr sz="2000" spc="-5" dirty="0">
                <a:latin typeface="Calibri"/>
                <a:cs typeface="Calibri"/>
              </a:rPr>
              <a:t>‒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фонд, </a:t>
            </a:r>
            <a:r>
              <a:rPr sz="2000" spc="-10" dirty="0">
                <a:latin typeface="Calibri"/>
                <a:cs typeface="Calibri"/>
              </a:rPr>
              <a:t>створений </a:t>
            </a:r>
            <a:r>
              <a:rPr sz="2000" spc="-5" dirty="0">
                <a:latin typeface="Calibri"/>
                <a:cs typeface="Calibri"/>
              </a:rPr>
              <a:t>з визначеною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метою,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що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постійно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ts val="2010"/>
              </a:lnSpc>
            </a:pPr>
            <a:r>
              <a:rPr sz="2000" spc="-5" dirty="0">
                <a:latin typeface="Calibri"/>
                <a:cs typeface="Calibri"/>
              </a:rPr>
              <a:t>поповнюється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рахунок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повернення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коштів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3144" y="2938272"/>
            <a:ext cx="3322320" cy="2807335"/>
          </a:xfrm>
          <a:custGeom>
            <a:avLst/>
            <a:gdLst/>
            <a:ahLst/>
            <a:cxnLst/>
            <a:rect l="l" t="t" r="r" b="b"/>
            <a:pathLst>
              <a:path w="3322320" h="2807335">
                <a:moveTo>
                  <a:pt x="0" y="280669"/>
                </a:moveTo>
                <a:lnTo>
                  <a:pt x="4218" y="224125"/>
                </a:lnTo>
                <a:lnTo>
                  <a:pt x="16317" y="171449"/>
                </a:lnTo>
                <a:lnTo>
                  <a:pt x="35462" y="123775"/>
                </a:lnTo>
                <a:lnTo>
                  <a:pt x="60817" y="82232"/>
                </a:lnTo>
                <a:lnTo>
                  <a:pt x="91547" y="47952"/>
                </a:lnTo>
                <a:lnTo>
                  <a:pt x="126819" y="22066"/>
                </a:lnTo>
                <a:lnTo>
                  <a:pt x="165796" y="5705"/>
                </a:lnTo>
                <a:lnTo>
                  <a:pt x="207644" y="0"/>
                </a:lnTo>
                <a:lnTo>
                  <a:pt x="3114675" y="0"/>
                </a:lnTo>
                <a:lnTo>
                  <a:pt x="3156523" y="5705"/>
                </a:lnTo>
                <a:lnTo>
                  <a:pt x="3195500" y="22066"/>
                </a:lnTo>
                <a:lnTo>
                  <a:pt x="3230772" y="47952"/>
                </a:lnTo>
                <a:lnTo>
                  <a:pt x="3261502" y="82232"/>
                </a:lnTo>
                <a:lnTo>
                  <a:pt x="3286857" y="123775"/>
                </a:lnTo>
                <a:lnTo>
                  <a:pt x="3306002" y="171450"/>
                </a:lnTo>
                <a:lnTo>
                  <a:pt x="3318101" y="224125"/>
                </a:lnTo>
                <a:lnTo>
                  <a:pt x="3322320" y="280669"/>
                </a:lnTo>
                <a:lnTo>
                  <a:pt x="3322320" y="2526538"/>
                </a:lnTo>
                <a:lnTo>
                  <a:pt x="3318101" y="2583097"/>
                </a:lnTo>
                <a:lnTo>
                  <a:pt x="3306002" y="2635779"/>
                </a:lnTo>
                <a:lnTo>
                  <a:pt x="3286857" y="2683454"/>
                </a:lnTo>
                <a:lnTo>
                  <a:pt x="3261502" y="2724994"/>
                </a:lnTo>
                <a:lnTo>
                  <a:pt x="3230772" y="2759268"/>
                </a:lnTo>
                <a:lnTo>
                  <a:pt x="3195500" y="2785148"/>
                </a:lnTo>
                <a:lnTo>
                  <a:pt x="3156523" y="2801505"/>
                </a:lnTo>
                <a:lnTo>
                  <a:pt x="3114675" y="2807208"/>
                </a:lnTo>
                <a:lnTo>
                  <a:pt x="207644" y="2807208"/>
                </a:lnTo>
                <a:lnTo>
                  <a:pt x="165796" y="2801505"/>
                </a:lnTo>
                <a:lnTo>
                  <a:pt x="126819" y="2785148"/>
                </a:lnTo>
                <a:lnTo>
                  <a:pt x="91547" y="2759268"/>
                </a:lnTo>
                <a:lnTo>
                  <a:pt x="60817" y="2724994"/>
                </a:lnTo>
                <a:lnTo>
                  <a:pt x="35462" y="2683454"/>
                </a:lnTo>
                <a:lnTo>
                  <a:pt x="16317" y="2635779"/>
                </a:lnTo>
                <a:lnTo>
                  <a:pt x="4218" y="2583097"/>
                </a:lnTo>
                <a:lnTo>
                  <a:pt x="0" y="2526538"/>
                </a:lnTo>
                <a:lnTo>
                  <a:pt x="0" y="280669"/>
                </a:lnTo>
                <a:close/>
              </a:path>
            </a:pathLst>
          </a:custGeom>
          <a:ln w="24384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79211" y="3299840"/>
            <a:ext cx="3115310" cy="20288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sz="1800" spc="-10" dirty="0">
                <a:latin typeface="Calibri"/>
                <a:cs typeface="Calibri"/>
              </a:rPr>
              <a:t>це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фінансовий</a:t>
            </a:r>
            <a:r>
              <a:rPr sz="1800" spc="-15" dirty="0">
                <a:latin typeface="Calibri"/>
                <a:cs typeface="Calibri"/>
              </a:rPr>
              <a:t> інструмент,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який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передбачає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надання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позик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реалізацію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певних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проектів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визначеним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напрямом</a:t>
            </a:r>
            <a:endParaRPr sz="1800">
              <a:latin typeface="Calibri"/>
              <a:cs typeface="Calibri"/>
            </a:endParaRPr>
          </a:p>
          <a:p>
            <a:pPr marL="12700" marR="162560">
              <a:lnSpc>
                <a:spcPct val="90000"/>
              </a:lnSpc>
            </a:pPr>
            <a:r>
              <a:rPr sz="1800" spc="-5" dirty="0">
                <a:latin typeface="Calibri"/>
                <a:cs typeface="Calibri"/>
              </a:rPr>
              <a:t>діяльності</a:t>
            </a:r>
            <a:r>
              <a:rPr sz="1800" spc="-15" dirty="0">
                <a:latin typeface="Calibri"/>
                <a:cs typeface="Calibri"/>
              </a:rPr>
              <a:t> (культури,</a:t>
            </a:r>
            <a:r>
              <a:rPr sz="1800" dirty="0">
                <a:latin typeface="Calibri"/>
                <a:cs typeface="Calibri"/>
              </a:rPr>
              <a:t> освіти,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енергоефективності,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розвитку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підприємництва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тощо) </a:t>
            </a:r>
            <a:r>
              <a:rPr sz="1800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певних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умовах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58" y="638201"/>
            <a:ext cx="6989876" cy="43765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55014" y="617042"/>
            <a:ext cx="70345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860038"/>
                </a:solidFill>
              </a:rPr>
              <a:t>РЕВОЛЬВЕРНИЙ</a:t>
            </a:r>
            <a:r>
              <a:rPr spc="-70" dirty="0">
                <a:solidFill>
                  <a:srgbClr val="860038"/>
                </a:solidFill>
              </a:rPr>
              <a:t> </a:t>
            </a:r>
            <a:r>
              <a:rPr dirty="0">
                <a:solidFill>
                  <a:srgbClr val="860038"/>
                </a:solidFill>
              </a:rPr>
              <a:t>ФОНД:</a:t>
            </a:r>
            <a:r>
              <a:rPr spc="-6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ВИЗНАЧЕННЯ</a:t>
            </a:r>
          </a:p>
        </p:txBody>
      </p:sp>
      <p:sp>
        <p:nvSpPr>
          <p:cNvPr id="11" name="object 11"/>
          <p:cNvSpPr/>
          <p:nvPr/>
        </p:nvSpPr>
        <p:spPr>
          <a:xfrm>
            <a:off x="5108447" y="2636520"/>
            <a:ext cx="235585" cy="882015"/>
          </a:xfrm>
          <a:custGeom>
            <a:avLst/>
            <a:gdLst/>
            <a:ahLst/>
            <a:cxnLst/>
            <a:rect l="l" t="t" r="r" b="b"/>
            <a:pathLst>
              <a:path w="235585" h="882014">
                <a:moveTo>
                  <a:pt x="0" y="0"/>
                </a:moveTo>
                <a:lnTo>
                  <a:pt x="0" y="881506"/>
                </a:lnTo>
                <a:lnTo>
                  <a:pt x="235076" y="881506"/>
                </a:lnTo>
              </a:path>
            </a:pathLst>
          </a:custGeom>
          <a:ln w="24383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5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4400" y="141579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21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493" y="547644"/>
            <a:ext cx="6819308" cy="4006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6817" y="432054"/>
            <a:ext cx="68580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860038"/>
                </a:solidFill>
              </a:rPr>
              <a:t>СПЕЦИФІЧНІ</a:t>
            </a:r>
            <a:r>
              <a:rPr sz="320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ХАРАКТЕРИСТИКИ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818769" y="1088834"/>
            <a:ext cx="7728584" cy="4753610"/>
            <a:chOff x="818769" y="1088834"/>
            <a:chExt cx="7728584" cy="4753610"/>
          </a:xfrm>
        </p:grpSpPr>
        <p:sp>
          <p:nvSpPr>
            <p:cNvPr id="7" name="object 7"/>
            <p:cNvSpPr/>
            <p:nvPr/>
          </p:nvSpPr>
          <p:spPr>
            <a:xfrm>
              <a:off x="831151" y="1101217"/>
              <a:ext cx="995044" cy="4728845"/>
            </a:xfrm>
            <a:custGeom>
              <a:avLst/>
              <a:gdLst/>
              <a:ahLst/>
              <a:cxnLst/>
              <a:rect l="l" t="t" r="r" b="b"/>
              <a:pathLst>
                <a:path w="995044" h="4728845">
                  <a:moveTo>
                    <a:pt x="15265" y="0"/>
                  </a:moveTo>
                  <a:lnTo>
                    <a:pt x="49325" y="34549"/>
                  </a:lnTo>
                  <a:lnTo>
                    <a:pt x="82782" y="69467"/>
                  </a:lnTo>
                  <a:lnTo>
                    <a:pt x="115636" y="104746"/>
                  </a:lnTo>
                  <a:lnTo>
                    <a:pt x="147887" y="140380"/>
                  </a:lnTo>
                  <a:lnTo>
                    <a:pt x="179535" y="176362"/>
                  </a:lnTo>
                  <a:lnTo>
                    <a:pt x="210581" y="212686"/>
                  </a:lnTo>
                  <a:lnTo>
                    <a:pt x="241024" y="249345"/>
                  </a:lnTo>
                  <a:lnTo>
                    <a:pt x="270864" y="286333"/>
                  </a:lnTo>
                  <a:lnTo>
                    <a:pt x="300101" y="323642"/>
                  </a:lnTo>
                  <a:lnTo>
                    <a:pt x="328735" y="361267"/>
                  </a:lnTo>
                  <a:lnTo>
                    <a:pt x="356767" y="399201"/>
                  </a:lnTo>
                  <a:lnTo>
                    <a:pt x="384196" y="437437"/>
                  </a:lnTo>
                  <a:lnTo>
                    <a:pt x="411021" y="475969"/>
                  </a:lnTo>
                  <a:lnTo>
                    <a:pt x="437244" y="514790"/>
                  </a:lnTo>
                  <a:lnTo>
                    <a:pt x="462865" y="553893"/>
                  </a:lnTo>
                  <a:lnTo>
                    <a:pt x="487882" y="593272"/>
                  </a:lnTo>
                  <a:lnTo>
                    <a:pt x="512296" y="632921"/>
                  </a:lnTo>
                  <a:lnTo>
                    <a:pt x="536108" y="672833"/>
                  </a:lnTo>
                  <a:lnTo>
                    <a:pt x="559317" y="713001"/>
                  </a:lnTo>
                  <a:lnTo>
                    <a:pt x="581923" y="753418"/>
                  </a:lnTo>
                  <a:lnTo>
                    <a:pt x="603926" y="794079"/>
                  </a:lnTo>
                  <a:lnTo>
                    <a:pt x="625327" y="834977"/>
                  </a:lnTo>
                  <a:lnTo>
                    <a:pt x="646124" y="876104"/>
                  </a:lnTo>
                  <a:lnTo>
                    <a:pt x="666319" y="917455"/>
                  </a:lnTo>
                  <a:lnTo>
                    <a:pt x="685911" y="959022"/>
                  </a:lnTo>
                  <a:lnTo>
                    <a:pt x="704900" y="1000800"/>
                  </a:lnTo>
                  <a:lnTo>
                    <a:pt x="723286" y="1042781"/>
                  </a:lnTo>
                  <a:lnTo>
                    <a:pt x="741070" y="1084960"/>
                  </a:lnTo>
                  <a:lnTo>
                    <a:pt x="758250" y="1127329"/>
                  </a:lnTo>
                  <a:lnTo>
                    <a:pt x="774828" y="1169882"/>
                  </a:lnTo>
                  <a:lnTo>
                    <a:pt x="790803" y="1212613"/>
                  </a:lnTo>
                  <a:lnTo>
                    <a:pt x="806175" y="1255515"/>
                  </a:lnTo>
                  <a:lnTo>
                    <a:pt x="820944" y="1298580"/>
                  </a:lnTo>
                  <a:lnTo>
                    <a:pt x="835111" y="1341804"/>
                  </a:lnTo>
                  <a:lnTo>
                    <a:pt x="848674" y="1385178"/>
                  </a:lnTo>
                  <a:lnTo>
                    <a:pt x="861635" y="1428697"/>
                  </a:lnTo>
                  <a:lnTo>
                    <a:pt x="873993" y="1472354"/>
                  </a:lnTo>
                  <a:lnTo>
                    <a:pt x="885748" y="1516143"/>
                  </a:lnTo>
                  <a:lnTo>
                    <a:pt x="896901" y="1560056"/>
                  </a:lnTo>
                  <a:lnTo>
                    <a:pt x="907450" y="1604088"/>
                  </a:lnTo>
                  <a:lnTo>
                    <a:pt x="917397" y="1648231"/>
                  </a:lnTo>
                  <a:lnTo>
                    <a:pt x="926741" y="1692480"/>
                  </a:lnTo>
                  <a:lnTo>
                    <a:pt x="935482" y="1736827"/>
                  </a:lnTo>
                  <a:lnTo>
                    <a:pt x="943620" y="1781266"/>
                  </a:lnTo>
                  <a:lnTo>
                    <a:pt x="951155" y="1825790"/>
                  </a:lnTo>
                  <a:lnTo>
                    <a:pt x="958088" y="1870393"/>
                  </a:lnTo>
                  <a:lnTo>
                    <a:pt x="964417" y="1915069"/>
                  </a:lnTo>
                  <a:lnTo>
                    <a:pt x="970144" y="1959810"/>
                  </a:lnTo>
                  <a:lnTo>
                    <a:pt x="975268" y="2004611"/>
                  </a:lnTo>
                  <a:lnTo>
                    <a:pt x="979789" y="2049463"/>
                  </a:lnTo>
                  <a:lnTo>
                    <a:pt x="983708" y="2094362"/>
                  </a:lnTo>
                  <a:lnTo>
                    <a:pt x="987023" y="2139301"/>
                  </a:lnTo>
                  <a:lnTo>
                    <a:pt x="989736" y="2184272"/>
                  </a:lnTo>
                  <a:lnTo>
                    <a:pt x="991846" y="2229269"/>
                  </a:lnTo>
                  <a:lnTo>
                    <a:pt x="993353" y="2274287"/>
                  </a:lnTo>
                  <a:lnTo>
                    <a:pt x="994257" y="2319317"/>
                  </a:lnTo>
                  <a:lnTo>
                    <a:pt x="994559" y="2364354"/>
                  </a:lnTo>
                  <a:lnTo>
                    <a:pt x="994257" y="2409391"/>
                  </a:lnTo>
                  <a:lnTo>
                    <a:pt x="993353" y="2454421"/>
                  </a:lnTo>
                  <a:lnTo>
                    <a:pt x="991846" y="2499438"/>
                  </a:lnTo>
                  <a:lnTo>
                    <a:pt x="989736" y="2544435"/>
                  </a:lnTo>
                  <a:lnTo>
                    <a:pt x="987023" y="2589407"/>
                  </a:lnTo>
                  <a:lnTo>
                    <a:pt x="983708" y="2634345"/>
                  </a:lnTo>
                  <a:lnTo>
                    <a:pt x="979789" y="2679244"/>
                  </a:lnTo>
                  <a:lnTo>
                    <a:pt x="975268" y="2724096"/>
                  </a:lnTo>
                  <a:lnTo>
                    <a:pt x="970144" y="2768897"/>
                  </a:lnTo>
                  <a:lnTo>
                    <a:pt x="964417" y="2813638"/>
                  </a:lnTo>
                  <a:lnTo>
                    <a:pt x="958088" y="2858313"/>
                  </a:lnTo>
                  <a:lnTo>
                    <a:pt x="951155" y="2902916"/>
                  </a:lnTo>
                  <a:lnTo>
                    <a:pt x="943620" y="2947440"/>
                  </a:lnTo>
                  <a:lnTo>
                    <a:pt x="935482" y="2991879"/>
                  </a:lnTo>
                  <a:lnTo>
                    <a:pt x="926741" y="3036226"/>
                  </a:lnTo>
                  <a:lnTo>
                    <a:pt x="917397" y="3080474"/>
                  </a:lnTo>
                  <a:lnTo>
                    <a:pt x="907450" y="3124617"/>
                  </a:lnTo>
                  <a:lnTo>
                    <a:pt x="896901" y="3168648"/>
                  </a:lnTo>
                  <a:lnTo>
                    <a:pt x="885748" y="3212561"/>
                  </a:lnTo>
                  <a:lnTo>
                    <a:pt x="873993" y="3256350"/>
                  </a:lnTo>
                  <a:lnTo>
                    <a:pt x="861635" y="3300006"/>
                  </a:lnTo>
                  <a:lnTo>
                    <a:pt x="848674" y="3343525"/>
                  </a:lnTo>
                  <a:lnTo>
                    <a:pt x="835111" y="3386899"/>
                  </a:lnTo>
                  <a:lnTo>
                    <a:pt x="820944" y="3430122"/>
                  </a:lnTo>
                  <a:lnTo>
                    <a:pt x="806175" y="3473187"/>
                  </a:lnTo>
                  <a:lnTo>
                    <a:pt x="790803" y="3516088"/>
                  </a:lnTo>
                  <a:lnTo>
                    <a:pt x="774828" y="3558819"/>
                  </a:lnTo>
                  <a:lnTo>
                    <a:pt x="758250" y="3601371"/>
                  </a:lnTo>
                  <a:lnTo>
                    <a:pt x="741070" y="3643740"/>
                  </a:lnTo>
                  <a:lnTo>
                    <a:pt x="723286" y="3685918"/>
                  </a:lnTo>
                  <a:lnTo>
                    <a:pt x="704900" y="3727899"/>
                  </a:lnTo>
                  <a:lnTo>
                    <a:pt x="685911" y="3769676"/>
                  </a:lnTo>
                  <a:lnTo>
                    <a:pt x="666319" y="3811243"/>
                  </a:lnTo>
                  <a:lnTo>
                    <a:pt x="646124" y="3852593"/>
                  </a:lnTo>
                  <a:lnTo>
                    <a:pt x="625327" y="3893720"/>
                  </a:lnTo>
                  <a:lnTo>
                    <a:pt x="603926" y="3934617"/>
                  </a:lnTo>
                  <a:lnTo>
                    <a:pt x="581923" y="3975277"/>
                  </a:lnTo>
                  <a:lnTo>
                    <a:pt x="559317" y="4015694"/>
                  </a:lnTo>
                  <a:lnTo>
                    <a:pt x="536108" y="4055861"/>
                  </a:lnTo>
                  <a:lnTo>
                    <a:pt x="512296" y="4095772"/>
                  </a:lnTo>
                  <a:lnTo>
                    <a:pt x="487882" y="4135420"/>
                  </a:lnTo>
                  <a:lnTo>
                    <a:pt x="462865" y="4174799"/>
                  </a:lnTo>
                  <a:lnTo>
                    <a:pt x="437244" y="4213902"/>
                  </a:lnTo>
                  <a:lnTo>
                    <a:pt x="411021" y="4252722"/>
                  </a:lnTo>
                  <a:lnTo>
                    <a:pt x="384196" y="4291253"/>
                  </a:lnTo>
                  <a:lnTo>
                    <a:pt x="356767" y="4329488"/>
                  </a:lnTo>
                  <a:lnTo>
                    <a:pt x="328735" y="4367421"/>
                  </a:lnTo>
                  <a:lnTo>
                    <a:pt x="300101" y="4405045"/>
                  </a:lnTo>
                  <a:lnTo>
                    <a:pt x="270864" y="4442354"/>
                  </a:lnTo>
                  <a:lnTo>
                    <a:pt x="241024" y="4479340"/>
                  </a:lnTo>
                  <a:lnTo>
                    <a:pt x="210581" y="4515999"/>
                  </a:lnTo>
                  <a:lnTo>
                    <a:pt x="179535" y="4552322"/>
                  </a:lnTo>
                  <a:lnTo>
                    <a:pt x="147887" y="4588303"/>
                  </a:lnTo>
                  <a:lnTo>
                    <a:pt x="115636" y="4623936"/>
                  </a:lnTo>
                  <a:lnTo>
                    <a:pt x="82782" y="4659214"/>
                  </a:lnTo>
                  <a:lnTo>
                    <a:pt x="49325" y="4694131"/>
                  </a:lnTo>
                  <a:lnTo>
                    <a:pt x="15265" y="4728679"/>
                  </a:lnTo>
                  <a:lnTo>
                    <a:pt x="0" y="4713414"/>
                  </a:lnTo>
                  <a:lnTo>
                    <a:pt x="33841" y="4679088"/>
                  </a:lnTo>
                  <a:lnTo>
                    <a:pt x="67084" y="4644396"/>
                  </a:lnTo>
                  <a:lnTo>
                    <a:pt x="99728" y="4609345"/>
                  </a:lnTo>
                  <a:lnTo>
                    <a:pt x="131773" y="4573942"/>
                  </a:lnTo>
                  <a:lnTo>
                    <a:pt x="163219" y="4538192"/>
                  </a:lnTo>
                  <a:lnTo>
                    <a:pt x="194066" y="4502103"/>
                  </a:lnTo>
                  <a:lnTo>
                    <a:pt x="224314" y="4465681"/>
                  </a:lnTo>
                  <a:lnTo>
                    <a:pt x="253963" y="4428933"/>
                  </a:lnTo>
                  <a:lnTo>
                    <a:pt x="283013" y="4391865"/>
                  </a:lnTo>
                  <a:lnTo>
                    <a:pt x="311464" y="4354483"/>
                  </a:lnTo>
                  <a:lnTo>
                    <a:pt x="339316" y="4316795"/>
                  </a:lnTo>
                  <a:lnTo>
                    <a:pt x="366569" y="4278807"/>
                  </a:lnTo>
                  <a:lnTo>
                    <a:pt x="393223" y="4240524"/>
                  </a:lnTo>
                  <a:lnTo>
                    <a:pt x="419278" y="4201954"/>
                  </a:lnTo>
                  <a:lnTo>
                    <a:pt x="444735" y="4163104"/>
                  </a:lnTo>
                  <a:lnTo>
                    <a:pt x="469592" y="4123979"/>
                  </a:lnTo>
                  <a:lnTo>
                    <a:pt x="493850" y="4084587"/>
                  </a:lnTo>
                  <a:lnTo>
                    <a:pt x="517509" y="4044934"/>
                  </a:lnTo>
                  <a:lnTo>
                    <a:pt x="540570" y="4005026"/>
                  </a:lnTo>
                  <a:lnTo>
                    <a:pt x="563031" y="3964870"/>
                  </a:lnTo>
                  <a:lnTo>
                    <a:pt x="584893" y="3924472"/>
                  </a:lnTo>
                  <a:lnTo>
                    <a:pt x="606157" y="3883840"/>
                  </a:lnTo>
                  <a:lnTo>
                    <a:pt x="626821" y="3842979"/>
                  </a:lnTo>
                  <a:lnTo>
                    <a:pt x="646887" y="3801896"/>
                  </a:lnTo>
                  <a:lnTo>
                    <a:pt x="666353" y="3760597"/>
                  </a:lnTo>
                  <a:lnTo>
                    <a:pt x="685221" y="3719090"/>
                  </a:lnTo>
                  <a:lnTo>
                    <a:pt x="703489" y="3677380"/>
                  </a:lnTo>
                  <a:lnTo>
                    <a:pt x="721159" y="3635474"/>
                  </a:lnTo>
                  <a:lnTo>
                    <a:pt x="738230" y="3593380"/>
                  </a:lnTo>
                  <a:lnTo>
                    <a:pt x="754701" y="3551102"/>
                  </a:lnTo>
                  <a:lnTo>
                    <a:pt x="770574" y="3508648"/>
                  </a:lnTo>
                  <a:lnTo>
                    <a:pt x="785848" y="3466024"/>
                  </a:lnTo>
                  <a:lnTo>
                    <a:pt x="800523" y="3423237"/>
                  </a:lnTo>
                  <a:lnTo>
                    <a:pt x="814598" y="3380294"/>
                  </a:lnTo>
                  <a:lnTo>
                    <a:pt x="828075" y="3337200"/>
                  </a:lnTo>
                  <a:lnTo>
                    <a:pt x="840953" y="3293963"/>
                  </a:lnTo>
                  <a:lnTo>
                    <a:pt x="853232" y="3250588"/>
                  </a:lnTo>
                  <a:lnTo>
                    <a:pt x="864912" y="3207083"/>
                  </a:lnTo>
                  <a:lnTo>
                    <a:pt x="875993" y="3163454"/>
                  </a:lnTo>
                  <a:lnTo>
                    <a:pt x="886475" y="3119708"/>
                  </a:lnTo>
                  <a:lnTo>
                    <a:pt x="896358" y="3075851"/>
                  </a:lnTo>
                  <a:lnTo>
                    <a:pt x="905642" y="3031889"/>
                  </a:lnTo>
                  <a:lnTo>
                    <a:pt x="914327" y="2987829"/>
                  </a:lnTo>
                  <a:lnTo>
                    <a:pt x="922413" y="2943678"/>
                  </a:lnTo>
                  <a:lnTo>
                    <a:pt x="929900" y="2899442"/>
                  </a:lnTo>
                  <a:lnTo>
                    <a:pt x="936788" y="2855127"/>
                  </a:lnTo>
                  <a:lnTo>
                    <a:pt x="943077" y="2810741"/>
                  </a:lnTo>
                  <a:lnTo>
                    <a:pt x="948768" y="2766290"/>
                  </a:lnTo>
                  <a:lnTo>
                    <a:pt x="953859" y="2721779"/>
                  </a:lnTo>
                  <a:lnTo>
                    <a:pt x="958351" y="2677217"/>
                  </a:lnTo>
                  <a:lnTo>
                    <a:pt x="962244" y="2632609"/>
                  </a:lnTo>
                  <a:lnTo>
                    <a:pt x="965539" y="2587962"/>
                  </a:lnTo>
                  <a:lnTo>
                    <a:pt x="968234" y="2543282"/>
                  </a:lnTo>
                  <a:lnTo>
                    <a:pt x="970331" y="2498576"/>
                  </a:lnTo>
                  <a:lnTo>
                    <a:pt x="971828" y="2453850"/>
                  </a:lnTo>
                  <a:lnTo>
                    <a:pt x="972726" y="2409112"/>
                  </a:lnTo>
                  <a:lnTo>
                    <a:pt x="973026" y="2364366"/>
                  </a:lnTo>
                  <a:lnTo>
                    <a:pt x="972726" y="2319621"/>
                  </a:lnTo>
                  <a:lnTo>
                    <a:pt x="971828" y="2274883"/>
                  </a:lnTo>
                  <a:lnTo>
                    <a:pt x="970331" y="2230157"/>
                  </a:lnTo>
                  <a:lnTo>
                    <a:pt x="968234" y="2185451"/>
                  </a:lnTo>
                  <a:lnTo>
                    <a:pt x="965539" y="2140772"/>
                  </a:lnTo>
                  <a:lnTo>
                    <a:pt x="962244" y="2096125"/>
                  </a:lnTo>
                  <a:lnTo>
                    <a:pt x="958351" y="2051517"/>
                  </a:lnTo>
                  <a:lnTo>
                    <a:pt x="953859" y="2006954"/>
                  </a:lnTo>
                  <a:lnTo>
                    <a:pt x="948768" y="1962445"/>
                  </a:lnTo>
                  <a:lnTo>
                    <a:pt x="943077" y="1917993"/>
                  </a:lnTo>
                  <a:lnTo>
                    <a:pt x="936788" y="1873607"/>
                  </a:lnTo>
                  <a:lnTo>
                    <a:pt x="929900" y="1829293"/>
                  </a:lnTo>
                  <a:lnTo>
                    <a:pt x="922413" y="1785058"/>
                  </a:lnTo>
                  <a:lnTo>
                    <a:pt x="914327" y="1740907"/>
                  </a:lnTo>
                  <a:lnTo>
                    <a:pt x="905642" y="1696848"/>
                  </a:lnTo>
                  <a:lnTo>
                    <a:pt x="896358" y="1652886"/>
                  </a:lnTo>
                  <a:lnTo>
                    <a:pt x="886475" y="1609029"/>
                  </a:lnTo>
                  <a:lnTo>
                    <a:pt x="875993" y="1565283"/>
                  </a:lnTo>
                  <a:lnTo>
                    <a:pt x="864912" y="1521655"/>
                  </a:lnTo>
                  <a:lnTo>
                    <a:pt x="853232" y="1478150"/>
                  </a:lnTo>
                  <a:lnTo>
                    <a:pt x="840953" y="1434777"/>
                  </a:lnTo>
                  <a:lnTo>
                    <a:pt x="828075" y="1391540"/>
                  </a:lnTo>
                  <a:lnTo>
                    <a:pt x="814598" y="1348447"/>
                  </a:lnTo>
                  <a:lnTo>
                    <a:pt x="800523" y="1305504"/>
                  </a:lnTo>
                  <a:lnTo>
                    <a:pt x="785848" y="1262718"/>
                  </a:lnTo>
                  <a:lnTo>
                    <a:pt x="770574" y="1220095"/>
                  </a:lnTo>
                  <a:lnTo>
                    <a:pt x="754701" y="1177642"/>
                  </a:lnTo>
                  <a:lnTo>
                    <a:pt x="738230" y="1135365"/>
                  </a:lnTo>
                  <a:lnTo>
                    <a:pt x="721159" y="1093271"/>
                  </a:lnTo>
                  <a:lnTo>
                    <a:pt x="703489" y="1051366"/>
                  </a:lnTo>
                  <a:lnTo>
                    <a:pt x="685221" y="1009657"/>
                  </a:lnTo>
                  <a:lnTo>
                    <a:pt x="666353" y="968151"/>
                  </a:lnTo>
                  <a:lnTo>
                    <a:pt x="646887" y="926853"/>
                  </a:lnTo>
                  <a:lnTo>
                    <a:pt x="626821" y="885771"/>
                  </a:lnTo>
                  <a:lnTo>
                    <a:pt x="606157" y="844911"/>
                  </a:lnTo>
                  <a:lnTo>
                    <a:pt x="584893" y="804280"/>
                  </a:lnTo>
                  <a:lnTo>
                    <a:pt x="563031" y="763883"/>
                  </a:lnTo>
                  <a:lnTo>
                    <a:pt x="540570" y="723728"/>
                  </a:lnTo>
                  <a:lnTo>
                    <a:pt x="517509" y="683821"/>
                  </a:lnTo>
                  <a:lnTo>
                    <a:pt x="493850" y="644169"/>
                  </a:lnTo>
                  <a:lnTo>
                    <a:pt x="469592" y="604778"/>
                  </a:lnTo>
                  <a:lnTo>
                    <a:pt x="444735" y="565655"/>
                  </a:lnTo>
                  <a:lnTo>
                    <a:pt x="419278" y="526806"/>
                  </a:lnTo>
                  <a:lnTo>
                    <a:pt x="393223" y="488237"/>
                  </a:lnTo>
                  <a:lnTo>
                    <a:pt x="366569" y="449956"/>
                  </a:lnTo>
                  <a:lnTo>
                    <a:pt x="339316" y="411969"/>
                  </a:lnTo>
                  <a:lnTo>
                    <a:pt x="311464" y="374282"/>
                  </a:lnTo>
                  <a:lnTo>
                    <a:pt x="283013" y="336902"/>
                  </a:lnTo>
                  <a:lnTo>
                    <a:pt x="253963" y="299835"/>
                  </a:lnTo>
                  <a:lnTo>
                    <a:pt x="224314" y="263088"/>
                  </a:lnTo>
                  <a:lnTo>
                    <a:pt x="194066" y="226668"/>
                  </a:lnTo>
                  <a:lnTo>
                    <a:pt x="163219" y="190580"/>
                  </a:lnTo>
                  <a:lnTo>
                    <a:pt x="131773" y="154832"/>
                  </a:lnTo>
                  <a:lnTo>
                    <a:pt x="99728" y="119431"/>
                  </a:lnTo>
                  <a:lnTo>
                    <a:pt x="67084" y="84381"/>
                  </a:lnTo>
                  <a:lnTo>
                    <a:pt x="33841" y="49691"/>
                  </a:lnTo>
                  <a:lnTo>
                    <a:pt x="0" y="15367"/>
                  </a:lnTo>
                  <a:lnTo>
                    <a:pt x="15265" y="0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5192" y="1243584"/>
              <a:ext cx="7379334" cy="521334"/>
            </a:xfrm>
            <a:custGeom>
              <a:avLst/>
              <a:gdLst/>
              <a:ahLst/>
              <a:cxnLst/>
              <a:rect l="l" t="t" r="r" b="b"/>
              <a:pathLst>
                <a:path w="7379334" h="521335">
                  <a:moveTo>
                    <a:pt x="7379208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7379208" y="521208"/>
                  </a:lnTo>
                  <a:lnTo>
                    <a:pt x="737920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5192" y="1243584"/>
              <a:ext cx="7379334" cy="521334"/>
            </a:xfrm>
            <a:custGeom>
              <a:avLst/>
              <a:gdLst/>
              <a:ahLst/>
              <a:cxnLst/>
              <a:rect l="l" t="t" r="r" b="b"/>
              <a:pathLst>
                <a:path w="7379334" h="521335">
                  <a:moveTo>
                    <a:pt x="0" y="521208"/>
                  </a:moveTo>
                  <a:lnTo>
                    <a:pt x="7379208" y="521208"/>
                  </a:lnTo>
                  <a:lnTo>
                    <a:pt x="7379208" y="0"/>
                  </a:lnTo>
                  <a:lnTo>
                    <a:pt x="0" y="0"/>
                  </a:lnTo>
                  <a:lnTo>
                    <a:pt x="0" y="52120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55191" y="1243583"/>
            <a:ext cx="7379334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55">
              <a:lnSpc>
                <a:spcPts val="1839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Безоплатність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(в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нески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розмірі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1-5%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фінансування</a:t>
            </a:r>
            <a:endParaRPr sz="1800">
              <a:latin typeface="Calibri"/>
              <a:cs typeface="Calibri"/>
            </a:endParaRPr>
          </a:p>
          <a:p>
            <a:pPr marL="414655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адміністративної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роботи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фонду)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16673" y="1164145"/>
            <a:ext cx="7730490" cy="4535805"/>
            <a:chOff x="816673" y="1164145"/>
            <a:chExt cx="7730490" cy="4535805"/>
          </a:xfrm>
        </p:grpSpPr>
        <p:sp>
          <p:nvSpPr>
            <p:cNvPr id="12" name="object 12"/>
            <p:cNvSpPr/>
            <p:nvPr/>
          </p:nvSpPr>
          <p:spPr>
            <a:xfrm>
              <a:off x="829056" y="1176528"/>
              <a:ext cx="652780" cy="655320"/>
            </a:xfrm>
            <a:custGeom>
              <a:avLst/>
              <a:gdLst/>
              <a:ahLst/>
              <a:cxnLst/>
              <a:rect l="l" t="t" r="r" b="b"/>
              <a:pathLst>
                <a:path w="652780" h="655319">
                  <a:moveTo>
                    <a:pt x="326135" y="0"/>
                  </a:moveTo>
                  <a:lnTo>
                    <a:pt x="277941" y="3552"/>
                  </a:lnTo>
                  <a:lnTo>
                    <a:pt x="231942" y="13871"/>
                  </a:lnTo>
                  <a:lnTo>
                    <a:pt x="188643" y="30451"/>
                  </a:lnTo>
                  <a:lnTo>
                    <a:pt x="148549" y="52784"/>
                  </a:lnTo>
                  <a:lnTo>
                    <a:pt x="112165" y="80364"/>
                  </a:lnTo>
                  <a:lnTo>
                    <a:pt x="79994" y="112685"/>
                  </a:lnTo>
                  <a:lnTo>
                    <a:pt x="52541" y="149239"/>
                  </a:lnTo>
                  <a:lnTo>
                    <a:pt x="30311" y="189521"/>
                  </a:lnTo>
                  <a:lnTo>
                    <a:pt x="13807" y="233022"/>
                  </a:lnTo>
                  <a:lnTo>
                    <a:pt x="3536" y="279237"/>
                  </a:lnTo>
                  <a:lnTo>
                    <a:pt x="0" y="327660"/>
                  </a:lnTo>
                  <a:lnTo>
                    <a:pt x="3536" y="376082"/>
                  </a:lnTo>
                  <a:lnTo>
                    <a:pt x="13807" y="422297"/>
                  </a:lnTo>
                  <a:lnTo>
                    <a:pt x="30311" y="465798"/>
                  </a:lnTo>
                  <a:lnTo>
                    <a:pt x="52541" y="506080"/>
                  </a:lnTo>
                  <a:lnTo>
                    <a:pt x="79994" y="542634"/>
                  </a:lnTo>
                  <a:lnTo>
                    <a:pt x="112165" y="574955"/>
                  </a:lnTo>
                  <a:lnTo>
                    <a:pt x="148549" y="602535"/>
                  </a:lnTo>
                  <a:lnTo>
                    <a:pt x="188643" y="624868"/>
                  </a:lnTo>
                  <a:lnTo>
                    <a:pt x="231942" y="641448"/>
                  </a:lnTo>
                  <a:lnTo>
                    <a:pt x="277941" y="651767"/>
                  </a:lnTo>
                  <a:lnTo>
                    <a:pt x="326135" y="655320"/>
                  </a:lnTo>
                  <a:lnTo>
                    <a:pt x="374322" y="651767"/>
                  </a:lnTo>
                  <a:lnTo>
                    <a:pt x="420315" y="641448"/>
                  </a:lnTo>
                  <a:lnTo>
                    <a:pt x="463612" y="624868"/>
                  </a:lnTo>
                  <a:lnTo>
                    <a:pt x="503705" y="602535"/>
                  </a:lnTo>
                  <a:lnTo>
                    <a:pt x="540091" y="574955"/>
                  </a:lnTo>
                  <a:lnTo>
                    <a:pt x="572264" y="542634"/>
                  </a:lnTo>
                  <a:lnTo>
                    <a:pt x="599720" y="506080"/>
                  </a:lnTo>
                  <a:lnTo>
                    <a:pt x="621954" y="465798"/>
                  </a:lnTo>
                  <a:lnTo>
                    <a:pt x="638460" y="422297"/>
                  </a:lnTo>
                  <a:lnTo>
                    <a:pt x="648735" y="376082"/>
                  </a:lnTo>
                  <a:lnTo>
                    <a:pt x="652272" y="327660"/>
                  </a:lnTo>
                  <a:lnTo>
                    <a:pt x="648735" y="279237"/>
                  </a:lnTo>
                  <a:lnTo>
                    <a:pt x="638460" y="233022"/>
                  </a:lnTo>
                  <a:lnTo>
                    <a:pt x="621954" y="189521"/>
                  </a:lnTo>
                  <a:lnTo>
                    <a:pt x="599720" y="149239"/>
                  </a:lnTo>
                  <a:lnTo>
                    <a:pt x="572264" y="112685"/>
                  </a:lnTo>
                  <a:lnTo>
                    <a:pt x="540091" y="80364"/>
                  </a:lnTo>
                  <a:lnTo>
                    <a:pt x="503705" y="52784"/>
                  </a:lnTo>
                  <a:lnTo>
                    <a:pt x="463612" y="30451"/>
                  </a:lnTo>
                  <a:lnTo>
                    <a:pt x="420315" y="13871"/>
                  </a:lnTo>
                  <a:lnTo>
                    <a:pt x="374322" y="3552"/>
                  </a:lnTo>
                  <a:lnTo>
                    <a:pt x="326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056" y="1176528"/>
              <a:ext cx="652780" cy="655320"/>
            </a:xfrm>
            <a:custGeom>
              <a:avLst/>
              <a:gdLst/>
              <a:ahLst/>
              <a:cxnLst/>
              <a:rect l="l" t="t" r="r" b="b"/>
              <a:pathLst>
                <a:path w="652780" h="655319">
                  <a:moveTo>
                    <a:pt x="0" y="327660"/>
                  </a:moveTo>
                  <a:lnTo>
                    <a:pt x="3536" y="279237"/>
                  </a:lnTo>
                  <a:lnTo>
                    <a:pt x="13807" y="233022"/>
                  </a:lnTo>
                  <a:lnTo>
                    <a:pt x="30311" y="189521"/>
                  </a:lnTo>
                  <a:lnTo>
                    <a:pt x="52541" y="149239"/>
                  </a:lnTo>
                  <a:lnTo>
                    <a:pt x="79994" y="112685"/>
                  </a:lnTo>
                  <a:lnTo>
                    <a:pt x="112165" y="80364"/>
                  </a:lnTo>
                  <a:lnTo>
                    <a:pt x="148549" y="52784"/>
                  </a:lnTo>
                  <a:lnTo>
                    <a:pt x="188643" y="30451"/>
                  </a:lnTo>
                  <a:lnTo>
                    <a:pt x="231942" y="13871"/>
                  </a:lnTo>
                  <a:lnTo>
                    <a:pt x="277941" y="3552"/>
                  </a:lnTo>
                  <a:lnTo>
                    <a:pt x="326135" y="0"/>
                  </a:lnTo>
                  <a:lnTo>
                    <a:pt x="374322" y="3552"/>
                  </a:lnTo>
                  <a:lnTo>
                    <a:pt x="420315" y="13871"/>
                  </a:lnTo>
                  <a:lnTo>
                    <a:pt x="463612" y="30451"/>
                  </a:lnTo>
                  <a:lnTo>
                    <a:pt x="503705" y="52784"/>
                  </a:lnTo>
                  <a:lnTo>
                    <a:pt x="540091" y="80364"/>
                  </a:lnTo>
                  <a:lnTo>
                    <a:pt x="572264" y="112685"/>
                  </a:lnTo>
                  <a:lnTo>
                    <a:pt x="599720" y="149239"/>
                  </a:lnTo>
                  <a:lnTo>
                    <a:pt x="621954" y="189521"/>
                  </a:lnTo>
                  <a:lnTo>
                    <a:pt x="638460" y="233022"/>
                  </a:lnTo>
                  <a:lnTo>
                    <a:pt x="648735" y="279237"/>
                  </a:lnTo>
                  <a:lnTo>
                    <a:pt x="652272" y="327660"/>
                  </a:lnTo>
                  <a:lnTo>
                    <a:pt x="648735" y="376082"/>
                  </a:lnTo>
                  <a:lnTo>
                    <a:pt x="638460" y="422297"/>
                  </a:lnTo>
                  <a:lnTo>
                    <a:pt x="621954" y="465798"/>
                  </a:lnTo>
                  <a:lnTo>
                    <a:pt x="599720" y="506080"/>
                  </a:lnTo>
                  <a:lnTo>
                    <a:pt x="572264" y="542634"/>
                  </a:lnTo>
                  <a:lnTo>
                    <a:pt x="540091" y="574955"/>
                  </a:lnTo>
                  <a:lnTo>
                    <a:pt x="503705" y="602535"/>
                  </a:lnTo>
                  <a:lnTo>
                    <a:pt x="463612" y="624868"/>
                  </a:lnTo>
                  <a:lnTo>
                    <a:pt x="420315" y="641448"/>
                  </a:lnTo>
                  <a:lnTo>
                    <a:pt x="374322" y="651767"/>
                  </a:lnTo>
                  <a:lnTo>
                    <a:pt x="326135" y="655320"/>
                  </a:lnTo>
                  <a:lnTo>
                    <a:pt x="277941" y="651767"/>
                  </a:lnTo>
                  <a:lnTo>
                    <a:pt x="231942" y="641448"/>
                  </a:lnTo>
                  <a:lnTo>
                    <a:pt x="188643" y="624868"/>
                  </a:lnTo>
                  <a:lnTo>
                    <a:pt x="148549" y="602535"/>
                  </a:lnTo>
                  <a:lnTo>
                    <a:pt x="112165" y="574955"/>
                  </a:lnTo>
                  <a:lnTo>
                    <a:pt x="79994" y="542634"/>
                  </a:lnTo>
                  <a:lnTo>
                    <a:pt x="52541" y="506080"/>
                  </a:lnTo>
                  <a:lnTo>
                    <a:pt x="30311" y="465798"/>
                  </a:lnTo>
                  <a:lnTo>
                    <a:pt x="13807" y="422297"/>
                  </a:lnTo>
                  <a:lnTo>
                    <a:pt x="3536" y="376082"/>
                  </a:lnTo>
                  <a:lnTo>
                    <a:pt x="0" y="327660"/>
                  </a:lnTo>
                  <a:close/>
                </a:path>
              </a:pathLst>
            </a:custGeom>
            <a:ln w="24383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84959" y="2026919"/>
              <a:ext cx="6949440" cy="524510"/>
            </a:xfrm>
            <a:custGeom>
              <a:avLst/>
              <a:gdLst/>
              <a:ahLst/>
              <a:cxnLst/>
              <a:rect l="l" t="t" r="r" b="b"/>
              <a:pathLst>
                <a:path w="6949440" h="524510">
                  <a:moveTo>
                    <a:pt x="6949440" y="0"/>
                  </a:moveTo>
                  <a:lnTo>
                    <a:pt x="0" y="0"/>
                  </a:lnTo>
                  <a:lnTo>
                    <a:pt x="0" y="524255"/>
                  </a:lnTo>
                  <a:lnTo>
                    <a:pt x="6949440" y="524255"/>
                  </a:lnTo>
                  <a:lnTo>
                    <a:pt x="694944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4959" y="2026919"/>
              <a:ext cx="6949440" cy="524510"/>
            </a:xfrm>
            <a:custGeom>
              <a:avLst/>
              <a:gdLst/>
              <a:ahLst/>
              <a:cxnLst/>
              <a:rect l="l" t="t" r="r" b="b"/>
              <a:pathLst>
                <a:path w="6949440" h="524510">
                  <a:moveTo>
                    <a:pt x="0" y="524255"/>
                  </a:moveTo>
                  <a:lnTo>
                    <a:pt x="6949440" y="524255"/>
                  </a:lnTo>
                  <a:lnTo>
                    <a:pt x="6949440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8823" y="1962912"/>
              <a:ext cx="652780" cy="652780"/>
            </a:xfrm>
            <a:custGeom>
              <a:avLst/>
              <a:gdLst/>
              <a:ahLst/>
              <a:cxnLst/>
              <a:rect l="l" t="t" r="r" b="b"/>
              <a:pathLst>
                <a:path w="652780" h="652780">
                  <a:moveTo>
                    <a:pt x="326135" y="0"/>
                  </a:moveTo>
                  <a:lnTo>
                    <a:pt x="277949" y="3536"/>
                  </a:lnTo>
                  <a:lnTo>
                    <a:pt x="231956" y="13811"/>
                  </a:lnTo>
                  <a:lnTo>
                    <a:pt x="188659" y="30317"/>
                  </a:lnTo>
                  <a:lnTo>
                    <a:pt x="148566" y="52551"/>
                  </a:lnTo>
                  <a:lnTo>
                    <a:pt x="112180" y="80007"/>
                  </a:lnTo>
                  <a:lnTo>
                    <a:pt x="80007" y="112180"/>
                  </a:lnTo>
                  <a:lnTo>
                    <a:pt x="52551" y="148566"/>
                  </a:lnTo>
                  <a:lnTo>
                    <a:pt x="30317" y="188659"/>
                  </a:lnTo>
                  <a:lnTo>
                    <a:pt x="13811" y="231956"/>
                  </a:lnTo>
                  <a:lnTo>
                    <a:pt x="3536" y="277949"/>
                  </a:lnTo>
                  <a:lnTo>
                    <a:pt x="0" y="326136"/>
                  </a:lnTo>
                  <a:lnTo>
                    <a:pt x="3536" y="374322"/>
                  </a:lnTo>
                  <a:lnTo>
                    <a:pt x="13811" y="420315"/>
                  </a:lnTo>
                  <a:lnTo>
                    <a:pt x="30317" y="463612"/>
                  </a:lnTo>
                  <a:lnTo>
                    <a:pt x="52551" y="503705"/>
                  </a:lnTo>
                  <a:lnTo>
                    <a:pt x="80007" y="540091"/>
                  </a:lnTo>
                  <a:lnTo>
                    <a:pt x="112180" y="572264"/>
                  </a:lnTo>
                  <a:lnTo>
                    <a:pt x="148566" y="599720"/>
                  </a:lnTo>
                  <a:lnTo>
                    <a:pt x="188659" y="621954"/>
                  </a:lnTo>
                  <a:lnTo>
                    <a:pt x="231956" y="638460"/>
                  </a:lnTo>
                  <a:lnTo>
                    <a:pt x="277949" y="648735"/>
                  </a:lnTo>
                  <a:lnTo>
                    <a:pt x="326135" y="652272"/>
                  </a:lnTo>
                  <a:lnTo>
                    <a:pt x="374322" y="648735"/>
                  </a:lnTo>
                  <a:lnTo>
                    <a:pt x="420315" y="638460"/>
                  </a:lnTo>
                  <a:lnTo>
                    <a:pt x="463612" y="621954"/>
                  </a:lnTo>
                  <a:lnTo>
                    <a:pt x="503705" y="599720"/>
                  </a:lnTo>
                  <a:lnTo>
                    <a:pt x="540091" y="572264"/>
                  </a:lnTo>
                  <a:lnTo>
                    <a:pt x="572264" y="540091"/>
                  </a:lnTo>
                  <a:lnTo>
                    <a:pt x="599720" y="503705"/>
                  </a:lnTo>
                  <a:lnTo>
                    <a:pt x="621954" y="463612"/>
                  </a:lnTo>
                  <a:lnTo>
                    <a:pt x="638460" y="420315"/>
                  </a:lnTo>
                  <a:lnTo>
                    <a:pt x="648735" y="374322"/>
                  </a:lnTo>
                  <a:lnTo>
                    <a:pt x="652271" y="326136"/>
                  </a:lnTo>
                  <a:lnTo>
                    <a:pt x="648735" y="277949"/>
                  </a:lnTo>
                  <a:lnTo>
                    <a:pt x="638460" y="231956"/>
                  </a:lnTo>
                  <a:lnTo>
                    <a:pt x="621954" y="188659"/>
                  </a:lnTo>
                  <a:lnTo>
                    <a:pt x="599720" y="148566"/>
                  </a:lnTo>
                  <a:lnTo>
                    <a:pt x="572264" y="112180"/>
                  </a:lnTo>
                  <a:lnTo>
                    <a:pt x="540091" y="80007"/>
                  </a:lnTo>
                  <a:lnTo>
                    <a:pt x="503705" y="52551"/>
                  </a:lnTo>
                  <a:lnTo>
                    <a:pt x="463612" y="30317"/>
                  </a:lnTo>
                  <a:lnTo>
                    <a:pt x="420315" y="13811"/>
                  </a:lnTo>
                  <a:lnTo>
                    <a:pt x="374322" y="3536"/>
                  </a:lnTo>
                  <a:lnTo>
                    <a:pt x="326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8823" y="1962912"/>
              <a:ext cx="652780" cy="652780"/>
            </a:xfrm>
            <a:custGeom>
              <a:avLst/>
              <a:gdLst/>
              <a:ahLst/>
              <a:cxnLst/>
              <a:rect l="l" t="t" r="r" b="b"/>
              <a:pathLst>
                <a:path w="652780" h="652780">
                  <a:moveTo>
                    <a:pt x="0" y="326136"/>
                  </a:moveTo>
                  <a:lnTo>
                    <a:pt x="3536" y="277949"/>
                  </a:lnTo>
                  <a:lnTo>
                    <a:pt x="13811" y="231956"/>
                  </a:lnTo>
                  <a:lnTo>
                    <a:pt x="30317" y="188659"/>
                  </a:lnTo>
                  <a:lnTo>
                    <a:pt x="52551" y="148566"/>
                  </a:lnTo>
                  <a:lnTo>
                    <a:pt x="80007" y="112180"/>
                  </a:lnTo>
                  <a:lnTo>
                    <a:pt x="112180" y="80007"/>
                  </a:lnTo>
                  <a:lnTo>
                    <a:pt x="148566" y="52551"/>
                  </a:lnTo>
                  <a:lnTo>
                    <a:pt x="188659" y="30317"/>
                  </a:lnTo>
                  <a:lnTo>
                    <a:pt x="231956" y="13811"/>
                  </a:lnTo>
                  <a:lnTo>
                    <a:pt x="277949" y="3536"/>
                  </a:lnTo>
                  <a:lnTo>
                    <a:pt x="326135" y="0"/>
                  </a:lnTo>
                  <a:lnTo>
                    <a:pt x="374322" y="3536"/>
                  </a:lnTo>
                  <a:lnTo>
                    <a:pt x="420315" y="13811"/>
                  </a:lnTo>
                  <a:lnTo>
                    <a:pt x="463612" y="30317"/>
                  </a:lnTo>
                  <a:lnTo>
                    <a:pt x="503705" y="52551"/>
                  </a:lnTo>
                  <a:lnTo>
                    <a:pt x="540091" y="80007"/>
                  </a:lnTo>
                  <a:lnTo>
                    <a:pt x="572264" y="112180"/>
                  </a:lnTo>
                  <a:lnTo>
                    <a:pt x="599720" y="148566"/>
                  </a:lnTo>
                  <a:lnTo>
                    <a:pt x="621954" y="188659"/>
                  </a:lnTo>
                  <a:lnTo>
                    <a:pt x="638460" y="231956"/>
                  </a:lnTo>
                  <a:lnTo>
                    <a:pt x="648735" y="277949"/>
                  </a:lnTo>
                  <a:lnTo>
                    <a:pt x="652271" y="326136"/>
                  </a:lnTo>
                  <a:lnTo>
                    <a:pt x="648735" y="374322"/>
                  </a:lnTo>
                  <a:lnTo>
                    <a:pt x="638460" y="420315"/>
                  </a:lnTo>
                  <a:lnTo>
                    <a:pt x="621954" y="463612"/>
                  </a:lnTo>
                  <a:lnTo>
                    <a:pt x="599720" y="503705"/>
                  </a:lnTo>
                  <a:lnTo>
                    <a:pt x="572264" y="540091"/>
                  </a:lnTo>
                  <a:lnTo>
                    <a:pt x="540091" y="572264"/>
                  </a:lnTo>
                  <a:lnTo>
                    <a:pt x="503705" y="599720"/>
                  </a:lnTo>
                  <a:lnTo>
                    <a:pt x="463612" y="621954"/>
                  </a:lnTo>
                  <a:lnTo>
                    <a:pt x="420315" y="638460"/>
                  </a:lnTo>
                  <a:lnTo>
                    <a:pt x="374322" y="648735"/>
                  </a:lnTo>
                  <a:lnTo>
                    <a:pt x="326135" y="652272"/>
                  </a:lnTo>
                  <a:lnTo>
                    <a:pt x="277949" y="648735"/>
                  </a:lnTo>
                  <a:lnTo>
                    <a:pt x="231956" y="638460"/>
                  </a:lnTo>
                  <a:lnTo>
                    <a:pt x="188659" y="621954"/>
                  </a:lnTo>
                  <a:lnTo>
                    <a:pt x="148566" y="599720"/>
                  </a:lnTo>
                  <a:lnTo>
                    <a:pt x="112180" y="572264"/>
                  </a:lnTo>
                  <a:lnTo>
                    <a:pt x="80007" y="540091"/>
                  </a:lnTo>
                  <a:lnTo>
                    <a:pt x="52551" y="503705"/>
                  </a:lnTo>
                  <a:lnTo>
                    <a:pt x="30317" y="463612"/>
                  </a:lnTo>
                  <a:lnTo>
                    <a:pt x="13811" y="420315"/>
                  </a:lnTo>
                  <a:lnTo>
                    <a:pt x="3536" y="374322"/>
                  </a:lnTo>
                  <a:lnTo>
                    <a:pt x="0" y="326136"/>
                  </a:lnTo>
                  <a:close/>
                </a:path>
              </a:pathLst>
            </a:custGeom>
            <a:ln w="2438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83080" y="2810256"/>
              <a:ext cx="6751320" cy="524510"/>
            </a:xfrm>
            <a:custGeom>
              <a:avLst/>
              <a:gdLst/>
              <a:ahLst/>
              <a:cxnLst/>
              <a:rect l="l" t="t" r="r" b="b"/>
              <a:pathLst>
                <a:path w="6751320" h="524510">
                  <a:moveTo>
                    <a:pt x="6751320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6751320" y="524256"/>
                  </a:lnTo>
                  <a:lnTo>
                    <a:pt x="675132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83080" y="2810256"/>
              <a:ext cx="6751320" cy="524510"/>
            </a:xfrm>
            <a:custGeom>
              <a:avLst/>
              <a:gdLst/>
              <a:ahLst/>
              <a:cxnLst/>
              <a:rect l="l" t="t" r="r" b="b"/>
              <a:pathLst>
                <a:path w="6751320" h="524510">
                  <a:moveTo>
                    <a:pt x="0" y="524256"/>
                  </a:moveTo>
                  <a:lnTo>
                    <a:pt x="6751320" y="524256"/>
                  </a:lnTo>
                  <a:lnTo>
                    <a:pt x="6751320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53895" y="2746247"/>
              <a:ext cx="655320" cy="652780"/>
            </a:xfrm>
            <a:custGeom>
              <a:avLst/>
              <a:gdLst/>
              <a:ahLst/>
              <a:cxnLst/>
              <a:rect l="l" t="t" r="r" b="b"/>
              <a:pathLst>
                <a:path w="655319" h="652779">
                  <a:moveTo>
                    <a:pt x="327659" y="0"/>
                  </a:moveTo>
                  <a:lnTo>
                    <a:pt x="279237" y="3536"/>
                  </a:lnTo>
                  <a:lnTo>
                    <a:pt x="233022" y="13811"/>
                  </a:lnTo>
                  <a:lnTo>
                    <a:pt x="189521" y="30317"/>
                  </a:lnTo>
                  <a:lnTo>
                    <a:pt x="149239" y="52551"/>
                  </a:lnTo>
                  <a:lnTo>
                    <a:pt x="112685" y="80007"/>
                  </a:lnTo>
                  <a:lnTo>
                    <a:pt x="80364" y="112180"/>
                  </a:lnTo>
                  <a:lnTo>
                    <a:pt x="52784" y="148566"/>
                  </a:lnTo>
                  <a:lnTo>
                    <a:pt x="30451" y="188659"/>
                  </a:lnTo>
                  <a:lnTo>
                    <a:pt x="13871" y="231956"/>
                  </a:lnTo>
                  <a:lnTo>
                    <a:pt x="3552" y="277949"/>
                  </a:lnTo>
                  <a:lnTo>
                    <a:pt x="0" y="326136"/>
                  </a:lnTo>
                  <a:lnTo>
                    <a:pt x="3552" y="374322"/>
                  </a:lnTo>
                  <a:lnTo>
                    <a:pt x="13871" y="420315"/>
                  </a:lnTo>
                  <a:lnTo>
                    <a:pt x="30451" y="463612"/>
                  </a:lnTo>
                  <a:lnTo>
                    <a:pt x="52784" y="503705"/>
                  </a:lnTo>
                  <a:lnTo>
                    <a:pt x="80364" y="540091"/>
                  </a:lnTo>
                  <a:lnTo>
                    <a:pt x="112685" y="572264"/>
                  </a:lnTo>
                  <a:lnTo>
                    <a:pt x="149239" y="599720"/>
                  </a:lnTo>
                  <a:lnTo>
                    <a:pt x="189521" y="621954"/>
                  </a:lnTo>
                  <a:lnTo>
                    <a:pt x="233022" y="638460"/>
                  </a:lnTo>
                  <a:lnTo>
                    <a:pt x="279237" y="648735"/>
                  </a:lnTo>
                  <a:lnTo>
                    <a:pt x="327659" y="652272"/>
                  </a:lnTo>
                  <a:lnTo>
                    <a:pt x="376082" y="648735"/>
                  </a:lnTo>
                  <a:lnTo>
                    <a:pt x="422297" y="638460"/>
                  </a:lnTo>
                  <a:lnTo>
                    <a:pt x="465798" y="621954"/>
                  </a:lnTo>
                  <a:lnTo>
                    <a:pt x="506080" y="599720"/>
                  </a:lnTo>
                  <a:lnTo>
                    <a:pt x="542634" y="572264"/>
                  </a:lnTo>
                  <a:lnTo>
                    <a:pt x="574955" y="540091"/>
                  </a:lnTo>
                  <a:lnTo>
                    <a:pt x="602535" y="503705"/>
                  </a:lnTo>
                  <a:lnTo>
                    <a:pt x="624868" y="463612"/>
                  </a:lnTo>
                  <a:lnTo>
                    <a:pt x="641448" y="420315"/>
                  </a:lnTo>
                  <a:lnTo>
                    <a:pt x="651767" y="374322"/>
                  </a:lnTo>
                  <a:lnTo>
                    <a:pt x="655320" y="326136"/>
                  </a:lnTo>
                  <a:lnTo>
                    <a:pt x="651767" y="277949"/>
                  </a:lnTo>
                  <a:lnTo>
                    <a:pt x="641448" y="231956"/>
                  </a:lnTo>
                  <a:lnTo>
                    <a:pt x="624868" y="188659"/>
                  </a:lnTo>
                  <a:lnTo>
                    <a:pt x="602535" y="148566"/>
                  </a:lnTo>
                  <a:lnTo>
                    <a:pt x="574955" y="112180"/>
                  </a:lnTo>
                  <a:lnTo>
                    <a:pt x="542634" y="80007"/>
                  </a:lnTo>
                  <a:lnTo>
                    <a:pt x="506080" y="52551"/>
                  </a:lnTo>
                  <a:lnTo>
                    <a:pt x="465798" y="30317"/>
                  </a:lnTo>
                  <a:lnTo>
                    <a:pt x="422297" y="13811"/>
                  </a:lnTo>
                  <a:lnTo>
                    <a:pt x="376082" y="3536"/>
                  </a:lnTo>
                  <a:lnTo>
                    <a:pt x="327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53895" y="2746247"/>
              <a:ext cx="655320" cy="652780"/>
            </a:xfrm>
            <a:custGeom>
              <a:avLst/>
              <a:gdLst/>
              <a:ahLst/>
              <a:cxnLst/>
              <a:rect l="l" t="t" r="r" b="b"/>
              <a:pathLst>
                <a:path w="655319" h="652779">
                  <a:moveTo>
                    <a:pt x="0" y="326136"/>
                  </a:moveTo>
                  <a:lnTo>
                    <a:pt x="3552" y="277949"/>
                  </a:lnTo>
                  <a:lnTo>
                    <a:pt x="13871" y="231956"/>
                  </a:lnTo>
                  <a:lnTo>
                    <a:pt x="30451" y="188659"/>
                  </a:lnTo>
                  <a:lnTo>
                    <a:pt x="52784" y="148566"/>
                  </a:lnTo>
                  <a:lnTo>
                    <a:pt x="80364" y="112180"/>
                  </a:lnTo>
                  <a:lnTo>
                    <a:pt x="112685" y="80007"/>
                  </a:lnTo>
                  <a:lnTo>
                    <a:pt x="149239" y="52551"/>
                  </a:lnTo>
                  <a:lnTo>
                    <a:pt x="189521" y="30317"/>
                  </a:lnTo>
                  <a:lnTo>
                    <a:pt x="233022" y="13811"/>
                  </a:lnTo>
                  <a:lnTo>
                    <a:pt x="279237" y="3536"/>
                  </a:lnTo>
                  <a:lnTo>
                    <a:pt x="327659" y="0"/>
                  </a:lnTo>
                  <a:lnTo>
                    <a:pt x="376082" y="3536"/>
                  </a:lnTo>
                  <a:lnTo>
                    <a:pt x="422297" y="13811"/>
                  </a:lnTo>
                  <a:lnTo>
                    <a:pt x="465798" y="30317"/>
                  </a:lnTo>
                  <a:lnTo>
                    <a:pt x="506080" y="52551"/>
                  </a:lnTo>
                  <a:lnTo>
                    <a:pt x="542634" y="80007"/>
                  </a:lnTo>
                  <a:lnTo>
                    <a:pt x="574955" y="112180"/>
                  </a:lnTo>
                  <a:lnTo>
                    <a:pt x="602535" y="148566"/>
                  </a:lnTo>
                  <a:lnTo>
                    <a:pt x="624868" y="188659"/>
                  </a:lnTo>
                  <a:lnTo>
                    <a:pt x="641448" y="231956"/>
                  </a:lnTo>
                  <a:lnTo>
                    <a:pt x="651767" y="277949"/>
                  </a:lnTo>
                  <a:lnTo>
                    <a:pt x="655320" y="326136"/>
                  </a:lnTo>
                  <a:lnTo>
                    <a:pt x="651767" y="374322"/>
                  </a:lnTo>
                  <a:lnTo>
                    <a:pt x="641448" y="420315"/>
                  </a:lnTo>
                  <a:lnTo>
                    <a:pt x="624868" y="463612"/>
                  </a:lnTo>
                  <a:lnTo>
                    <a:pt x="602535" y="503705"/>
                  </a:lnTo>
                  <a:lnTo>
                    <a:pt x="574955" y="540091"/>
                  </a:lnTo>
                  <a:lnTo>
                    <a:pt x="542634" y="572264"/>
                  </a:lnTo>
                  <a:lnTo>
                    <a:pt x="506080" y="599720"/>
                  </a:lnTo>
                  <a:lnTo>
                    <a:pt x="465798" y="621954"/>
                  </a:lnTo>
                  <a:lnTo>
                    <a:pt x="422297" y="638460"/>
                  </a:lnTo>
                  <a:lnTo>
                    <a:pt x="376082" y="648735"/>
                  </a:lnTo>
                  <a:lnTo>
                    <a:pt x="327659" y="652272"/>
                  </a:lnTo>
                  <a:lnTo>
                    <a:pt x="279237" y="648735"/>
                  </a:lnTo>
                  <a:lnTo>
                    <a:pt x="233022" y="638460"/>
                  </a:lnTo>
                  <a:lnTo>
                    <a:pt x="189521" y="621954"/>
                  </a:lnTo>
                  <a:lnTo>
                    <a:pt x="149239" y="599720"/>
                  </a:lnTo>
                  <a:lnTo>
                    <a:pt x="112685" y="572264"/>
                  </a:lnTo>
                  <a:lnTo>
                    <a:pt x="80364" y="540091"/>
                  </a:lnTo>
                  <a:lnTo>
                    <a:pt x="52784" y="503705"/>
                  </a:lnTo>
                  <a:lnTo>
                    <a:pt x="30451" y="463612"/>
                  </a:lnTo>
                  <a:lnTo>
                    <a:pt x="13871" y="420315"/>
                  </a:lnTo>
                  <a:lnTo>
                    <a:pt x="3552" y="374322"/>
                  </a:lnTo>
                  <a:lnTo>
                    <a:pt x="0" y="326136"/>
                  </a:lnTo>
                  <a:close/>
                </a:path>
              </a:pathLst>
            </a:custGeom>
            <a:ln w="24383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83080" y="3596640"/>
              <a:ext cx="6751320" cy="521334"/>
            </a:xfrm>
            <a:custGeom>
              <a:avLst/>
              <a:gdLst/>
              <a:ahLst/>
              <a:cxnLst/>
              <a:rect l="l" t="t" r="r" b="b"/>
              <a:pathLst>
                <a:path w="6751320" h="521335">
                  <a:moveTo>
                    <a:pt x="6751320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6751320" y="521208"/>
                  </a:lnTo>
                  <a:lnTo>
                    <a:pt x="675132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83080" y="3596640"/>
              <a:ext cx="6751320" cy="521334"/>
            </a:xfrm>
            <a:custGeom>
              <a:avLst/>
              <a:gdLst/>
              <a:ahLst/>
              <a:cxnLst/>
              <a:rect l="l" t="t" r="r" b="b"/>
              <a:pathLst>
                <a:path w="6751320" h="521335">
                  <a:moveTo>
                    <a:pt x="0" y="521208"/>
                  </a:moveTo>
                  <a:lnTo>
                    <a:pt x="6751320" y="521208"/>
                  </a:lnTo>
                  <a:lnTo>
                    <a:pt x="6751320" y="0"/>
                  </a:lnTo>
                  <a:lnTo>
                    <a:pt x="0" y="0"/>
                  </a:lnTo>
                  <a:lnTo>
                    <a:pt x="0" y="52120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53895" y="3529584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19" h="655320">
                  <a:moveTo>
                    <a:pt x="327659" y="0"/>
                  </a:moveTo>
                  <a:lnTo>
                    <a:pt x="279237" y="3552"/>
                  </a:lnTo>
                  <a:lnTo>
                    <a:pt x="233022" y="13871"/>
                  </a:lnTo>
                  <a:lnTo>
                    <a:pt x="189521" y="30451"/>
                  </a:lnTo>
                  <a:lnTo>
                    <a:pt x="149239" y="52784"/>
                  </a:lnTo>
                  <a:lnTo>
                    <a:pt x="112685" y="80364"/>
                  </a:lnTo>
                  <a:lnTo>
                    <a:pt x="80364" y="112685"/>
                  </a:lnTo>
                  <a:lnTo>
                    <a:pt x="52784" y="149239"/>
                  </a:lnTo>
                  <a:lnTo>
                    <a:pt x="30451" y="189521"/>
                  </a:lnTo>
                  <a:lnTo>
                    <a:pt x="13871" y="233022"/>
                  </a:lnTo>
                  <a:lnTo>
                    <a:pt x="3552" y="279237"/>
                  </a:lnTo>
                  <a:lnTo>
                    <a:pt x="0" y="327659"/>
                  </a:lnTo>
                  <a:lnTo>
                    <a:pt x="3552" y="376082"/>
                  </a:lnTo>
                  <a:lnTo>
                    <a:pt x="13871" y="422297"/>
                  </a:lnTo>
                  <a:lnTo>
                    <a:pt x="30451" y="465798"/>
                  </a:lnTo>
                  <a:lnTo>
                    <a:pt x="52784" y="506080"/>
                  </a:lnTo>
                  <a:lnTo>
                    <a:pt x="80364" y="542634"/>
                  </a:lnTo>
                  <a:lnTo>
                    <a:pt x="112685" y="574955"/>
                  </a:lnTo>
                  <a:lnTo>
                    <a:pt x="149239" y="602535"/>
                  </a:lnTo>
                  <a:lnTo>
                    <a:pt x="189521" y="624868"/>
                  </a:lnTo>
                  <a:lnTo>
                    <a:pt x="233022" y="641448"/>
                  </a:lnTo>
                  <a:lnTo>
                    <a:pt x="279237" y="651767"/>
                  </a:lnTo>
                  <a:lnTo>
                    <a:pt x="327659" y="655319"/>
                  </a:lnTo>
                  <a:lnTo>
                    <a:pt x="376082" y="651767"/>
                  </a:lnTo>
                  <a:lnTo>
                    <a:pt x="422297" y="641448"/>
                  </a:lnTo>
                  <a:lnTo>
                    <a:pt x="465798" y="624868"/>
                  </a:lnTo>
                  <a:lnTo>
                    <a:pt x="506080" y="602535"/>
                  </a:lnTo>
                  <a:lnTo>
                    <a:pt x="542634" y="574955"/>
                  </a:lnTo>
                  <a:lnTo>
                    <a:pt x="574955" y="542634"/>
                  </a:lnTo>
                  <a:lnTo>
                    <a:pt x="602535" y="506080"/>
                  </a:lnTo>
                  <a:lnTo>
                    <a:pt x="624868" y="465798"/>
                  </a:lnTo>
                  <a:lnTo>
                    <a:pt x="641448" y="422297"/>
                  </a:lnTo>
                  <a:lnTo>
                    <a:pt x="651767" y="376082"/>
                  </a:lnTo>
                  <a:lnTo>
                    <a:pt x="655320" y="327659"/>
                  </a:lnTo>
                  <a:lnTo>
                    <a:pt x="651767" y="279237"/>
                  </a:lnTo>
                  <a:lnTo>
                    <a:pt x="641448" y="233022"/>
                  </a:lnTo>
                  <a:lnTo>
                    <a:pt x="624868" y="189521"/>
                  </a:lnTo>
                  <a:lnTo>
                    <a:pt x="602535" y="149239"/>
                  </a:lnTo>
                  <a:lnTo>
                    <a:pt x="574955" y="112685"/>
                  </a:lnTo>
                  <a:lnTo>
                    <a:pt x="542634" y="80364"/>
                  </a:lnTo>
                  <a:lnTo>
                    <a:pt x="506080" y="52784"/>
                  </a:lnTo>
                  <a:lnTo>
                    <a:pt x="465798" y="30451"/>
                  </a:lnTo>
                  <a:lnTo>
                    <a:pt x="422297" y="13871"/>
                  </a:lnTo>
                  <a:lnTo>
                    <a:pt x="376082" y="3552"/>
                  </a:lnTo>
                  <a:lnTo>
                    <a:pt x="327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53895" y="3529584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19" h="655320">
                  <a:moveTo>
                    <a:pt x="0" y="327659"/>
                  </a:moveTo>
                  <a:lnTo>
                    <a:pt x="3552" y="279237"/>
                  </a:lnTo>
                  <a:lnTo>
                    <a:pt x="13871" y="233022"/>
                  </a:lnTo>
                  <a:lnTo>
                    <a:pt x="30451" y="189521"/>
                  </a:lnTo>
                  <a:lnTo>
                    <a:pt x="52784" y="149239"/>
                  </a:lnTo>
                  <a:lnTo>
                    <a:pt x="80364" y="112685"/>
                  </a:lnTo>
                  <a:lnTo>
                    <a:pt x="112685" y="80364"/>
                  </a:lnTo>
                  <a:lnTo>
                    <a:pt x="149239" y="52784"/>
                  </a:lnTo>
                  <a:lnTo>
                    <a:pt x="189521" y="30451"/>
                  </a:lnTo>
                  <a:lnTo>
                    <a:pt x="233022" y="13871"/>
                  </a:lnTo>
                  <a:lnTo>
                    <a:pt x="279237" y="3552"/>
                  </a:lnTo>
                  <a:lnTo>
                    <a:pt x="327659" y="0"/>
                  </a:lnTo>
                  <a:lnTo>
                    <a:pt x="376082" y="3552"/>
                  </a:lnTo>
                  <a:lnTo>
                    <a:pt x="422297" y="13871"/>
                  </a:lnTo>
                  <a:lnTo>
                    <a:pt x="465798" y="30451"/>
                  </a:lnTo>
                  <a:lnTo>
                    <a:pt x="506080" y="52784"/>
                  </a:lnTo>
                  <a:lnTo>
                    <a:pt x="542634" y="80364"/>
                  </a:lnTo>
                  <a:lnTo>
                    <a:pt x="574955" y="112685"/>
                  </a:lnTo>
                  <a:lnTo>
                    <a:pt x="602535" y="149239"/>
                  </a:lnTo>
                  <a:lnTo>
                    <a:pt x="624868" y="189521"/>
                  </a:lnTo>
                  <a:lnTo>
                    <a:pt x="641448" y="233022"/>
                  </a:lnTo>
                  <a:lnTo>
                    <a:pt x="651767" y="279237"/>
                  </a:lnTo>
                  <a:lnTo>
                    <a:pt x="655320" y="327659"/>
                  </a:lnTo>
                  <a:lnTo>
                    <a:pt x="651767" y="376082"/>
                  </a:lnTo>
                  <a:lnTo>
                    <a:pt x="641448" y="422297"/>
                  </a:lnTo>
                  <a:lnTo>
                    <a:pt x="624868" y="465798"/>
                  </a:lnTo>
                  <a:lnTo>
                    <a:pt x="602535" y="506080"/>
                  </a:lnTo>
                  <a:lnTo>
                    <a:pt x="574955" y="542634"/>
                  </a:lnTo>
                  <a:lnTo>
                    <a:pt x="542634" y="574955"/>
                  </a:lnTo>
                  <a:lnTo>
                    <a:pt x="506080" y="602535"/>
                  </a:lnTo>
                  <a:lnTo>
                    <a:pt x="465798" y="624868"/>
                  </a:lnTo>
                  <a:lnTo>
                    <a:pt x="422297" y="641448"/>
                  </a:lnTo>
                  <a:lnTo>
                    <a:pt x="376082" y="651767"/>
                  </a:lnTo>
                  <a:lnTo>
                    <a:pt x="327659" y="655319"/>
                  </a:lnTo>
                  <a:lnTo>
                    <a:pt x="279237" y="651767"/>
                  </a:lnTo>
                  <a:lnTo>
                    <a:pt x="233022" y="641448"/>
                  </a:lnTo>
                  <a:lnTo>
                    <a:pt x="189521" y="624868"/>
                  </a:lnTo>
                  <a:lnTo>
                    <a:pt x="149239" y="602535"/>
                  </a:lnTo>
                  <a:lnTo>
                    <a:pt x="112685" y="574955"/>
                  </a:lnTo>
                  <a:lnTo>
                    <a:pt x="80364" y="542634"/>
                  </a:lnTo>
                  <a:lnTo>
                    <a:pt x="52784" y="506080"/>
                  </a:lnTo>
                  <a:lnTo>
                    <a:pt x="30451" y="465798"/>
                  </a:lnTo>
                  <a:lnTo>
                    <a:pt x="13871" y="422297"/>
                  </a:lnTo>
                  <a:lnTo>
                    <a:pt x="3552" y="376082"/>
                  </a:lnTo>
                  <a:lnTo>
                    <a:pt x="0" y="327659"/>
                  </a:lnTo>
                  <a:close/>
                </a:path>
              </a:pathLst>
            </a:custGeom>
            <a:ln w="24384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84959" y="4379975"/>
              <a:ext cx="6949440" cy="524510"/>
            </a:xfrm>
            <a:custGeom>
              <a:avLst/>
              <a:gdLst/>
              <a:ahLst/>
              <a:cxnLst/>
              <a:rect l="l" t="t" r="r" b="b"/>
              <a:pathLst>
                <a:path w="6949440" h="524510">
                  <a:moveTo>
                    <a:pt x="6949440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6949440" y="524256"/>
                  </a:lnTo>
                  <a:lnTo>
                    <a:pt x="694944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84959" y="4379975"/>
              <a:ext cx="6949440" cy="524510"/>
            </a:xfrm>
            <a:custGeom>
              <a:avLst/>
              <a:gdLst/>
              <a:ahLst/>
              <a:cxnLst/>
              <a:rect l="l" t="t" r="r" b="b"/>
              <a:pathLst>
                <a:path w="6949440" h="524510">
                  <a:moveTo>
                    <a:pt x="0" y="524256"/>
                  </a:moveTo>
                  <a:lnTo>
                    <a:pt x="6949440" y="524256"/>
                  </a:lnTo>
                  <a:lnTo>
                    <a:pt x="6949440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58823" y="4315968"/>
              <a:ext cx="652780" cy="652780"/>
            </a:xfrm>
            <a:custGeom>
              <a:avLst/>
              <a:gdLst/>
              <a:ahLst/>
              <a:cxnLst/>
              <a:rect l="l" t="t" r="r" b="b"/>
              <a:pathLst>
                <a:path w="652780" h="652779">
                  <a:moveTo>
                    <a:pt x="326135" y="0"/>
                  </a:moveTo>
                  <a:lnTo>
                    <a:pt x="277949" y="3536"/>
                  </a:lnTo>
                  <a:lnTo>
                    <a:pt x="231956" y="13811"/>
                  </a:lnTo>
                  <a:lnTo>
                    <a:pt x="188659" y="30317"/>
                  </a:lnTo>
                  <a:lnTo>
                    <a:pt x="148566" y="52551"/>
                  </a:lnTo>
                  <a:lnTo>
                    <a:pt x="112180" y="80007"/>
                  </a:lnTo>
                  <a:lnTo>
                    <a:pt x="80007" y="112180"/>
                  </a:lnTo>
                  <a:lnTo>
                    <a:pt x="52551" y="148566"/>
                  </a:lnTo>
                  <a:lnTo>
                    <a:pt x="30317" y="188659"/>
                  </a:lnTo>
                  <a:lnTo>
                    <a:pt x="13811" y="231956"/>
                  </a:lnTo>
                  <a:lnTo>
                    <a:pt x="3536" y="277949"/>
                  </a:lnTo>
                  <a:lnTo>
                    <a:pt x="0" y="326135"/>
                  </a:lnTo>
                  <a:lnTo>
                    <a:pt x="3536" y="374322"/>
                  </a:lnTo>
                  <a:lnTo>
                    <a:pt x="13811" y="420315"/>
                  </a:lnTo>
                  <a:lnTo>
                    <a:pt x="30317" y="463612"/>
                  </a:lnTo>
                  <a:lnTo>
                    <a:pt x="52551" y="503705"/>
                  </a:lnTo>
                  <a:lnTo>
                    <a:pt x="80007" y="540091"/>
                  </a:lnTo>
                  <a:lnTo>
                    <a:pt x="112180" y="572264"/>
                  </a:lnTo>
                  <a:lnTo>
                    <a:pt x="148566" y="599720"/>
                  </a:lnTo>
                  <a:lnTo>
                    <a:pt x="188659" y="621954"/>
                  </a:lnTo>
                  <a:lnTo>
                    <a:pt x="231956" y="638460"/>
                  </a:lnTo>
                  <a:lnTo>
                    <a:pt x="277949" y="648735"/>
                  </a:lnTo>
                  <a:lnTo>
                    <a:pt x="326135" y="652271"/>
                  </a:lnTo>
                  <a:lnTo>
                    <a:pt x="374322" y="648735"/>
                  </a:lnTo>
                  <a:lnTo>
                    <a:pt x="420315" y="638460"/>
                  </a:lnTo>
                  <a:lnTo>
                    <a:pt x="463612" y="621954"/>
                  </a:lnTo>
                  <a:lnTo>
                    <a:pt x="503705" y="599720"/>
                  </a:lnTo>
                  <a:lnTo>
                    <a:pt x="540091" y="572264"/>
                  </a:lnTo>
                  <a:lnTo>
                    <a:pt x="572264" y="540091"/>
                  </a:lnTo>
                  <a:lnTo>
                    <a:pt x="599720" y="503705"/>
                  </a:lnTo>
                  <a:lnTo>
                    <a:pt x="621954" y="463612"/>
                  </a:lnTo>
                  <a:lnTo>
                    <a:pt x="638460" y="420315"/>
                  </a:lnTo>
                  <a:lnTo>
                    <a:pt x="648735" y="374322"/>
                  </a:lnTo>
                  <a:lnTo>
                    <a:pt x="652271" y="326135"/>
                  </a:lnTo>
                  <a:lnTo>
                    <a:pt x="648735" y="277949"/>
                  </a:lnTo>
                  <a:lnTo>
                    <a:pt x="638460" y="231956"/>
                  </a:lnTo>
                  <a:lnTo>
                    <a:pt x="621954" y="188659"/>
                  </a:lnTo>
                  <a:lnTo>
                    <a:pt x="599720" y="148566"/>
                  </a:lnTo>
                  <a:lnTo>
                    <a:pt x="572264" y="112180"/>
                  </a:lnTo>
                  <a:lnTo>
                    <a:pt x="540091" y="80007"/>
                  </a:lnTo>
                  <a:lnTo>
                    <a:pt x="503705" y="52551"/>
                  </a:lnTo>
                  <a:lnTo>
                    <a:pt x="463612" y="30317"/>
                  </a:lnTo>
                  <a:lnTo>
                    <a:pt x="420315" y="13811"/>
                  </a:lnTo>
                  <a:lnTo>
                    <a:pt x="374322" y="3536"/>
                  </a:lnTo>
                  <a:lnTo>
                    <a:pt x="326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8823" y="4315968"/>
              <a:ext cx="652780" cy="652780"/>
            </a:xfrm>
            <a:custGeom>
              <a:avLst/>
              <a:gdLst/>
              <a:ahLst/>
              <a:cxnLst/>
              <a:rect l="l" t="t" r="r" b="b"/>
              <a:pathLst>
                <a:path w="652780" h="652779">
                  <a:moveTo>
                    <a:pt x="0" y="326135"/>
                  </a:moveTo>
                  <a:lnTo>
                    <a:pt x="3536" y="277949"/>
                  </a:lnTo>
                  <a:lnTo>
                    <a:pt x="13811" y="231956"/>
                  </a:lnTo>
                  <a:lnTo>
                    <a:pt x="30317" y="188659"/>
                  </a:lnTo>
                  <a:lnTo>
                    <a:pt x="52551" y="148566"/>
                  </a:lnTo>
                  <a:lnTo>
                    <a:pt x="80007" y="112180"/>
                  </a:lnTo>
                  <a:lnTo>
                    <a:pt x="112180" y="80007"/>
                  </a:lnTo>
                  <a:lnTo>
                    <a:pt x="148566" y="52551"/>
                  </a:lnTo>
                  <a:lnTo>
                    <a:pt x="188659" y="30317"/>
                  </a:lnTo>
                  <a:lnTo>
                    <a:pt x="231956" y="13811"/>
                  </a:lnTo>
                  <a:lnTo>
                    <a:pt x="277949" y="3536"/>
                  </a:lnTo>
                  <a:lnTo>
                    <a:pt x="326135" y="0"/>
                  </a:lnTo>
                  <a:lnTo>
                    <a:pt x="374322" y="3536"/>
                  </a:lnTo>
                  <a:lnTo>
                    <a:pt x="420315" y="13811"/>
                  </a:lnTo>
                  <a:lnTo>
                    <a:pt x="463612" y="30317"/>
                  </a:lnTo>
                  <a:lnTo>
                    <a:pt x="503705" y="52551"/>
                  </a:lnTo>
                  <a:lnTo>
                    <a:pt x="540091" y="80007"/>
                  </a:lnTo>
                  <a:lnTo>
                    <a:pt x="572264" y="112180"/>
                  </a:lnTo>
                  <a:lnTo>
                    <a:pt x="599720" y="148566"/>
                  </a:lnTo>
                  <a:lnTo>
                    <a:pt x="621954" y="188659"/>
                  </a:lnTo>
                  <a:lnTo>
                    <a:pt x="638460" y="231956"/>
                  </a:lnTo>
                  <a:lnTo>
                    <a:pt x="648735" y="277949"/>
                  </a:lnTo>
                  <a:lnTo>
                    <a:pt x="652271" y="326135"/>
                  </a:lnTo>
                  <a:lnTo>
                    <a:pt x="648735" y="374322"/>
                  </a:lnTo>
                  <a:lnTo>
                    <a:pt x="638460" y="420315"/>
                  </a:lnTo>
                  <a:lnTo>
                    <a:pt x="621954" y="463612"/>
                  </a:lnTo>
                  <a:lnTo>
                    <a:pt x="599720" y="503705"/>
                  </a:lnTo>
                  <a:lnTo>
                    <a:pt x="572264" y="540091"/>
                  </a:lnTo>
                  <a:lnTo>
                    <a:pt x="540091" y="572264"/>
                  </a:lnTo>
                  <a:lnTo>
                    <a:pt x="503705" y="599720"/>
                  </a:lnTo>
                  <a:lnTo>
                    <a:pt x="463612" y="621954"/>
                  </a:lnTo>
                  <a:lnTo>
                    <a:pt x="420315" y="638460"/>
                  </a:lnTo>
                  <a:lnTo>
                    <a:pt x="374322" y="648735"/>
                  </a:lnTo>
                  <a:lnTo>
                    <a:pt x="326135" y="652271"/>
                  </a:lnTo>
                  <a:lnTo>
                    <a:pt x="277949" y="648735"/>
                  </a:lnTo>
                  <a:lnTo>
                    <a:pt x="231956" y="638460"/>
                  </a:lnTo>
                  <a:lnTo>
                    <a:pt x="188659" y="621954"/>
                  </a:lnTo>
                  <a:lnTo>
                    <a:pt x="148566" y="599720"/>
                  </a:lnTo>
                  <a:lnTo>
                    <a:pt x="112180" y="572264"/>
                  </a:lnTo>
                  <a:lnTo>
                    <a:pt x="80007" y="540091"/>
                  </a:lnTo>
                  <a:lnTo>
                    <a:pt x="52551" y="503705"/>
                  </a:lnTo>
                  <a:lnTo>
                    <a:pt x="30317" y="463612"/>
                  </a:lnTo>
                  <a:lnTo>
                    <a:pt x="13811" y="420315"/>
                  </a:lnTo>
                  <a:lnTo>
                    <a:pt x="3536" y="374322"/>
                  </a:lnTo>
                  <a:lnTo>
                    <a:pt x="0" y="326135"/>
                  </a:lnTo>
                  <a:close/>
                </a:path>
              </a:pathLst>
            </a:custGeom>
            <a:ln w="2438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5192" y="5163311"/>
              <a:ext cx="7379334" cy="524510"/>
            </a:xfrm>
            <a:custGeom>
              <a:avLst/>
              <a:gdLst/>
              <a:ahLst/>
              <a:cxnLst/>
              <a:rect l="l" t="t" r="r" b="b"/>
              <a:pathLst>
                <a:path w="7379334" h="524510">
                  <a:moveTo>
                    <a:pt x="7379208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7379208" y="524256"/>
                  </a:lnTo>
                  <a:lnTo>
                    <a:pt x="737920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55192" y="5163311"/>
              <a:ext cx="7379334" cy="524510"/>
            </a:xfrm>
            <a:custGeom>
              <a:avLst/>
              <a:gdLst/>
              <a:ahLst/>
              <a:cxnLst/>
              <a:rect l="l" t="t" r="r" b="b"/>
              <a:pathLst>
                <a:path w="7379334" h="524510">
                  <a:moveTo>
                    <a:pt x="0" y="524256"/>
                  </a:moveTo>
                  <a:lnTo>
                    <a:pt x="7379208" y="524256"/>
                  </a:lnTo>
                  <a:lnTo>
                    <a:pt x="7379208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557655" y="2111197"/>
            <a:ext cx="320230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Строковість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Calibri"/>
              <a:cs typeface="Calibri"/>
            </a:endParaRPr>
          </a:p>
          <a:p>
            <a:pPr marL="639445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Поворотність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коштів</a:t>
            </a:r>
            <a:endParaRPr sz="1800">
              <a:latin typeface="Calibri"/>
              <a:cs typeface="Calibri"/>
            </a:endParaRPr>
          </a:p>
          <a:p>
            <a:pPr marL="442595" marR="5080" indent="196850">
              <a:lnSpc>
                <a:spcPts val="6180"/>
              </a:lnSpc>
              <a:spcBef>
                <a:spcPts val="869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Цільове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використання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Конкурсний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відбір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проектів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Співфінансування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16863" y="5087111"/>
            <a:ext cx="676910" cy="676910"/>
            <a:chOff x="816863" y="5087111"/>
            <a:chExt cx="676910" cy="676910"/>
          </a:xfrm>
        </p:grpSpPr>
        <p:sp>
          <p:nvSpPr>
            <p:cNvPr id="34" name="object 34"/>
            <p:cNvSpPr/>
            <p:nvPr/>
          </p:nvSpPr>
          <p:spPr>
            <a:xfrm>
              <a:off x="829055" y="5099303"/>
              <a:ext cx="652780" cy="652780"/>
            </a:xfrm>
            <a:custGeom>
              <a:avLst/>
              <a:gdLst/>
              <a:ahLst/>
              <a:cxnLst/>
              <a:rect l="l" t="t" r="r" b="b"/>
              <a:pathLst>
                <a:path w="652780" h="652779">
                  <a:moveTo>
                    <a:pt x="326135" y="0"/>
                  </a:moveTo>
                  <a:lnTo>
                    <a:pt x="277941" y="3536"/>
                  </a:lnTo>
                  <a:lnTo>
                    <a:pt x="231942" y="13811"/>
                  </a:lnTo>
                  <a:lnTo>
                    <a:pt x="188643" y="30317"/>
                  </a:lnTo>
                  <a:lnTo>
                    <a:pt x="148549" y="52551"/>
                  </a:lnTo>
                  <a:lnTo>
                    <a:pt x="112165" y="80007"/>
                  </a:lnTo>
                  <a:lnTo>
                    <a:pt x="79994" y="112180"/>
                  </a:lnTo>
                  <a:lnTo>
                    <a:pt x="52541" y="148566"/>
                  </a:lnTo>
                  <a:lnTo>
                    <a:pt x="30311" y="188659"/>
                  </a:lnTo>
                  <a:lnTo>
                    <a:pt x="13807" y="231956"/>
                  </a:lnTo>
                  <a:lnTo>
                    <a:pt x="3536" y="277949"/>
                  </a:lnTo>
                  <a:lnTo>
                    <a:pt x="0" y="326136"/>
                  </a:lnTo>
                  <a:lnTo>
                    <a:pt x="3536" y="374330"/>
                  </a:lnTo>
                  <a:lnTo>
                    <a:pt x="13807" y="420329"/>
                  </a:lnTo>
                  <a:lnTo>
                    <a:pt x="30311" y="463628"/>
                  </a:lnTo>
                  <a:lnTo>
                    <a:pt x="52541" y="503722"/>
                  </a:lnTo>
                  <a:lnTo>
                    <a:pt x="79994" y="540106"/>
                  </a:lnTo>
                  <a:lnTo>
                    <a:pt x="112165" y="572277"/>
                  </a:lnTo>
                  <a:lnTo>
                    <a:pt x="148549" y="599730"/>
                  </a:lnTo>
                  <a:lnTo>
                    <a:pt x="188643" y="621960"/>
                  </a:lnTo>
                  <a:lnTo>
                    <a:pt x="231942" y="638464"/>
                  </a:lnTo>
                  <a:lnTo>
                    <a:pt x="277941" y="648735"/>
                  </a:lnTo>
                  <a:lnTo>
                    <a:pt x="326135" y="652272"/>
                  </a:lnTo>
                  <a:lnTo>
                    <a:pt x="374322" y="648735"/>
                  </a:lnTo>
                  <a:lnTo>
                    <a:pt x="420315" y="638464"/>
                  </a:lnTo>
                  <a:lnTo>
                    <a:pt x="463612" y="621960"/>
                  </a:lnTo>
                  <a:lnTo>
                    <a:pt x="503705" y="599730"/>
                  </a:lnTo>
                  <a:lnTo>
                    <a:pt x="540091" y="572277"/>
                  </a:lnTo>
                  <a:lnTo>
                    <a:pt x="572264" y="540106"/>
                  </a:lnTo>
                  <a:lnTo>
                    <a:pt x="599720" y="503722"/>
                  </a:lnTo>
                  <a:lnTo>
                    <a:pt x="621954" y="463628"/>
                  </a:lnTo>
                  <a:lnTo>
                    <a:pt x="638460" y="420329"/>
                  </a:lnTo>
                  <a:lnTo>
                    <a:pt x="648735" y="374330"/>
                  </a:lnTo>
                  <a:lnTo>
                    <a:pt x="652272" y="326136"/>
                  </a:lnTo>
                  <a:lnTo>
                    <a:pt x="648735" y="277949"/>
                  </a:lnTo>
                  <a:lnTo>
                    <a:pt x="638460" y="231956"/>
                  </a:lnTo>
                  <a:lnTo>
                    <a:pt x="621954" y="188659"/>
                  </a:lnTo>
                  <a:lnTo>
                    <a:pt x="599720" y="148566"/>
                  </a:lnTo>
                  <a:lnTo>
                    <a:pt x="572264" y="112180"/>
                  </a:lnTo>
                  <a:lnTo>
                    <a:pt x="540091" y="80007"/>
                  </a:lnTo>
                  <a:lnTo>
                    <a:pt x="503705" y="52551"/>
                  </a:lnTo>
                  <a:lnTo>
                    <a:pt x="463612" y="30317"/>
                  </a:lnTo>
                  <a:lnTo>
                    <a:pt x="420315" y="13811"/>
                  </a:lnTo>
                  <a:lnTo>
                    <a:pt x="374322" y="3536"/>
                  </a:lnTo>
                  <a:lnTo>
                    <a:pt x="326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9055" y="5099303"/>
              <a:ext cx="652780" cy="652780"/>
            </a:xfrm>
            <a:custGeom>
              <a:avLst/>
              <a:gdLst/>
              <a:ahLst/>
              <a:cxnLst/>
              <a:rect l="l" t="t" r="r" b="b"/>
              <a:pathLst>
                <a:path w="652780" h="652779">
                  <a:moveTo>
                    <a:pt x="0" y="326136"/>
                  </a:moveTo>
                  <a:lnTo>
                    <a:pt x="3536" y="277949"/>
                  </a:lnTo>
                  <a:lnTo>
                    <a:pt x="13807" y="231956"/>
                  </a:lnTo>
                  <a:lnTo>
                    <a:pt x="30311" y="188659"/>
                  </a:lnTo>
                  <a:lnTo>
                    <a:pt x="52541" y="148566"/>
                  </a:lnTo>
                  <a:lnTo>
                    <a:pt x="79994" y="112180"/>
                  </a:lnTo>
                  <a:lnTo>
                    <a:pt x="112165" y="80007"/>
                  </a:lnTo>
                  <a:lnTo>
                    <a:pt x="148549" y="52551"/>
                  </a:lnTo>
                  <a:lnTo>
                    <a:pt x="188643" y="30317"/>
                  </a:lnTo>
                  <a:lnTo>
                    <a:pt x="231942" y="13811"/>
                  </a:lnTo>
                  <a:lnTo>
                    <a:pt x="277941" y="3536"/>
                  </a:lnTo>
                  <a:lnTo>
                    <a:pt x="326135" y="0"/>
                  </a:lnTo>
                  <a:lnTo>
                    <a:pt x="374322" y="3536"/>
                  </a:lnTo>
                  <a:lnTo>
                    <a:pt x="420315" y="13811"/>
                  </a:lnTo>
                  <a:lnTo>
                    <a:pt x="463612" y="30317"/>
                  </a:lnTo>
                  <a:lnTo>
                    <a:pt x="503705" y="52551"/>
                  </a:lnTo>
                  <a:lnTo>
                    <a:pt x="540091" y="80007"/>
                  </a:lnTo>
                  <a:lnTo>
                    <a:pt x="572264" y="112180"/>
                  </a:lnTo>
                  <a:lnTo>
                    <a:pt x="599720" y="148566"/>
                  </a:lnTo>
                  <a:lnTo>
                    <a:pt x="621954" y="188659"/>
                  </a:lnTo>
                  <a:lnTo>
                    <a:pt x="638460" y="231956"/>
                  </a:lnTo>
                  <a:lnTo>
                    <a:pt x="648735" y="277949"/>
                  </a:lnTo>
                  <a:lnTo>
                    <a:pt x="652272" y="326136"/>
                  </a:lnTo>
                  <a:lnTo>
                    <a:pt x="648735" y="374330"/>
                  </a:lnTo>
                  <a:lnTo>
                    <a:pt x="638460" y="420329"/>
                  </a:lnTo>
                  <a:lnTo>
                    <a:pt x="621954" y="463628"/>
                  </a:lnTo>
                  <a:lnTo>
                    <a:pt x="599720" y="503722"/>
                  </a:lnTo>
                  <a:lnTo>
                    <a:pt x="572264" y="540106"/>
                  </a:lnTo>
                  <a:lnTo>
                    <a:pt x="540091" y="572277"/>
                  </a:lnTo>
                  <a:lnTo>
                    <a:pt x="503705" y="599730"/>
                  </a:lnTo>
                  <a:lnTo>
                    <a:pt x="463612" y="621960"/>
                  </a:lnTo>
                  <a:lnTo>
                    <a:pt x="420315" y="638464"/>
                  </a:lnTo>
                  <a:lnTo>
                    <a:pt x="374322" y="648735"/>
                  </a:lnTo>
                  <a:lnTo>
                    <a:pt x="326135" y="652272"/>
                  </a:lnTo>
                  <a:lnTo>
                    <a:pt x="277941" y="648735"/>
                  </a:lnTo>
                  <a:lnTo>
                    <a:pt x="231942" y="638464"/>
                  </a:lnTo>
                  <a:lnTo>
                    <a:pt x="188643" y="621960"/>
                  </a:lnTo>
                  <a:lnTo>
                    <a:pt x="148549" y="599730"/>
                  </a:lnTo>
                  <a:lnTo>
                    <a:pt x="112165" y="572277"/>
                  </a:lnTo>
                  <a:lnTo>
                    <a:pt x="79994" y="540106"/>
                  </a:lnTo>
                  <a:lnTo>
                    <a:pt x="52541" y="503722"/>
                  </a:lnTo>
                  <a:lnTo>
                    <a:pt x="30311" y="463628"/>
                  </a:lnTo>
                  <a:lnTo>
                    <a:pt x="13807" y="420329"/>
                  </a:lnTo>
                  <a:lnTo>
                    <a:pt x="3536" y="374330"/>
                  </a:lnTo>
                  <a:lnTo>
                    <a:pt x="0" y="326136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7907" y="706140"/>
            <a:ext cx="3609886" cy="4006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9455" y="590169"/>
            <a:ext cx="36239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ПРЕДМЕТ</a:t>
            </a:r>
            <a:r>
              <a:rPr sz="3200" spc="-2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ПОЗИК</a:t>
            </a:r>
            <a:endParaRPr sz="32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57200" y="1923288"/>
            <a:ext cx="2573020" cy="154241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" algn="ctr">
              <a:lnSpc>
                <a:spcPts val="2075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нові</a:t>
            </a:r>
            <a:endParaRPr sz="1800">
              <a:latin typeface="Calibri"/>
              <a:cs typeface="Calibri"/>
            </a:endParaRPr>
          </a:p>
          <a:p>
            <a:pPr marL="156845" marR="151130" algn="ctr">
              <a:lnSpc>
                <a:spcPct val="91700"/>
              </a:lnSpc>
              <a:spcBef>
                <a:spcPts val="9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технології(світлодіодне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освітлення,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сонячні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водонагрівачі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тощо)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5744" y="1923288"/>
            <a:ext cx="2573020" cy="1542415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" algn="ctr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зниження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енергоспоживання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4288" y="1923288"/>
            <a:ext cx="2573020" cy="1542415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40322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зниження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викидів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3721608"/>
            <a:ext cx="2573020" cy="1542415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" algn="ctr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підтримка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8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підприємницької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діяльності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5744" y="3721608"/>
            <a:ext cx="2573020" cy="1542415"/>
          </a:xfrm>
          <a:prstGeom prst="rect">
            <a:avLst/>
          </a:prstGeom>
          <a:solidFill>
            <a:srgbClr val="F7954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3810" algn="ctr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розвиток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“зеленої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ts val="207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економіки”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4288" y="3721608"/>
            <a:ext cx="2573020" cy="154241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освіта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77" rIns="0" bIns="0" rtlCol="0">
            <a:spAutoFit/>
          </a:bodyPr>
          <a:lstStyle/>
          <a:p>
            <a:pPr marL="222885" marR="5080" indent="280035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860038"/>
                </a:solidFill>
              </a:rPr>
              <a:t>ОСНОВНІ</a:t>
            </a:r>
            <a:r>
              <a:rPr sz="3200" spc="3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ЗАЦІКАВЛЕНІ</a:t>
            </a:r>
            <a:r>
              <a:rPr sz="3200" spc="7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СТОРОНИ </a:t>
            </a:r>
            <a:r>
              <a:rPr sz="3200" spc="-1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РЕВОЛЬВЕРНОГО</a:t>
            </a:r>
            <a:r>
              <a:rPr sz="3200" spc="10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ФОНДУ</a:t>
            </a:r>
            <a:r>
              <a:rPr sz="3200" spc="2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ТА</a:t>
            </a:r>
            <a:r>
              <a:rPr sz="320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ЇХ</a:t>
            </a:r>
            <a:r>
              <a:rPr sz="3200" spc="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РОЛІ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328927"/>
            <a:ext cx="7397496" cy="45293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70508" y="1928622"/>
            <a:ext cx="2169160" cy="138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50"/>
              </a:lnSpc>
              <a:spcBef>
                <a:spcPts val="105"/>
              </a:spcBef>
            </a:pPr>
            <a:r>
              <a:rPr sz="1600" b="1" dirty="0">
                <a:latin typeface="Calibri"/>
                <a:cs typeface="Calibri"/>
              </a:rPr>
              <a:t>3.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Фінансовий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донор(и)</a:t>
            </a:r>
            <a:r>
              <a:rPr sz="160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2700" marR="252095">
              <a:lnSpc>
                <a:spcPct val="91300"/>
              </a:lnSpc>
              <a:spcBef>
                <a:spcPts val="95"/>
              </a:spcBef>
              <a:buChar char="•"/>
              <a:tabLst>
                <a:tab pos="159385" algn="l"/>
              </a:tabLst>
            </a:pPr>
            <a:r>
              <a:rPr sz="1600" spc="-5" dirty="0">
                <a:latin typeface="Calibri"/>
                <a:cs typeface="Calibri"/>
              </a:rPr>
              <a:t>ОМС; </a:t>
            </a:r>
            <a:r>
              <a:rPr sz="1600" dirty="0">
                <a:latin typeface="Calibri"/>
                <a:cs typeface="Calibri"/>
              </a:rPr>
              <a:t>• </a:t>
            </a:r>
            <a:r>
              <a:rPr sz="1600" spc="-10" dirty="0">
                <a:latin typeface="Calibri"/>
                <a:cs typeface="Calibri"/>
              </a:rPr>
              <a:t>міжнародні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фінансові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інституції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та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донори; </a:t>
            </a:r>
            <a:r>
              <a:rPr sz="1600" dirty="0">
                <a:latin typeface="Calibri"/>
                <a:cs typeface="Calibri"/>
              </a:rPr>
              <a:t>• </a:t>
            </a:r>
            <a:r>
              <a:rPr sz="1600" spc="-5" dirty="0">
                <a:latin typeface="Calibri"/>
                <a:cs typeface="Calibri"/>
              </a:rPr>
              <a:t>потенційні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користувачі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фонду;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•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приватний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бізнес.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383283" y="3946652"/>
            <a:ext cx="2168525" cy="156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5"/>
              </a:spcBef>
            </a:pPr>
            <a:r>
              <a:rPr sz="1600" b="1" dirty="0">
                <a:latin typeface="Calibri"/>
                <a:cs typeface="Calibri"/>
              </a:rPr>
              <a:t>2.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Оператор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фонду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159385" indent="-147320">
              <a:lnSpc>
                <a:spcPts val="1835"/>
              </a:lnSpc>
              <a:buChar char="•"/>
              <a:tabLst>
                <a:tab pos="160020" algn="l"/>
              </a:tabLst>
            </a:pPr>
            <a:r>
              <a:rPr sz="1600" spc="-15" dirty="0">
                <a:latin typeface="Calibri"/>
                <a:cs typeface="Calibri"/>
              </a:rPr>
              <a:t>НУО,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•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ОМС;</a:t>
            </a:r>
            <a:endParaRPr sz="16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530"/>
              </a:spcBef>
              <a:buChar char="•"/>
              <a:tabLst>
                <a:tab pos="159385" algn="l"/>
              </a:tabLst>
            </a:pPr>
            <a:r>
              <a:rPr sz="1600" spc="-5" dirty="0">
                <a:latin typeface="Calibri"/>
                <a:cs typeface="Calibri"/>
              </a:rPr>
              <a:t>банківська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установа;</a:t>
            </a:r>
            <a:endParaRPr sz="1600">
              <a:latin typeface="Calibri"/>
              <a:cs typeface="Calibri"/>
            </a:endParaRPr>
          </a:p>
          <a:p>
            <a:pPr marL="12700" marR="5080" indent="45720">
              <a:lnSpc>
                <a:spcPct val="92000"/>
              </a:lnSpc>
              <a:spcBef>
                <a:spcPts val="660"/>
              </a:spcBef>
              <a:buChar char="•"/>
              <a:tabLst>
                <a:tab pos="205104" algn="l"/>
              </a:tabLst>
            </a:pPr>
            <a:r>
              <a:rPr sz="1600" dirty="0">
                <a:latin typeface="Calibri"/>
                <a:cs typeface="Calibri"/>
              </a:rPr>
              <a:t>окремо </a:t>
            </a:r>
            <a:r>
              <a:rPr sz="1600" spc="-5" dirty="0">
                <a:latin typeface="Calibri"/>
                <a:cs typeface="Calibri"/>
              </a:rPr>
              <a:t>створена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юридична особа (КП </a:t>
            </a:r>
            <a:r>
              <a:rPr sz="1600" dirty="0">
                <a:latin typeface="Calibri"/>
                <a:cs typeface="Calibri"/>
              </a:rPr>
              <a:t>або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КУ).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7972" y="2124837"/>
            <a:ext cx="2251710" cy="9417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60045" marR="5080" indent="-347980">
              <a:lnSpc>
                <a:spcPts val="1780"/>
              </a:lnSpc>
              <a:spcBef>
                <a:spcPts val="280"/>
              </a:spcBef>
            </a:pPr>
            <a:r>
              <a:rPr sz="1600" b="1" dirty="0">
                <a:latin typeface="Calibri"/>
                <a:cs typeface="Calibri"/>
              </a:rPr>
              <a:t>1. </a:t>
            </a:r>
            <a:r>
              <a:rPr sz="1600" b="1" spc="-10" dirty="0">
                <a:latin typeface="Calibri"/>
                <a:cs typeface="Calibri"/>
              </a:rPr>
              <a:t>Міська </a:t>
            </a:r>
            <a:r>
              <a:rPr sz="1600" b="1" dirty="0">
                <a:latin typeface="Calibri"/>
                <a:cs typeface="Calibri"/>
              </a:rPr>
              <a:t>рада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ініціатор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створення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фонду,</a:t>
            </a:r>
            <a:endParaRPr sz="1600">
              <a:latin typeface="Calibri"/>
              <a:cs typeface="Calibri"/>
            </a:endParaRPr>
          </a:p>
          <a:p>
            <a:pPr marL="106680">
              <a:lnSpc>
                <a:spcPts val="1630"/>
              </a:lnSpc>
            </a:pPr>
            <a:r>
              <a:rPr sz="1600" spc="-5" dirty="0">
                <a:latin typeface="Calibri"/>
                <a:cs typeface="Calibri"/>
              </a:rPr>
              <a:t>адміністратор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та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гарант</a:t>
            </a:r>
            <a:endParaRPr sz="1600">
              <a:latin typeface="Calibri"/>
              <a:cs typeface="Calibri"/>
            </a:endParaRPr>
          </a:p>
          <a:p>
            <a:pPr marL="76200">
              <a:lnSpc>
                <a:spcPts val="1835"/>
              </a:lnSpc>
            </a:pPr>
            <a:r>
              <a:rPr sz="1600" spc="-5" dirty="0">
                <a:latin typeface="Calibri"/>
                <a:cs typeface="Calibri"/>
              </a:rPr>
              <a:t>прозорості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його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роботи.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3251" y="4205985"/>
            <a:ext cx="2282190" cy="9385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58750" marR="5080" indent="-146685">
              <a:lnSpc>
                <a:spcPts val="1750"/>
              </a:lnSpc>
              <a:spcBef>
                <a:spcPts val="305"/>
              </a:spcBef>
            </a:pPr>
            <a:r>
              <a:rPr sz="1600" b="1" dirty="0">
                <a:latin typeface="Calibri"/>
                <a:cs typeface="Calibri"/>
              </a:rPr>
              <a:t>4.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Користувачі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фонду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як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фізичні, </a:t>
            </a:r>
            <a:r>
              <a:rPr sz="1600" dirty="0">
                <a:latin typeface="Calibri"/>
                <a:cs typeface="Calibri"/>
              </a:rPr>
              <a:t>так і </a:t>
            </a:r>
            <a:r>
              <a:rPr sz="1600" spc="-5" dirty="0">
                <a:latin typeface="Calibri"/>
                <a:cs typeface="Calibri"/>
              </a:rPr>
              <a:t>юридичні </a:t>
            </a:r>
            <a:r>
              <a:rPr sz="1600" dirty="0">
                <a:latin typeface="Calibri"/>
                <a:cs typeface="Calibri"/>
              </a:rPr>
              <a:t> особи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(КП, </a:t>
            </a:r>
            <a:r>
              <a:rPr sz="1600" dirty="0">
                <a:latin typeface="Calibri"/>
                <a:cs typeface="Calibri"/>
              </a:rPr>
              <a:t>ОСББ,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ДНЗ,</a:t>
            </a:r>
            <a:endParaRPr sz="1600">
              <a:latin typeface="Calibri"/>
              <a:cs typeface="Calibri"/>
            </a:endParaRPr>
          </a:p>
          <a:p>
            <a:pPr marL="457200">
              <a:lnSpc>
                <a:spcPts val="1730"/>
              </a:lnSpc>
            </a:pPr>
            <a:r>
              <a:rPr sz="1600" spc="-10" dirty="0">
                <a:latin typeface="Calibri"/>
                <a:cs typeface="Calibri"/>
              </a:rPr>
              <a:t>школа,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інші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КУ).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39" y="220471"/>
            <a:ext cx="86150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ОРГАНІЗАЦІЙНІ</a:t>
            </a:r>
            <a:r>
              <a:rPr sz="3200" spc="9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ФОРМИ</a:t>
            </a:r>
            <a:r>
              <a:rPr sz="3200" spc="3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ОПЕРАТОРА</a:t>
            </a:r>
            <a:r>
              <a:rPr sz="3200" spc="6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РФ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791463"/>
          <a:ext cx="8784590" cy="5727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935"/>
                <a:gridCol w="7272655"/>
              </a:tblGrid>
              <a:tr h="447548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Організаційно-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ва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ор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Можливості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обмеження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3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1139316">
                <a:tc>
                  <a:txBody>
                    <a:bodyPr/>
                    <a:lstStyle/>
                    <a:p>
                      <a:pPr marL="31750">
                        <a:lnSpc>
                          <a:spcPts val="160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Комунальне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підприємство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76605" indent="-287020">
                        <a:lnSpc>
                          <a:spcPts val="1605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зазвичай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повністю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належить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і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управляється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ОМС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відносно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легко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започатковує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нові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види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діяльності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може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фінансувати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заходи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інших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комунальних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підприємств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установ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вимагає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дотримання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тендерних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процедур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згідно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із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ЗУ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“Про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публічні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закупівлі”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має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компетенцій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досвіду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роботи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револьверними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фондами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908812">
                <a:tc>
                  <a:txBody>
                    <a:bodyPr/>
                    <a:lstStyle/>
                    <a:p>
                      <a:pPr marL="31750">
                        <a:lnSpc>
                          <a:spcPts val="161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Комунальна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установа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76605" indent="-287020">
                        <a:lnSpc>
                          <a:spcPts val="161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безпосередньо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управляється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ОМС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ризики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затримки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роботі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зв’язку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бюджетними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регулюваннями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вимагає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дотримання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тендерних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процедур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згідно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із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ЗУ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“Про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публічні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закупівлі”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зазвичай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незначний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чи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відсутній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досвід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роботи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фінансовими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ресурсами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369949">
                <a:tc>
                  <a:txBody>
                    <a:bodyPr/>
                    <a:lstStyle/>
                    <a:p>
                      <a:pPr marL="31750">
                        <a:lnSpc>
                          <a:spcPts val="161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Громадська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організація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76605" indent="-287020">
                        <a:lnSpc>
                          <a:spcPts val="161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значна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гнучкість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організації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здійсненні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діяльності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може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включати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різних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засновників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враховувати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їх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інтереси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може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ефективно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управляти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коштами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зовнішніх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донорів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неприбуткове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спрямування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діяльності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зазвичай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немає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досвіду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роботи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фінансовими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ресурсами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ризики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виникнення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труднощів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оподаткуванням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поверненні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коштів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139304">
                <a:tc>
                  <a:txBody>
                    <a:bodyPr/>
                    <a:lstStyle/>
                    <a:p>
                      <a:pPr marL="31750">
                        <a:lnSpc>
                          <a:spcPts val="1614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Банківська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установа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76605" indent="-287020">
                        <a:lnSpc>
                          <a:spcPts val="1614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може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укласти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ОМС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договір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управління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фондом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вплив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ОМС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діяльність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межах,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визначених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договором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значний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досвід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роботи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фінансовими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ресурсами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ризики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виникнення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труднощів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управлінням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коштами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зовнішніх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донорів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висока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вартість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послуг з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управління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фондом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722604">
                <a:tc>
                  <a:txBody>
                    <a:bodyPr/>
                    <a:lstStyle/>
                    <a:p>
                      <a:pPr marL="31750">
                        <a:lnSpc>
                          <a:spcPts val="162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Структурний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підрозділ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ОМС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776605" indent="-287020">
                        <a:lnSpc>
                          <a:spcPts val="162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безпосередньо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управляється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ОМС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ризики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затримки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роботі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зв’язку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бюджетними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регулюваннями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76605" indent="-287020">
                        <a:lnSpc>
                          <a:spcPct val="100000"/>
                        </a:lnSpc>
                        <a:buFont typeface="Times New Roman"/>
                        <a:buChar char="•"/>
                        <a:tabLst>
                          <a:tab pos="775970" algn="l"/>
                          <a:tab pos="77660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вимагає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дотримання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тендерних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процедур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згідно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із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ЗУ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“Про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публічні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закупівлі”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6255" y="1415796"/>
            <a:ext cx="6221095" cy="0"/>
          </a:xfrm>
          <a:custGeom>
            <a:avLst/>
            <a:gdLst/>
            <a:ahLst/>
            <a:cxnLst/>
            <a:rect l="l" t="t" r="r" b="b"/>
            <a:pathLst>
              <a:path w="6221095">
                <a:moveTo>
                  <a:pt x="0" y="0"/>
                </a:moveTo>
                <a:lnTo>
                  <a:pt x="6220968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3168" y="141579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5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584" y="1566671"/>
            <a:ext cx="8101965" cy="4221480"/>
          </a:xfrm>
          <a:custGeom>
            <a:avLst/>
            <a:gdLst/>
            <a:ahLst/>
            <a:cxnLst/>
            <a:rect l="l" t="t" r="r" b="b"/>
            <a:pathLst>
              <a:path w="8101965" h="4221480">
                <a:moveTo>
                  <a:pt x="8101571" y="0"/>
                </a:moveTo>
                <a:lnTo>
                  <a:pt x="0" y="0"/>
                </a:lnTo>
                <a:lnTo>
                  <a:pt x="0" y="243840"/>
                </a:lnTo>
                <a:lnTo>
                  <a:pt x="0" y="371348"/>
                </a:lnTo>
                <a:lnTo>
                  <a:pt x="0" y="4221480"/>
                </a:lnTo>
                <a:lnTo>
                  <a:pt x="8101571" y="4221480"/>
                </a:lnTo>
                <a:lnTo>
                  <a:pt x="8101571" y="371348"/>
                </a:lnTo>
                <a:lnTo>
                  <a:pt x="8101571" y="243840"/>
                </a:lnTo>
                <a:lnTo>
                  <a:pt x="8101571" y="0"/>
                </a:lnTo>
                <a:close/>
              </a:path>
            </a:pathLst>
          </a:custGeom>
          <a:solidFill>
            <a:srgbClr val="C2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482" y="1941983"/>
            <a:ext cx="19812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95"/>
              </a:lnSpc>
            </a:pPr>
            <a:r>
              <a:rPr sz="2000" spc="-10" dirty="0">
                <a:latin typeface="Cambria Math"/>
                <a:cs typeface="Cambria Math"/>
              </a:rPr>
              <a:t>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Нижча</a:t>
            </a:r>
            <a:r>
              <a:rPr spc="20" dirty="0"/>
              <a:t> </a:t>
            </a:r>
            <a:r>
              <a:rPr spc="-5" dirty="0"/>
              <a:t>вартість</a:t>
            </a:r>
            <a:r>
              <a:rPr spc="-25" dirty="0"/>
              <a:t> </a:t>
            </a:r>
            <a:r>
              <a:rPr spc="-5" dirty="0"/>
              <a:t>порівняно</a:t>
            </a:r>
            <a:r>
              <a:rPr dirty="0"/>
              <a:t> </a:t>
            </a:r>
            <a:r>
              <a:rPr spc="-5" dirty="0"/>
              <a:t>з</a:t>
            </a:r>
          </a:p>
          <a:p>
            <a:pPr marL="356870">
              <a:lnSpc>
                <a:spcPct val="100000"/>
              </a:lnSpc>
            </a:pPr>
            <a:r>
              <a:rPr spc="-5" dirty="0"/>
              <a:t>банківськими</a:t>
            </a:r>
            <a:r>
              <a:rPr spc="25" dirty="0"/>
              <a:t> </a:t>
            </a:r>
            <a:r>
              <a:rPr dirty="0"/>
              <a:t>та</a:t>
            </a:r>
            <a:r>
              <a:rPr spc="-30" dirty="0"/>
              <a:t> </a:t>
            </a:r>
            <a:r>
              <a:rPr spc="-5" dirty="0"/>
              <a:t>іншими</a:t>
            </a:r>
            <a:r>
              <a:rPr dirty="0"/>
              <a:t> </a:t>
            </a:r>
            <a:r>
              <a:rPr spc="-10" dirty="0"/>
              <a:t>позиками</a:t>
            </a:r>
          </a:p>
          <a:p>
            <a:pPr marL="356870" marR="584835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20" dirty="0"/>
              <a:t>Гнучкість</a:t>
            </a:r>
            <a:r>
              <a:rPr spc="-5" dirty="0"/>
              <a:t> </a:t>
            </a:r>
            <a:r>
              <a:rPr dirty="0"/>
              <a:t>та</a:t>
            </a:r>
            <a:r>
              <a:rPr spc="-10" dirty="0"/>
              <a:t> можливість </a:t>
            </a:r>
            <a:r>
              <a:rPr spc="-5" dirty="0"/>
              <a:t> </a:t>
            </a:r>
            <a:r>
              <a:rPr spc="-10" dirty="0"/>
              <a:t>застосування </a:t>
            </a:r>
            <a:r>
              <a:rPr spc="-5" dirty="0"/>
              <a:t>у різних сферах </a:t>
            </a:r>
            <a:r>
              <a:rPr spc="-415" dirty="0"/>
              <a:t> </a:t>
            </a:r>
            <a:r>
              <a:rPr spc="-10" dirty="0"/>
              <a:t>життєдіяльності</a:t>
            </a:r>
            <a:r>
              <a:rPr spc="45" dirty="0"/>
              <a:t> </a:t>
            </a:r>
            <a:r>
              <a:rPr spc="5" dirty="0"/>
              <a:t>ТГ</a:t>
            </a: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Можливість</a:t>
            </a:r>
            <a:r>
              <a:rPr spc="15" dirty="0"/>
              <a:t> </a:t>
            </a:r>
            <a:r>
              <a:rPr spc="-5" dirty="0"/>
              <a:t>ОМС</a:t>
            </a:r>
            <a:r>
              <a:rPr spc="-10" dirty="0"/>
              <a:t> бути</a:t>
            </a:r>
            <a:r>
              <a:rPr spc="-5" dirty="0"/>
              <a:t> ініціатором</a:t>
            </a:r>
          </a:p>
          <a:p>
            <a:pPr marL="356870">
              <a:lnSpc>
                <a:spcPct val="100000"/>
              </a:lnSpc>
            </a:pPr>
            <a:r>
              <a:rPr dirty="0"/>
              <a:t>та/або</a:t>
            </a:r>
            <a:r>
              <a:rPr spc="-45" dirty="0"/>
              <a:t> </a:t>
            </a:r>
            <a:r>
              <a:rPr spc="-5" dirty="0"/>
              <a:t>учасником</a:t>
            </a:r>
            <a:r>
              <a:rPr spc="-20" dirty="0"/>
              <a:t> </a:t>
            </a:r>
            <a:r>
              <a:rPr spc="-5" dirty="0"/>
              <a:t>РФ</a:t>
            </a:r>
          </a:p>
          <a:p>
            <a:pPr marL="356870" marR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Прискорення</a:t>
            </a:r>
            <a:r>
              <a:rPr spc="-15" dirty="0"/>
              <a:t> </a:t>
            </a:r>
            <a:r>
              <a:rPr spc="-5" dirty="0"/>
              <a:t>реалізації</a:t>
            </a:r>
            <a:r>
              <a:rPr spc="15" dirty="0"/>
              <a:t> </a:t>
            </a:r>
            <a:r>
              <a:rPr spc="-20" dirty="0"/>
              <a:t>заходів </a:t>
            </a:r>
            <a:r>
              <a:rPr spc="-415" dirty="0"/>
              <a:t> </a:t>
            </a:r>
            <a:r>
              <a:rPr spc="-5" dirty="0"/>
              <a:t>(проектів) </a:t>
            </a:r>
            <a:r>
              <a:rPr spc="-10" dirty="0"/>
              <a:t>за</a:t>
            </a:r>
            <a:r>
              <a:rPr spc="-5" dirty="0"/>
              <a:t> пріоритетними </a:t>
            </a:r>
            <a:r>
              <a:rPr dirty="0"/>
              <a:t> </a:t>
            </a:r>
            <a:r>
              <a:rPr spc="-10" dirty="0"/>
              <a:t>напрямами</a:t>
            </a:r>
            <a:r>
              <a:rPr spc="30" dirty="0"/>
              <a:t> </a:t>
            </a:r>
            <a:r>
              <a:rPr dirty="0"/>
              <a:t>розвитку</a:t>
            </a:r>
          </a:p>
          <a:p>
            <a:pPr marL="356870" marR="286385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5" dirty="0"/>
              <a:t>Зниження</a:t>
            </a:r>
            <a:r>
              <a:rPr spc="20" dirty="0"/>
              <a:t> </a:t>
            </a:r>
            <a:r>
              <a:rPr spc="-10" dirty="0"/>
              <a:t>фінансового</a:t>
            </a:r>
            <a:r>
              <a:rPr spc="35" dirty="0"/>
              <a:t> </a:t>
            </a:r>
            <a:r>
              <a:rPr spc="-5" dirty="0"/>
              <a:t>наванта- </a:t>
            </a:r>
            <a:r>
              <a:rPr spc="-415" dirty="0"/>
              <a:t> </a:t>
            </a:r>
            <a:r>
              <a:rPr spc="-20" dirty="0"/>
              <a:t>ження</a:t>
            </a:r>
            <a:r>
              <a:rPr spc="35" dirty="0"/>
              <a:t> </a:t>
            </a:r>
            <a:r>
              <a:rPr spc="-10" dirty="0"/>
              <a:t>на</a:t>
            </a:r>
            <a:r>
              <a:rPr spc="-5" dirty="0"/>
              <a:t> </a:t>
            </a:r>
            <a:r>
              <a:rPr spc="-10" dirty="0"/>
              <a:t>місцевий</a:t>
            </a:r>
            <a:r>
              <a:rPr spc="30" dirty="0"/>
              <a:t> </a:t>
            </a:r>
            <a:r>
              <a:rPr spc="-25" dirty="0"/>
              <a:t>бюджет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767080" indent="-34480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0" dirty="0"/>
              <a:t>Неврегульованість</a:t>
            </a:r>
            <a:r>
              <a:rPr spc="25" dirty="0"/>
              <a:t> </a:t>
            </a:r>
            <a:r>
              <a:rPr spc="-5" dirty="0"/>
              <a:t>питань </a:t>
            </a:r>
            <a:r>
              <a:rPr spc="-415" dirty="0"/>
              <a:t> </a:t>
            </a:r>
            <a:r>
              <a:rPr spc="-10" dirty="0"/>
              <a:t>діяльності</a:t>
            </a:r>
            <a:r>
              <a:rPr spc="25" dirty="0"/>
              <a:t> </a:t>
            </a:r>
            <a:r>
              <a:rPr spc="-5" dirty="0"/>
              <a:t>РФ</a:t>
            </a:r>
            <a:r>
              <a:rPr spc="20" dirty="0"/>
              <a:t> </a:t>
            </a:r>
            <a:r>
              <a:rPr spc="-10" dirty="0"/>
              <a:t>законом</a:t>
            </a:r>
          </a:p>
          <a:p>
            <a:pPr marL="356870" marR="29591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5" dirty="0"/>
              <a:t>Ризики </a:t>
            </a:r>
            <a:r>
              <a:rPr spc="-10" dirty="0"/>
              <a:t>некваліфікованого </a:t>
            </a:r>
            <a:r>
              <a:rPr spc="-5" dirty="0"/>
              <a:t> </a:t>
            </a:r>
            <a:r>
              <a:rPr spc="-10" dirty="0"/>
              <a:t>адміністрування</a:t>
            </a:r>
            <a:r>
              <a:rPr spc="35" dirty="0"/>
              <a:t> </a:t>
            </a:r>
            <a:r>
              <a:rPr dirty="0"/>
              <a:t>та </a:t>
            </a:r>
            <a:r>
              <a:rPr spc="-10" dirty="0"/>
              <a:t>управління </a:t>
            </a:r>
            <a:r>
              <a:rPr spc="-415" dirty="0"/>
              <a:t> </a:t>
            </a:r>
            <a:r>
              <a:rPr spc="-10" dirty="0"/>
              <a:t>фінансовими</a:t>
            </a:r>
            <a:r>
              <a:rPr spc="25" dirty="0"/>
              <a:t> </a:t>
            </a:r>
            <a:r>
              <a:rPr spc="-5" dirty="0"/>
              <a:t>ресурсами</a:t>
            </a: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5" dirty="0"/>
              <a:t>Обмеженість</a:t>
            </a:r>
            <a:r>
              <a:rPr spc="30" dirty="0"/>
              <a:t> </a:t>
            </a:r>
            <a:r>
              <a:rPr spc="-5" dirty="0"/>
              <a:t>наявних</a:t>
            </a:r>
          </a:p>
          <a:p>
            <a:pPr marL="356870">
              <a:lnSpc>
                <a:spcPct val="100000"/>
              </a:lnSpc>
            </a:pPr>
            <a:r>
              <a:rPr spc="-5" dirty="0"/>
              <a:t>організаційно-правових</a:t>
            </a:r>
            <a:r>
              <a:rPr spc="5" dirty="0"/>
              <a:t> </a:t>
            </a:r>
            <a:r>
              <a:rPr spc="-25" dirty="0"/>
              <a:t>моделей</a:t>
            </a:r>
          </a:p>
          <a:p>
            <a:pPr marL="356870" marR="508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15" dirty="0"/>
              <a:t>Законодавча</a:t>
            </a:r>
            <a:r>
              <a:rPr spc="10" dirty="0"/>
              <a:t> </a:t>
            </a:r>
            <a:r>
              <a:rPr spc="-5" dirty="0"/>
              <a:t>заборона</a:t>
            </a:r>
            <a:r>
              <a:rPr spc="-25" dirty="0"/>
              <a:t> </a:t>
            </a:r>
            <a:r>
              <a:rPr spc="-10" dirty="0"/>
              <a:t>для</a:t>
            </a:r>
            <a:r>
              <a:rPr spc="5" dirty="0"/>
              <a:t> </a:t>
            </a:r>
            <a:r>
              <a:rPr spc="-5" dirty="0"/>
              <a:t>ОМС </a:t>
            </a:r>
            <a:r>
              <a:rPr dirty="0"/>
              <a:t> створювати</a:t>
            </a:r>
            <a:r>
              <a:rPr spc="-40" dirty="0"/>
              <a:t> </a:t>
            </a:r>
            <a:r>
              <a:rPr spc="-15" dirty="0"/>
              <a:t>позабюджетні</a:t>
            </a:r>
            <a:r>
              <a:rPr dirty="0"/>
              <a:t> </a:t>
            </a:r>
            <a:r>
              <a:rPr spc="-10" dirty="0"/>
              <a:t>фонди</a:t>
            </a: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pc="-20" dirty="0"/>
              <a:t>Бюджетні</a:t>
            </a:r>
            <a:r>
              <a:rPr spc="25" dirty="0"/>
              <a:t> </a:t>
            </a:r>
            <a:r>
              <a:rPr dirty="0"/>
              <a:t>та</a:t>
            </a:r>
            <a:r>
              <a:rPr spc="-35" dirty="0"/>
              <a:t> </a:t>
            </a:r>
            <a:r>
              <a:rPr spc="-10" dirty="0"/>
              <a:t>податкові</a:t>
            </a:r>
          </a:p>
          <a:p>
            <a:pPr marL="356870" marR="53848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обмеження</a:t>
            </a:r>
            <a:r>
              <a:rPr spc="-5" dirty="0"/>
              <a:t> функціонування </a:t>
            </a:r>
            <a:r>
              <a:rPr spc="-409" dirty="0"/>
              <a:t> </a:t>
            </a:r>
            <a:r>
              <a:rPr spc="-15" dirty="0"/>
              <a:t>фонду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9728" y="497783"/>
            <a:ext cx="8486140" cy="5144135"/>
            <a:chOff x="109728" y="497783"/>
            <a:chExt cx="8486140" cy="5144135"/>
          </a:xfrm>
        </p:grpSpPr>
        <p:sp>
          <p:nvSpPr>
            <p:cNvPr id="9" name="object 9"/>
            <p:cNvSpPr/>
            <p:nvPr/>
          </p:nvSpPr>
          <p:spPr>
            <a:xfrm>
              <a:off x="121920" y="977899"/>
              <a:ext cx="1164590" cy="1341120"/>
            </a:xfrm>
            <a:custGeom>
              <a:avLst/>
              <a:gdLst/>
              <a:ahLst/>
              <a:cxnLst/>
              <a:rect l="l" t="t" r="r" b="b"/>
              <a:pathLst>
                <a:path w="1164590" h="1341120">
                  <a:moveTo>
                    <a:pt x="1164336" y="382270"/>
                  </a:moveTo>
                  <a:lnTo>
                    <a:pt x="782320" y="382270"/>
                  </a:lnTo>
                  <a:lnTo>
                    <a:pt x="782320" y="0"/>
                  </a:lnTo>
                  <a:lnTo>
                    <a:pt x="382016" y="0"/>
                  </a:lnTo>
                  <a:lnTo>
                    <a:pt x="382016" y="382270"/>
                  </a:lnTo>
                  <a:lnTo>
                    <a:pt x="0" y="382270"/>
                  </a:lnTo>
                  <a:lnTo>
                    <a:pt x="0" y="960120"/>
                  </a:lnTo>
                  <a:lnTo>
                    <a:pt x="382016" y="960120"/>
                  </a:lnTo>
                  <a:lnTo>
                    <a:pt x="382016" y="1341120"/>
                  </a:lnTo>
                  <a:lnTo>
                    <a:pt x="782320" y="1341120"/>
                  </a:lnTo>
                  <a:lnTo>
                    <a:pt x="782320" y="960120"/>
                  </a:lnTo>
                  <a:lnTo>
                    <a:pt x="1164336" y="960120"/>
                  </a:lnTo>
                  <a:lnTo>
                    <a:pt x="1164336" y="38227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920" y="978408"/>
              <a:ext cx="1164590" cy="1341120"/>
            </a:xfrm>
            <a:custGeom>
              <a:avLst/>
              <a:gdLst/>
              <a:ahLst/>
              <a:cxnLst/>
              <a:rect l="l" t="t" r="r" b="b"/>
              <a:pathLst>
                <a:path w="1164590" h="1341120">
                  <a:moveTo>
                    <a:pt x="0" y="382015"/>
                  </a:moveTo>
                  <a:lnTo>
                    <a:pt x="382016" y="382015"/>
                  </a:lnTo>
                  <a:lnTo>
                    <a:pt x="382016" y="0"/>
                  </a:lnTo>
                  <a:lnTo>
                    <a:pt x="782320" y="0"/>
                  </a:lnTo>
                  <a:lnTo>
                    <a:pt x="782320" y="382015"/>
                  </a:lnTo>
                  <a:lnTo>
                    <a:pt x="1164336" y="382015"/>
                  </a:lnTo>
                  <a:lnTo>
                    <a:pt x="1164336" y="959103"/>
                  </a:lnTo>
                  <a:lnTo>
                    <a:pt x="782320" y="959103"/>
                  </a:lnTo>
                  <a:lnTo>
                    <a:pt x="782320" y="1341119"/>
                  </a:lnTo>
                  <a:lnTo>
                    <a:pt x="382016" y="1341119"/>
                  </a:lnTo>
                  <a:lnTo>
                    <a:pt x="382016" y="959103"/>
                  </a:lnTo>
                  <a:lnTo>
                    <a:pt x="0" y="959103"/>
                  </a:lnTo>
                  <a:lnTo>
                    <a:pt x="0" y="382015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07223" y="1295400"/>
              <a:ext cx="1076325" cy="515620"/>
            </a:xfrm>
            <a:custGeom>
              <a:avLst/>
              <a:gdLst/>
              <a:ahLst/>
              <a:cxnLst/>
              <a:rect l="l" t="t" r="r" b="b"/>
              <a:pathLst>
                <a:path w="1076325" h="515619">
                  <a:moveTo>
                    <a:pt x="1075944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1075944" y="515112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07223" y="1295400"/>
              <a:ext cx="1076325" cy="515620"/>
            </a:xfrm>
            <a:custGeom>
              <a:avLst/>
              <a:gdLst/>
              <a:ahLst/>
              <a:cxnLst/>
              <a:rect l="l" t="t" r="r" b="b"/>
              <a:pathLst>
                <a:path w="1076325" h="515619">
                  <a:moveTo>
                    <a:pt x="0" y="515112"/>
                  </a:moveTo>
                  <a:lnTo>
                    <a:pt x="1075944" y="515112"/>
                  </a:lnTo>
                  <a:lnTo>
                    <a:pt x="1075944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ln w="2438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45151" y="2179319"/>
              <a:ext cx="3175" cy="3450590"/>
            </a:xfrm>
            <a:custGeom>
              <a:avLst/>
              <a:gdLst/>
              <a:ahLst/>
              <a:cxnLst/>
              <a:rect l="l" t="t" r="r" b="b"/>
              <a:pathLst>
                <a:path w="3175" h="3450590">
                  <a:moveTo>
                    <a:pt x="0" y="0"/>
                  </a:moveTo>
                  <a:lnTo>
                    <a:pt x="3048" y="3450335"/>
                  </a:lnTo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3395" y="497783"/>
              <a:ext cx="4539322" cy="3601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8632" y="728472"/>
              <a:ext cx="5151882" cy="793241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194" rIns="0" bIns="0" rtlCol="0">
            <a:spAutoFit/>
          </a:bodyPr>
          <a:lstStyle/>
          <a:p>
            <a:pPr marL="1778000" marR="5080" indent="57785">
              <a:lnSpc>
                <a:spcPct val="100000"/>
              </a:lnSpc>
              <a:spcBef>
                <a:spcPts val="110"/>
              </a:spcBef>
            </a:pPr>
            <a:r>
              <a:rPr spc="-5" dirty="0">
                <a:solidFill>
                  <a:srgbClr val="860038"/>
                </a:solidFill>
              </a:rPr>
              <a:t>ПЕРЕВАГИ/ОБМЕЖЕННЯ </a:t>
            </a:r>
            <a:r>
              <a:rPr spc="-81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РЕВОЛЬВЕРНОГО</a:t>
            </a:r>
            <a:r>
              <a:rPr spc="-85" dirty="0">
                <a:solidFill>
                  <a:srgbClr val="860038"/>
                </a:solidFill>
              </a:rPr>
              <a:t> </a:t>
            </a:r>
            <a:r>
              <a:rPr dirty="0">
                <a:solidFill>
                  <a:srgbClr val="860038"/>
                </a:solidFill>
              </a:rPr>
              <a:t>ФОНДУ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004" y="706140"/>
            <a:ext cx="6740185" cy="4006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934" y="590169"/>
            <a:ext cx="67957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МУНІЦИПАЛЬНІ</a:t>
            </a:r>
            <a:r>
              <a:rPr sz="3200" spc="45" dirty="0">
                <a:solidFill>
                  <a:srgbClr val="860038"/>
                </a:solidFill>
              </a:rPr>
              <a:t> </a:t>
            </a:r>
            <a:r>
              <a:rPr sz="3200" spc="-5" dirty="0">
                <a:solidFill>
                  <a:srgbClr val="860038"/>
                </a:solidFill>
              </a:rPr>
              <a:t>ЗАПОЗИЧЕННЯ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3389376" y="4026408"/>
            <a:ext cx="2438400" cy="1871980"/>
          </a:xfrm>
          <a:custGeom>
            <a:avLst/>
            <a:gdLst/>
            <a:ahLst/>
            <a:cxnLst/>
            <a:rect l="l" t="t" r="r" b="b"/>
            <a:pathLst>
              <a:path w="2438400" h="1871979">
                <a:moveTo>
                  <a:pt x="1219200" y="0"/>
                </a:moveTo>
                <a:lnTo>
                  <a:pt x="1164891" y="911"/>
                </a:lnTo>
                <a:lnTo>
                  <a:pt x="1111191" y="3621"/>
                </a:lnTo>
                <a:lnTo>
                  <a:pt x="1058148" y="8091"/>
                </a:lnTo>
                <a:lnTo>
                  <a:pt x="1005814" y="14284"/>
                </a:lnTo>
                <a:lnTo>
                  <a:pt x="954236" y="22160"/>
                </a:lnTo>
                <a:lnTo>
                  <a:pt x="903465" y="31683"/>
                </a:lnTo>
                <a:lnTo>
                  <a:pt x="853550" y="42813"/>
                </a:lnTo>
                <a:lnTo>
                  <a:pt x="804541" y="55513"/>
                </a:lnTo>
                <a:lnTo>
                  <a:pt x="756487" y="69745"/>
                </a:lnTo>
                <a:lnTo>
                  <a:pt x="709438" y="85472"/>
                </a:lnTo>
                <a:lnTo>
                  <a:pt x="663443" y="102653"/>
                </a:lnTo>
                <a:lnTo>
                  <a:pt x="618552" y="121253"/>
                </a:lnTo>
                <a:lnTo>
                  <a:pt x="574815" y="141233"/>
                </a:lnTo>
                <a:lnTo>
                  <a:pt x="532280" y="162554"/>
                </a:lnTo>
                <a:lnTo>
                  <a:pt x="490998" y="185178"/>
                </a:lnTo>
                <a:lnTo>
                  <a:pt x="451019" y="209068"/>
                </a:lnTo>
                <a:lnTo>
                  <a:pt x="412391" y="234186"/>
                </a:lnTo>
                <a:lnTo>
                  <a:pt x="375164" y="260494"/>
                </a:lnTo>
                <a:lnTo>
                  <a:pt x="339388" y="287952"/>
                </a:lnTo>
                <a:lnTo>
                  <a:pt x="305113" y="316524"/>
                </a:lnTo>
                <a:lnTo>
                  <a:pt x="272387" y="346172"/>
                </a:lnTo>
                <a:lnTo>
                  <a:pt x="241261" y="376857"/>
                </a:lnTo>
                <a:lnTo>
                  <a:pt x="211784" y="408541"/>
                </a:lnTo>
                <a:lnTo>
                  <a:pt x="184005" y="441186"/>
                </a:lnTo>
                <a:lnTo>
                  <a:pt x="157975" y="474755"/>
                </a:lnTo>
                <a:lnTo>
                  <a:pt x="133742" y="509208"/>
                </a:lnTo>
                <a:lnTo>
                  <a:pt x="111356" y="544509"/>
                </a:lnTo>
                <a:lnTo>
                  <a:pt x="90867" y="580619"/>
                </a:lnTo>
                <a:lnTo>
                  <a:pt x="72325" y="617499"/>
                </a:lnTo>
                <a:lnTo>
                  <a:pt x="55778" y="655113"/>
                </a:lnTo>
                <a:lnTo>
                  <a:pt x="41277" y="693422"/>
                </a:lnTo>
                <a:lnTo>
                  <a:pt x="28871" y="732387"/>
                </a:lnTo>
                <a:lnTo>
                  <a:pt x="18609" y="771971"/>
                </a:lnTo>
                <a:lnTo>
                  <a:pt x="10542" y="812136"/>
                </a:lnTo>
                <a:lnTo>
                  <a:pt x="4718" y="852844"/>
                </a:lnTo>
                <a:lnTo>
                  <a:pt x="1187" y="894056"/>
                </a:lnTo>
                <a:lnTo>
                  <a:pt x="0" y="935736"/>
                </a:lnTo>
                <a:lnTo>
                  <a:pt x="1187" y="977415"/>
                </a:lnTo>
                <a:lnTo>
                  <a:pt x="4718" y="1018627"/>
                </a:lnTo>
                <a:lnTo>
                  <a:pt x="10542" y="1059335"/>
                </a:lnTo>
                <a:lnTo>
                  <a:pt x="18609" y="1099500"/>
                </a:lnTo>
                <a:lnTo>
                  <a:pt x="28871" y="1139084"/>
                </a:lnTo>
                <a:lnTo>
                  <a:pt x="41277" y="1178049"/>
                </a:lnTo>
                <a:lnTo>
                  <a:pt x="55778" y="1216358"/>
                </a:lnTo>
                <a:lnTo>
                  <a:pt x="72325" y="1253972"/>
                </a:lnTo>
                <a:lnTo>
                  <a:pt x="90867" y="1290852"/>
                </a:lnTo>
                <a:lnTo>
                  <a:pt x="111356" y="1326962"/>
                </a:lnTo>
                <a:lnTo>
                  <a:pt x="133742" y="1362263"/>
                </a:lnTo>
                <a:lnTo>
                  <a:pt x="157975" y="1396716"/>
                </a:lnTo>
                <a:lnTo>
                  <a:pt x="184005" y="1430285"/>
                </a:lnTo>
                <a:lnTo>
                  <a:pt x="211784" y="1462930"/>
                </a:lnTo>
                <a:lnTo>
                  <a:pt x="241261" y="1494614"/>
                </a:lnTo>
                <a:lnTo>
                  <a:pt x="272387" y="1525299"/>
                </a:lnTo>
                <a:lnTo>
                  <a:pt x="305113" y="1554947"/>
                </a:lnTo>
                <a:lnTo>
                  <a:pt x="339388" y="1583519"/>
                </a:lnTo>
                <a:lnTo>
                  <a:pt x="375164" y="1610977"/>
                </a:lnTo>
                <a:lnTo>
                  <a:pt x="412391" y="1637285"/>
                </a:lnTo>
                <a:lnTo>
                  <a:pt x="451019" y="1662403"/>
                </a:lnTo>
                <a:lnTo>
                  <a:pt x="490998" y="1686293"/>
                </a:lnTo>
                <a:lnTo>
                  <a:pt x="532280" y="1708917"/>
                </a:lnTo>
                <a:lnTo>
                  <a:pt x="574815" y="1730238"/>
                </a:lnTo>
                <a:lnTo>
                  <a:pt x="618552" y="1750218"/>
                </a:lnTo>
                <a:lnTo>
                  <a:pt x="663443" y="1768818"/>
                </a:lnTo>
                <a:lnTo>
                  <a:pt x="709438" y="1785999"/>
                </a:lnTo>
                <a:lnTo>
                  <a:pt x="756487" y="1801726"/>
                </a:lnTo>
                <a:lnTo>
                  <a:pt x="804541" y="1815958"/>
                </a:lnTo>
                <a:lnTo>
                  <a:pt x="853550" y="1828658"/>
                </a:lnTo>
                <a:lnTo>
                  <a:pt x="903465" y="1839788"/>
                </a:lnTo>
                <a:lnTo>
                  <a:pt x="954236" y="1849311"/>
                </a:lnTo>
                <a:lnTo>
                  <a:pt x="1005814" y="1857187"/>
                </a:lnTo>
                <a:lnTo>
                  <a:pt x="1058148" y="1863380"/>
                </a:lnTo>
                <a:lnTo>
                  <a:pt x="1111191" y="1867850"/>
                </a:lnTo>
                <a:lnTo>
                  <a:pt x="1164891" y="1870560"/>
                </a:lnTo>
                <a:lnTo>
                  <a:pt x="1219200" y="1871472"/>
                </a:lnTo>
                <a:lnTo>
                  <a:pt x="1273508" y="1870560"/>
                </a:lnTo>
                <a:lnTo>
                  <a:pt x="1327208" y="1867850"/>
                </a:lnTo>
                <a:lnTo>
                  <a:pt x="1380251" y="1863380"/>
                </a:lnTo>
                <a:lnTo>
                  <a:pt x="1432585" y="1857187"/>
                </a:lnTo>
                <a:lnTo>
                  <a:pt x="1484163" y="1849311"/>
                </a:lnTo>
                <a:lnTo>
                  <a:pt x="1534934" y="1839788"/>
                </a:lnTo>
                <a:lnTo>
                  <a:pt x="1584849" y="1828658"/>
                </a:lnTo>
                <a:lnTo>
                  <a:pt x="1633858" y="1815958"/>
                </a:lnTo>
                <a:lnTo>
                  <a:pt x="1681912" y="1801726"/>
                </a:lnTo>
                <a:lnTo>
                  <a:pt x="1728961" y="1785999"/>
                </a:lnTo>
                <a:lnTo>
                  <a:pt x="1774956" y="1768818"/>
                </a:lnTo>
                <a:lnTo>
                  <a:pt x="1819847" y="1750218"/>
                </a:lnTo>
                <a:lnTo>
                  <a:pt x="1863584" y="1730238"/>
                </a:lnTo>
                <a:lnTo>
                  <a:pt x="1906119" y="1708917"/>
                </a:lnTo>
                <a:lnTo>
                  <a:pt x="1947401" y="1686293"/>
                </a:lnTo>
                <a:lnTo>
                  <a:pt x="1987380" y="1662403"/>
                </a:lnTo>
                <a:lnTo>
                  <a:pt x="2026008" y="1637285"/>
                </a:lnTo>
                <a:lnTo>
                  <a:pt x="2063235" y="1610977"/>
                </a:lnTo>
                <a:lnTo>
                  <a:pt x="2099011" y="1583519"/>
                </a:lnTo>
                <a:lnTo>
                  <a:pt x="2133286" y="1554947"/>
                </a:lnTo>
                <a:lnTo>
                  <a:pt x="2166012" y="1525299"/>
                </a:lnTo>
                <a:lnTo>
                  <a:pt x="2197138" y="1494614"/>
                </a:lnTo>
                <a:lnTo>
                  <a:pt x="2226615" y="1462930"/>
                </a:lnTo>
                <a:lnTo>
                  <a:pt x="2254394" y="1430285"/>
                </a:lnTo>
                <a:lnTo>
                  <a:pt x="2280424" y="1396716"/>
                </a:lnTo>
                <a:lnTo>
                  <a:pt x="2304657" y="1362263"/>
                </a:lnTo>
                <a:lnTo>
                  <a:pt x="2327043" y="1326962"/>
                </a:lnTo>
                <a:lnTo>
                  <a:pt x="2347532" y="1290852"/>
                </a:lnTo>
                <a:lnTo>
                  <a:pt x="2366074" y="1253972"/>
                </a:lnTo>
                <a:lnTo>
                  <a:pt x="2382621" y="1216358"/>
                </a:lnTo>
                <a:lnTo>
                  <a:pt x="2397122" y="1178049"/>
                </a:lnTo>
                <a:lnTo>
                  <a:pt x="2409528" y="1139084"/>
                </a:lnTo>
                <a:lnTo>
                  <a:pt x="2419790" y="1099500"/>
                </a:lnTo>
                <a:lnTo>
                  <a:pt x="2427857" y="1059335"/>
                </a:lnTo>
                <a:lnTo>
                  <a:pt x="2433681" y="1018627"/>
                </a:lnTo>
                <a:lnTo>
                  <a:pt x="2437212" y="977415"/>
                </a:lnTo>
                <a:lnTo>
                  <a:pt x="2438400" y="935736"/>
                </a:lnTo>
                <a:lnTo>
                  <a:pt x="2437212" y="894056"/>
                </a:lnTo>
                <a:lnTo>
                  <a:pt x="2433681" y="852844"/>
                </a:lnTo>
                <a:lnTo>
                  <a:pt x="2427857" y="812136"/>
                </a:lnTo>
                <a:lnTo>
                  <a:pt x="2419790" y="771971"/>
                </a:lnTo>
                <a:lnTo>
                  <a:pt x="2409528" y="732387"/>
                </a:lnTo>
                <a:lnTo>
                  <a:pt x="2397122" y="693422"/>
                </a:lnTo>
                <a:lnTo>
                  <a:pt x="2382621" y="655113"/>
                </a:lnTo>
                <a:lnTo>
                  <a:pt x="2366074" y="617499"/>
                </a:lnTo>
                <a:lnTo>
                  <a:pt x="2347532" y="580619"/>
                </a:lnTo>
                <a:lnTo>
                  <a:pt x="2327043" y="544509"/>
                </a:lnTo>
                <a:lnTo>
                  <a:pt x="2304657" y="509208"/>
                </a:lnTo>
                <a:lnTo>
                  <a:pt x="2280424" y="474755"/>
                </a:lnTo>
                <a:lnTo>
                  <a:pt x="2254394" y="441186"/>
                </a:lnTo>
                <a:lnTo>
                  <a:pt x="2226615" y="408541"/>
                </a:lnTo>
                <a:lnTo>
                  <a:pt x="2197138" y="376857"/>
                </a:lnTo>
                <a:lnTo>
                  <a:pt x="2166012" y="346172"/>
                </a:lnTo>
                <a:lnTo>
                  <a:pt x="2133286" y="316524"/>
                </a:lnTo>
                <a:lnTo>
                  <a:pt x="2099011" y="287952"/>
                </a:lnTo>
                <a:lnTo>
                  <a:pt x="2063235" y="260494"/>
                </a:lnTo>
                <a:lnTo>
                  <a:pt x="2026008" y="234186"/>
                </a:lnTo>
                <a:lnTo>
                  <a:pt x="1987380" y="209068"/>
                </a:lnTo>
                <a:lnTo>
                  <a:pt x="1947401" y="185178"/>
                </a:lnTo>
                <a:lnTo>
                  <a:pt x="1906119" y="162554"/>
                </a:lnTo>
                <a:lnTo>
                  <a:pt x="1863584" y="141233"/>
                </a:lnTo>
                <a:lnTo>
                  <a:pt x="1819847" y="121253"/>
                </a:lnTo>
                <a:lnTo>
                  <a:pt x="1774956" y="102653"/>
                </a:lnTo>
                <a:lnTo>
                  <a:pt x="1728961" y="85472"/>
                </a:lnTo>
                <a:lnTo>
                  <a:pt x="1681912" y="69745"/>
                </a:lnTo>
                <a:lnTo>
                  <a:pt x="1633858" y="55513"/>
                </a:lnTo>
                <a:lnTo>
                  <a:pt x="1584849" y="42813"/>
                </a:lnTo>
                <a:lnTo>
                  <a:pt x="1534934" y="31683"/>
                </a:lnTo>
                <a:lnTo>
                  <a:pt x="1484163" y="22160"/>
                </a:lnTo>
                <a:lnTo>
                  <a:pt x="1432585" y="14284"/>
                </a:lnTo>
                <a:lnTo>
                  <a:pt x="1380251" y="8091"/>
                </a:lnTo>
                <a:lnTo>
                  <a:pt x="1327208" y="3621"/>
                </a:lnTo>
                <a:lnTo>
                  <a:pt x="1273508" y="911"/>
                </a:lnTo>
                <a:lnTo>
                  <a:pt x="1219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1082" y="4539233"/>
            <a:ext cx="155702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905" algn="ctr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Види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ципа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ьних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запозичень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0705" y="4239577"/>
            <a:ext cx="3079115" cy="1445260"/>
            <a:chOff x="310705" y="4239577"/>
            <a:chExt cx="3079115" cy="1445260"/>
          </a:xfrm>
        </p:grpSpPr>
        <p:sp>
          <p:nvSpPr>
            <p:cNvPr id="8" name="object 8"/>
            <p:cNvSpPr/>
            <p:nvPr/>
          </p:nvSpPr>
          <p:spPr>
            <a:xfrm>
              <a:off x="323088" y="4251960"/>
              <a:ext cx="3066415" cy="1420495"/>
            </a:xfrm>
            <a:custGeom>
              <a:avLst/>
              <a:gdLst/>
              <a:ahLst/>
              <a:cxnLst/>
              <a:rect l="l" t="t" r="r" b="b"/>
              <a:pathLst>
                <a:path w="3066415" h="1420495">
                  <a:moveTo>
                    <a:pt x="3066288" y="711708"/>
                  </a:moveTo>
                  <a:lnTo>
                    <a:pt x="2799588" y="445008"/>
                  </a:lnTo>
                  <a:lnTo>
                    <a:pt x="2799588" y="551688"/>
                  </a:lnTo>
                  <a:lnTo>
                    <a:pt x="2093976" y="551688"/>
                  </a:lnTo>
                  <a:lnTo>
                    <a:pt x="2093976" y="141986"/>
                  </a:lnTo>
                  <a:lnTo>
                    <a:pt x="2085428" y="97129"/>
                  </a:lnTo>
                  <a:lnTo>
                    <a:pt x="2061629" y="58166"/>
                  </a:lnTo>
                  <a:lnTo>
                    <a:pt x="2025357" y="27419"/>
                  </a:lnTo>
                  <a:lnTo>
                    <a:pt x="1979383" y="7251"/>
                  </a:lnTo>
                  <a:lnTo>
                    <a:pt x="1926463" y="0"/>
                  </a:lnTo>
                  <a:lnTo>
                    <a:pt x="167513" y="0"/>
                  </a:lnTo>
                  <a:lnTo>
                    <a:pt x="114566" y="7251"/>
                  </a:lnTo>
                  <a:lnTo>
                    <a:pt x="68580" y="27419"/>
                  </a:lnTo>
                  <a:lnTo>
                    <a:pt x="32321" y="58166"/>
                  </a:lnTo>
                  <a:lnTo>
                    <a:pt x="8534" y="97129"/>
                  </a:lnTo>
                  <a:lnTo>
                    <a:pt x="0" y="141986"/>
                  </a:lnTo>
                  <a:lnTo>
                    <a:pt x="0" y="1278382"/>
                  </a:lnTo>
                  <a:lnTo>
                    <a:pt x="8534" y="1323263"/>
                  </a:lnTo>
                  <a:lnTo>
                    <a:pt x="32321" y="1362240"/>
                  </a:lnTo>
                  <a:lnTo>
                    <a:pt x="68580" y="1392974"/>
                  </a:lnTo>
                  <a:lnTo>
                    <a:pt x="114566" y="1413129"/>
                  </a:lnTo>
                  <a:lnTo>
                    <a:pt x="167513" y="1420368"/>
                  </a:lnTo>
                  <a:lnTo>
                    <a:pt x="1926463" y="1420368"/>
                  </a:lnTo>
                  <a:lnTo>
                    <a:pt x="1979383" y="1413129"/>
                  </a:lnTo>
                  <a:lnTo>
                    <a:pt x="2025357" y="1392974"/>
                  </a:lnTo>
                  <a:lnTo>
                    <a:pt x="2061629" y="1362240"/>
                  </a:lnTo>
                  <a:lnTo>
                    <a:pt x="2085428" y="1323263"/>
                  </a:lnTo>
                  <a:lnTo>
                    <a:pt x="2093976" y="1278382"/>
                  </a:lnTo>
                  <a:lnTo>
                    <a:pt x="2093976" y="871728"/>
                  </a:lnTo>
                  <a:lnTo>
                    <a:pt x="2799588" y="871728"/>
                  </a:lnTo>
                  <a:lnTo>
                    <a:pt x="2799588" y="978408"/>
                  </a:lnTo>
                  <a:lnTo>
                    <a:pt x="3066288" y="711708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4251960"/>
              <a:ext cx="2094230" cy="1420495"/>
            </a:xfrm>
            <a:custGeom>
              <a:avLst/>
              <a:gdLst/>
              <a:ahLst/>
              <a:cxnLst/>
              <a:rect l="l" t="t" r="r" b="b"/>
              <a:pathLst>
                <a:path w="2094230" h="1420495">
                  <a:moveTo>
                    <a:pt x="0" y="141985"/>
                  </a:moveTo>
                  <a:lnTo>
                    <a:pt x="8540" y="97129"/>
                  </a:lnTo>
                  <a:lnTo>
                    <a:pt x="32322" y="58155"/>
                  </a:lnTo>
                  <a:lnTo>
                    <a:pt x="68585" y="27411"/>
                  </a:lnTo>
                  <a:lnTo>
                    <a:pt x="114569" y="7244"/>
                  </a:lnTo>
                  <a:lnTo>
                    <a:pt x="167513" y="0"/>
                  </a:lnTo>
                  <a:lnTo>
                    <a:pt x="1926463" y="0"/>
                  </a:lnTo>
                  <a:lnTo>
                    <a:pt x="1979387" y="7244"/>
                  </a:lnTo>
                  <a:lnTo>
                    <a:pt x="2025368" y="27411"/>
                  </a:lnTo>
                  <a:lnTo>
                    <a:pt x="2061638" y="58155"/>
                  </a:lnTo>
                  <a:lnTo>
                    <a:pt x="2085430" y="97129"/>
                  </a:lnTo>
                  <a:lnTo>
                    <a:pt x="2093976" y="141985"/>
                  </a:lnTo>
                  <a:lnTo>
                    <a:pt x="2093976" y="1278381"/>
                  </a:lnTo>
                  <a:lnTo>
                    <a:pt x="2085430" y="1323253"/>
                  </a:lnTo>
                  <a:lnTo>
                    <a:pt x="2061638" y="1362228"/>
                  </a:lnTo>
                  <a:lnTo>
                    <a:pt x="2025368" y="1392967"/>
                  </a:lnTo>
                  <a:lnTo>
                    <a:pt x="1979387" y="1413127"/>
                  </a:lnTo>
                  <a:lnTo>
                    <a:pt x="1926463" y="1420367"/>
                  </a:lnTo>
                  <a:lnTo>
                    <a:pt x="167513" y="1420367"/>
                  </a:lnTo>
                  <a:lnTo>
                    <a:pt x="114569" y="1413127"/>
                  </a:lnTo>
                  <a:lnTo>
                    <a:pt x="68585" y="1392967"/>
                  </a:lnTo>
                  <a:lnTo>
                    <a:pt x="32322" y="1362228"/>
                  </a:lnTo>
                  <a:lnTo>
                    <a:pt x="8540" y="1323253"/>
                  </a:lnTo>
                  <a:lnTo>
                    <a:pt x="0" y="1278381"/>
                  </a:lnTo>
                  <a:lnTo>
                    <a:pt x="0" y="14198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2406" y="4539233"/>
            <a:ext cx="121856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5715" algn="ctr">
              <a:lnSpc>
                <a:spcPts val="1939"/>
              </a:lnSpc>
              <a:spcBef>
                <a:spcPts val="34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Кредити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банк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их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установ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58633" y="2298001"/>
            <a:ext cx="2505710" cy="2065020"/>
            <a:chOff x="1258633" y="2298001"/>
            <a:chExt cx="2505710" cy="2065020"/>
          </a:xfrm>
        </p:grpSpPr>
        <p:sp>
          <p:nvSpPr>
            <p:cNvPr id="12" name="object 12"/>
            <p:cNvSpPr/>
            <p:nvPr/>
          </p:nvSpPr>
          <p:spPr>
            <a:xfrm>
              <a:off x="1271016" y="2310383"/>
              <a:ext cx="2493010" cy="2052955"/>
            </a:xfrm>
            <a:custGeom>
              <a:avLst/>
              <a:gdLst/>
              <a:ahLst/>
              <a:cxnLst/>
              <a:rect l="l" t="t" r="r" b="b"/>
              <a:pathLst>
                <a:path w="2493010" h="2052954">
                  <a:moveTo>
                    <a:pt x="2493010" y="1608328"/>
                  </a:moveTo>
                  <a:lnTo>
                    <a:pt x="2404110" y="1697101"/>
                  </a:lnTo>
                  <a:lnTo>
                    <a:pt x="2064499" y="1357503"/>
                  </a:lnTo>
                  <a:lnTo>
                    <a:pt x="2085428" y="1323238"/>
                  </a:lnTo>
                  <a:lnTo>
                    <a:pt x="2093976" y="1278382"/>
                  </a:lnTo>
                  <a:lnTo>
                    <a:pt x="2093976" y="141986"/>
                  </a:lnTo>
                  <a:lnTo>
                    <a:pt x="2085428" y="97142"/>
                  </a:lnTo>
                  <a:lnTo>
                    <a:pt x="2061629" y="58166"/>
                  </a:lnTo>
                  <a:lnTo>
                    <a:pt x="2025357" y="27419"/>
                  </a:lnTo>
                  <a:lnTo>
                    <a:pt x="1979383" y="7251"/>
                  </a:lnTo>
                  <a:lnTo>
                    <a:pt x="1926463" y="0"/>
                  </a:lnTo>
                  <a:lnTo>
                    <a:pt x="167513" y="0"/>
                  </a:lnTo>
                  <a:lnTo>
                    <a:pt x="114579" y="7251"/>
                  </a:lnTo>
                  <a:lnTo>
                    <a:pt x="68605" y="27419"/>
                  </a:lnTo>
                  <a:lnTo>
                    <a:pt x="32334" y="58166"/>
                  </a:lnTo>
                  <a:lnTo>
                    <a:pt x="8534" y="97142"/>
                  </a:lnTo>
                  <a:lnTo>
                    <a:pt x="0" y="141986"/>
                  </a:lnTo>
                  <a:lnTo>
                    <a:pt x="0" y="1278382"/>
                  </a:lnTo>
                  <a:lnTo>
                    <a:pt x="8534" y="1323238"/>
                  </a:lnTo>
                  <a:lnTo>
                    <a:pt x="32334" y="1362214"/>
                  </a:lnTo>
                  <a:lnTo>
                    <a:pt x="68605" y="1392961"/>
                  </a:lnTo>
                  <a:lnTo>
                    <a:pt x="114579" y="1413129"/>
                  </a:lnTo>
                  <a:lnTo>
                    <a:pt x="167513" y="1420368"/>
                  </a:lnTo>
                  <a:lnTo>
                    <a:pt x="1594231" y="1420368"/>
                  </a:lnTo>
                  <a:lnTo>
                    <a:pt x="2137537" y="1963674"/>
                  </a:lnTo>
                  <a:lnTo>
                    <a:pt x="2048637" y="2052574"/>
                  </a:lnTo>
                  <a:lnTo>
                    <a:pt x="2493010" y="2052574"/>
                  </a:lnTo>
                  <a:lnTo>
                    <a:pt x="2493010" y="1608328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71016" y="2310384"/>
              <a:ext cx="2094230" cy="1420495"/>
            </a:xfrm>
            <a:custGeom>
              <a:avLst/>
              <a:gdLst/>
              <a:ahLst/>
              <a:cxnLst/>
              <a:rect l="l" t="t" r="r" b="b"/>
              <a:pathLst>
                <a:path w="2094229" h="1420495">
                  <a:moveTo>
                    <a:pt x="0" y="141986"/>
                  </a:moveTo>
                  <a:lnTo>
                    <a:pt x="8545" y="97129"/>
                  </a:lnTo>
                  <a:lnTo>
                    <a:pt x="32337" y="58155"/>
                  </a:lnTo>
                  <a:lnTo>
                    <a:pt x="68607" y="27411"/>
                  </a:lnTo>
                  <a:lnTo>
                    <a:pt x="114588" y="7244"/>
                  </a:lnTo>
                  <a:lnTo>
                    <a:pt x="167512" y="0"/>
                  </a:lnTo>
                  <a:lnTo>
                    <a:pt x="1926463" y="0"/>
                  </a:lnTo>
                  <a:lnTo>
                    <a:pt x="1979387" y="7244"/>
                  </a:lnTo>
                  <a:lnTo>
                    <a:pt x="2025368" y="27411"/>
                  </a:lnTo>
                  <a:lnTo>
                    <a:pt x="2061638" y="58155"/>
                  </a:lnTo>
                  <a:lnTo>
                    <a:pt x="2085430" y="97129"/>
                  </a:lnTo>
                  <a:lnTo>
                    <a:pt x="2093976" y="141986"/>
                  </a:lnTo>
                  <a:lnTo>
                    <a:pt x="2093976" y="1278381"/>
                  </a:lnTo>
                  <a:lnTo>
                    <a:pt x="2085430" y="1323238"/>
                  </a:lnTo>
                  <a:lnTo>
                    <a:pt x="2061638" y="1362212"/>
                  </a:lnTo>
                  <a:lnTo>
                    <a:pt x="2025368" y="1392956"/>
                  </a:lnTo>
                  <a:lnTo>
                    <a:pt x="1979387" y="1413123"/>
                  </a:lnTo>
                  <a:lnTo>
                    <a:pt x="1926463" y="1420367"/>
                  </a:lnTo>
                  <a:lnTo>
                    <a:pt x="167512" y="1420367"/>
                  </a:lnTo>
                  <a:lnTo>
                    <a:pt x="114588" y="1413123"/>
                  </a:lnTo>
                  <a:lnTo>
                    <a:pt x="68607" y="1392956"/>
                  </a:lnTo>
                  <a:lnTo>
                    <a:pt x="32337" y="1362212"/>
                  </a:lnTo>
                  <a:lnTo>
                    <a:pt x="8545" y="1323238"/>
                  </a:lnTo>
                  <a:lnTo>
                    <a:pt x="0" y="1278381"/>
                  </a:lnTo>
                  <a:lnTo>
                    <a:pt x="0" y="14198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10360" y="2718638"/>
            <a:ext cx="141986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Муніципальні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55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облігації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47681" y="1493329"/>
            <a:ext cx="2118995" cy="2533650"/>
            <a:chOff x="3547681" y="1493329"/>
            <a:chExt cx="2118995" cy="2533650"/>
          </a:xfrm>
        </p:grpSpPr>
        <p:sp>
          <p:nvSpPr>
            <p:cNvPr id="16" name="object 16"/>
            <p:cNvSpPr/>
            <p:nvPr/>
          </p:nvSpPr>
          <p:spPr>
            <a:xfrm>
              <a:off x="3560064" y="1505711"/>
              <a:ext cx="2094230" cy="2520950"/>
            </a:xfrm>
            <a:custGeom>
              <a:avLst/>
              <a:gdLst/>
              <a:ahLst/>
              <a:cxnLst/>
              <a:rect l="l" t="t" r="r" b="b"/>
              <a:pathLst>
                <a:path w="2094229" h="2520950">
                  <a:moveTo>
                    <a:pt x="2093976" y="141986"/>
                  </a:moveTo>
                  <a:lnTo>
                    <a:pt x="2085428" y="97129"/>
                  </a:lnTo>
                  <a:lnTo>
                    <a:pt x="2061629" y="58166"/>
                  </a:lnTo>
                  <a:lnTo>
                    <a:pt x="2025357" y="27419"/>
                  </a:lnTo>
                  <a:lnTo>
                    <a:pt x="1979383" y="7251"/>
                  </a:lnTo>
                  <a:lnTo>
                    <a:pt x="1926463" y="0"/>
                  </a:lnTo>
                  <a:lnTo>
                    <a:pt x="167513" y="0"/>
                  </a:lnTo>
                  <a:lnTo>
                    <a:pt x="114579" y="7251"/>
                  </a:lnTo>
                  <a:lnTo>
                    <a:pt x="68605" y="27419"/>
                  </a:lnTo>
                  <a:lnTo>
                    <a:pt x="32334" y="58166"/>
                  </a:lnTo>
                  <a:lnTo>
                    <a:pt x="8534" y="97129"/>
                  </a:lnTo>
                  <a:lnTo>
                    <a:pt x="0" y="141986"/>
                  </a:lnTo>
                  <a:lnTo>
                    <a:pt x="0" y="1278382"/>
                  </a:lnTo>
                  <a:lnTo>
                    <a:pt x="8534" y="1323238"/>
                  </a:lnTo>
                  <a:lnTo>
                    <a:pt x="32334" y="1362214"/>
                  </a:lnTo>
                  <a:lnTo>
                    <a:pt x="68605" y="1392961"/>
                  </a:lnTo>
                  <a:lnTo>
                    <a:pt x="114579" y="1413129"/>
                  </a:lnTo>
                  <a:lnTo>
                    <a:pt x="167513" y="1420368"/>
                  </a:lnTo>
                  <a:lnTo>
                    <a:pt x="860171" y="1420368"/>
                  </a:lnTo>
                  <a:lnTo>
                    <a:pt x="860171" y="2206752"/>
                  </a:lnTo>
                  <a:lnTo>
                    <a:pt x="734568" y="2206752"/>
                  </a:lnTo>
                  <a:lnTo>
                    <a:pt x="1048512" y="2520696"/>
                  </a:lnTo>
                  <a:lnTo>
                    <a:pt x="1362456" y="2206752"/>
                  </a:lnTo>
                  <a:lnTo>
                    <a:pt x="1236853" y="2206752"/>
                  </a:lnTo>
                  <a:lnTo>
                    <a:pt x="1236853" y="1420368"/>
                  </a:lnTo>
                  <a:lnTo>
                    <a:pt x="1926463" y="1420368"/>
                  </a:lnTo>
                  <a:lnTo>
                    <a:pt x="1979383" y="1413129"/>
                  </a:lnTo>
                  <a:lnTo>
                    <a:pt x="2025357" y="1392961"/>
                  </a:lnTo>
                  <a:lnTo>
                    <a:pt x="2061629" y="1362214"/>
                  </a:lnTo>
                  <a:lnTo>
                    <a:pt x="2085428" y="1323238"/>
                  </a:lnTo>
                  <a:lnTo>
                    <a:pt x="2093976" y="1278382"/>
                  </a:lnTo>
                  <a:lnTo>
                    <a:pt x="2093976" y="141986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60064" y="1505711"/>
              <a:ext cx="2094230" cy="1420495"/>
            </a:xfrm>
            <a:custGeom>
              <a:avLst/>
              <a:gdLst/>
              <a:ahLst/>
              <a:cxnLst/>
              <a:rect l="l" t="t" r="r" b="b"/>
              <a:pathLst>
                <a:path w="2094229" h="1420495">
                  <a:moveTo>
                    <a:pt x="0" y="141986"/>
                  </a:moveTo>
                  <a:lnTo>
                    <a:pt x="8545" y="97129"/>
                  </a:lnTo>
                  <a:lnTo>
                    <a:pt x="32337" y="58155"/>
                  </a:lnTo>
                  <a:lnTo>
                    <a:pt x="68607" y="27411"/>
                  </a:lnTo>
                  <a:lnTo>
                    <a:pt x="114588" y="7244"/>
                  </a:lnTo>
                  <a:lnTo>
                    <a:pt x="167512" y="0"/>
                  </a:lnTo>
                  <a:lnTo>
                    <a:pt x="1926463" y="0"/>
                  </a:lnTo>
                  <a:lnTo>
                    <a:pt x="1979387" y="7244"/>
                  </a:lnTo>
                  <a:lnTo>
                    <a:pt x="2025368" y="27411"/>
                  </a:lnTo>
                  <a:lnTo>
                    <a:pt x="2061638" y="58155"/>
                  </a:lnTo>
                  <a:lnTo>
                    <a:pt x="2085430" y="97129"/>
                  </a:lnTo>
                  <a:lnTo>
                    <a:pt x="2093976" y="141986"/>
                  </a:lnTo>
                  <a:lnTo>
                    <a:pt x="2093976" y="1278382"/>
                  </a:lnTo>
                  <a:lnTo>
                    <a:pt x="2085430" y="1323238"/>
                  </a:lnTo>
                  <a:lnTo>
                    <a:pt x="2061638" y="1362212"/>
                  </a:lnTo>
                  <a:lnTo>
                    <a:pt x="2025368" y="1392956"/>
                  </a:lnTo>
                  <a:lnTo>
                    <a:pt x="1979387" y="1413123"/>
                  </a:lnTo>
                  <a:lnTo>
                    <a:pt x="1926463" y="1420367"/>
                  </a:lnTo>
                  <a:lnTo>
                    <a:pt x="167512" y="1420367"/>
                  </a:lnTo>
                  <a:lnTo>
                    <a:pt x="114588" y="1413123"/>
                  </a:lnTo>
                  <a:lnTo>
                    <a:pt x="68607" y="1392956"/>
                  </a:lnTo>
                  <a:lnTo>
                    <a:pt x="32337" y="1362212"/>
                  </a:lnTo>
                  <a:lnTo>
                    <a:pt x="8545" y="1323238"/>
                  </a:lnTo>
                  <a:lnTo>
                    <a:pt x="0" y="1278382"/>
                  </a:lnTo>
                  <a:lnTo>
                    <a:pt x="0" y="14198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29354" y="2037029"/>
            <a:ext cx="17595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Вексельнi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позики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07863" y="2298001"/>
            <a:ext cx="2447925" cy="1949450"/>
            <a:chOff x="5507863" y="2298001"/>
            <a:chExt cx="2447925" cy="1949450"/>
          </a:xfrm>
        </p:grpSpPr>
        <p:sp>
          <p:nvSpPr>
            <p:cNvPr id="20" name="object 20"/>
            <p:cNvSpPr/>
            <p:nvPr/>
          </p:nvSpPr>
          <p:spPr>
            <a:xfrm>
              <a:off x="5507863" y="2310383"/>
              <a:ext cx="2435225" cy="1936750"/>
            </a:xfrm>
            <a:custGeom>
              <a:avLst/>
              <a:gdLst/>
              <a:ahLst/>
              <a:cxnLst/>
              <a:rect l="l" t="t" r="r" b="b"/>
              <a:pathLst>
                <a:path w="2435225" h="1936750">
                  <a:moveTo>
                    <a:pt x="2435225" y="141986"/>
                  </a:moveTo>
                  <a:lnTo>
                    <a:pt x="2426678" y="97142"/>
                  </a:lnTo>
                  <a:lnTo>
                    <a:pt x="2402878" y="58166"/>
                  </a:lnTo>
                  <a:lnTo>
                    <a:pt x="2366607" y="27419"/>
                  </a:lnTo>
                  <a:lnTo>
                    <a:pt x="2320633" y="7251"/>
                  </a:lnTo>
                  <a:lnTo>
                    <a:pt x="2267712" y="0"/>
                  </a:lnTo>
                  <a:lnTo>
                    <a:pt x="508762" y="0"/>
                  </a:lnTo>
                  <a:lnTo>
                    <a:pt x="455828" y="7251"/>
                  </a:lnTo>
                  <a:lnTo>
                    <a:pt x="409854" y="27419"/>
                  </a:lnTo>
                  <a:lnTo>
                    <a:pt x="373583" y="58166"/>
                  </a:lnTo>
                  <a:lnTo>
                    <a:pt x="349783" y="97142"/>
                  </a:lnTo>
                  <a:lnTo>
                    <a:pt x="341249" y="141986"/>
                  </a:lnTo>
                  <a:lnTo>
                    <a:pt x="341249" y="1278382"/>
                  </a:lnTo>
                  <a:lnTo>
                    <a:pt x="349783" y="1323238"/>
                  </a:lnTo>
                  <a:lnTo>
                    <a:pt x="373583" y="1362214"/>
                  </a:lnTo>
                  <a:lnTo>
                    <a:pt x="377240" y="1365326"/>
                  </a:lnTo>
                  <a:lnTo>
                    <a:pt x="64643" y="1677924"/>
                  </a:lnTo>
                  <a:lnTo>
                    <a:pt x="0" y="1613281"/>
                  </a:lnTo>
                  <a:lnTo>
                    <a:pt x="0" y="1936496"/>
                  </a:lnTo>
                  <a:lnTo>
                    <a:pt x="323215" y="1936496"/>
                  </a:lnTo>
                  <a:lnTo>
                    <a:pt x="258572" y="1871853"/>
                  </a:lnTo>
                  <a:lnTo>
                    <a:pt x="710057" y="1420368"/>
                  </a:lnTo>
                  <a:lnTo>
                    <a:pt x="2267712" y="1420368"/>
                  </a:lnTo>
                  <a:lnTo>
                    <a:pt x="2320633" y="1413129"/>
                  </a:lnTo>
                  <a:lnTo>
                    <a:pt x="2366607" y="1392961"/>
                  </a:lnTo>
                  <a:lnTo>
                    <a:pt x="2402878" y="1362214"/>
                  </a:lnTo>
                  <a:lnTo>
                    <a:pt x="2426678" y="1323238"/>
                  </a:lnTo>
                  <a:lnTo>
                    <a:pt x="2435225" y="1278382"/>
                  </a:lnTo>
                  <a:lnTo>
                    <a:pt x="2435225" y="14198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49112" y="2310384"/>
              <a:ext cx="2094230" cy="1420495"/>
            </a:xfrm>
            <a:custGeom>
              <a:avLst/>
              <a:gdLst/>
              <a:ahLst/>
              <a:cxnLst/>
              <a:rect l="l" t="t" r="r" b="b"/>
              <a:pathLst>
                <a:path w="2094229" h="1420495">
                  <a:moveTo>
                    <a:pt x="0" y="141986"/>
                  </a:moveTo>
                  <a:lnTo>
                    <a:pt x="8545" y="97129"/>
                  </a:lnTo>
                  <a:lnTo>
                    <a:pt x="32337" y="58155"/>
                  </a:lnTo>
                  <a:lnTo>
                    <a:pt x="68607" y="27411"/>
                  </a:lnTo>
                  <a:lnTo>
                    <a:pt x="114588" y="7244"/>
                  </a:lnTo>
                  <a:lnTo>
                    <a:pt x="167512" y="0"/>
                  </a:lnTo>
                  <a:lnTo>
                    <a:pt x="1926463" y="0"/>
                  </a:lnTo>
                  <a:lnTo>
                    <a:pt x="1979387" y="7244"/>
                  </a:lnTo>
                  <a:lnTo>
                    <a:pt x="2025368" y="27411"/>
                  </a:lnTo>
                  <a:lnTo>
                    <a:pt x="2061638" y="58155"/>
                  </a:lnTo>
                  <a:lnTo>
                    <a:pt x="2085430" y="97129"/>
                  </a:lnTo>
                  <a:lnTo>
                    <a:pt x="2093976" y="141986"/>
                  </a:lnTo>
                  <a:lnTo>
                    <a:pt x="2093976" y="1278381"/>
                  </a:lnTo>
                  <a:lnTo>
                    <a:pt x="2085430" y="1323238"/>
                  </a:lnTo>
                  <a:lnTo>
                    <a:pt x="2061638" y="1362212"/>
                  </a:lnTo>
                  <a:lnTo>
                    <a:pt x="2025368" y="1392956"/>
                  </a:lnTo>
                  <a:lnTo>
                    <a:pt x="1979387" y="1413123"/>
                  </a:lnTo>
                  <a:lnTo>
                    <a:pt x="1926463" y="1420367"/>
                  </a:lnTo>
                  <a:lnTo>
                    <a:pt x="167512" y="1420367"/>
                  </a:lnTo>
                  <a:lnTo>
                    <a:pt x="114588" y="1413123"/>
                  </a:lnTo>
                  <a:lnTo>
                    <a:pt x="68607" y="1392956"/>
                  </a:lnTo>
                  <a:lnTo>
                    <a:pt x="32337" y="1362212"/>
                  </a:lnTo>
                  <a:lnTo>
                    <a:pt x="8545" y="1323238"/>
                  </a:lnTo>
                  <a:lnTo>
                    <a:pt x="0" y="1278381"/>
                  </a:lnTo>
                  <a:lnTo>
                    <a:pt x="0" y="14198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97702" y="2595194"/>
            <a:ext cx="1800225" cy="79438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4445" algn="ctr">
              <a:lnSpc>
                <a:spcPts val="1939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Взаємні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позики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органів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місцевого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самоврядування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27776" y="4239767"/>
            <a:ext cx="3075940" cy="1445260"/>
            <a:chOff x="5827776" y="4239767"/>
            <a:chExt cx="3075940" cy="1445260"/>
          </a:xfrm>
        </p:grpSpPr>
        <p:sp>
          <p:nvSpPr>
            <p:cNvPr id="24" name="object 24"/>
            <p:cNvSpPr/>
            <p:nvPr/>
          </p:nvSpPr>
          <p:spPr>
            <a:xfrm>
              <a:off x="5827776" y="4251959"/>
              <a:ext cx="3063240" cy="1420495"/>
            </a:xfrm>
            <a:custGeom>
              <a:avLst/>
              <a:gdLst/>
              <a:ahLst/>
              <a:cxnLst/>
              <a:rect l="l" t="t" r="r" b="b"/>
              <a:pathLst>
                <a:path w="3063240" h="1420495">
                  <a:moveTo>
                    <a:pt x="3063240" y="141986"/>
                  </a:moveTo>
                  <a:lnTo>
                    <a:pt x="3054693" y="97129"/>
                  </a:lnTo>
                  <a:lnTo>
                    <a:pt x="3030893" y="58166"/>
                  </a:lnTo>
                  <a:lnTo>
                    <a:pt x="2994622" y="27419"/>
                  </a:lnTo>
                  <a:lnTo>
                    <a:pt x="2948648" y="7251"/>
                  </a:lnTo>
                  <a:lnTo>
                    <a:pt x="2895727" y="0"/>
                  </a:lnTo>
                  <a:lnTo>
                    <a:pt x="1136777" y="0"/>
                  </a:lnTo>
                  <a:lnTo>
                    <a:pt x="1083843" y="7251"/>
                  </a:lnTo>
                  <a:lnTo>
                    <a:pt x="1037869" y="27419"/>
                  </a:lnTo>
                  <a:lnTo>
                    <a:pt x="1001598" y="58166"/>
                  </a:lnTo>
                  <a:lnTo>
                    <a:pt x="977798" y="97129"/>
                  </a:lnTo>
                  <a:lnTo>
                    <a:pt x="969264" y="141986"/>
                  </a:lnTo>
                  <a:lnTo>
                    <a:pt x="969264" y="551688"/>
                  </a:lnTo>
                  <a:lnTo>
                    <a:pt x="266700" y="551688"/>
                  </a:lnTo>
                  <a:lnTo>
                    <a:pt x="266700" y="445008"/>
                  </a:lnTo>
                  <a:lnTo>
                    <a:pt x="0" y="711708"/>
                  </a:lnTo>
                  <a:lnTo>
                    <a:pt x="266700" y="978408"/>
                  </a:lnTo>
                  <a:lnTo>
                    <a:pt x="266700" y="871728"/>
                  </a:lnTo>
                  <a:lnTo>
                    <a:pt x="969264" y="871728"/>
                  </a:lnTo>
                  <a:lnTo>
                    <a:pt x="969264" y="1278382"/>
                  </a:lnTo>
                  <a:lnTo>
                    <a:pt x="977798" y="1323263"/>
                  </a:lnTo>
                  <a:lnTo>
                    <a:pt x="1001598" y="1362240"/>
                  </a:lnTo>
                  <a:lnTo>
                    <a:pt x="1037869" y="1392974"/>
                  </a:lnTo>
                  <a:lnTo>
                    <a:pt x="1083843" y="1413129"/>
                  </a:lnTo>
                  <a:lnTo>
                    <a:pt x="1136777" y="1420368"/>
                  </a:lnTo>
                  <a:lnTo>
                    <a:pt x="2895727" y="1420368"/>
                  </a:lnTo>
                  <a:lnTo>
                    <a:pt x="2948648" y="1413129"/>
                  </a:lnTo>
                  <a:lnTo>
                    <a:pt x="2994622" y="1392974"/>
                  </a:lnTo>
                  <a:lnTo>
                    <a:pt x="3030893" y="1362240"/>
                  </a:lnTo>
                  <a:lnTo>
                    <a:pt x="3054693" y="1323263"/>
                  </a:lnTo>
                  <a:lnTo>
                    <a:pt x="3063240" y="1278382"/>
                  </a:lnTo>
                  <a:lnTo>
                    <a:pt x="3063240" y="141986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97040" y="4251959"/>
              <a:ext cx="2094230" cy="1420495"/>
            </a:xfrm>
            <a:custGeom>
              <a:avLst/>
              <a:gdLst/>
              <a:ahLst/>
              <a:cxnLst/>
              <a:rect l="l" t="t" r="r" b="b"/>
              <a:pathLst>
                <a:path w="2094229" h="1420495">
                  <a:moveTo>
                    <a:pt x="0" y="141985"/>
                  </a:moveTo>
                  <a:lnTo>
                    <a:pt x="8545" y="97129"/>
                  </a:lnTo>
                  <a:lnTo>
                    <a:pt x="32337" y="58155"/>
                  </a:lnTo>
                  <a:lnTo>
                    <a:pt x="68607" y="27411"/>
                  </a:lnTo>
                  <a:lnTo>
                    <a:pt x="114588" y="7244"/>
                  </a:lnTo>
                  <a:lnTo>
                    <a:pt x="167512" y="0"/>
                  </a:lnTo>
                  <a:lnTo>
                    <a:pt x="1926462" y="0"/>
                  </a:lnTo>
                  <a:lnTo>
                    <a:pt x="1979387" y="7244"/>
                  </a:lnTo>
                  <a:lnTo>
                    <a:pt x="2025368" y="27411"/>
                  </a:lnTo>
                  <a:lnTo>
                    <a:pt x="2061638" y="58155"/>
                  </a:lnTo>
                  <a:lnTo>
                    <a:pt x="2085430" y="97129"/>
                  </a:lnTo>
                  <a:lnTo>
                    <a:pt x="2093976" y="141985"/>
                  </a:lnTo>
                  <a:lnTo>
                    <a:pt x="2093976" y="1278381"/>
                  </a:lnTo>
                  <a:lnTo>
                    <a:pt x="2085430" y="1323253"/>
                  </a:lnTo>
                  <a:lnTo>
                    <a:pt x="2061638" y="1362228"/>
                  </a:lnTo>
                  <a:lnTo>
                    <a:pt x="2025368" y="1392967"/>
                  </a:lnTo>
                  <a:lnTo>
                    <a:pt x="1979387" y="1413127"/>
                  </a:lnTo>
                  <a:lnTo>
                    <a:pt x="1926462" y="1420367"/>
                  </a:lnTo>
                  <a:lnTo>
                    <a:pt x="167512" y="1420367"/>
                  </a:lnTo>
                  <a:lnTo>
                    <a:pt x="114588" y="1413127"/>
                  </a:lnTo>
                  <a:lnTo>
                    <a:pt x="68607" y="1392967"/>
                  </a:lnTo>
                  <a:lnTo>
                    <a:pt x="32337" y="1362228"/>
                  </a:lnTo>
                  <a:lnTo>
                    <a:pt x="8545" y="1323253"/>
                  </a:lnTo>
                  <a:lnTo>
                    <a:pt x="0" y="1278381"/>
                  </a:lnTo>
                  <a:lnTo>
                    <a:pt x="0" y="14198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80833" y="4662678"/>
            <a:ext cx="133413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Казначейські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5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позики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83854" y="627562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2622" y="456587"/>
            <a:ext cx="4731333" cy="4917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5133" y="432054"/>
            <a:ext cx="47371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ЗАРУБІЖНИЙ</a:t>
            </a:r>
            <a:r>
              <a:rPr sz="3200" spc="1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ДОСВІД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30504" y="1022349"/>
            <a:ext cx="8481695" cy="45593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6870" marR="479425" indent="-344805">
              <a:lnSpc>
                <a:spcPts val="1820"/>
              </a:lnSpc>
              <a:spcBef>
                <a:spcPts val="540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900" spc="-100" dirty="0">
                <a:solidFill>
                  <a:srgbClr val="3D3D40"/>
                </a:solidFill>
                <a:latin typeface="Microsoft Sans Serif"/>
                <a:cs typeface="Microsoft Sans Serif"/>
              </a:rPr>
              <a:t>РФ</a:t>
            </a:r>
            <a:r>
              <a:rPr sz="19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-</a:t>
            </a:r>
            <a:r>
              <a:rPr sz="19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дієвий</a:t>
            </a:r>
            <a:r>
              <a:rPr sz="1900" spc="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інструмент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3D3D40"/>
                </a:solidFill>
                <a:latin typeface="Microsoft Sans Serif"/>
                <a:cs typeface="Microsoft Sans Serif"/>
              </a:rPr>
              <a:t>для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збільшення</a:t>
            </a:r>
            <a:r>
              <a:rPr sz="1900" spc="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фінансування</a:t>
            </a:r>
            <a:r>
              <a:rPr sz="19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різноманітних </a:t>
            </a:r>
            <a:r>
              <a:rPr sz="1900" spc="-49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проектів</a:t>
            </a:r>
            <a:r>
              <a:rPr sz="19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у</a:t>
            </a:r>
            <a:r>
              <a:rPr sz="19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публічному</a:t>
            </a:r>
            <a:r>
              <a:rPr sz="1900" spc="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секторі,</a:t>
            </a:r>
            <a:r>
              <a:rPr sz="19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оскільки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такі</a:t>
            </a:r>
            <a:r>
              <a:rPr sz="1900" spc="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фонди</a:t>
            </a:r>
            <a:r>
              <a:rPr sz="19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можуть</a:t>
            </a:r>
            <a:r>
              <a:rPr sz="1900" spc="8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(а)</a:t>
            </a:r>
            <a:endParaRPr sz="1900">
              <a:latin typeface="Microsoft Sans Serif"/>
              <a:cs typeface="Microsoft Sans Serif"/>
            </a:endParaRPr>
          </a:p>
          <a:p>
            <a:pPr marL="356870" marR="429895">
              <a:lnSpc>
                <a:spcPct val="80100"/>
              </a:lnSpc>
              <a:spcBef>
                <a:spcPts val="15"/>
              </a:spcBef>
            </a:pP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фінансувати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його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60" dirty="0">
                <a:solidFill>
                  <a:srgbClr val="3D3D40"/>
                </a:solidFill>
                <a:latin typeface="Microsoft Sans Serif"/>
                <a:cs typeface="Microsoft Sans Serif"/>
              </a:rPr>
              <a:t>без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типових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заставних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вимог</a:t>
            </a:r>
            <a:r>
              <a:rPr sz="19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80" dirty="0">
                <a:solidFill>
                  <a:srgbClr val="3D3D40"/>
                </a:solidFill>
                <a:latin typeface="Microsoft Sans Serif"/>
                <a:cs typeface="Microsoft Sans Serif"/>
              </a:rPr>
              <a:t>з</a:t>
            </a:r>
            <a:r>
              <a:rPr sz="19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більш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тривалими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термінами</a:t>
            </a:r>
            <a:r>
              <a:rPr sz="1900" spc="7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(б)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дозволити</a:t>
            </a:r>
            <a:r>
              <a:rPr sz="1900" spc="1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публічним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установам</a:t>
            </a:r>
            <a:r>
              <a:rPr sz="1900" spc="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виплатити</a:t>
            </a:r>
            <a:r>
              <a:rPr sz="1900" spc="9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позики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 </a:t>
            </a:r>
            <a:r>
              <a:rPr sz="1900" spc="-49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рахунок</a:t>
            </a:r>
            <a:r>
              <a:rPr sz="1900" spc="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впроваджених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заходів.</a:t>
            </a:r>
            <a:endParaRPr sz="1900">
              <a:latin typeface="Microsoft Sans Serif"/>
              <a:cs typeface="Microsoft Sans Serif"/>
            </a:endParaRPr>
          </a:p>
          <a:p>
            <a:pPr marL="356870" marR="5080" indent="-344805">
              <a:lnSpc>
                <a:spcPct val="80000"/>
              </a:lnSpc>
              <a:spcBef>
                <a:spcPts val="120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Найбільш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поширені</a:t>
            </a:r>
            <a:r>
              <a:rPr sz="1900" b="1" spc="2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3D3D40"/>
                </a:solidFill>
                <a:latin typeface="Arial"/>
                <a:cs typeface="Arial"/>
              </a:rPr>
              <a:t>револьверні</a:t>
            </a:r>
            <a:r>
              <a:rPr sz="1900" b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фонди</a:t>
            </a:r>
            <a:r>
              <a:rPr sz="1900" b="1" spc="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у</a:t>
            </a:r>
            <a:r>
              <a:rPr sz="1900" b="1" spc="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3D3D40"/>
                </a:solidFill>
                <a:latin typeface="Arial"/>
                <a:cs typeface="Arial"/>
              </a:rPr>
              <a:t>сфері</a:t>
            </a:r>
            <a:r>
              <a:rPr sz="1900" b="1" spc="2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3D3D40"/>
                </a:solidFill>
                <a:latin typeface="Arial"/>
                <a:cs typeface="Arial"/>
              </a:rPr>
              <a:t>енергозбереження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.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Надають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позики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установам</a:t>
            </a:r>
            <a:r>
              <a:rPr sz="1900" spc="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публічного</a:t>
            </a:r>
            <a:r>
              <a:rPr sz="1900" spc="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сектору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3D3D40"/>
                </a:solidFill>
                <a:latin typeface="Microsoft Sans Serif"/>
                <a:cs typeface="Microsoft Sans Serif"/>
              </a:rPr>
              <a:t>для</a:t>
            </a:r>
            <a:r>
              <a:rPr sz="19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покриття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початкових </a:t>
            </a:r>
            <a:r>
              <a:rPr sz="1900" spc="-49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інвестиційних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витрат</a:t>
            </a:r>
            <a:r>
              <a:rPr sz="1900" spc="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на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проекти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енергозбереження.</a:t>
            </a:r>
            <a:r>
              <a:rPr sz="1900" spc="8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Економія</a:t>
            </a:r>
            <a:r>
              <a:rPr sz="19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внаслідок </a:t>
            </a:r>
            <a:r>
              <a:rPr sz="1900" spc="-49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реалізованих</a:t>
            </a:r>
            <a:r>
              <a:rPr sz="1900" spc="7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ініціатив</a:t>
            </a:r>
            <a:r>
              <a:rPr sz="19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та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повторне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використання</a:t>
            </a:r>
            <a:r>
              <a:rPr sz="19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позикових</a:t>
            </a:r>
            <a:r>
              <a:rPr sz="19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коштів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3D3D40"/>
                </a:solidFill>
                <a:latin typeface="Microsoft Sans Serif"/>
                <a:cs typeface="Microsoft Sans Serif"/>
              </a:rPr>
              <a:t>для </a:t>
            </a:r>
            <a:r>
              <a:rPr sz="19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нових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інвестицій</a:t>
            </a:r>
            <a:r>
              <a:rPr sz="19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створюють</a:t>
            </a:r>
            <a:r>
              <a:rPr sz="1900" spc="9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більш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стійку</a:t>
            </a:r>
            <a:r>
              <a:rPr sz="19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основу,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аніж</a:t>
            </a:r>
            <a:r>
              <a:rPr sz="19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бюджетні</a:t>
            </a:r>
            <a:r>
              <a:rPr sz="1900" spc="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або</a:t>
            </a:r>
            <a:endParaRPr sz="1900">
              <a:latin typeface="Microsoft Sans Serif"/>
              <a:cs typeface="Microsoft Sans Serif"/>
            </a:endParaRPr>
          </a:p>
          <a:p>
            <a:pPr marL="356870">
              <a:lnSpc>
                <a:spcPts val="1595"/>
              </a:lnSpc>
            </a:pP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грантові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механізми.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5" dirty="0">
                <a:solidFill>
                  <a:srgbClr val="3D3D40"/>
                </a:solidFill>
                <a:latin typeface="Microsoft Sans Serif"/>
                <a:cs typeface="Microsoft Sans Serif"/>
              </a:rPr>
              <a:t>Крім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того,</a:t>
            </a:r>
            <a:r>
              <a:rPr sz="19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діяльність</a:t>
            </a:r>
            <a:r>
              <a:rPr sz="19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таких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фондів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допомагає</a:t>
            </a:r>
            <a:endParaRPr sz="1900">
              <a:latin typeface="Microsoft Sans Serif"/>
              <a:cs typeface="Microsoft Sans Serif"/>
            </a:endParaRPr>
          </a:p>
          <a:p>
            <a:pPr marL="356870" marR="272415">
              <a:lnSpc>
                <a:spcPct val="80000"/>
              </a:lnSpc>
              <a:spcBef>
                <a:spcPts val="225"/>
              </a:spcBef>
            </a:pP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продемонструвати</a:t>
            </a:r>
            <a:r>
              <a:rPr sz="1900" spc="1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комерційну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доцільність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та</a:t>
            </a:r>
            <a:r>
              <a:rPr sz="19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життєздатність</a:t>
            </a:r>
            <a:r>
              <a:rPr sz="1900" spc="1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проектів </a:t>
            </a:r>
            <a:r>
              <a:rPr sz="1900" spc="-49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енергозбереження,</a:t>
            </a:r>
            <a:r>
              <a:rPr sz="1900" spc="8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створити</a:t>
            </a:r>
            <a:r>
              <a:rPr sz="1900" spc="7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кредитну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історію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установ-позичальників, </a:t>
            </a:r>
            <a:r>
              <a:rPr sz="1900" spc="-49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розбудовувати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потенціал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постачальників </a:t>
            </a:r>
            <a:r>
              <a:rPr sz="19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послуг, </a:t>
            </a:r>
            <a:r>
              <a:rPr sz="19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таких </a:t>
            </a:r>
            <a:r>
              <a:rPr sz="1900" spc="-65" dirty="0">
                <a:solidFill>
                  <a:srgbClr val="3D3D40"/>
                </a:solidFill>
                <a:latin typeface="Microsoft Sans Serif"/>
                <a:cs typeface="Microsoft Sans Serif"/>
              </a:rPr>
              <a:t>як </a:t>
            </a:r>
            <a:r>
              <a:rPr sz="1900" spc="-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енергоаудитори,</a:t>
            </a:r>
            <a:r>
              <a:rPr sz="1900" spc="114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управляючі</a:t>
            </a:r>
            <a:r>
              <a:rPr sz="19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та</a:t>
            </a:r>
            <a:r>
              <a:rPr sz="1900" spc="6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енергосервісні</a:t>
            </a:r>
            <a:r>
              <a:rPr sz="19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компанії.</a:t>
            </a:r>
            <a:endParaRPr sz="1900">
              <a:latin typeface="Microsoft Sans Serif"/>
              <a:cs typeface="Microsoft Sans Serif"/>
            </a:endParaRPr>
          </a:p>
          <a:p>
            <a:pPr marL="356870" marR="38100" indent="-344805">
              <a:lnSpc>
                <a:spcPct val="80100"/>
              </a:lnSpc>
              <a:spcBef>
                <a:spcPts val="1200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Положення</a:t>
            </a:r>
            <a:r>
              <a:rPr sz="19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револьверний</a:t>
            </a:r>
            <a:r>
              <a:rPr sz="1900" spc="6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фонд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3D3D40"/>
                </a:solidFill>
                <a:latin typeface="Microsoft Sans Serif"/>
                <a:cs typeface="Microsoft Sans Serif"/>
              </a:rPr>
              <a:t>може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бути</a:t>
            </a:r>
            <a:r>
              <a:rPr sz="19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включено</a:t>
            </a:r>
            <a:r>
              <a:rPr sz="19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</a:t>
            </a:r>
            <a:r>
              <a:rPr sz="19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загального </a:t>
            </a:r>
            <a:r>
              <a:rPr sz="1900" spc="-49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енергетичного</a:t>
            </a:r>
            <a:r>
              <a:rPr sz="1900" spc="7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1900" b="1" spc="-20" dirty="0">
                <a:solidFill>
                  <a:srgbClr val="3D3D40"/>
                </a:solidFill>
                <a:latin typeface="Arial"/>
                <a:cs typeface="Arial"/>
              </a:rPr>
              <a:t>законодавства</a:t>
            </a:r>
            <a:r>
              <a:rPr sz="1900" b="1" spc="4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або</a:t>
            </a:r>
            <a:r>
              <a:rPr sz="1900" b="1" spc="1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спеціального</a:t>
            </a:r>
            <a:r>
              <a:rPr sz="1900" b="1" spc="-10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3D3D40"/>
                </a:solidFill>
                <a:latin typeface="Arial"/>
                <a:cs typeface="Arial"/>
              </a:rPr>
              <a:t>закону</a:t>
            </a:r>
            <a:r>
              <a:rPr sz="1900" b="1" spc="25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D3D40"/>
                </a:solidFill>
                <a:latin typeface="Arial"/>
                <a:cs typeface="Arial"/>
              </a:rPr>
              <a:t>про </a:t>
            </a:r>
            <a:r>
              <a:rPr sz="1900" b="1" dirty="0">
                <a:solidFill>
                  <a:srgbClr val="3D3D40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3D3D40"/>
                </a:solidFill>
                <a:latin typeface="Arial"/>
                <a:cs typeface="Arial"/>
              </a:rPr>
              <a:t>енергозбереження</a:t>
            </a:r>
            <a:r>
              <a:rPr sz="19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.</a:t>
            </a:r>
            <a:endParaRPr sz="1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6800" y="320040"/>
            <a:ext cx="7237095" cy="1095375"/>
            <a:chOff x="1066800" y="320040"/>
            <a:chExt cx="7237095" cy="1095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2599" y="506497"/>
              <a:ext cx="2328508" cy="2683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3647" y="320040"/>
              <a:ext cx="564641" cy="7139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808" y="320040"/>
              <a:ext cx="2070354" cy="7139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701040"/>
              <a:ext cx="7236714" cy="71399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880" rIns="0" bIns="0" rtlCol="0">
            <a:spAutoFit/>
          </a:bodyPr>
          <a:lstStyle/>
          <a:p>
            <a:pPr marL="815340" marR="5080" indent="1402715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860038"/>
                </a:solidFill>
              </a:rPr>
              <a:t>НОРМАТИВНО-ПРАВОВЕ </a:t>
            </a:r>
            <a:r>
              <a:rPr sz="2500" spc="-5" dirty="0">
                <a:solidFill>
                  <a:srgbClr val="860038"/>
                </a:solidFill>
              </a:rPr>
              <a:t> </a:t>
            </a:r>
            <a:r>
              <a:rPr sz="2500" spc="-10" dirty="0">
                <a:solidFill>
                  <a:srgbClr val="860038"/>
                </a:solidFill>
              </a:rPr>
              <a:t>РЕГУЛЮВАННЯ</a:t>
            </a:r>
            <a:r>
              <a:rPr sz="2500" spc="45" dirty="0">
                <a:solidFill>
                  <a:srgbClr val="860038"/>
                </a:solidFill>
              </a:rPr>
              <a:t> </a:t>
            </a:r>
            <a:r>
              <a:rPr sz="2500" spc="-10" dirty="0">
                <a:solidFill>
                  <a:srgbClr val="860038"/>
                </a:solidFill>
              </a:rPr>
              <a:t>РЕВОЛЬВЕРНОГО</a:t>
            </a:r>
            <a:r>
              <a:rPr sz="2500" spc="55" dirty="0">
                <a:solidFill>
                  <a:srgbClr val="860038"/>
                </a:solidFill>
              </a:rPr>
              <a:t> </a:t>
            </a:r>
            <a:r>
              <a:rPr sz="2500" spc="-10" dirty="0">
                <a:solidFill>
                  <a:srgbClr val="860038"/>
                </a:solidFill>
              </a:rPr>
              <a:t>ФОНДУ</a:t>
            </a:r>
            <a:endParaRPr sz="2500"/>
          </a:p>
        </p:txBody>
      </p:sp>
      <p:sp>
        <p:nvSpPr>
          <p:cNvPr id="9" name="object 9"/>
          <p:cNvSpPr txBox="1"/>
          <p:nvPr/>
        </p:nvSpPr>
        <p:spPr>
          <a:xfrm>
            <a:off x="8396096" y="6237528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62775" y="1498663"/>
          <a:ext cx="8208645" cy="4114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3950"/>
                <a:gridCol w="2004695"/>
              </a:tblGrid>
              <a:tr h="335534">
                <a:tc>
                  <a:txBody>
                    <a:bodyPr/>
                    <a:lstStyle/>
                    <a:p>
                      <a:pPr marL="64769" algn="ctr">
                        <a:lnSpc>
                          <a:spcPts val="2200"/>
                        </a:lnSpc>
                      </a:pPr>
                      <a:r>
                        <a:rPr sz="19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шу</a:t>
                      </a:r>
                      <a:r>
                        <a:rPr sz="19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2200"/>
                        </a:lnSpc>
                      </a:pPr>
                      <a:r>
                        <a:rPr sz="19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9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solidFill>
                      <a:srgbClr val="C0504D"/>
                    </a:solidFill>
                  </a:tcPr>
                </a:tc>
              </a:tr>
              <a:tr h="31984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900" spc="-4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8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кр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їн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(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-9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9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BD4A47"/>
                      </a:solidFill>
                      <a:prstDash val="solid"/>
                    </a:lnL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2125"/>
                        </a:lnSpc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окремі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питання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64642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00" spc="-20" dirty="0">
                          <a:latin typeface="Calibri"/>
                          <a:cs typeface="Calibri"/>
                        </a:rPr>
                        <a:t>ПК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України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(пп.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14.1.257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п.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14.1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ст.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14,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ст.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133,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пп.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164.2.17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п.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164.2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ст.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164,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п.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292.11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ст.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292,)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2165"/>
                        </a:lnSpc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окремі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питання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1356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ЦК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України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(ст.ст.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1046-1057)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2165"/>
                        </a:lnSpc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окремі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питання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6464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00" spc="-30" dirty="0">
                          <a:latin typeface="Calibri"/>
                          <a:cs typeface="Calibri"/>
                        </a:rPr>
                        <a:t>Закон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України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«Про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місцеве</a:t>
                      </a:r>
                      <a:r>
                        <a:rPr sz="19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самоврядування</a:t>
                      </a:r>
                      <a:r>
                        <a:rPr sz="19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Україні»</a:t>
                      </a:r>
                      <a:r>
                        <a:rPr sz="1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(пп.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00" spc="-15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9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п.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«а»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ст.</a:t>
                      </a:r>
                      <a:r>
                        <a:rPr sz="19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27)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2165"/>
                        </a:lnSpc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окремі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питання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64655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900" spc="-30" dirty="0">
                          <a:latin typeface="Calibri"/>
                          <a:cs typeface="Calibri"/>
                        </a:rPr>
                        <a:t>Закон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України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«Про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засади</a:t>
                      </a:r>
                      <a:r>
                        <a:rPr sz="19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державної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регіональної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00" spc="-30" dirty="0">
                          <a:latin typeface="Calibri"/>
                          <a:cs typeface="Calibri"/>
                        </a:rPr>
                        <a:t>політики»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(ст.</a:t>
                      </a:r>
                      <a:r>
                        <a:rPr sz="19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20,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21,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22)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2170"/>
                        </a:lnSpc>
                      </a:pPr>
                      <a:r>
                        <a:rPr sz="1900" spc="-30" dirty="0">
                          <a:latin typeface="Calibri"/>
                          <a:cs typeface="Calibri"/>
                        </a:rPr>
                        <a:t>загальні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рамки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12060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900" spc="-30" dirty="0">
                          <a:latin typeface="Calibri"/>
                          <a:cs typeface="Calibri"/>
                        </a:rPr>
                        <a:t>Закон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України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«Про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громадські</a:t>
                      </a:r>
                      <a:r>
                        <a:rPr sz="1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об’єднання»</a:t>
                      </a:r>
                      <a:r>
                        <a:rPr sz="19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від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22.03.2012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№4572-VI 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(ст.</a:t>
                      </a:r>
                      <a:r>
                        <a:rPr sz="19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24)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2170"/>
                        </a:lnSpc>
                      </a:pPr>
                      <a:r>
                        <a:rPr sz="1900" spc="-30" dirty="0">
                          <a:latin typeface="Calibri"/>
                          <a:cs typeface="Calibri"/>
                        </a:rPr>
                        <a:t>загальні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рамки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93245" y="246888"/>
            <a:ext cx="6066790" cy="906144"/>
            <a:chOff x="1993245" y="246888"/>
            <a:chExt cx="6066790" cy="90614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3245" y="483636"/>
              <a:ext cx="3774525" cy="4006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2224" y="246888"/>
              <a:ext cx="2457450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4148" y="368935"/>
            <a:ext cx="58381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РФ:</a:t>
            </a:r>
            <a:r>
              <a:rPr sz="3200" spc="-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ДОСВІД</a:t>
            </a:r>
            <a:r>
              <a:rPr sz="3200" spc="2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МІСТ</a:t>
            </a:r>
            <a:r>
              <a:rPr sz="3200" spc="5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УКРАЇНИ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2243137" y="1112329"/>
            <a:ext cx="6724650" cy="2018664"/>
            <a:chOff x="2243137" y="1112329"/>
            <a:chExt cx="6724650" cy="2018664"/>
          </a:xfrm>
        </p:grpSpPr>
        <p:sp>
          <p:nvSpPr>
            <p:cNvPr id="8" name="object 8"/>
            <p:cNvSpPr/>
            <p:nvPr/>
          </p:nvSpPr>
          <p:spPr>
            <a:xfrm>
              <a:off x="2255520" y="1124711"/>
              <a:ext cx="6699884" cy="1993900"/>
            </a:xfrm>
            <a:custGeom>
              <a:avLst/>
              <a:gdLst/>
              <a:ahLst/>
              <a:cxnLst/>
              <a:rect l="l" t="t" r="r" b="b"/>
              <a:pathLst>
                <a:path w="6699884" h="1993900">
                  <a:moveTo>
                    <a:pt x="6367272" y="0"/>
                  </a:moveTo>
                  <a:lnTo>
                    <a:pt x="0" y="0"/>
                  </a:lnTo>
                  <a:lnTo>
                    <a:pt x="0" y="1993391"/>
                  </a:lnTo>
                  <a:lnTo>
                    <a:pt x="6367272" y="1993391"/>
                  </a:lnTo>
                  <a:lnTo>
                    <a:pt x="6416373" y="1989790"/>
                  </a:lnTo>
                  <a:lnTo>
                    <a:pt x="6463235" y="1979327"/>
                  </a:lnTo>
                  <a:lnTo>
                    <a:pt x="6507344" y="1962518"/>
                  </a:lnTo>
                  <a:lnTo>
                    <a:pt x="6548188" y="1939874"/>
                  </a:lnTo>
                  <a:lnTo>
                    <a:pt x="6585252" y="1911910"/>
                  </a:lnTo>
                  <a:lnTo>
                    <a:pt x="6618022" y="1879140"/>
                  </a:lnTo>
                  <a:lnTo>
                    <a:pt x="6645986" y="1842076"/>
                  </a:lnTo>
                  <a:lnTo>
                    <a:pt x="6668630" y="1801232"/>
                  </a:lnTo>
                  <a:lnTo>
                    <a:pt x="6685439" y="1757123"/>
                  </a:lnTo>
                  <a:lnTo>
                    <a:pt x="6695902" y="1710261"/>
                  </a:lnTo>
                  <a:lnTo>
                    <a:pt x="6699504" y="1661160"/>
                  </a:lnTo>
                  <a:lnTo>
                    <a:pt x="6699504" y="332232"/>
                  </a:lnTo>
                  <a:lnTo>
                    <a:pt x="6695902" y="283130"/>
                  </a:lnTo>
                  <a:lnTo>
                    <a:pt x="6685439" y="236268"/>
                  </a:lnTo>
                  <a:lnTo>
                    <a:pt x="6668630" y="192159"/>
                  </a:lnTo>
                  <a:lnTo>
                    <a:pt x="6645986" y="151315"/>
                  </a:lnTo>
                  <a:lnTo>
                    <a:pt x="6618022" y="114251"/>
                  </a:lnTo>
                  <a:lnTo>
                    <a:pt x="6585252" y="81481"/>
                  </a:lnTo>
                  <a:lnTo>
                    <a:pt x="6548188" y="53517"/>
                  </a:lnTo>
                  <a:lnTo>
                    <a:pt x="6507344" y="30873"/>
                  </a:lnTo>
                  <a:lnTo>
                    <a:pt x="6463235" y="14064"/>
                  </a:lnTo>
                  <a:lnTo>
                    <a:pt x="6416373" y="3601"/>
                  </a:lnTo>
                  <a:lnTo>
                    <a:pt x="6367272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55520" y="1124711"/>
              <a:ext cx="6699884" cy="1993900"/>
            </a:xfrm>
            <a:custGeom>
              <a:avLst/>
              <a:gdLst/>
              <a:ahLst/>
              <a:cxnLst/>
              <a:rect l="l" t="t" r="r" b="b"/>
              <a:pathLst>
                <a:path w="6699884" h="1993900">
                  <a:moveTo>
                    <a:pt x="6699504" y="332232"/>
                  </a:moveTo>
                  <a:lnTo>
                    <a:pt x="6699504" y="1661160"/>
                  </a:lnTo>
                  <a:lnTo>
                    <a:pt x="6695902" y="1710261"/>
                  </a:lnTo>
                  <a:lnTo>
                    <a:pt x="6685439" y="1757123"/>
                  </a:lnTo>
                  <a:lnTo>
                    <a:pt x="6668630" y="1801232"/>
                  </a:lnTo>
                  <a:lnTo>
                    <a:pt x="6645986" y="1842076"/>
                  </a:lnTo>
                  <a:lnTo>
                    <a:pt x="6618022" y="1879140"/>
                  </a:lnTo>
                  <a:lnTo>
                    <a:pt x="6585252" y="1911910"/>
                  </a:lnTo>
                  <a:lnTo>
                    <a:pt x="6548188" y="1939874"/>
                  </a:lnTo>
                  <a:lnTo>
                    <a:pt x="6507344" y="1962518"/>
                  </a:lnTo>
                  <a:lnTo>
                    <a:pt x="6463235" y="1979327"/>
                  </a:lnTo>
                  <a:lnTo>
                    <a:pt x="6416373" y="1989790"/>
                  </a:lnTo>
                  <a:lnTo>
                    <a:pt x="6367272" y="1993391"/>
                  </a:lnTo>
                  <a:lnTo>
                    <a:pt x="0" y="1993391"/>
                  </a:lnTo>
                  <a:lnTo>
                    <a:pt x="0" y="0"/>
                  </a:lnTo>
                  <a:lnTo>
                    <a:pt x="6367272" y="0"/>
                  </a:lnTo>
                  <a:lnTo>
                    <a:pt x="6416373" y="3601"/>
                  </a:lnTo>
                  <a:lnTo>
                    <a:pt x="6463235" y="14064"/>
                  </a:lnTo>
                  <a:lnTo>
                    <a:pt x="6507344" y="30873"/>
                  </a:lnTo>
                  <a:lnTo>
                    <a:pt x="6548188" y="53517"/>
                  </a:lnTo>
                  <a:lnTo>
                    <a:pt x="6585252" y="81481"/>
                  </a:lnTo>
                  <a:lnTo>
                    <a:pt x="6618022" y="114251"/>
                  </a:lnTo>
                  <a:lnTo>
                    <a:pt x="6645986" y="151315"/>
                  </a:lnTo>
                  <a:lnTo>
                    <a:pt x="6668630" y="192159"/>
                  </a:lnTo>
                  <a:lnTo>
                    <a:pt x="6685439" y="236268"/>
                  </a:lnTo>
                  <a:lnTo>
                    <a:pt x="6695902" y="283130"/>
                  </a:lnTo>
                  <a:lnTo>
                    <a:pt x="6699504" y="332232"/>
                  </a:lnTo>
                  <a:close/>
                </a:path>
              </a:pathLst>
            </a:custGeom>
            <a:ln w="24383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92501" y="1144600"/>
            <a:ext cx="6035675" cy="4483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8750" indent="-146685">
              <a:lnSpc>
                <a:spcPts val="1655"/>
              </a:lnSpc>
              <a:spcBef>
                <a:spcPts val="110"/>
              </a:spcBef>
              <a:buChar char="•"/>
              <a:tabLst>
                <a:tab pos="159385" algn="l"/>
              </a:tabLst>
            </a:pPr>
            <a:r>
              <a:rPr sz="1600" spc="-5" dirty="0">
                <a:latin typeface="Calibri"/>
                <a:cs typeface="Calibri"/>
              </a:rPr>
              <a:t>створений </a:t>
            </a:r>
            <a:r>
              <a:rPr sz="1600" spc="-10" dirty="0">
                <a:latin typeface="Calibri"/>
                <a:cs typeface="Calibri"/>
              </a:rPr>
              <a:t>Славутською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міською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радою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та</a:t>
            </a:r>
            <a:r>
              <a:rPr sz="1600" spc="-20" dirty="0">
                <a:latin typeface="Calibri"/>
                <a:cs typeface="Calibri"/>
              </a:rPr>
              <a:t> 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«Екоклуб»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(м.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Рівне) у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sz="1600" dirty="0">
                <a:latin typeface="Calibri"/>
                <a:cs typeface="Calibri"/>
              </a:rPr>
              <a:t>2015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р. з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ціллю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підтримати енергоефективні </a:t>
            </a:r>
            <a:r>
              <a:rPr sz="1600" spc="-15" dirty="0">
                <a:latin typeface="Calibri"/>
                <a:cs typeface="Calibri"/>
              </a:rPr>
              <a:t>заходи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у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приватних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422909">
              <a:lnSpc>
                <a:spcPct val="73200"/>
              </a:lnSpc>
              <a:spcBef>
                <a:spcPts val="620"/>
              </a:spcBef>
            </a:pPr>
            <a:r>
              <a:rPr spc="-5" dirty="0"/>
              <a:t>помешканнях. Оператор КП </a:t>
            </a:r>
            <a:r>
              <a:rPr spc="-10" dirty="0"/>
              <a:t>«Славутське </a:t>
            </a:r>
            <a:r>
              <a:rPr spc="-5" dirty="0"/>
              <a:t>житлово-комунальне </a:t>
            </a:r>
            <a:r>
              <a:rPr dirty="0"/>
              <a:t> об’єднання». </a:t>
            </a:r>
            <a:r>
              <a:rPr spc="5" dirty="0"/>
              <a:t>12 </a:t>
            </a:r>
            <a:r>
              <a:rPr spc="-5" dirty="0"/>
              <a:t>місяців. Адміністративний внесок </a:t>
            </a:r>
            <a:r>
              <a:rPr dirty="0"/>
              <a:t>- </a:t>
            </a:r>
            <a:r>
              <a:rPr spc="5" dirty="0"/>
              <a:t>3% </a:t>
            </a:r>
            <a:r>
              <a:rPr spc="-5" dirty="0"/>
              <a:t>від суми </a:t>
            </a:r>
            <a:r>
              <a:rPr dirty="0"/>
              <a:t> </a:t>
            </a:r>
            <a:r>
              <a:rPr spc="-5" dirty="0"/>
              <a:t>поворотної</a:t>
            </a:r>
            <a:r>
              <a:rPr spc="5" dirty="0"/>
              <a:t> </a:t>
            </a:r>
            <a:r>
              <a:rPr spc="-10" dirty="0"/>
              <a:t>допомоги</a:t>
            </a:r>
            <a:r>
              <a:rPr spc="35" dirty="0"/>
              <a:t> </a:t>
            </a:r>
            <a:r>
              <a:rPr spc="-10" dirty="0"/>
              <a:t>перед</a:t>
            </a:r>
            <a:r>
              <a:rPr spc="5" dirty="0"/>
              <a:t> </a:t>
            </a:r>
            <a:r>
              <a:rPr spc="-5" dirty="0"/>
              <a:t>отриманням</a:t>
            </a:r>
            <a:r>
              <a:rPr spc="-15" dirty="0"/>
              <a:t> </a:t>
            </a:r>
            <a:r>
              <a:rPr spc="-5" dirty="0"/>
              <a:t>позики.</a:t>
            </a:r>
            <a:r>
              <a:rPr spc="20" dirty="0"/>
              <a:t> </a:t>
            </a:r>
            <a:r>
              <a:rPr spc="-5" dirty="0"/>
              <a:t>Обов’язковими</a:t>
            </a:r>
          </a:p>
          <a:p>
            <a:pPr marL="12700">
              <a:lnSpc>
                <a:spcPts val="1140"/>
              </a:lnSpc>
            </a:pPr>
            <a:r>
              <a:rPr spc="-10" dirty="0"/>
              <a:t>критеріями</a:t>
            </a:r>
            <a:r>
              <a:rPr spc="-5" dirty="0"/>
              <a:t> </a:t>
            </a:r>
            <a:r>
              <a:rPr dirty="0"/>
              <a:t>є: </a:t>
            </a:r>
            <a:r>
              <a:rPr spc="-5" dirty="0"/>
              <a:t>відповідність</a:t>
            </a:r>
            <a:r>
              <a:rPr spc="10" dirty="0"/>
              <a:t> </a:t>
            </a:r>
            <a:r>
              <a:rPr dirty="0"/>
              <a:t>проекту</a:t>
            </a:r>
            <a:r>
              <a:rPr spc="-5" dirty="0"/>
              <a:t> пріоритетам;</a:t>
            </a:r>
            <a:r>
              <a:rPr spc="10" dirty="0"/>
              <a:t> </a:t>
            </a:r>
            <a:r>
              <a:rPr dirty="0"/>
              <a:t>співфінансування</a:t>
            </a:r>
            <a:r>
              <a:rPr spc="-15" dirty="0"/>
              <a:t> </a:t>
            </a:r>
            <a:r>
              <a:rPr spc="5" dirty="0"/>
              <a:t>не</a:t>
            </a:r>
          </a:p>
          <a:p>
            <a:pPr marL="12700" marR="231140">
              <a:lnSpc>
                <a:spcPct val="73000"/>
              </a:lnSpc>
              <a:spcBef>
                <a:spcPts val="265"/>
              </a:spcBef>
            </a:pPr>
            <a:r>
              <a:rPr dirty="0"/>
              <a:t>менше 30% </a:t>
            </a:r>
            <a:r>
              <a:rPr spc="-5" dirty="0"/>
              <a:t>загальної </a:t>
            </a:r>
            <a:r>
              <a:rPr spc="-10" dirty="0"/>
              <a:t>вартості; </a:t>
            </a:r>
            <a:r>
              <a:rPr spc="-5" dirty="0"/>
              <a:t>проведення розрахунку економічної </a:t>
            </a:r>
            <a:r>
              <a:rPr spc="-350" dirty="0"/>
              <a:t> </a:t>
            </a:r>
            <a:r>
              <a:rPr spc="-10" dirty="0"/>
              <a:t>доцільності;</a:t>
            </a:r>
            <a:r>
              <a:rPr spc="20" dirty="0"/>
              <a:t> </a:t>
            </a:r>
            <a:r>
              <a:rPr spc="-5" dirty="0"/>
              <a:t>кошти </a:t>
            </a:r>
            <a:r>
              <a:rPr dirty="0"/>
              <a:t>лише</a:t>
            </a:r>
            <a:r>
              <a:rPr spc="-5" dirty="0"/>
              <a:t> </a:t>
            </a:r>
            <a:r>
              <a:rPr spc="5" dirty="0"/>
              <a:t>на</a:t>
            </a:r>
            <a:r>
              <a:rPr spc="-5" dirty="0"/>
              <a:t> закупівлю</a:t>
            </a:r>
            <a:r>
              <a:rPr spc="-10" dirty="0"/>
              <a:t> </a:t>
            </a:r>
            <a:r>
              <a:rPr spc="-5" dirty="0"/>
              <a:t>матеріалів;</a:t>
            </a:r>
            <a:r>
              <a:rPr spc="15" dirty="0"/>
              <a:t> </a:t>
            </a:r>
            <a:r>
              <a:rPr spc="5" dirty="0"/>
              <a:t>не</a:t>
            </a:r>
            <a:r>
              <a:rPr spc="-10" dirty="0"/>
              <a:t> перевищує</a:t>
            </a:r>
            <a:r>
              <a:rPr spc="5" dirty="0"/>
              <a:t> 10 </a:t>
            </a:r>
            <a:r>
              <a:rPr spc="10" dirty="0"/>
              <a:t> </a:t>
            </a:r>
            <a:r>
              <a:rPr spc="-5" dirty="0"/>
              <a:t>тис. грн. </a:t>
            </a:r>
            <a:r>
              <a:rPr dirty="0"/>
              <a:t>на 1 </a:t>
            </a:r>
            <a:r>
              <a:rPr spc="-10" dirty="0"/>
              <a:t>житловий </a:t>
            </a:r>
            <a:r>
              <a:rPr spc="-15" dirty="0"/>
              <a:t>будинок </a:t>
            </a:r>
            <a:r>
              <a:rPr spc="-5" dirty="0"/>
              <a:t>садибного </a:t>
            </a:r>
            <a:r>
              <a:rPr dirty="0"/>
              <a:t>типу </a:t>
            </a:r>
            <a:r>
              <a:rPr spc="-5" dirty="0"/>
              <a:t>за заявкою та </a:t>
            </a:r>
            <a:r>
              <a:rPr dirty="0"/>
              <a:t> </a:t>
            </a:r>
            <a:r>
              <a:rPr spc="-5" dirty="0"/>
              <a:t>залишатиметься</a:t>
            </a:r>
            <a:r>
              <a:rPr spc="-25" dirty="0"/>
              <a:t> </a:t>
            </a:r>
            <a:r>
              <a:rPr spc="-5" dirty="0"/>
              <a:t>незмінною</a:t>
            </a:r>
            <a:r>
              <a:rPr spc="-10" dirty="0"/>
              <a:t> </a:t>
            </a:r>
            <a:r>
              <a:rPr spc="-15" dirty="0"/>
              <a:t>впродовж</a:t>
            </a:r>
            <a:r>
              <a:rPr spc="10" dirty="0"/>
              <a:t> </a:t>
            </a:r>
            <a:r>
              <a:rPr spc="-5" dirty="0"/>
              <a:t>дії</a:t>
            </a:r>
            <a:r>
              <a:rPr spc="10" dirty="0"/>
              <a:t> </a:t>
            </a:r>
            <a:r>
              <a:rPr spc="-15" dirty="0"/>
              <a:t>договору.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67639" y="896111"/>
            <a:ext cx="2087880" cy="2517775"/>
            <a:chOff x="167639" y="896111"/>
            <a:chExt cx="2087880" cy="2517775"/>
          </a:xfrm>
        </p:grpSpPr>
        <p:sp>
          <p:nvSpPr>
            <p:cNvPr id="13" name="object 13"/>
            <p:cNvSpPr/>
            <p:nvPr/>
          </p:nvSpPr>
          <p:spPr>
            <a:xfrm>
              <a:off x="179831" y="908303"/>
              <a:ext cx="2063750" cy="2493645"/>
            </a:xfrm>
            <a:custGeom>
              <a:avLst/>
              <a:gdLst/>
              <a:ahLst/>
              <a:cxnLst/>
              <a:rect l="l" t="t" r="r" b="b"/>
              <a:pathLst>
                <a:path w="2063750" h="2493645">
                  <a:moveTo>
                    <a:pt x="1719580" y="0"/>
                  </a:moveTo>
                  <a:lnTo>
                    <a:pt x="343928" y="0"/>
                  </a:lnTo>
                  <a:lnTo>
                    <a:pt x="297258" y="3138"/>
                  </a:lnTo>
                  <a:lnTo>
                    <a:pt x="252496" y="12281"/>
                  </a:lnTo>
                  <a:lnTo>
                    <a:pt x="210053" y="27019"/>
                  </a:lnTo>
                  <a:lnTo>
                    <a:pt x="170338" y="46942"/>
                  </a:lnTo>
                  <a:lnTo>
                    <a:pt x="133761" y="71643"/>
                  </a:lnTo>
                  <a:lnTo>
                    <a:pt x="100731" y="100711"/>
                  </a:lnTo>
                  <a:lnTo>
                    <a:pt x="71659" y="133736"/>
                  </a:lnTo>
                  <a:lnTo>
                    <a:pt x="46954" y="170311"/>
                  </a:lnTo>
                  <a:lnTo>
                    <a:pt x="27026" y="210026"/>
                  </a:lnTo>
                  <a:lnTo>
                    <a:pt x="12284" y="252471"/>
                  </a:lnTo>
                  <a:lnTo>
                    <a:pt x="3139" y="297237"/>
                  </a:lnTo>
                  <a:lnTo>
                    <a:pt x="0" y="343916"/>
                  </a:lnTo>
                  <a:lnTo>
                    <a:pt x="0" y="2149348"/>
                  </a:lnTo>
                  <a:lnTo>
                    <a:pt x="3139" y="2196026"/>
                  </a:lnTo>
                  <a:lnTo>
                    <a:pt x="12284" y="2240792"/>
                  </a:lnTo>
                  <a:lnTo>
                    <a:pt x="27026" y="2283237"/>
                  </a:lnTo>
                  <a:lnTo>
                    <a:pt x="46954" y="2322952"/>
                  </a:lnTo>
                  <a:lnTo>
                    <a:pt x="71659" y="2359527"/>
                  </a:lnTo>
                  <a:lnTo>
                    <a:pt x="100731" y="2392553"/>
                  </a:lnTo>
                  <a:lnTo>
                    <a:pt x="133761" y="2421620"/>
                  </a:lnTo>
                  <a:lnTo>
                    <a:pt x="170338" y="2446321"/>
                  </a:lnTo>
                  <a:lnTo>
                    <a:pt x="210053" y="2466244"/>
                  </a:lnTo>
                  <a:lnTo>
                    <a:pt x="252496" y="2480982"/>
                  </a:lnTo>
                  <a:lnTo>
                    <a:pt x="297258" y="2490125"/>
                  </a:lnTo>
                  <a:lnTo>
                    <a:pt x="343928" y="2493264"/>
                  </a:lnTo>
                  <a:lnTo>
                    <a:pt x="1719580" y="2493264"/>
                  </a:lnTo>
                  <a:lnTo>
                    <a:pt x="1766258" y="2490125"/>
                  </a:lnTo>
                  <a:lnTo>
                    <a:pt x="1811024" y="2480982"/>
                  </a:lnTo>
                  <a:lnTo>
                    <a:pt x="1853469" y="2466244"/>
                  </a:lnTo>
                  <a:lnTo>
                    <a:pt x="1893184" y="2446321"/>
                  </a:lnTo>
                  <a:lnTo>
                    <a:pt x="1929759" y="2421620"/>
                  </a:lnTo>
                  <a:lnTo>
                    <a:pt x="1962785" y="2392553"/>
                  </a:lnTo>
                  <a:lnTo>
                    <a:pt x="1991852" y="2359527"/>
                  </a:lnTo>
                  <a:lnTo>
                    <a:pt x="2016553" y="2322952"/>
                  </a:lnTo>
                  <a:lnTo>
                    <a:pt x="2036476" y="2283237"/>
                  </a:lnTo>
                  <a:lnTo>
                    <a:pt x="2051214" y="2240792"/>
                  </a:lnTo>
                  <a:lnTo>
                    <a:pt x="2060357" y="2196026"/>
                  </a:lnTo>
                  <a:lnTo>
                    <a:pt x="2063495" y="2149348"/>
                  </a:lnTo>
                  <a:lnTo>
                    <a:pt x="2063495" y="343916"/>
                  </a:lnTo>
                  <a:lnTo>
                    <a:pt x="2060357" y="297237"/>
                  </a:lnTo>
                  <a:lnTo>
                    <a:pt x="2051214" y="252471"/>
                  </a:lnTo>
                  <a:lnTo>
                    <a:pt x="2036476" y="210026"/>
                  </a:lnTo>
                  <a:lnTo>
                    <a:pt x="2016553" y="170311"/>
                  </a:lnTo>
                  <a:lnTo>
                    <a:pt x="1991852" y="133736"/>
                  </a:lnTo>
                  <a:lnTo>
                    <a:pt x="1962784" y="100711"/>
                  </a:lnTo>
                  <a:lnTo>
                    <a:pt x="1929759" y="71643"/>
                  </a:lnTo>
                  <a:lnTo>
                    <a:pt x="1893184" y="46942"/>
                  </a:lnTo>
                  <a:lnTo>
                    <a:pt x="1853469" y="27019"/>
                  </a:lnTo>
                  <a:lnTo>
                    <a:pt x="1811024" y="12281"/>
                  </a:lnTo>
                  <a:lnTo>
                    <a:pt x="1766258" y="3138"/>
                  </a:lnTo>
                  <a:lnTo>
                    <a:pt x="171958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9831" y="908303"/>
              <a:ext cx="2063750" cy="2493645"/>
            </a:xfrm>
            <a:custGeom>
              <a:avLst/>
              <a:gdLst/>
              <a:ahLst/>
              <a:cxnLst/>
              <a:rect l="l" t="t" r="r" b="b"/>
              <a:pathLst>
                <a:path w="2063750" h="2493645">
                  <a:moveTo>
                    <a:pt x="0" y="343916"/>
                  </a:moveTo>
                  <a:lnTo>
                    <a:pt x="3139" y="297237"/>
                  </a:lnTo>
                  <a:lnTo>
                    <a:pt x="12284" y="252471"/>
                  </a:lnTo>
                  <a:lnTo>
                    <a:pt x="27026" y="210026"/>
                  </a:lnTo>
                  <a:lnTo>
                    <a:pt x="46954" y="170311"/>
                  </a:lnTo>
                  <a:lnTo>
                    <a:pt x="71659" y="133736"/>
                  </a:lnTo>
                  <a:lnTo>
                    <a:pt x="100731" y="100711"/>
                  </a:lnTo>
                  <a:lnTo>
                    <a:pt x="133761" y="71643"/>
                  </a:lnTo>
                  <a:lnTo>
                    <a:pt x="170338" y="46942"/>
                  </a:lnTo>
                  <a:lnTo>
                    <a:pt x="210053" y="27019"/>
                  </a:lnTo>
                  <a:lnTo>
                    <a:pt x="252496" y="12281"/>
                  </a:lnTo>
                  <a:lnTo>
                    <a:pt x="297258" y="3138"/>
                  </a:lnTo>
                  <a:lnTo>
                    <a:pt x="343928" y="0"/>
                  </a:lnTo>
                  <a:lnTo>
                    <a:pt x="1719580" y="0"/>
                  </a:lnTo>
                  <a:lnTo>
                    <a:pt x="1766258" y="3138"/>
                  </a:lnTo>
                  <a:lnTo>
                    <a:pt x="1811024" y="12281"/>
                  </a:lnTo>
                  <a:lnTo>
                    <a:pt x="1853469" y="27019"/>
                  </a:lnTo>
                  <a:lnTo>
                    <a:pt x="1893184" y="46942"/>
                  </a:lnTo>
                  <a:lnTo>
                    <a:pt x="1929759" y="71643"/>
                  </a:lnTo>
                  <a:lnTo>
                    <a:pt x="1962784" y="100711"/>
                  </a:lnTo>
                  <a:lnTo>
                    <a:pt x="1991852" y="133736"/>
                  </a:lnTo>
                  <a:lnTo>
                    <a:pt x="2016553" y="170311"/>
                  </a:lnTo>
                  <a:lnTo>
                    <a:pt x="2036476" y="210026"/>
                  </a:lnTo>
                  <a:lnTo>
                    <a:pt x="2051214" y="252471"/>
                  </a:lnTo>
                  <a:lnTo>
                    <a:pt x="2060357" y="297237"/>
                  </a:lnTo>
                  <a:lnTo>
                    <a:pt x="2063495" y="343916"/>
                  </a:lnTo>
                  <a:lnTo>
                    <a:pt x="2063495" y="2149348"/>
                  </a:lnTo>
                  <a:lnTo>
                    <a:pt x="2060357" y="2196026"/>
                  </a:lnTo>
                  <a:lnTo>
                    <a:pt x="2051214" y="2240792"/>
                  </a:lnTo>
                  <a:lnTo>
                    <a:pt x="2036476" y="2283237"/>
                  </a:lnTo>
                  <a:lnTo>
                    <a:pt x="2016553" y="2322952"/>
                  </a:lnTo>
                  <a:lnTo>
                    <a:pt x="1991852" y="2359527"/>
                  </a:lnTo>
                  <a:lnTo>
                    <a:pt x="1962785" y="2392553"/>
                  </a:lnTo>
                  <a:lnTo>
                    <a:pt x="1929759" y="2421620"/>
                  </a:lnTo>
                  <a:lnTo>
                    <a:pt x="1893184" y="2446321"/>
                  </a:lnTo>
                  <a:lnTo>
                    <a:pt x="1853469" y="2466244"/>
                  </a:lnTo>
                  <a:lnTo>
                    <a:pt x="1811024" y="2480982"/>
                  </a:lnTo>
                  <a:lnTo>
                    <a:pt x="1766258" y="2490125"/>
                  </a:lnTo>
                  <a:lnTo>
                    <a:pt x="1719580" y="2493264"/>
                  </a:lnTo>
                  <a:lnTo>
                    <a:pt x="343928" y="2493264"/>
                  </a:lnTo>
                  <a:lnTo>
                    <a:pt x="297258" y="2490125"/>
                  </a:lnTo>
                  <a:lnTo>
                    <a:pt x="252496" y="2480982"/>
                  </a:lnTo>
                  <a:lnTo>
                    <a:pt x="210053" y="2466244"/>
                  </a:lnTo>
                  <a:lnTo>
                    <a:pt x="170338" y="2446321"/>
                  </a:lnTo>
                  <a:lnTo>
                    <a:pt x="133761" y="2421620"/>
                  </a:lnTo>
                  <a:lnTo>
                    <a:pt x="100731" y="2392553"/>
                  </a:lnTo>
                  <a:lnTo>
                    <a:pt x="71659" y="2359527"/>
                  </a:lnTo>
                  <a:lnTo>
                    <a:pt x="46954" y="2322952"/>
                  </a:lnTo>
                  <a:lnTo>
                    <a:pt x="27026" y="2283237"/>
                  </a:lnTo>
                  <a:lnTo>
                    <a:pt x="12284" y="2240792"/>
                  </a:lnTo>
                  <a:lnTo>
                    <a:pt x="3139" y="2196026"/>
                  </a:lnTo>
                  <a:lnTo>
                    <a:pt x="0" y="2149348"/>
                  </a:lnTo>
                  <a:lnTo>
                    <a:pt x="0" y="34391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8675" y="1883791"/>
            <a:ext cx="1766570" cy="4965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3695" marR="5080" indent="-341630">
              <a:lnSpc>
                <a:spcPts val="1780"/>
              </a:lnSpc>
              <a:spcBef>
                <a:spcPts val="28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Револьверний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фонд </a:t>
            </a:r>
            <a:r>
              <a:rPr sz="1600" spc="-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м. Славута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78545" y="3764089"/>
            <a:ext cx="6898005" cy="2018664"/>
            <a:chOff x="2078545" y="3764089"/>
            <a:chExt cx="6898005" cy="2018664"/>
          </a:xfrm>
        </p:grpSpPr>
        <p:sp>
          <p:nvSpPr>
            <p:cNvPr id="17" name="object 17"/>
            <p:cNvSpPr/>
            <p:nvPr/>
          </p:nvSpPr>
          <p:spPr>
            <a:xfrm>
              <a:off x="2090927" y="3776472"/>
              <a:ext cx="6873240" cy="1993900"/>
            </a:xfrm>
            <a:custGeom>
              <a:avLst/>
              <a:gdLst/>
              <a:ahLst/>
              <a:cxnLst/>
              <a:rect l="l" t="t" r="r" b="b"/>
              <a:pathLst>
                <a:path w="6873240" h="1993900">
                  <a:moveTo>
                    <a:pt x="6541008" y="0"/>
                  </a:moveTo>
                  <a:lnTo>
                    <a:pt x="0" y="0"/>
                  </a:lnTo>
                  <a:lnTo>
                    <a:pt x="0" y="1993391"/>
                  </a:lnTo>
                  <a:lnTo>
                    <a:pt x="6541008" y="1993391"/>
                  </a:lnTo>
                  <a:lnTo>
                    <a:pt x="6590109" y="1989789"/>
                  </a:lnTo>
                  <a:lnTo>
                    <a:pt x="6636971" y="1979325"/>
                  </a:lnTo>
                  <a:lnTo>
                    <a:pt x="6681080" y="1962513"/>
                  </a:lnTo>
                  <a:lnTo>
                    <a:pt x="6721924" y="1939868"/>
                  </a:lnTo>
                  <a:lnTo>
                    <a:pt x="6758988" y="1911902"/>
                  </a:lnTo>
                  <a:lnTo>
                    <a:pt x="6791758" y="1879129"/>
                  </a:lnTo>
                  <a:lnTo>
                    <a:pt x="6819722" y="1842065"/>
                  </a:lnTo>
                  <a:lnTo>
                    <a:pt x="6842366" y="1801221"/>
                  </a:lnTo>
                  <a:lnTo>
                    <a:pt x="6859175" y="1757114"/>
                  </a:lnTo>
                  <a:lnTo>
                    <a:pt x="6869638" y="1710255"/>
                  </a:lnTo>
                  <a:lnTo>
                    <a:pt x="6873240" y="1661159"/>
                  </a:lnTo>
                  <a:lnTo>
                    <a:pt x="6873240" y="332231"/>
                  </a:lnTo>
                  <a:lnTo>
                    <a:pt x="6869638" y="283130"/>
                  </a:lnTo>
                  <a:lnTo>
                    <a:pt x="6859175" y="236268"/>
                  </a:lnTo>
                  <a:lnTo>
                    <a:pt x="6842366" y="192159"/>
                  </a:lnTo>
                  <a:lnTo>
                    <a:pt x="6819722" y="151315"/>
                  </a:lnTo>
                  <a:lnTo>
                    <a:pt x="6791758" y="114251"/>
                  </a:lnTo>
                  <a:lnTo>
                    <a:pt x="6758988" y="81481"/>
                  </a:lnTo>
                  <a:lnTo>
                    <a:pt x="6721924" y="53517"/>
                  </a:lnTo>
                  <a:lnTo>
                    <a:pt x="6681080" y="30873"/>
                  </a:lnTo>
                  <a:lnTo>
                    <a:pt x="6636971" y="14064"/>
                  </a:lnTo>
                  <a:lnTo>
                    <a:pt x="6590109" y="3601"/>
                  </a:lnTo>
                  <a:lnTo>
                    <a:pt x="6541008" y="0"/>
                  </a:lnTo>
                  <a:close/>
                </a:path>
              </a:pathLst>
            </a:custGeom>
            <a:solidFill>
              <a:srgbClr val="DEE7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90927" y="3776472"/>
              <a:ext cx="6873240" cy="1993900"/>
            </a:xfrm>
            <a:custGeom>
              <a:avLst/>
              <a:gdLst/>
              <a:ahLst/>
              <a:cxnLst/>
              <a:rect l="l" t="t" r="r" b="b"/>
              <a:pathLst>
                <a:path w="6873240" h="1993900">
                  <a:moveTo>
                    <a:pt x="6873240" y="332231"/>
                  </a:moveTo>
                  <a:lnTo>
                    <a:pt x="6873240" y="1661159"/>
                  </a:lnTo>
                  <a:lnTo>
                    <a:pt x="6869638" y="1710255"/>
                  </a:lnTo>
                  <a:lnTo>
                    <a:pt x="6859175" y="1757114"/>
                  </a:lnTo>
                  <a:lnTo>
                    <a:pt x="6842366" y="1801221"/>
                  </a:lnTo>
                  <a:lnTo>
                    <a:pt x="6819722" y="1842065"/>
                  </a:lnTo>
                  <a:lnTo>
                    <a:pt x="6791758" y="1879129"/>
                  </a:lnTo>
                  <a:lnTo>
                    <a:pt x="6758988" y="1911902"/>
                  </a:lnTo>
                  <a:lnTo>
                    <a:pt x="6721924" y="1939868"/>
                  </a:lnTo>
                  <a:lnTo>
                    <a:pt x="6681080" y="1962513"/>
                  </a:lnTo>
                  <a:lnTo>
                    <a:pt x="6636971" y="1979325"/>
                  </a:lnTo>
                  <a:lnTo>
                    <a:pt x="6590109" y="1989789"/>
                  </a:lnTo>
                  <a:lnTo>
                    <a:pt x="6541008" y="1993391"/>
                  </a:lnTo>
                  <a:lnTo>
                    <a:pt x="0" y="1993391"/>
                  </a:lnTo>
                  <a:lnTo>
                    <a:pt x="0" y="0"/>
                  </a:lnTo>
                  <a:lnTo>
                    <a:pt x="6541008" y="0"/>
                  </a:lnTo>
                  <a:lnTo>
                    <a:pt x="6590109" y="3601"/>
                  </a:lnTo>
                  <a:lnTo>
                    <a:pt x="6636971" y="14064"/>
                  </a:lnTo>
                  <a:lnTo>
                    <a:pt x="6681080" y="30873"/>
                  </a:lnTo>
                  <a:lnTo>
                    <a:pt x="6721924" y="53517"/>
                  </a:lnTo>
                  <a:lnTo>
                    <a:pt x="6758988" y="81481"/>
                  </a:lnTo>
                  <a:lnTo>
                    <a:pt x="6791758" y="114251"/>
                  </a:lnTo>
                  <a:lnTo>
                    <a:pt x="6819722" y="151315"/>
                  </a:lnTo>
                  <a:lnTo>
                    <a:pt x="6842366" y="192159"/>
                  </a:lnTo>
                  <a:lnTo>
                    <a:pt x="6859175" y="236268"/>
                  </a:lnTo>
                  <a:lnTo>
                    <a:pt x="6869638" y="283130"/>
                  </a:lnTo>
                  <a:lnTo>
                    <a:pt x="6873240" y="332231"/>
                  </a:lnTo>
                  <a:close/>
                </a:path>
              </a:pathLst>
            </a:custGeom>
            <a:ln w="24383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326639" y="3975608"/>
            <a:ext cx="6256020" cy="151511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ct val="72600"/>
              </a:lnSpc>
              <a:spcBef>
                <a:spcPts val="635"/>
              </a:spcBef>
              <a:buSzPct val="93750"/>
              <a:buChar char="•"/>
              <a:tabLst>
                <a:tab pos="115570" algn="l"/>
              </a:tabLst>
            </a:pPr>
            <a:r>
              <a:rPr sz="1600" spc="-5" dirty="0">
                <a:latin typeface="Calibri"/>
                <a:cs typeface="Calibri"/>
              </a:rPr>
              <a:t>КП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“Вінницький</a:t>
            </a:r>
            <a:r>
              <a:rPr sz="1600" dirty="0">
                <a:latin typeface="Calibri"/>
                <a:cs typeface="Calibri"/>
              </a:rPr>
              <a:t> фонд </a:t>
            </a:r>
            <a:r>
              <a:rPr sz="1600" spc="-5" dirty="0">
                <a:latin typeface="Calibri"/>
                <a:cs typeface="Calibri"/>
              </a:rPr>
              <a:t>муніципальних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інвестицій”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створено</a:t>
            </a:r>
            <a:r>
              <a:rPr sz="1600" dirty="0">
                <a:latin typeface="Calibri"/>
                <a:cs typeface="Calibri"/>
              </a:rPr>
              <a:t> в 2012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рю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метою</a:t>
            </a:r>
            <a:r>
              <a:rPr sz="1600" spc="-5" dirty="0">
                <a:latin typeface="Calibri"/>
                <a:cs typeface="Calibri"/>
              </a:rPr>
              <a:t> реалізації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енергозбереження.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Розмір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фонду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–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50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млн </a:t>
            </a:r>
            <a:r>
              <a:rPr sz="1600" dirty="0">
                <a:latin typeface="Calibri"/>
                <a:cs typeface="Calibri"/>
              </a:rPr>
              <a:t> грн.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Отримувачі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КП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міста.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Період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погашення: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короткострокова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позика</a:t>
            </a:r>
            <a:endParaRPr sz="1600">
              <a:latin typeface="Calibri"/>
              <a:cs typeface="Calibri"/>
            </a:endParaRPr>
          </a:p>
          <a:p>
            <a:pPr marL="12700" marR="49530">
              <a:lnSpc>
                <a:spcPct val="72500"/>
              </a:lnSpc>
              <a:spcBef>
                <a:spcPts val="20"/>
              </a:spcBef>
            </a:pPr>
            <a:r>
              <a:rPr sz="1600" dirty="0">
                <a:latin typeface="Calibri"/>
                <a:cs typeface="Calibri"/>
              </a:rPr>
              <a:t>–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рік,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середньострокова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позика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років,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довгострокова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позика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кредит</a:t>
            </a:r>
            <a:r>
              <a:rPr sz="1600" dirty="0">
                <a:latin typeface="Calibri"/>
                <a:cs typeface="Calibri"/>
              </a:rPr>
              <a:t> –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-5" dirty="0">
                <a:latin typeface="Calibri"/>
                <a:cs typeface="Calibri"/>
              </a:rPr>
              <a:t> років.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Комісія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користування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позиками фонду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140"/>
              </a:lnSpc>
            </a:pPr>
            <a:r>
              <a:rPr sz="1600" spc="-5" dirty="0">
                <a:latin typeface="Calibri"/>
                <a:cs typeface="Calibri"/>
              </a:rPr>
              <a:t>річних 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плата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 обслуговування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–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3%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від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суми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позики.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ОСББ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фінансує</a:t>
            </a:r>
            <a:endParaRPr sz="1600">
              <a:latin typeface="Calibri"/>
              <a:cs typeface="Calibri"/>
            </a:endParaRPr>
          </a:p>
          <a:p>
            <a:pPr marL="12700" marR="601345">
              <a:lnSpc>
                <a:spcPct val="72500"/>
              </a:lnSpc>
              <a:spcBef>
                <a:spcPts val="280"/>
              </a:spcBef>
            </a:pPr>
            <a:r>
              <a:rPr sz="1600" spc="-5" dirty="0">
                <a:latin typeface="Calibri"/>
                <a:cs typeface="Calibri"/>
              </a:rPr>
              <a:t>перший внесок</a:t>
            </a:r>
            <a:r>
              <a:rPr sz="1600" dirty="0">
                <a:latin typeface="Calibri"/>
                <a:cs typeface="Calibri"/>
              </a:rPr>
              <a:t> у</a:t>
            </a:r>
            <a:r>
              <a:rPr sz="1600" spc="-5" dirty="0">
                <a:latin typeface="Calibri"/>
                <a:cs typeface="Calibri"/>
              </a:rPr>
              <a:t> розмірі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не </a:t>
            </a:r>
            <a:r>
              <a:rPr sz="1600" spc="-5" dirty="0">
                <a:latin typeface="Calibri"/>
                <a:cs typeface="Calibri"/>
              </a:rPr>
              <a:t>менш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ніж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10 </a:t>
            </a:r>
            <a:r>
              <a:rPr sz="1600" spc="5" dirty="0">
                <a:latin typeface="Calibri"/>
                <a:cs typeface="Calibri"/>
              </a:rPr>
              <a:t>% </a:t>
            </a:r>
            <a:r>
              <a:rPr sz="1600" spc="-5" dirty="0">
                <a:latin typeface="Calibri"/>
                <a:cs typeface="Calibri"/>
              </a:rPr>
              <a:t>від </a:t>
            </a:r>
            <a:r>
              <a:rPr sz="1600" spc="-10" dirty="0">
                <a:latin typeface="Calibri"/>
                <a:cs typeface="Calibri"/>
              </a:rPr>
              <a:t>вартості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проекту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енергозбереження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будинку.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4695" y="3489959"/>
            <a:ext cx="1935480" cy="2517775"/>
            <a:chOff x="234695" y="3489959"/>
            <a:chExt cx="1935480" cy="2517775"/>
          </a:xfrm>
        </p:grpSpPr>
        <p:sp>
          <p:nvSpPr>
            <p:cNvPr id="21" name="object 21"/>
            <p:cNvSpPr/>
            <p:nvPr/>
          </p:nvSpPr>
          <p:spPr>
            <a:xfrm>
              <a:off x="246887" y="3502151"/>
              <a:ext cx="1911350" cy="2493645"/>
            </a:xfrm>
            <a:custGeom>
              <a:avLst/>
              <a:gdLst/>
              <a:ahLst/>
              <a:cxnLst/>
              <a:rect l="l" t="t" r="r" b="b"/>
              <a:pathLst>
                <a:path w="1911350" h="2493645">
                  <a:moveTo>
                    <a:pt x="1592580" y="0"/>
                  </a:moveTo>
                  <a:lnTo>
                    <a:pt x="318528" y="0"/>
                  </a:lnTo>
                  <a:lnTo>
                    <a:pt x="271458" y="3453"/>
                  </a:lnTo>
                  <a:lnTo>
                    <a:pt x="226532" y="13486"/>
                  </a:lnTo>
                  <a:lnTo>
                    <a:pt x="184244" y="29606"/>
                  </a:lnTo>
                  <a:lnTo>
                    <a:pt x="145085" y="51319"/>
                  </a:lnTo>
                  <a:lnTo>
                    <a:pt x="109549" y="78132"/>
                  </a:lnTo>
                  <a:lnTo>
                    <a:pt x="78129" y="109552"/>
                  </a:lnTo>
                  <a:lnTo>
                    <a:pt x="51316" y="145088"/>
                  </a:lnTo>
                  <a:lnTo>
                    <a:pt x="29604" y="184244"/>
                  </a:lnTo>
                  <a:lnTo>
                    <a:pt x="13486" y="226530"/>
                  </a:lnTo>
                  <a:lnTo>
                    <a:pt x="3453" y="271451"/>
                  </a:lnTo>
                  <a:lnTo>
                    <a:pt x="0" y="318516"/>
                  </a:lnTo>
                  <a:lnTo>
                    <a:pt x="0" y="2174735"/>
                  </a:lnTo>
                  <a:lnTo>
                    <a:pt x="3453" y="2221805"/>
                  </a:lnTo>
                  <a:lnTo>
                    <a:pt x="13486" y="2266731"/>
                  </a:lnTo>
                  <a:lnTo>
                    <a:pt x="29604" y="2309019"/>
                  </a:lnTo>
                  <a:lnTo>
                    <a:pt x="51316" y="2348178"/>
                  </a:lnTo>
                  <a:lnTo>
                    <a:pt x="78129" y="2383714"/>
                  </a:lnTo>
                  <a:lnTo>
                    <a:pt x="109549" y="2415134"/>
                  </a:lnTo>
                  <a:lnTo>
                    <a:pt x="145085" y="2441947"/>
                  </a:lnTo>
                  <a:lnTo>
                    <a:pt x="184244" y="2463659"/>
                  </a:lnTo>
                  <a:lnTo>
                    <a:pt x="226532" y="2479777"/>
                  </a:lnTo>
                  <a:lnTo>
                    <a:pt x="271458" y="2489810"/>
                  </a:lnTo>
                  <a:lnTo>
                    <a:pt x="318528" y="2493264"/>
                  </a:lnTo>
                  <a:lnTo>
                    <a:pt x="1592580" y="2493264"/>
                  </a:lnTo>
                  <a:lnTo>
                    <a:pt x="1639644" y="2489810"/>
                  </a:lnTo>
                  <a:lnTo>
                    <a:pt x="1684565" y="2479777"/>
                  </a:lnTo>
                  <a:lnTo>
                    <a:pt x="1726851" y="2463659"/>
                  </a:lnTo>
                  <a:lnTo>
                    <a:pt x="1766007" y="2441947"/>
                  </a:lnTo>
                  <a:lnTo>
                    <a:pt x="1801543" y="2415134"/>
                  </a:lnTo>
                  <a:lnTo>
                    <a:pt x="1832963" y="2383714"/>
                  </a:lnTo>
                  <a:lnTo>
                    <a:pt x="1859776" y="2348178"/>
                  </a:lnTo>
                  <a:lnTo>
                    <a:pt x="1881489" y="2309019"/>
                  </a:lnTo>
                  <a:lnTo>
                    <a:pt x="1897609" y="2266731"/>
                  </a:lnTo>
                  <a:lnTo>
                    <a:pt x="1907642" y="2221805"/>
                  </a:lnTo>
                  <a:lnTo>
                    <a:pt x="1911095" y="2174735"/>
                  </a:lnTo>
                  <a:lnTo>
                    <a:pt x="1911095" y="318516"/>
                  </a:lnTo>
                  <a:lnTo>
                    <a:pt x="1907642" y="271451"/>
                  </a:lnTo>
                  <a:lnTo>
                    <a:pt x="1897609" y="226530"/>
                  </a:lnTo>
                  <a:lnTo>
                    <a:pt x="1881489" y="184244"/>
                  </a:lnTo>
                  <a:lnTo>
                    <a:pt x="1859776" y="145088"/>
                  </a:lnTo>
                  <a:lnTo>
                    <a:pt x="1832963" y="109552"/>
                  </a:lnTo>
                  <a:lnTo>
                    <a:pt x="1801543" y="78132"/>
                  </a:lnTo>
                  <a:lnTo>
                    <a:pt x="1766007" y="51319"/>
                  </a:lnTo>
                  <a:lnTo>
                    <a:pt x="1726851" y="29606"/>
                  </a:lnTo>
                  <a:lnTo>
                    <a:pt x="1684565" y="13486"/>
                  </a:lnTo>
                  <a:lnTo>
                    <a:pt x="1639644" y="3453"/>
                  </a:lnTo>
                  <a:lnTo>
                    <a:pt x="15925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6887" y="3502151"/>
              <a:ext cx="1911350" cy="2493645"/>
            </a:xfrm>
            <a:custGeom>
              <a:avLst/>
              <a:gdLst/>
              <a:ahLst/>
              <a:cxnLst/>
              <a:rect l="l" t="t" r="r" b="b"/>
              <a:pathLst>
                <a:path w="1911350" h="2493645">
                  <a:moveTo>
                    <a:pt x="0" y="318516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4" y="184244"/>
                  </a:lnTo>
                  <a:lnTo>
                    <a:pt x="51316" y="145088"/>
                  </a:lnTo>
                  <a:lnTo>
                    <a:pt x="78129" y="109552"/>
                  </a:lnTo>
                  <a:lnTo>
                    <a:pt x="109549" y="78132"/>
                  </a:lnTo>
                  <a:lnTo>
                    <a:pt x="145085" y="51319"/>
                  </a:lnTo>
                  <a:lnTo>
                    <a:pt x="184244" y="29606"/>
                  </a:lnTo>
                  <a:lnTo>
                    <a:pt x="226532" y="13486"/>
                  </a:lnTo>
                  <a:lnTo>
                    <a:pt x="271458" y="3453"/>
                  </a:lnTo>
                  <a:lnTo>
                    <a:pt x="318528" y="0"/>
                  </a:lnTo>
                  <a:lnTo>
                    <a:pt x="1592580" y="0"/>
                  </a:lnTo>
                  <a:lnTo>
                    <a:pt x="1639644" y="3453"/>
                  </a:lnTo>
                  <a:lnTo>
                    <a:pt x="1684565" y="13486"/>
                  </a:lnTo>
                  <a:lnTo>
                    <a:pt x="1726851" y="29606"/>
                  </a:lnTo>
                  <a:lnTo>
                    <a:pt x="1766007" y="51319"/>
                  </a:lnTo>
                  <a:lnTo>
                    <a:pt x="1801543" y="78132"/>
                  </a:lnTo>
                  <a:lnTo>
                    <a:pt x="1832963" y="109552"/>
                  </a:lnTo>
                  <a:lnTo>
                    <a:pt x="1859776" y="145088"/>
                  </a:lnTo>
                  <a:lnTo>
                    <a:pt x="1881489" y="184244"/>
                  </a:lnTo>
                  <a:lnTo>
                    <a:pt x="1897609" y="226530"/>
                  </a:lnTo>
                  <a:lnTo>
                    <a:pt x="1907642" y="271451"/>
                  </a:lnTo>
                  <a:lnTo>
                    <a:pt x="1911095" y="318516"/>
                  </a:lnTo>
                  <a:lnTo>
                    <a:pt x="1911095" y="2174735"/>
                  </a:lnTo>
                  <a:lnTo>
                    <a:pt x="1907642" y="2221805"/>
                  </a:lnTo>
                  <a:lnTo>
                    <a:pt x="1897609" y="2266731"/>
                  </a:lnTo>
                  <a:lnTo>
                    <a:pt x="1881489" y="2309019"/>
                  </a:lnTo>
                  <a:lnTo>
                    <a:pt x="1859776" y="2348178"/>
                  </a:lnTo>
                  <a:lnTo>
                    <a:pt x="1832963" y="2383714"/>
                  </a:lnTo>
                  <a:lnTo>
                    <a:pt x="1801543" y="2415134"/>
                  </a:lnTo>
                  <a:lnTo>
                    <a:pt x="1766007" y="2441947"/>
                  </a:lnTo>
                  <a:lnTo>
                    <a:pt x="1726851" y="2463659"/>
                  </a:lnTo>
                  <a:lnTo>
                    <a:pt x="1684565" y="2479777"/>
                  </a:lnTo>
                  <a:lnTo>
                    <a:pt x="1639644" y="2489810"/>
                  </a:lnTo>
                  <a:lnTo>
                    <a:pt x="1592580" y="2493264"/>
                  </a:lnTo>
                  <a:lnTo>
                    <a:pt x="318528" y="2493264"/>
                  </a:lnTo>
                  <a:lnTo>
                    <a:pt x="271458" y="2489810"/>
                  </a:lnTo>
                  <a:lnTo>
                    <a:pt x="226532" y="2479777"/>
                  </a:lnTo>
                  <a:lnTo>
                    <a:pt x="184244" y="2463659"/>
                  </a:lnTo>
                  <a:lnTo>
                    <a:pt x="145085" y="2441947"/>
                  </a:lnTo>
                  <a:lnTo>
                    <a:pt x="109549" y="2415134"/>
                  </a:lnTo>
                  <a:lnTo>
                    <a:pt x="78129" y="2383714"/>
                  </a:lnTo>
                  <a:lnTo>
                    <a:pt x="51316" y="2348178"/>
                  </a:lnTo>
                  <a:lnTo>
                    <a:pt x="29604" y="2309019"/>
                  </a:lnTo>
                  <a:lnTo>
                    <a:pt x="13486" y="2266731"/>
                  </a:lnTo>
                  <a:lnTo>
                    <a:pt x="3453" y="2221805"/>
                  </a:lnTo>
                  <a:lnTo>
                    <a:pt x="0" y="2174735"/>
                  </a:lnTo>
                  <a:lnTo>
                    <a:pt x="0" y="31851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9676" y="4572457"/>
            <a:ext cx="988694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м.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Вінниця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8667" y="317924"/>
            <a:ext cx="6477000" cy="1015365"/>
            <a:chOff x="1348667" y="317924"/>
            <a:chExt cx="6477000" cy="1015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8667" y="317924"/>
              <a:ext cx="6476417" cy="3008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912" y="539496"/>
              <a:ext cx="5151882" cy="7932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364" rIns="0" bIns="0" rtlCol="0">
            <a:spAutoFit/>
          </a:bodyPr>
          <a:lstStyle/>
          <a:p>
            <a:pPr marL="1732280" marR="5080" indent="-838835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АЛГОРИТМ</a:t>
            </a:r>
            <a:r>
              <a:rPr spc="-90" dirty="0"/>
              <a:t> </a:t>
            </a:r>
            <a:r>
              <a:rPr dirty="0"/>
              <a:t>СТВОРЕННЯ</a:t>
            </a:r>
            <a:r>
              <a:rPr spc="-45" dirty="0"/>
              <a:t> </a:t>
            </a:r>
            <a:r>
              <a:rPr dirty="0"/>
              <a:t>І</a:t>
            </a:r>
            <a:r>
              <a:rPr spc="-45" dirty="0"/>
              <a:t> </a:t>
            </a:r>
            <a:r>
              <a:rPr dirty="0"/>
              <a:t>ЗАПУСКУ </a:t>
            </a:r>
            <a:r>
              <a:rPr spc="-810" dirty="0"/>
              <a:t> </a:t>
            </a:r>
            <a:r>
              <a:rPr spc="-5" dirty="0"/>
              <a:t>РЕВОЛЬВЕРНОГО</a:t>
            </a:r>
            <a:r>
              <a:rPr spc="-60" dirty="0"/>
              <a:t> </a:t>
            </a:r>
            <a:r>
              <a:rPr dirty="0"/>
              <a:t>ФОНДУ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0408" y="1069924"/>
            <a:ext cx="82194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00195" algn="l"/>
                <a:tab pos="8206105" algn="l"/>
              </a:tabLst>
            </a:pPr>
            <a:r>
              <a:rPr sz="2500" b="1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ahoma"/>
                <a:cs typeface="Tahoma"/>
              </a:rPr>
              <a:t> 	.	</a:t>
            </a:r>
            <a:endParaRPr sz="25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204" y="1551388"/>
            <a:ext cx="2213844" cy="156903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6051" y="1666443"/>
            <a:ext cx="1895475" cy="12655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Прийняття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принципового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рішення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створення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його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структуру.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99157" y="2080054"/>
            <a:ext cx="514518" cy="57574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78892" y="1627588"/>
            <a:ext cx="2216744" cy="156903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903979" y="1990724"/>
            <a:ext cx="1772285" cy="7677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72110" marR="365125" algn="ctr">
              <a:lnSpc>
                <a:spcPct val="102699"/>
              </a:lnSpc>
              <a:spcBef>
                <a:spcPts val="55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оз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та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прийняття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Положення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25721" y="2116753"/>
            <a:ext cx="511707" cy="58309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99473" y="1615193"/>
            <a:ext cx="2213671" cy="158492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933438" y="1618614"/>
            <a:ext cx="1749425" cy="15119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19710" algn="just">
              <a:lnSpc>
                <a:spcPct val="101800"/>
              </a:lnSpc>
              <a:spcBef>
                <a:spcPts val="7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Затвердження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документів,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що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регламентують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роботу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фонду,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фінансування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функ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ціо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ну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ання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-11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9120" y="3328289"/>
            <a:ext cx="574389" cy="50853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00954" y="4001913"/>
            <a:ext cx="2212307" cy="164552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831838" y="4030802"/>
            <a:ext cx="1950720" cy="1511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Відкриття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пе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рах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ун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ку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(чи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створення</a:t>
            </a:r>
            <a:endParaRPr sz="1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4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спеціальної</a:t>
            </a:r>
            <a:endParaRPr sz="1600">
              <a:latin typeface="Calibri"/>
              <a:cs typeface="Calibri"/>
            </a:endParaRPr>
          </a:p>
          <a:p>
            <a:pPr marL="40005" marR="28575" algn="ctr">
              <a:lnSpc>
                <a:spcPct val="101299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інституції),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початкове </a:t>
            </a:r>
            <a:r>
              <a:rPr sz="1600" b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наповнення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фонду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54633" y="4530646"/>
            <a:ext cx="511707" cy="57574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78880" y="4067508"/>
            <a:ext cx="2219870" cy="150352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826002" y="4402912"/>
            <a:ext cx="1926589" cy="7683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Визначення</a:t>
            </a:r>
            <a:endParaRPr sz="1600">
              <a:latin typeface="Calibri"/>
              <a:cs typeface="Calibri"/>
            </a:endParaRPr>
          </a:p>
          <a:p>
            <a:pPr marL="12700" marR="5080" indent="-1270" algn="ctr">
              <a:lnSpc>
                <a:spcPct val="101299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тет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(т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ем)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будуть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фінансуватися.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37113" y="4530646"/>
            <a:ext cx="511707" cy="57574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61348" y="4067509"/>
            <a:ext cx="2213745" cy="150361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52880" y="4154881"/>
            <a:ext cx="1430020" cy="12649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635" algn="ctr">
              <a:lnSpc>
                <a:spcPct val="101899"/>
              </a:lnSpc>
              <a:spcBef>
                <a:spcPts val="7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нформаційна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кампанія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про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створення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принципи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його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роботи.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194" rIns="0" bIns="0" rtlCol="0">
            <a:spAutoFit/>
          </a:bodyPr>
          <a:lstStyle/>
          <a:p>
            <a:pPr marL="1778000" marR="5080" indent="-396875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СХЕМА</a:t>
            </a:r>
            <a:r>
              <a:rPr spc="-40" dirty="0"/>
              <a:t> </a:t>
            </a:r>
            <a:r>
              <a:rPr dirty="0"/>
              <a:t>ОРГАНІЗАЦІЇ</a:t>
            </a:r>
            <a:r>
              <a:rPr spc="-114" dirty="0"/>
              <a:t> </a:t>
            </a:r>
            <a:r>
              <a:rPr dirty="0"/>
              <a:t>РОБОТИ </a:t>
            </a:r>
            <a:r>
              <a:rPr spc="-805" dirty="0"/>
              <a:t> </a:t>
            </a:r>
            <a:r>
              <a:rPr spc="-5" dirty="0"/>
              <a:t>РЕВОЛЬВЕРНОГО</a:t>
            </a:r>
            <a:r>
              <a:rPr spc="-65" dirty="0"/>
              <a:t> </a:t>
            </a:r>
            <a:r>
              <a:rPr dirty="0"/>
              <a:t>ФОНДУ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7136" y="1600200"/>
            <a:ext cx="7727950" cy="5257800"/>
            <a:chOff x="707136" y="1600200"/>
            <a:chExt cx="7727950" cy="5257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6" y="5833868"/>
              <a:ext cx="7727442" cy="10241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424" y="1600200"/>
              <a:ext cx="7693152" cy="424586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90254" y="6428638"/>
            <a:ext cx="178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896" y="624189"/>
            <a:ext cx="5876109" cy="4826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6202" y="590169"/>
            <a:ext cx="59124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МУНІЦИПАЛЬНІ</a:t>
            </a:r>
            <a:r>
              <a:rPr sz="3200" spc="2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ОБЛІГАЦІЇ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8483854" y="627562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1187" y="1478407"/>
          <a:ext cx="8425180" cy="4536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9430"/>
                <a:gridCol w="4324350"/>
                <a:gridCol w="2311400"/>
              </a:tblGrid>
              <a:tr h="378459">
                <a:tc>
                  <a:txBody>
                    <a:bodyPr/>
                    <a:lstStyle/>
                    <a:p>
                      <a:pPr marL="236854">
                        <a:lnSpc>
                          <a:spcPts val="1814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Види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облігацій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234440">
                        <a:lnSpc>
                          <a:spcPts val="1814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б'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є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вест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1814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ер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пог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нн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1030478"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ага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 marR="117475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га-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ції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(англ.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obligation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bonds)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14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б’є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або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6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сі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й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або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більшій</a:t>
                      </a:r>
                      <a:r>
                        <a:rPr sz="16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частині</a:t>
                      </a:r>
                      <a:r>
                        <a:rPr sz="16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територіальної</a:t>
                      </a:r>
                      <a:r>
                        <a:rPr sz="16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громади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9215" marR="2628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ром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ез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а,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мос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і  парки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місця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дозвілля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тощо).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14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Продаж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комунального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0485" marR="6311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майна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або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поточні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доходи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місцевого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бюджету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589658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Дохідні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облігації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(англ.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revenue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bonds)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Капітальні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інвестиції,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що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приносять</a:t>
                      </a:r>
                      <a:r>
                        <a:rPr sz="1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вигоди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певній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9215" marR="70167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групі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користувачів,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які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відшкодовують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такі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інвестиції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через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плату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отримані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послуги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(му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іц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ал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ід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ед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  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оме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ив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акла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о)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тн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6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них</a:t>
                      </a:r>
                      <a:r>
                        <a:rPr sz="1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'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є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537931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ша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spc="-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лі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ї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Інвестиції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об'єкти,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які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генеруватимуть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змішані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9215" marR="5111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блага,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або рефінансування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загальних чи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дохідних облігацій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для реструктуризації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місцевого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боргу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(у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разі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зниження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ринкових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9215" marR="7112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процентних ставок, для відтермінування строків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погашення).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Продаж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комунального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0485" marR="28448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майна або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поточні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доходи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місцевого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бюджету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чи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майбутній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потік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доходів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від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них</a:t>
                      </a:r>
                      <a:r>
                        <a:rPr sz="1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'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є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8465" y="371243"/>
            <a:ext cx="7392670" cy="1248410"/>
            <a:chOff x="888465" y="371243"/>
            <a:chExt cx="7392670" cy="1248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465" y="371243"/>
              <a:ext cx="7392226" cy="4917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40" y="713231"/>
              <a:ext cx="5788914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77" rIns="0" bIns="0" rtlCol="0">
            <a:spAutoFit/>
          </a:bodyPr>
          <a:lstStyle/>
          <a:p>
            <a:pPr marL="1494155" marR="5080" indent="-1082675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860038"/>
                </a:solidFill>
              </a:rPr>
              <a:t>«ЗОЛОТЕ</a:t>
            </a:r>
            <a:r>
              <a:rPr sz="3200" spc="4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ПРАВИЛО»</a:t>
            </a:r>
            <a:r>
              <a:rPr sz="3200" spc="45" dirty="0">
                <a:solidFill>
                  <a:srgbClr val="860038"/>
                </a:solidFill>
              </a:rPr>
              <a:t> </a:t>
            </a:r>
            <a:r>
              <a:rPr sz="3200" spc="-5" dirty="0">
                <a:solidFill>
                  <a:srgbClr val="860038"/>
                </a:solidFill>
              </a:rPr>
              <a:t>ЗДІЙСНЕННЯ </a:t>
            </a:r>
            <a:r>
              <a:rPr sz="3200" spc="-919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МІСЦЕВИХ</a:t>
            </a:r>
            <a:r>
              <a:rPr sz="3200" spc="55" dirty="0">
                <a:solidFill>
                  <a:srgbClr val="860038"/>
                </a:solidFill>
              </a:rPr>
              <a:t> </a:t>
            </a:r>
            <a:r>
              <a:rPr sz="3200" spc="-5" dirty="0">
                <a:solidFill>
                  <a:srgbClr val="860038"/>
                </a:solidFill>
              </a:rPr>
              <a:t>ЗАПОЗИЧЕНЬ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36244" y="1557908"/>
            <a:ext cx="7960995" cy="3783329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6870" marR="386080" indent="-344805">
              <a:lnSpc>
                <a:spcPct val="80000"/>
              </a:lnSpc>
              <a:spcBef>
                <a:spcPts val="635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фінансування </a:t>
            </a:r>
            <a:r>
              <a:rPr sz="22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рахунок</a:t>
            </a:r>
            <a:r>
              <a:rPr sz="22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позичених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коштів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капітальних </a:t>
            </a:r>
            <a:r>
              <a:rPr sz="2200" spc="-5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видатків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місцевих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органів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(оновлення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розширення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місцевої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інфраструктури,</a:t>
            </a:r>
            <a:r>
              <a:rPr sz="2200" spc="4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об’єктів</a:t>
            </a:r>
            <a:r>
              <a:rPr sz="22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довготривалого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користування);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ts val="2375"/>
              </a:lnSpc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здійснення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запозичень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для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фінансування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проектів,</a:t>
            </a:r>
            <a:r>
              <a:rPr sz="2200" spc="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які</a:t>
            </a:r>
            <a:endParaRPr sz="2200">
              <a:latin typeface="Microsoft Sans Serif"/>
              <a:cs typeface="Microsoft Sans Serif"/>
            </a:endParaRPr>
          </a:p>
          <a:p>
            <a:pPr marL="356870" marR="5080">
              <a:lnSpc>
                <a:spcPct val="80000"/>
              </a:lnSpc>
              <a:spcBef>
                <a:spcPts val="265"/>
              </a:spcBef>
            </a:pP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призведуть</a:t>
            </a:r>
            <a:r>
              <a:rPr sz="2200" spc="4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збільшення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доходів,</a:t>
            </a:r>
            <a:r>
              <a:rPr sz="22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рахунок</a:t>
            </a:r>
            <a:r>
              <a:rPr sz="2200" spc="5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яких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можна </a:t>
            </a:r>
            <a:r>
              <a:rPr sz="2200" spc="-5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обслуговувати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погашати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місцевий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борг;</a:t>
            </a:r>
            <a:endParaRPr sz="2200">
              <a:latin typeface="Microsoft Sans Serif"/>
              <a:cs typeface="Microsoft Sans Serif"/>
            </a:endParaRPr>
          </a:p>
          <a:p>
            <a:pPr marL="356870" indent="-344805">
              <a:lnSpc>
                <a:spcPts val="2375"/>
              </a:lnSpc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35" dirty="0">
                <a:solidFill>
                  <a:srgbClr val="3D3D40"/>
                </a:solidFill>
                <a:latin typeface="Microsoft Sans Serif"/>
                <a:cs typeface="Microsoft Sans Serif"/>
              </a:rPr>
              <a:t>забезпечення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синхронності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періодів</a:t>
            </a:r>
            <a:r>
              <a:rPr sz="2200" spc="2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обслуговування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endParaRPr sz="2200">
              <a:latin typeface="Microsoft Sans Serif"/>
              <a:cs typeface="Microsoft Sans Serif"/>
            </a:endParaRPr>
          </a:p>
          <a:p>
            <a:pPr marL="356870">
              <a:lnSpc>
                <a:spcPts val="2110"/>
              </a:lnSpc>
            </a:pP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погашення</a:t>
            </a:r>
            <a:r>
              <a:rPr sz="2200" spc="-5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місцевого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боргу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та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періодів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отримання</a:t>
            </a:r>
            <a:r>
              <a:rPr sz="22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D3D40"/>
                </a:solidFill>
                <a:latin typeface="Microsoft Sans Serif"/>
                <a:cs typeface="Microsoft Sans Serif"/>
              </a:rPr>
              <a:t>вигод</a:t>
            </a:r>
            <a:endParaRPr sz="2200">
              <a:latin typeface="Microsoft Sans Serif"/>
              <a:cs typeface="Microsoft Sans Serif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від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реалізованих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проектів;</a:t>
            </a:r>
            <a:endParaRPr sz="2200">
              <a:latin typeface="Microsoft Sans Serif"/>
              <a:cs typeface="Microsoft Sans Serif"/>
            </a:endParaRPr>
          </a:p>
          <a:p>
            <a:pPr marL="356870" marR="73025" indent="-344805">
              <a:lnSpc>
                <a:spcPct val="80000"/>
              </a:lnSpc>
              <a:spcBef>
                <a:spcPts val="530"/>
              </a:spcBef>
              <a:buClr>
                <a:srgbClr val="678B93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щорічні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додаткові</a:t>
            </a:r>
            <a:r>
              <a:rPr sz="22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витрати</a:t>
            </a:r>
            <a:r>
              <a:rPr sz="22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на</a:t>
            </a:r>
            <a:r>
              <a:rPr sz="2200" spc="2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обслуговування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і</a:t>
            </a:r>
            <a:r>
              <a:rPr sz="2200" spc="3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погашення </a:t>
            </a:r>
            <a:r>
              <a:rPr sz="2200" spc="-57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місцевого</a:t>
            </a:r>
            <a:r>
              <a:rPr sz="2200" spc="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боргу не</a:t>
            </a:r>
            <a:r>
              <a:rPr sz="2200" spc="1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повинні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перевищувати</a:t>
            </a:r>
            <a:r>
              <a:rPr sz="220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D3D40"/>
                </a:solidFill>
                <a:latin typeface="Microsoft Sans Serif"/>
                <a:cs typeface="Microsoft Sans Serif"/>
              </a:rPr>
              <a:t>обсяги 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зростання</a:t>
            </a:r>
            <a:r>
              <a:rPr sz="2200" spc="-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D3D40"/>
                </a:solidFill>
                <a:latin typeface="Microsoft Sans Serif"/>
                <a:cs typeface="Microsoft Sans Serif"/>
              </a:rPr>
              <a:t>доходів</a:t>
            </a:r>
            <a:r>
              <a:rPr sz="2200" spc="35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3D3D40"/>
                </a:solidFill>
                <a:latin typeface="Microsoft Sans Serif"/>
                <a:cs typeface="Microsoft Sans Serif"/>
              </a:rPr>
              <a:t>місцевих</a:t>
            </a:r>
            <a:r>
              <a:rPr sz="2200" spc="10" dirty="0">
                <a:solidFill>
                  <a:srgbClr val="3D3D40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D3D40"/>
                </a:solidFill>
                <a:latin typeface="Microsoft Sans Serif"/>
                <a:cs typeface="Microsoft Sans Serif"/>
              </a:rPr>
              <a:t>бюджетів.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9254" y="636188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355" y="141579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62425" y="462300"/>
            <a:ext cx="6464300" cy="1156970"/>
            <a:chOff x="1362425" y="462300"/>
            <a:chExt cx="6464300" cy="1156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2425" y="462300"/>
              <a:ext cx="6464117" cy="4006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9824" y="713231"/>
              <a:ext cx="5892546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77" rIns="0" bIns="0" rtlCol="0">
            <a:spAutoFit/>
          </a:bodyPr>
          <a:lstStyle/>
          <a:p>
            <a:pPr marL="1442720" marR="5080" indent="-56134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860038"/>
                </a:solidFill>
              </a:rPr>
              <a:t>ПРАВА</a:t>
            </a:r>
            <a:r>
              <a:rPr sz="3200" spc="2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ТА</a:t>
            </a:r>
            <a:r>
              <a:rPr sz="3200" spc="-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ОБМЕЖЕННЯ</a:t>
            </a:r>
            <a:r>
              <a:rPr sz="3200" spc="2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ЩОДО </a:t>
            </a:r>
            <a:r>
              <a:rPr sz="3200" spc="-919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БОРГОВИХ</a:t>
            </a:r>
            <a:r>
              <a:rPr sz="3200" spc="7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ЗОБОВ'ЯЗАНЬ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509254" y="62375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7136" y="3526535"/>
            <a:ext cx="7233920" cy="1165225"/>
            <a:chOff x="707136" y="3526535"/>
            <a:chExt cx="7233920" cy="11652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7849" y="3922689"/>
              <a:ext cx="6742966" cy="7690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136" y="3526535"/>
              <a:ext cx="2838450" cy="79628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46608" y="1428369"/>
            <a:ext cx="8284845" cy="253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Право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на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здійснення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місцевих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запозичень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5"/>
              </a:spcBef>
              <a:buClr>
                <a:srgbClr val="00009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внутрішні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усі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міські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ради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lr>
                <a:srgbClr val="00009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зовнішні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Київська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міська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рада,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міські ради </a:t>
            </a:r>
            <a:r>
              <a:rPr sz="2000" spc="-10" dirty="0">
                <a:latin typeface="Calibri"/>
                <a:cs typeface="Calibri"/>
              </a:rPr>
              <a:t>міст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обласного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значення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(кредити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МФО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–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всі</a:t>
            </a:r>
            <a:r>
              <a:rPr sz="2000" i="1" spc="-5" dirty="0">
                <a:latin typeface="Calibri"/>
                <a:cs typeface="Calibri"/>
              </a:rPr>
              <a:t> міські </a:t>
            </a:r>
            <a:r>
              <a:rPr sz="2000" i="1" dirty="0">
                <a:latin typeface="Calibri"/>
                <a:cs typeface="Calibri"/>
              </a:rPr>
              <a:t>ради)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400" b="1" spc="-15" dirty="0">
                <a:latin typeface="Calibri"/>
                <a:cs typeface="Calibri"/>
              </a:rPr>
              <a:t>Обмеження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обсягу запозичень</a:t>
            </a:r>
            <a:endParaRPr sz="2400">
              <a:latin typeface="Calibri"/>
              <a:cs typeface="Calibri"/>
            </a:endParaRPr>
          </a:p>
          <a:p>
            <a:pPr marL="3715385" marR="5080" algn="ctr">
              <a:lnSpc>
                <a:spcPts val="1800"/>
              </a:lnSpc>
              <a:spcBef>
                <a:spcPts val="790"/>
              </a:spcBef>
            </a:pPr>
            <a:r>
              <a:rPr sz="1800" b="1" dirty="0">
                <a:latin typeface="Calibri"/>
                <a:cs typeface="Calibri"/>
              </a:rPr>
              <a:t>видатки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на</a:t>
            </a:r>
            <a:r>
              <a:rPr sz="1800" b="1" spc="-10" dirty="0">
                <a:latin typeface="Calibri"/>
                <a:cs typeface="Calibri"/>
              </a:rPr>
              <a:t> обслуговування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місцевого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боргу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не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більше</a:t>
            </a:r>
            <a:r>
              <a:rPr sz="1800" b="1" dirty="0">
                <a:latin typeface="Calibri"/>
                <a:cs typeface="Calibri"/>
              </a:rPr>
              <a:t> 10%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видатків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загального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фонду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місцевого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бюджету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2032" y="4267187"/>
            <a:ext cx="2789682" cy="83897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13715" y="4627626"/>
            <a:ext cx="6106795" cy="9861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26060" marR="5080" indent="-213995">
              <a:lnSpc>
                <a:spcPts val="1800"/>
              </a:lnSpc>
              <a:spcBef>
                <a:spcPts val="459"/>
              </a:spcBef>
            </a:pPr>
            <a:r>
              <a:rPr sz="1800" dirty="0">
                <a:latin typeface="Calibri"/>
                <a:cs typeface="Calibri"/>
              </a:rPr>
              <a:t>загальний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обсяг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місцевого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боргу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(включаючи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гарантований)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не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більше</a:t>
            </a:r>
            <a:r>
              <a:rPr sz="1800" b="1" dirty="0">
                <a:latin typeface="Calibri"/>
                <a:cs typeface="Calibri"/>
              </a:rPr>
              <a:t> 200%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(для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міста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Києва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b="1" spc="-5" dirty="0">
                <a:latin typeface="Calibri"/>
                <a:cs typeface="Calibri"/>
              </a:rPr>
              <a:t>400%</a:t>
            </a:r>
            <a:r>
              <a:rPr sz="1800" spc="-5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середньорічного </a:t>
            </a:r>
            <a:r>
              <a:rPr sz="1800" spc="-5" dirty="0">
                <a:latin typeface="Calibri"/>
                <a:cs typeface="Calibri"/>
              </a:rPr>
              <a:t> індикативного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прогнозного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обсягу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надходжень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бюджету</a:t>
            </a:r>
            <a:endParaRPr sz="1800">
              <a:latin typeface="Calibri"/>
              <a:cs typeface="Calibri"/>
            </a:endParaRPr>
          </a:p>
          <a:p>
            <a:pPr marL="935990">
              <a:lnSpc>
                <a:spcPts val="1800"/>
              </a:lnSpc>
            </a:pPr>
            <a:r>
              <a:rPr sz="1800" dirty="0">
                <a:latin typeface="Calibri"/>
                <a:cs typeface="Calibri"/>
              </a:rPr>
              <a:t>розвитку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наступні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два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бюджетні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періоди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3752" y="5010911"/>
            <a:ext cx="7892415" cy="1421130"/>
            <a:chOff x="1063752" y="5010911"/>
            <a:chExt cx="7892415" cy="1421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752" y="5010911"/>
              <a:ext cx="7892033" cy="13876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80" y="5041391"/>
              <a:ext cx="7370826" cy="1390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29284" y="5052059"/>
              <a:ext cx="7763509" cy="1259205"/>
            </a:xfrm>
            <a:custGeom>
              <a:avLst/>
              <a:gdLst/>
              <a:ahLst/>
              <a:cxnLst/>
              <a:rect l="l" t="t" r="r" b="b"/>
              <a:pathLst>
                <a:path w="7763509" h="1259204">
                  <a:moveTo>
                    <a:pt x="0" y="209803"/>
                  </a:moveTo>
                  <a:lnTo>
                    <a:pt x="5540" y="161712"/>
                  </a:lnTo>
                  <a:lnTo>
                    <a:pt x="21324" y="117558"/>
                  </a:lnTo>
                  <a:lnTo>
                    <a:pt x="46090" y="78602"/>
                  </a:lnTo>
                  <a:lnTo>
                    <a:pt x="78580" y="46106"/>
                  </a:lnTo>
                  <a:lnTo>
                    <a:pt x="117536" y="21333"/>
                  </a:lnTo>
                  <a:lnTo>
                    <a:pt x="161696" y="5543"/>
                  </a:lnTo>
                  <a:lnTo>
                    <a:pt x="209803" y="0"/>
                  </a:lnTo>
                  <a:lnTo>
                    <a:pt x="7553452" y="0"/>
                  </a:lnTo>
                  <a:lnTo>
                    <a:pt x="7601543" y="5543"/>
                  </a:lnTo>
                  <a:lnTo>
                    <a:pt x="7645697" y="21333"/>
                  </a:lnTo>
                  <a:lnTo>
                    <a:pt x="7684653" y="46106"/>
                  </a:lnTo>
                  <a:lnTo>
                    <a:pt x="7717149" y="78602"/>
                  </a:lnTo>
                  <a:lnTo>
                    <a:pt x="7741922" y="117558"/>
                  </a:lnTo>
                  <a:lnTo>
                    <a:pt x="7757712" y="161712"/>
                  </a:lnTo>
                  <a:lnTo>
                    <a:pt x="7763256" y="209803"/>
                  </a:lnTo>
                  <a:lnTo>
                    <a:pt x="7763256" y="1049020"/>
                  </a:lnTo>
                  <a:lnTo>
                    <a:pt x="7757712" y="1097127"/>
                  </a:lnTo>
                  <a:lnTo>
                    <a:pt x="7741922" y="1141287"/>
                  </a:lnTo>
                  <a:lnTo>
                    <a:pt x="7717149" y="1180243"/>
                  </a:lnTo>
                  <a:lnTo>
                    <a:pt x="7684653" y="1212733"/>
                  </a:lnTo>
                  <a:lnTo>
                    <a:pt x="7645697" y="1237499"/>
                  </a:lnTo>
                  <a:lnTo>
                    <a:pt x="7601543" y="1253283"/>
                  </a:lnTo>
                  <a:lnTo>
                    <a:pt x="7553452" y="1258823"/>
                  </a:lnTo>
                  <a:lnTo>
                    <a:pt x="209803" y="1258823"/>
                  </a:lnTo>
                  <a:lnTo>
                    <a:pt x="161696" y="1253283"/>
                  </a:lnTo>
                  <a:lnTo>
                    <a:pt x="117536" y="1237499"/>
                  </a:lnTo>
                  <a:lnTo>
                    <a:pt x="78580" y="1212733"/>
                  </a:lnTo>
                  <a:lnTo>
                    <a:pt x="46090" y="1180243"/>
                  </a:lnTo>
                  <a:lnTo>
                    <a:pt x="21324" y="1141287"/>
                  </a:lnTo>
                  <a:lnTo>
                    <a:pt x="5540" y="1097127"/>
                  </a:lnTo>
                  <a:lnTo>
                    <a:pt x="0" y="1049020"/>
                  </a:lnTo>
                  <a:lnTo>
                    <a:pt x="0" y="209803"/>
                  </a:lnTo>
                  <a:close/>
                </a:path>
              </a:pathLst>
            </a:custGeom>
            <a:ln w="3962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97148" y="5114925"/>
            <a:ext cx="4548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56210" algn="l"/>
              </a:tabLst>
            </a:pPr>
            <a:r>
              <a:rPr sz="1800" dirty="0">
                <a:solidFill>
                  <a:srgbClr val="1C3992"/>
                </a:solidFill>
                <a:latin typeface="Microsoft Sans Serif"/>
                <a:cs typeface="Microsoft Sans Serif"/>
              </a:rPr>
              <a:t>реєстрація</a:t>
            </a:r>
            <a:r>
              <a:rPr sz="1800" spc="-5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1C3992"/>
                </a:solidFill>
                <a:latin typeface="Microsoft Sans Serif"/>
                <a:cs typeface="Microsoft Sans Serif"/>
              </a:rPr>
              <a:t>НКЦПФР</a:t>
            </a:r>
            <a:r>
              <a:rPr sz="1800" spc="4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звіту</a:t>
            </a:r>
            <a:r>
              <a:rPr sz="1800" spc="-5" dirty="0">
                <a:solidFill>
                  <a:srgbClr val="1C3992"/>
                </a:solidFill>
                <a:latin typeface="Microsoft Sans Serif"/>
                <a:cs typeface="Microsoft Sans Serif"/>
              </a:rPr>
              <a:t> про</a:t>
            </a:r>
            <a:r>
              <a:rPr sz="180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1C3992"/>
                </a:solidFill>
                <a:latin typeface="Microsoft Sans Serif"/>
                <a:cs typeface="Microsoft Sans Serif"/>
              </a:rPr>
              <a:t>результати </a:t>
            </a:r>
            <a:r>
              <a:rPr sz="1800" spc="-46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розміщення</a:t>
            </a:r>
            <a:r>
              <a:rPr sz="1800" spc="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облігацій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63752" y="3163823"/>
            <a:ext cx="7904480" cy="1939289"/>
            <a:chOff x="1063752" y="3163823"/>
            <a:chExt cx="7904480" cy="193928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2" y="3172967"/>
              <a:ext cx="7904226" cy="18569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760" y="3163823"/>
              <a:ext cx="7700009" cy="193928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29284" y="3214115"/>
              <a:ext cx="7775575" cy="1728470"/>
            </a:xfrm>
            <a:custGeom>
              <a:avLst/>
              <a:gdLst/>
              <a:ahLst/>
              <a:cxnLst/>
              <a:rect l="l" t="t" r="r" b="b"/>
              <a:pathLst>
                <a:path w="7775575" h="1728470">
                  <a:moveTo>
                    <a:pt x="0" y="288036"/>
                  </a:moveTo>
                  <a:lnTo>
                    <a:pt x="3769" y="241302"/>
                  </a:lnTo>
                  <a:lnTo>
                    <a:pt x="14684" y="196973"/>
                  </a:lnTo>
                  <a:lnTo>
                    <a:pt x="32149" y="155643"/>
                  </a:lnTo>
                  <a:lnTo>
                    <a:pt x="55573" y="117902"/>
                  </a:lnTo>
                  <a:lnTo>
                    <a:pt x="84362" y="84343"/>
                  </a:lnTo>
                  <a:lnTo>
                    <a:pt x="117924" y="55558"/>
                  </a:lnTo>
                  <a:lnTo>
                    <a:pt x="155665" y="32140"/>
                  </a:lnTo>
                  <a:lnTo>
                    <a:pt x="196993" y="14679"/>
                  </a:lnTo>
                  <a:lnTo>
                    <a:pt x="241314" y="3768"/>
                  </a:lnTo>
                  <a:lnTo>
                    <a:pt x="288035" y="0"/>
                  </a:lnTo>
                  <a:lnTo>
                    <a:pt x="7487412" y="0"/>
                  </a:lnTo>
                  <a:lnTo>
                    <a:pt x="7534145" y="3768"/>
                  </a:lnTo>
                  <a:lnTo>
                    <a:pt x="7578474" y="14679"/>
                  </a:lnTo>
                  <a:lnTo>
                    <a:pt x="7619804" y="32140"/>
                  </a:lnTo>
                  <a:lnTo>
                    <a:pt x="7657545" y="55558"/>
                  </a:lnTo>
                  <a:lnTo>
                    <a:pt x="7691104" y="84343"/>
                  </a:lnTo>
                  <a:lnTo>
                    <a:pt x="7719889" y="117902"/>
                  </a:lnTo>
                  <a:lnTo>
                    <a:pt x="7743307" y="155643"/>
                  </a:lnTo>
                  <a:lnTo>
                    <a:pt x="7760768" y="196973"/>
                  </a:lnTo>
                  <a:lnTo>
                    <a:pt x="7771679" y="241302"/>
                  </a:lnTo>
                  <a:lnTo>
                    <a:pt x="7775448" y="288036"/>
                  </a:lnTo>
                  <a:lnTo>
                    <a:pt x="7775448" y="1440180"/>
                  </a:lnTo>
                  <a:lnTo>
                    <a:pt x="7771679" y="1486913"/>
                  </a:lnTo>
                  <a:lnTo>
                    <a:pt x="7760768" y="1531242"/>
                  </a:lnTo>
                  <a:lnTo>
                    <a:pt x="7743307" y="1572572"/>
                  </a:lnTo>
                  <a:lnTo>
                    <a:pt x="7719889" y="1610313"/>
                  </a:lnTo>
                  <a:lnTo>
                    <a:pt x="7691104" y="1643872"/>
                  </a:lnTo>
                  <a:lnTo>
                    <a:pt x="7657545" y="1672657"/>
                  </a:lnTo>
                  <a:lnTo>
                    <a:pt x="7619804" y="1696075"/>
                  </a:lnTo>
                  <a:lnTo>
                    <a:pt x="7578474" y="1713536"/>
                  </a:lnTo>
                  <a:lnTo>
                    <a:pt x="7534145" y="1724447"/>
                  </a:lnTo>
                  <a:lnTo>
                    <a:pt x="7487412" y="1728216"/>
                  </a:lnTo>
                  <a:lnTo>
                    <a:pt x="288035" y="1728216"/>
                  </a:lnTo>
                  <a:lnTo>
                    <a:pt x="241314" y="1724447"/>
                  </a:lnTo>
                  <a:lnTo>
                    <a:pt x="196993" y="1713536"/>
                  </a:lnTo>
                  <a:lnTo>
                    <a:pt x="155665" y="1696075"/>
                  </a:lnTo>
                  <a:lnTo>
                    <a:pt x="117924" y="1672657"/>
                  </a:lnTo>
                  <a:lnTo>
                    <a:pt x="84362" y="1643872"/>
                  </a:lnTo>
                  <a:lnTo>
                    <a:pt x="55573" y="1610313"/>
                  </a:lnTo>
                  <a:lnTo>
                    <a:pt x="32149" y="1572572"/>
                  </a:lnTo>
                  <a:lnTo>
                    <a:pt x="14684" y="1531242"/>
                  </a:lnTo>
                  <a:lnTo>
                    <a:pt x="3769" y="1486913"/>
                  </a:lnTo>
                  <a:lnTo>
                    <a:pt x="0" y="1440180"/>
                  </a:lnTo>
                  <a:lnTo>
                    <a:pt x="0" y="288036"/>
                  </a:lnTo>
                  <a:close/>
                </a:path>
              </a:pathLst>
            </a:custGeom>
            <a:ln w="3962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120008" y="3237357"/>
            <a:ext cx="5474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56210" algn="l"/>
              </a:tabLst>
            </a:pPr>
            <a:r>
              <a:rPr sz="1800" spc="-15" dirty="0">
                <a:solidFill>
                  <a:srgbClr val="1C3992"/>
                </a:solidFill>
                <a:latin typeface="Microsoft Sans Serif"/>
                <a:cs typeface="Microsoft Sans Serif"/>
              </a:rPr>
              <a:t>укладання</a:t>
            </a:r>
            <a:r>
              <a:rPr sz="1800" spc="3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1C3992"/>
                </a:solidFill>
                <a:latin typeface="Microsoft Sans Serif"/>
                <a:cs typeface="Microsoft Sans Serif"/>
              </a:rPr>
              <a:t>договорів</a:t>
            </a:r>
            <a:r>
              <a:rPr sz="1800" spc="1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1C3992"/>
                </a:solidFill>
                <a:latin typeface="Microsoft Sans Serif"/>
                <a:cs typeface="Microsoft Sans Serif"/>
              </a:rPr>
              <a:t>з</a:t>
            </a:r>
            <a:r>
              <a:rPr sz="1800" spc="1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Microsoft Sans Serif"/>
                <a:cs typeface="Microsoft Sans Serif"/>
              </a:rPr>
              <a:t>андеррайтером,</a:t>
            </a:r>
            <a:r>
              <a:rPr sz="1800" spc="-4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C3992"/>
                </a:solidFill>
                <a:latin typeface="Microsoft Sans Serif"/>
                <a:cs typeface="Microsoft Sans Serif"/>
              </a:rPr>
              <a:t>платіжним </a:t>
            </a:r>
            <a:r>
              <a:rPr sz="1800" spc="-46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C3992"/>
                </a:solidFill>
                <a:latin typeface="Microsoft Sans Serif"/>
                <a:cs typeface="Microsoft Sans Serif"/>
              </a:rPr>
              <a:t>агентом,</a:t>
            </a:r>
            <a:r>
              <a:rPr sz="1800" spc="2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депозитарієм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0574" y="3785692"/>
            <a:ext cx="6906259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100"/>
              </a:spcBef>
              <a:buChar char="•"/>
              <a:tabLst>
                <a:tab pos="156210" algn="l"/>
              </a:tabLst>
            </a:pPr>
            <a:r>
              <a:rPr sz="1800" spc="-10" dirty="0">
                <a:solidFill>
                  <a:srgbClr val="1C3992"/>
                </a:solidFill>
                <a:latin typeface="Microsoft Sans Serif"/>
                <a:cs typeface="Microsoft Sans Serif"/>
              </a:rPr>
              <a:t>присвоєння</a:t>
            </a:r>
            <a:r>
              <a:rPr sz="180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облігаціям</a:t>
            </a:r>
            <a:r>
              <a:rPr sz="1800" spc="-4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C3992"/>
                </a:solidFill>
                <a:latin typeface="Microsoft Sans Serif"/>
                <a:cs typeface="Microsoft Sans Serif"/>
              </a:rPr>
              <a:t>міжнародного</a:t>
            </a:r>
            <a:r>
              <a:rPr sz="1800" spc="2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1C3992"/>
                </a:solidFill>
                <a:latin typeface="Microsoft Sans Serif"/>
                <a:cs typeface="Microsoft Sans Serif"/>
              </a:rPr>
              <a:t>ідентифікаційного</a:t>
            </a:r>
            <a:r>
              <a:rPr sz="1800" spc="-2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3992"/>
                </a:solidFill>
                <a:latin typeface="Microsoft Sans Serif"/>
                <a:cs typeface="Microsoft Sans Serif"/>
              </a:rPr>
              <a:t>номера</a:t>
            </a:r>
            <a:endParaRPr sz="1800">
              <a:latin typeface="Microsoft Sans Serif"/>
              <a:cs typeface="Microsoft Sans Serif"/>
            </a:endParaRPr>
          </a:p>
          <a:p>
            <a:pPr marL="155575" indent="-143510">
              <a:lnSpc>
                <a:spcPct val="100000"/>
              </a:lnSpc>
              <a:spcBef>
                <a:spcPts val="5"/>
              </a:spcBef>
              <a:buChar char="•"/>
              <a:tabLst>
                <a:tab pos="156210" algn="l"/>
              </a:tabLst>
            </a:pPr>
            <a:r>
              <a:rPr sz="1800" spc="-10" dirty="0">
                <a:solidFill>
                  <a:srgbClr val="1C3992"/>
                </a:solidFill>
                <a:latin typeface="Microsoft Sans Serif"/>
                <a:cs typeface="Microsoft Sans Serif"/>
              </a:rPr>
              <a:t>повідомлення</a:t>
            </a:r>
            <a:r>
              <a:rPr sz="1800" spc="-15" dirty="0">
                <a:solidFill>
                  <a:srgbClr val="1C3992"/>
                </a:solidFill>
                <a:latin typeface="Microsoft Sans Serif"/>
                <a:cs typeface="Microsoft Sans Serif"/>
              </a:rPr>
              <a:t> Мінфіну</a:t>
            </a:r>
            <a:r>
              <a:rPr sz="1800" spc="6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3992"/>
                </a:solidFill>
                <a:latin typeface="Microsoft Sans Serif"/>
                <a:cs typeface="Microsoft Sans Serif"/>
              </a:rPr>
              <a:t>про</a:t>
            </a:r>
            <a:r>
              <a:rPr sz="1800" spc="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C3992"/>
                </a:solidFill>
                <a:latin typeface="Microsoft Sans Serif"/>
                <a:cs typeface="Microsoft Sans Serif"/>
              </a:rPr>
              <a:t>запозичення</a:t>
            </a:r>
            <a:endParaRPr sz="1800">
              <a:latin typeface="Microsoft Sans Serif"/>
              <a:cs typeface="Microsoft Sans Serif"/>
            </a:endParaRPr>
          </a:p>
          <a:p>
            <a:pPr marL="155575" indent="-14351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розміщення</a:t>
            </a:r>
            <a:r>
              <a:rPr sz="1800" spc="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глобального</a:t>
            </a:r>
            <a:r>
              <a:rPr sz="1800" spc="3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сертифіката</a:t>
            </a:r>
            <a:r>
              <a:rPr sz="1800" spc="-1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3992"/>
                </a:solidFill>
                <a:latin typeface="Microsoft Sans Serif"/>
                <a:cs typeface="Microsoft Sans Serif"/>
              </a:rPr>
              <a:t>в</a:t>
            </a:r>
            <a:r>
              <a:rPr sz="1800" spc="3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3992"/>
                </a:solidFill>
                <a:latin typeface="Microsoft Sans Serif"/>
                <a:cs typeface="Microsoft Sans Serif"/>
              </a:rPr>
              <a:t>депозитарії</a:t>
            </a:r>
            <a:endParaRPr sz="1800">
              <a:latin typeface="Microsoft Sans Serif"/>
              <a:cs typeface="Microsoft Sans Serif"/>
            </a:endParaRPr>
          </a:p>
          <a:p>
            <a:pPr marL="155575" indent="-14351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розміщення облігацій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24711" y="1301496"/>
            <a:ext cx="7843520" cy="1857375"/>
            <a:chOff x="1124711" y="1301496"/>
            <a:chExt cx="7843520" cy="185737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4711" y="1301496"/>
              <a:ext cx="7843266" cy="18569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8719" y="1426464"/>
              <a:ext cx="7678674" cy="16680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90243" y="1342644"/>
              <a:ext cx="7714615" cy="1728470"/>
            </a:xfrm>
            <a:custGeom>
              <a:avLst/>
              <a:gdLst/>
              <a:ahLst/>
              <a:cxnLst/>
              <a:rect l="l" t="t" r="r" b="b"/>
              <a:pathLst>
                <a:path w="7714615" h="1728470">
                  <a:moveTo>
                    <a:pt x="0" y="288035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6" y="0"/>
                  </a:lnTo>
                  <a:lnTo>
                    <a:pt x="7426452" y="0"/>
                  </a:lnTo>
                  <a:lnTo>
                    <a:pt x="7473185" y="3768"/>
                  </a:lnTo>
                  <a:lnTo>
                    <a:pt x="7517514" y="14679"/>
                  </a:lnTo>
                  <a:lnTo>
                    <a:pt x="7558844" y="32140"/>
                  </a:lnTo>
                  <a:lnTo>
                    <a:pt x="7596585" y="55558"/>
                  </a:lnTo>
                  <a:lnTo>
                    <a:pt x="7630144" y="84343"/>
                  </a:lnTo>
                  <a:lnTo>
                    <a:pt x="7658929" y="117902"/>
                  </a:lnTo>
                  <a:lnTo>
                    <a:pt x="7682347" y="155643"/>
                  </a:lnTo>
                  <a:lnTo>
                    <a:pt x="7699808" y="196973"/>
                  </a:lnTo>
                  <a:lnTo>
                    <a:pt x="7710719" y="241302"/>
                  </a:lnTo>
                  <a:lnTo>
                    <a:pt x="7714487" y="288035"/>
                  </a:lnTo>
                  <a:lnTo>
                    <a:pt x="7714487" y="1440179"/>
                  </a:lnTo>
                  <a:lnTo>
                    <a:pt x="7710719" y="1486913"/>
                  </a:lnTo>
                  <a:lnTo>
                    <a:pt x="7699808" y="1531242"/>
                  </a:lnTo>
                  <a:lnTo>
                    <a:pt x="7682347" y="1572572"/>
                  </a:lnTo>
                  <a:lnTo>
                    <a:pt x="7658929" y="1610313"/>
                  </a:lnTo>
                  <a:lnTo>
                    <a:pt x="7630144" y="1643872"/>
                  </a:lnTo>
                  <a:lnTo>
                    <a:pt x="7596585" y="1672657"/>
                  </a:lnTo>
                  <a:lnTo>
                    <a:pt x="7558844" y="1696075"/>
                  </a:lnTo>
                  <a:lnTo>
                    <a:pt x="7517514" y="1713536"/>
                  </a:lnTo>
                  <a:lnTo>
                    <a:pt x="7473185" y="1724447"/>
                  </a:lnTo>
                  <a:lnTo>
                    <a:pt x="7426452" y="1728215"/>
                  </a:lnTo>
                  <a:lnTo>
                    <a:pt x="288036" y="1728215"/>
                  </a:lnTo>
                  <a:lnTo>
                    <a:pt x="241302" y="1724447"/>
                  </a:lnTo>
                  <a:lnTo>
                    <a:pt x="196973" y="1713536"/>
                  </a:lnTo>
                  <a:lnTo>
                    <a:pt x="155643" y="1696075"/>
                  </a:lnTo>
                  <a:lnTo>
                    <a:pt x="117902" y="1672657"/>
                  </a:lnTo>
                  <a:lnTo>
                    <a:pt x="84343" y="1643872"/>
                  </a:lnTo>
                  <a:lnTo>
                    <a:pt x="55558" y="1610313"/>
                  </a:lnTo>
                  <a:lnTo>
                    <a:pt x="32140" y="1572572"/>
                  </a:lnTo>
                  <a:lnTo>
                    <a:pt x="14679" y="1531242"/>
                  </a:lnTo>
                  <a:lnTo>
                    <a:pt x="3768" y="1486913"/>
                  </a:lnTo>
                  <a:lnTo>
                    <a:pt x="0" y="1440179"/>
                  </a:lnTo>
                  <a:lnTo>
                    <a:pt x="0" y="288035"/>
                  </a:lnTo>
                  <a:close/>
                </a:path>
              </a:pathLst>
            </a:custGeom>
            <a:ln w="3962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44139" y="1491437"/>
            <a:ext cx="550164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44145" algn="l"/>
              </a:tabLst>
            </a:pPr>
            <a:r>
              <a:rPr sz="1800" spc="-10" dirty="0">
                <a:solidFill>
                  <a:srgbClr val="1C3992"/>
                </a:solidFill>
                <a:latin typeface="Calibri"/>
                <a:cs typeface="Calibri"/>
              </a:rPr>
              <a:t>затвердження</a:t>
            </a:r>
            <a:r>
              <a:rPr sz="1800" spc="2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C3992"/>
                </a:solidFill>
                <a:latin typeface="Calibri"/>
                <a:cs typeface="Calibri"/>
              </a:rPr>
              <a:t>міського</a:t>
            </a:r>
            <a:r>
              <a:rPr sz="1800" spc="-15" dirty="0">
                <a:solidFill>
                  <a:srgbClr val="1C3992"/>
                </a:solidFill>
                <a:latin typeface="Calibri"/>
                <a:cs typeface="Calibri"/>
              </a:rPr>
              <a:t> бюджету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C3992"/>
                </a:solidFill>
                <a:latin typeface="Calibri"/>
                <a:cs typeface="Calibri"/>
              </a:rPr>
              <a:t>з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дефіцитом</a:t>
            </a:r>
            <a:r>
              <a:rPr sz="1800" spc="-2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C3992"/>
                </a:solidFill>
                <a:latin typeface="Calibri"/>
                <a:cs typeface="Calibri"/>
              </a:rPr>
              <a:t>в частині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1C3992"/>
                </a:solidFill>
                <a:latin typeface="Calibri"/>
                <a:cs typeface="Calibri"/>
              </a:rPr>
              <a:t>бюджету</a:t>
            </a:r>
            <a:r>
              <a:rPr sz="1800" spc="-2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розвитку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1280" y="2040763"/>
            <a:ext cx="62814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44145" algn="l"/>
              </a:tabLst>
            </a:pPr>
            <a:r>
              <a:rPr sz="1800" spc="-10" dirty="0">
                <a:solidFill>
                  <a:srgbClr val="1C3992"/>
                </a:solidFill>
                <a:latin typeface="Calibri"/>
                <a:cs typeface="Calibri"/>
              </a:rPr>
              <a:t>погодження</a:t>
            </a:r>
            <a:r>
              <a:rPr sz="1800" spc="-20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Мінфіном</a:t>
            </a:r>
            <a:r>
              <a:rPr sz="1800" dirty="0">
                <a:solidFill>
                  <a:srgbClr val="1C3992"/>
                </a:solidFill>
                <a:latin typeface="Calibri"/>
                <a:cs typeface="Calibri"/>
              </a:rPr>
              <a:t> обсягу</a:t>
            </a:r>
            <a:r>
              <a:rPr sz="1800" spc="-2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та</a:t>
            </a:r>
            <a:r>
              <a:rPr sz="1800" spc="-10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C3992"/>
                </a:solidFill>
                <a:latin typeface="Calibri"/>
                <a:cs typeface="Calibri"/>
              </a:rPr>
              <a:t>умов</a:t>
            </a:r>
            <a:r>
              <a:rPr sz="1800" spc="-2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C3992"/>
                </a:solidFill>
                <a:latin typeface="Calibri"/>
                <a:cs typeface="Calibri"/>
              </a:rPr>
              <a:t>випуску</a:t>
            </a:r>
            <a:r>
              <a:rPr sz="1800" spc="-2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облігацій</a:t>
            </a:r>
            <a:endParaRPr sz="18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buFont typeface="Microsoft Sans Serif"/>
              <a:buChar char="•"/>
              <a:tabLst>
                <a:tab pos="144145" algn="l"/>
              </a:tabLst>
            </a:pPr>
            <a:r>
              <a:rPr sz="1800" dirty="0">
                <a:solidFill>
                  <a:srgbClr val="1C3992"/>
                </a:solidFill>
                <a:latin typeface="Calibri"/>
                <a:cs typeface="Calibri"/>
              </a:rPr>
              <a:t>прийняття</a:t>
            </a:r>
            <a:r>
              <a:rPr sz="1800" spc="-20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міською </a:t>
            </a:r>
            <a:r>
              <a:rPr sz="1800" spc="-10" dirty="0">
                <a:solidFill>
                  <a:srgbClr val="1C3992"/>
                </a:solidFill>
                <a:latin typeface="Calibri"/>
                <a:cs typeface="Calibri"/>
              </a:rPr>
              <a:t>радою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C3992"/>
                </a:solidFill>
                <a:latin typeface="Calibri"/>
                <a:cs typeface="Calibri"/>
              </a:rPr>
              <a:t>рішення</a:t>
            </a:r>
            <a:r>
              <a:rPr sz="1800" spc="30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про</a:t>
            </a:r>
            <a:r>
              <a:rPr sz="1800" spc="2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здійснення</a:t>
            </a:r>
            <a:r>
              <a:rPr sz="1800" spc="-2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C3992"/>
                </a:solidFill>
                <a:latin typeface="Calibri"/>
                <a:cs typeface="Calibri"/>
              </a:rPr>
              <a:t>запозичень</a:t>
            </a:r>
            <a:endParaRPr sz="18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buFont typeface="Microsoft Sans Serif"/>
              <a:buChar char="•"/>
              <a:tabLst>
                <a:tab pos="144145" algn="l"/>
              </a:tabLst>
            </a:pP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реєстрація</a:t>
            </a:r>
            <a:r>
              <a:rPr sz="1800" spc="30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C3992"/>
                </a:solidFill>
                <a:latin typeface="Calibri"/>
                <a:cs typeface="Calibri"/>
              </a:rPr>
              <a:t>НКЦПФР</a:t>
            </a:r>
            <a:r>
              <a:rPr sz="1800" spc="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C3992"/>
                </a:solidFill>
                <a:latin typeface="Calibri"/>
                <a:cs typeface="Calibri"/>
              </a:rPr>
              <a:t>випуску</a:t>
            </a:r>
            <a:r>
              <a:rPr sz="1800" spc="-50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облігацій</a:t>
            </a:r>
            <a:r>
              <a:rPr sz="1800" spc="-15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та</a:t>
            </a:r>
            <a:r>
              <a:rPr sz="1800" spc="20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проспекту</a:t>
            </a:r>
            <a:r>
              <a:rPr sz="1800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їх</a:t>
            </a:r>
            <a:r>
              <a:rPr sz="1800" spc="10" dirty="0">
                <a:solidFill>
                  <a:srgbClr val="1C39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Calibri"/>
                <a:cs typeface="Calibri"/>
              </a:rPr>
              <a:t>емісії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7408" y="215795"/>
            <a:ext cx="7870825" cy="1248410"/>
            <a:chOff x="597408" y="215795"/>
            <a:chExt cx="7870825" cy="124841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0359" y="215795"/>
              <a:ext cx="7229429" cy="49626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408" y="557784"/>
              <a:ext cx="7870698" cy="90601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088" rIns="0" bIns="0" rtlCol="0">
            <a:spAutoFit/>
          </a:bodyPr>
          <a:lstStyle/>
          <a:p>
            <a:pPr marL="397510" marR="5080" indent="3937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860038"/>
                </a:solidFill>
              </a:rPr>
              <a:t>ПРОЦЕДУРА</a:t>
            </a:r>
            <a:r>
              <a:rPr sz="3200" spc="5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ВИПУСКУ</a:t>
            </a:r>
            <a:r>
              <a:rPr sz="3200" spc="2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ОБЛІГАЦІЙ </a:t>
            </a:r>
            <a:r>
              <a:rPr sz="3200" spc="-919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ВНУТРІШНЬОЇ</a:t>
            </a:r>
            <a:r>
              <a:rPr sz="3200" spc="5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МІСЦЕВОЇ</a:t>
            </a:r>
            <a:r>
              <a:rPr sz="3200" spc="5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ПОЗИКИ</a:t>
            </a:r>
            <a:endParaRPr sz="3200"/>
          </a:p>
        </p:txBody>
      </p:sp>
      <p:grpSp>
        <p:nvGrpSpPr>
          <p:cNvPr id="24" name="object 24"/>
          <p:cNvGrpSpPr/>
          <p:nvPr/>
        </p:nvGrpSpPr>
        <p:grpSpPr>
          <a:xfrm>
            <a:off x="274320" y="1316736"/>
            <a:ext cx="2908935" cy="647065"/>
            <a:chOff x="274320" y="1316736"/>
            <a:chExt cx="2908935" cy="64706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4320" y="1316736"/>
              <a:ext cx="2908554" cy="6012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576" y="1341120"/>
              <a:ext cx="2612898" cy="62255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24612" y="1342644"/>
              <a:ext cx="2810510" cy="502920"/>
            </a:xfrm>
            <a:custGeom>
              <a:avLst/>
              <a:gdLst/>
              <a:ahLst/>
              <a:cxnLst/>
              <a:rect l="l" t="t" r="r" b="b"/>
              <a:pathLst>
                <a:path w="2810510" h="502919">
                  <a:moveTo>
                    <a:pt x="2810256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2810256" y="502920"/>
                  </a:lnTo>
                  <a:lnTo>
                    <a:pt x="281025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4612" y="1342644"/>
              <a:ext cx="2810510" cy="502920"/>
            </a:xfrm>
            <a:custGeom>
              <a:avLst/>
              <a:gdLst/>
              <a:ahLst/>
              <a:cxnLst/>
              <a:rect l="l" t="t" r="r" b="b"/>
              <a:pathLst>
                <a:path w="2810510" h="502919">
                  <a:moveTo>
                    <a:pt x="0" y="502920"/>
                  </a:moveTo>
                  <a:lnTo>
                    <a:pt x="2810256" y="502920"/>
                  </a:lnTo>
                  <a:lnTo>
                    <a:pt x="2810256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04519" y="1422654"/>
            <a:ext cx="22472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Підготовка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випуску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5175" y="3188207"/>
            <a:ext cx="2917825" cy="647065"/>
            <a:chOff x="265175" y="3188207"/>
            <a:chExt cx="2917825" cy="647065"/>
          </a:xfrm>
        </p:grpSpPr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4319" y="3188207"/>
              <a:ext cx="2908554" cy="6012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5175" y="3212591"/>
              <a:ext cx="2917698" cy="62255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4611" y="3214115"/>
              <a:ext cx="2810510" cy="502920"/>
            </a:xfrm>
            <a:custGeom>
              <a:avLst/>
              <a:gdLst/>
              <a:ahLst/>
              <a:cxnLst/>
              <a:rect l="l" t="t" r="r" b="b"/>
              <a:pathLst>
                <a:path w="2810510" h="502920">
                  <a:moveTo>
                    <a:pt x="2810256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2810256" y="502920"/>
                  </a:lnTo>
                  <a:lnTo>
                    <a:pt x="281025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4611" y="3214115"/>
              <a:ext cx="2810510" cy="502920"/>
            </a:xfrm>
            <a:custGeom>
              <a:avLst/>
              <a:gdLst/>
              <a:ahLst/>
              <a:cxnLst/>
              <a:rect l="l" t="t" r="r" b="b"/>
              <a:pathLst>
                <a:path w="2810510" h="502920">
                  <a:moveTo>
                    <a:pt x="0" y="502920"/>
                  </a:moveTo>
                  <a:lnTo>
                    <a:pt x="2810256" y="502920"/>
                  </a:lnTo>
                  <a:lnTo>
                    <a:pt x="2810256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52119" y="3294710"/>
            <a:ext cx="25501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Розміщення</a:t>
            </a:r>
            <a:r>
              <a:rPr sz="2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облігацій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56031" y="4901184"/>
            <a:ext cx="2905760" cy="927735"/>
            <a:chOff x="256031" y="4901184"/>
            <a:chExt cx="2905760" cy="927735"/>
          </a:xfrm>
        </p:grpSpPr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6031" y="5026152"/>
              <a:ext cx="2905506" cy="60426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7512" y="4901184"/>
              <a:ext cx="2155698" cy="92735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06323" y="5052060"/>
              <a:ext cx="2807335" cy="506095"/>
            </a:xfrm>
            <a:custGeom>
              <a:avLst/>
              <a:gdLst/>
              <a:ahLst/>
              <a:cxnLst/>
              <a:rect l="l" t="t" r="r" b="b"/>
              <a:pathLst>
                <a:path w="2807335" h="506095">
                  <a:moveTo>
                    <a:pt x="2807208" y="0"/>
                  </a:moveTo>
                  <a:lnTo>
                    <a:pt x="0" y="0"/>
                  </a:lnTo>
                  <a:lnTo>
                    <a:pt x="0" y="505967"/>
                  </a:lnTo>
                  <a:lnTo>
                    <a:pt x="2807208" y="505967"/>
                  </a:lnTo>
                  <a:lnTo>
                    <a:pt x="28072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6323" y="5052060"/>
              <a:ext cx="2807335" cy="506095"/>
            </a:xfrm>
            <a:custGeom>
              <a:avLst/>
              <a:gdLst/>
              <a:ahLst/>
              <a:cxnLst/>
              <a:rect l="l" t="t" r="r" b="b"/>
              <a:pathLst>
                <a:path w="2807335" h="506095">
                  <a:moveTo>
                    <a:pt x="0" y="505967"/>
                  </a:moveTo>
                  <a:lnTo>
                    <a:pt x="2807208" y="505967"/>
                  </a:lnTo>
                  <a:lnTo>
                    <a:pt x="2807208" y="0"/>
                  </a:lnTo>
                  <a:lnTo>
                    <a:pt x="0" y="0"/>
                  </a:lnTo>
                  <a:lnTo>
                    <a:pt x="0" y="505967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53846" y="4982717"/>
            <a:ext cx="170688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8940" marR="5080" indent="-396240">
              <a:lnSpc>
                <a:spcPct val="100000"/>
              </a:lnSpc>
              <a:spcBef>
                <a:spcPts val="90"/>
              </a:spcBef>
            </a:pP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ення 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випуску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65175" y="1810511"/>
            <a:ext cx="921385" cy="3323590"/>
            <a:chOff x="265175" y="1810511"/>
            <a:chExt cx="921385" cy="3323590"/>
          </a:xfrm>
        </p:grpSpPr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5175" y="1810511"/>
              <a:ext cx="921258" cy="148513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24611" y="1845563"/>
              <a:ext cx="805180" cy="1369060"/>
            </a:xfrm>
            <a:custGeom>
              <a:avLst/>
              <a:gdLst/>
              <a:ahLst/>
              <a:cxnLst/>
              <a:rect l="l" t="t" r="r" b="b"/>
              <a:pathLst>
                <a:path w="805180" h="1369060">
                  <a:moveTo>
                    <a:pt x="603504" y="0"/>
                  </a:moveTo>
                  <a:lnTo>
                    <a:pt x="201168" y="0"/>
                  </a:lnTo>
                  <a:lnTo>
                    <a:pt x="201168" y="25146"/>
                  </a:lnTo>
                  <a:lnTo>
                    <a:pt x="603504" y="25146"/>
                  </a:lnTo>
                  <a:lnTo>
                    <a:pt x="603504" y="0"/>
                  </a:lnTo>
                  <a:close/>
                </a:path>
                <a:path w="805180" h="1369060">
                  <a:moveTo>
                    <a:pt x="603504" y="50164"/>
                  </a:moveTo>
                  <a:lnTo>
                    <a:pt x="201168" y="50164"/>
                  </a:lnTo>
                  <a:lnTo>
                    <a:pt x="201168" y="100457"/>
                  </a:lnTo>
                  <a:lnTo>
                    <a:pt x="603504" y="100457"/>
                  </a:lnTo>
                  <a:lnTo>
                    <a:pt x="603504" y="50164"/>
                  </a:lnTo>
                  <a:close/>
                </a:path>
                <a:path w="805180" h="1369060">
                  <a:moveTo>
                    <a:pt x="804672" y="966977"/>
                  </a:moveTo>
                  <a:lnTo>
                    <a:pt x="0" y="966977"/>
                  </a:lnTo>
                  <a:lnTo>
                    <a:pt x="402336" y="1368552"/>
                  </a:lnTo>
                  <a:lnTo>
                    <a:pt x="804672" y="966977"/>
                  </a:lnTo>
                  <a:close/>
                </a:path>
                <a:path w="805180" h="1369060">
                  <a:moveTo>
                    <a:pt x="603504" y="125475"/>
                  </a:moveTo>
                  <a:lnTo>
                    <a:pt x="201168" y="125475"/>
                  </a:lnTo>
                  <a:lnTo>
                    <a:pt x="201168" y="966977"/>
                  </a:lnTo>
                  <a:lnTo>
                    <a:pt x="603504" y="966977"/>
                  </a:lnTo>
                  <a:lnTo>
                    <a:pt x="603504" y="12547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611" y="1845563"/>
              <a:ext cx="805180" cy="1369060"/>
            </a:xfrm>
            <a:custGeom>
              <a:avLst/>
              <a:gdLst/>
              <a:ahLst/>
              <a:cxnLst/>
              <a:rect l="l" t="t" r="r" b="b"/>
              <a:pathLst>
                <a:path w="805180" h="1369060">
                  <a:moveTo>
                    <a:pt x="603504" y="0"/>
                  </a:moveTo>
                  <a:lnTo>
                    <a:pt x="603504" y="25146"/>
                  </a:lnTo>
                  <a:lnTo>
                    <a:pt x="201168" y="25146"/>
                  </a:lnTo>
                  <a:lnTo>
                    <a:pt x="201168" y="0"/>
                  </a:lnTo>
                  <a:lnTo>
                    <a:pt x="603504" y="0"/>
                  </a:lnTo>
                  <a:close/>
                </a:path>
                <a:path w="805180" h="1369060">
                  <a:moveTo>
                    <a:pt x="603504" y="50164"/>
                  </a:moveTo>
                  <a:lnTo>
                    <a:pt x="603504" y="100457"/>
                  </a:lnTo>
                  <a:lnTo>
                    <a:pt x="201168" y="100457"/>
                  </a:lnTo>
                  <a:lnTo>
                    <a:pt x="201168" y="50164"/>
                  </a:lnTo>
                  <a:lnTo>
                    <a:pt x="603504" y="50164"/>
                  </a:lnTo>
                  <a:close/>
                </a:path>
                <a:path w="805180" h="1369060">
                  <a:moveTo>
                    <a:pt x="603504" y="125475"/>
                  </a:moveTo>
                  <a:lnTo>
                    <a:pt x="603504" y="966977"/>
                  </a:lnTo>
                  <a:lnTo>
                    <a:pt x="804672" y="966977"/>
                  </a:lnTo>
                  <a:lnTo>
                    <a:pt x="402336" y="1368552"/>
                  </a:lnTo>
                  <a:lnTo>
                    <a:pt x="0" y="966977"/>
                  </a:lnTo>
                  <a:lnTo>
                    <a:pt x="201168" y="966977"/>
                  </a:lnTo>
                  <a:lnTo>
                    <a:pt x="201168" y="125475"/>
                  </a:lnTo>
                  <a:lnTo>
                    <a:pt x="603504" y="125475"/>
                  </a:lnTo>
                  <a:close/>
                </a:path>
              </a:pathLst>
            </a:custGeom>
            <a:ln w="27432">
              <a:solidFill>
                <a:srgbClr val="1D3D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5175" y="3669791"/>
              <a:ext cx="921258" cy="146380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24611" y="3704844"/>
              <a:ext cx="805180" cy="1347470"/>
            </a:xfrm>
            <a:custGeom>
              <a:avLst/>
              <a:gdLst/>
              <a:ahLst/>
              <a:cxnLst/>
              <a:rect l="l" t="t" r="r" b="b"/>
              <a:pathLst>
                <a:path w="805180" h="1347470">
                  <a:moveTo>
                    <a:pt x="603504" y="0"/>
                  </a:moveTo>
                  <a:lnTo>
                    <a:pt x="201168" y="0"/>
                  </a:lnTo>
                  <a:lnTo>
                    <a:pt x="201168" y="25018"/>
                  </a:lnTo>
                  <a:lnTo>
                    <a:pt x="603504" y="25018"/>
                  </a:lnTo>
                  <a:lnTo>
                    <a:pt x="603504" y="0"/>
                  </a:lnTo>
                  <a:close/>
                </a:path>
                <a:path w="805180" h="1347470">
                  <a:moveTo>
                    <a:pt x="603504" y="50164"/>
                  </a:moveTo>
                  <a:lnTo>
                    <a:pt x="201168" y="50164"/>
                  </a:lnTo>
                  <a:lnTo>
                    <a:pt x="201168" y="100202"/>
                  </a:lnTo>
                  <a:lnTo>
                    <a:pt x="603504" y="100202"/>
                  </a:lnTo>
                  <a:lnTo>
                    <a:pt x="603504" y="50164"/>
                  </a:lnTo>
                  <a:close/>
                </a:path>
                <a:path w="805180" h="1347470">
                  <a:moveTo>
                    <a:pt x="804672" y="946276"/>
                  </a:moveTo>
                  <a:lnTo>
                    <a:pt x="0" y="946276"/>
                  </a:lnTo>
                  <a:lnTo>
                    <a:pt x="402336" y="1347215"/>
                  </a:lnTo>
                  <a:lnTo>
                    <a:pt x="804672" y="946276"/>
                  </a:lnTo>
                  <a:close/>
                </a:path>
                <a:path w="805180" h="1347470">
                  <a:moveTo>
                    <a:pt x="603504" y="125348"/>
                  </a:moveTo>
                  <a:lnTo>
                    <a:pt x="201168" y="125348"/>
                  </a:lnTo>
                  <a:lnTo>
                    <a:pt x="201168" y="946276"/>
                  </a:lnTo>
                  <a:lnTo>
                    <a:pt x="603504" y="946276"/>
                  </a:lnTo>
                  <a:lnTo>
                    <a:pt x="603504" y="12534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4611" y="3704844"/>
              <a:ext cx="805180" cy="1347470"/>
            </a:xfrm>
            <a:custGeom>
              <a:avLst/>
              <a:gdLst/>
              <a:ahLst/>
              <a:cxnLst/>
              <a:rect l="l" t="t" r="r" b="b"/>
              <a:pathLst>
                <a:path w="805180" h="1347470">
                  <a:moveTo>
                    <a:pt x="603504" y="0"/>
                  </a:moveTo>
                  <a:lnTo>
                    <a:pt x="603504" y="25018"/>
                  </a:lnTo>
                  <a:lnTo>
                    <a:pt x="201168" y="25018"/>
                  </a:lnTo>
                  <a:lnTo>
                    <a:pt x="201168" y="0"/>
                  </a:lnTo>
                  <a:lnTo>
                    <a:pt x="603504" y="0"/>
                  </a:lnTo>
                  <a:close/>
                </a:path>
                <a:path w="805180" h="1347470">
                  <a:moveTo>
                    <a:pt x="603504" y="50164"/>
                  </a:moveTo>
                  <a:lnTo>
                    <a:pt x="603504" y="100202"/>
                  </a:lnTo>
                  <a:lnTo>
                    <a:pt x="201168" y="100202"/>
                  </a:lnTo>
                  <a:lnTo>
                    <a:pt x="201168" y="50164"/>
                  </a:lnTo>
                  <a:lnTo>
                    <a:pt x="603504" y="50164"/>
                  </a:lnTo>
                  <a:close/>
                </a:path>
                <a:path w="805180" h="1347470">
                  <a:moveTo>
                    <a:pt x="603504" y="125348"/>
                  </a:moveTo>
                  <a:lnTo>
                    <a:pt x="603504" y="946276"/>
                  </a:lnTo>
                  <a:lnTo>
                    <a:pt x="804672" y="946276"/>
                  </a:lnTo>
                  <a:lnTo>
                    <a:pt x="402336" y="1347215"/>
                  </a:lnTo>
                  <a:lnTo>
                    <a:pt x="0" y="946276"/>
                  </a:lnTo>
                  <a:lnTo>
                    <a:pt x="201168" y="946276"/>
                  </a:lnTo>
                  <a:lnTo>
                    <a:pt x="201168" y="125348"/>
                  </a:lnTo>
                  <a:lnTo>
                    <a:pt x="603504" y="125348"/>
                  </a:lnTo>
                  <a:close/>
                </a:path>
              </a:pathLst>
            </a:custGeom>
            <a:ln w="27432">
              <a:solidFill>
                <a:srgbClr val="1D3D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04468" y="5663895"/>
            <a:ext cx="7807325" cy="116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125" indent="-144145">
              <a:lnSpc>
                <a:spcPct val="100000"/>
              </a:lnSpc>
              <a:spcBef>
                <a:spcPts val="100"/>
              </a:spcBef>
              <a:buChar char="•"/>
              <a:tabLst>
                <a:tab pos="619760" algn="l"/>
              </a:tabLst>
            </a:pPr>
            <a:r>
              <a:rPr sz="1800" spc="-10" dirty="0">
                <a:solidFill>
                  <a:srgbClr val="1C3992"/>
                </a:solidFill>
                <a:latin typeface="Microsoft Sans Serif"/>
                <a:cs typeface="Microsoft Sans Serif"/>
              </a:rPr>
              <a:t>надання</a:t>
            </a:r>
            <a:r>
              <a:rPr sz="1800" spc="3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3992"/>
                </a:solidFill>
                <a:latin typeface="Microsoft Sans Serif"/>
                <a:cs typeface="Microsoft Sans Serif"/>
              </a:rPr>
              <a:t>до</a:t>
            </a:r>
            <a:r>
              <a:rPr sz="1800" spc="3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1C3992"/>
                </a:solidFill>
                <a:latin typeface="Microsoft Sans Serif"/>
                <a:cs typeface="Microsoft Sans Serif"/>
              </a:rPr>
              <a:t>депозитарію</a:t>
            </a: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Microsoft Sans Serif"/>
                <a:cs typeface="Microsoft Sans Serif"/>
              </a:rPr>
              <a:t>копії</a:t>
            </a:r>
            <a:r>
              <a:rPr sz="1800" spc="-1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3992"/>
                </a:solidFill>
                <a:latin typeface="Microsoft Sans Serif"/>
                <a:cs typeface="Microsoft Sans Serif"/>
              </a:rPr>
              <a:t>свідоцтва</a:t>
            </a:r>
            <a:r>
              <a:rPr sz="1800" spc="1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3992"/>
                </a:solidFill>
                <a:latin typeface="Microsoft Sans Serif"/>
                <a:cs typeface="Microsoft Sans Serif"/>
              </a:rPr>
              <a:t>про</a:t>
            </a:r>
            <a:r>
              <a:rPr sz="1800" spc="1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3992"/>
                </a:solidFill>
                <a:latin typeface="Microsoft Sans Serif"/>
                <a:cs typeface="Microsoft Sans Serif"/>
              </a:rPr>
              <a:t>реєстрацію</a:t>
            </a:r>
            <a:r>
              <a:rPr sz="1800" spc="-25" dirty="0">
                <a:solidFill>
                  <a:srgbClr val="1C3992"/>
                </a:solidFill>
                <a:latin typeface="Microsoft Sans Serif"/>
                <a:cs typeface="Microsoft Sans Serif"/>
              </a:rPr>
              <a:t> випуску</a:t>
            </a:r>
            <a:endParaRPr sz="1800">
              <a:latin typeface="Microsoft Sans Serif"/>
              <a:cs typeface="Microsoft Sans Serif"/>
            </a:endParaRPr>
          </a:p>
          <a:p>
            <a:pPr marL="475615">
              <a:lnSpc>
                <a:spcPct val="100000"/>
              </a:lnSpc>
            </a:pP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облігацій,</a:t>
            </a:r>
            <a:r>
              <a:rPr sz="1800" spc="-10" dirty="0">
                <a:solidFill>
                  <a:srgbClr val="1C3992"/>
                </a:solidFill>
                <a:latin typeface="Microsoft Sans Serif"/>
                <a:cs typeface="Microsoft Sans Serif"/>
              </a:rPr>
              <a:t> переоформлення</a:t>
            </a:r>
            <a:r>
              <a:rPr sz="1800" spc="-5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C3992"/>
                </a:solidFill>
                <a:latin typeface="Microsoft Sans Serif"/>
                <a:cs typeface="Microsoft Sans Serif"/>
              </a:rPr>
              <a:t>глобального</a:t>
            </a:r>
            <a:r>
              <a:rPr sz="1800" spc="40" dirty="0">
                <a:solidFill>
                  <a:srgbClr val="1C3992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1C3992"/>
                </a:solidFill>
                <a:latin typeface="Microsoft Sans Serif"/>
                <a:cs typeface="Microsoft Sans Serif"/>
              </a:rPr>
              <a:t>сертифікату</a:t>
            </a:r>
            <a:endParaRPr sz="1800">
              <a:latin typeface="Microsoft Sans Serif"/>
              <a:cs typeface="Microsoft Sans Serif"/>
            </a:endParaRPr>
          </a:p>
          <a:p>
            <a:pPr marR="5080" algn="r">
              <a:lnSpc>
                <a:spcPts val="1645"/>
              </a:lnSpc>
              <a:spcBef>
                <a:spcPts val="114"/>
              </a:spcBef>
            </a:pPr>
            <a:r>
              <a:rPr sz="1400" spc="-5" dirty="0">
                <a:latin typeface="Microsoft Sans Serif"/>
                <a:cs typeface="Microsoft Sans Serif"/>
              </a:rPr>
              <a:t>7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2845"/>
              </a:lnSpc>
            </a:pPr>
            <a:r>
              <a:rPr sz="2400" b="1" dirty="0">
                <a:latin typeface="Arial"/>
                <a:cs typeface="Arial"/>
              </a:rPr>
              <a:t>2014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р.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запроваджено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</a:t>
            </a:r>
            <a:r>
              <a:rPr sz="2400" b="1" spc="-15" dirty="0">
                <a:latin typeface="Arial"/>
                <a:cs typeface="Arial"/>
              </a:rPr>
              <a:t>ринцип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“мовчазної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згоди”!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6424" y="5846051"/>
            <a:ext cx="6220460" cy="1012190"/>
            <a:chOff x="1106424" y="5846051"/>
            <a:chExt cx="6220460" cy="1012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8944" y="6293497"/>
              <a:ext cx="3987880" cy="5417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6424" y="6114286"/>
              <a:ext cx="2399538" cy="7437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31239" y="6342747"/>
              <a:ext cx="1553845" cy="351155"/>
            </a:xfrm>
            <a:custGeom>
              <a:avLst/>
              <a:gdLst/>
              <a:ahLst/>
              <a:cxnLst/>
              <a:rect l="l" t="t" r="r" b="b"/>
              <a:pathLst>
                <a:path w="1553845" h="351154">
                  <a:moveTo>
                    <a:pt x="288149" y="0"/>
                  </a:moveTo>
                  <a:lnTo>
                    <a:pt x="269494" y="7024"/>
                  </a:lnTo>
                  <a:lnTo>
                    <a:pt x="0" y="175400"/>
                  </a:lnTo>
                  <a:lnTo>
                    <a:pt x="269494" y="343777"/>
                  </a:lnTo>
                  <a:lnTo>
                    <a:pt x="288149" y="350799"/>
                  </a:lnTo>
                  <a:lnTo>
                    <a:pt x="307387" y="350132"/>
                  </a:lnTo>
                  <a:lnTo>
                    <a:pt x="324983" y="342289"/>
                  </a:lnTo>
                  <a:lnTo>
                    <a:pt x="338709" y="327788"/>
                  </a:lnTo>
                  <a:lnTo>
                    <a:pt x="345745" y="309090"/>
                  </a:lnTo>
                  <a:lnTo>
                    <a:pt x="345090" y="289821"/>
                  </a:lnTo>
                  <a:lnTo>
                    <a:pt x="337244" y="272209"/>
                  </a:lnTo>
                  <a:lnTo>
                    <a:pt x="322706" y="258484"/>
                  </a:lnTo>
                  <a:lnTo>
                    <a:pt x="270240" y="225692"/>
                  </a:lnTo>
                  <a:lnTo>
                    <a:pt x="94868" y="225692"/>
                  </a:lnTo>
                  <a:lnTo>
                    <a:pt x="94868" y="192164"/>
                  </a:lnTo>
                  <a:lnTo>
                    <a:pt x="121538" y="192164"/>
                  </a:lnTo>
                  <a:lnTo>
                    <a:pt x="121538" y="158636"/>
                  </a:lnTo>
                  <a:lnTo>
                    <a:pt x="94868" y="158636"/>
                  </a:lnTo>
                  <a:lnTo>
                    <a:pt x="94868" y="125108"/>
                  </a:lnTo>
                  <a:lnTo>
                    <a:pt x="270240" y="125108"/>
                  </a:lnTo>
                  <a:lnTo>
                    <a:pt x="322706" y="92317"/>
                  </a:lnTo>
                  <a:lnTo>
                    <a:pt x="337244" y="78591"/>
                  </a:lnTo>
                  <a:lnTo>
                    <a:pt x="345090" y="60980"/>
                  </a:lnTo>
                  <a:lnTo>
                    <a:pt x="345745" y="41711"/>
                  </a:lnTo>
                  <a:lnTo>
                    <a:pt x="338709" y="23013"/>
                  </a:lnTo>
                  <a:lnTo>
                    <a:pt x="324983" y="8506"/>
                  </a:lnTo>
                  <a:lnTo>
                    <a:pt x="307387" y="664"/>
                  </a:lnTo>
                  <a:lnTo>
                    <a:pt x="288149" y="0"/>
                  </a:lnTo>
                  <a:close/>
                </a:path>
                <a:path w="1553845" h="351154">
                  <a:moveTo>
                    <a:pt x="1363563" y="175400"/>
                  </a:moveTo>
                  <a:lnTo>
                    <a:pt x="1230630" y="258484"/>
                  </a:lnTo>
                  <a:lnTo>
                    <a:pt x="1216092" y="272209"/>
                  </a:lnTo>
                  <a:lnTo>
                    <a:pt x="1208246" y="289821"/>
                  </a:lnTo>
                  <a:lnTo>
                    <a:pt x="1207591" y="309090"/>
                  </a:lnTo>
                  <a:lnTo>
                    <a:pt x="1214628" y="327788"/>
                  </a:lnTo>
                  <a:lnTo>
                    <a:pt x="1228353" y="342289"/>
                  </a:lnTo>
                  <a:lnTo>
                    <a:pt x="1245949" y="350132"/>
                  </a:lnTo>
                  <a:lnTo>
                    <a:pt x="1265187" y="350799"/>
                  </a:lnTo>
                  <a:lnTo>
                    <a:pt x="1283843" y="343777"/>
                  </a:lnTo>
                  <a:lnTo>
                    <a:pt x="1472842" y="225692"/>
                  </a:lnTo>
                  <a:lnTo>
                    <a:pt x="1458468" y="225692"/>
                  </a:lnTo>
                  <a:lnTo>
                    <a:pt x="1458468" y="218047"/>
                  </a:lnTo>
                  <a:lnTo>
                    <a:pt x="1431798" y="218047"/>
                  </a:lnTo>
                  <a:lnTo>
                    <a:pt x="1363563" y="175400"/>
                  </a:lnTo>
                  <a:close/>
                </a:path>
                <a:path w="1553845" h="351154">
                  <a:moveTo>
                    <a:pt x="121538" y="192164"/>
                  </a:moveTo>
                  <a:lnTo>
                    <a:pt x="94868" y="192164"/>
                  </a:lnTo>
                  <a:lnTo>
                    <a:pt x="94868" y="225692"/>
                  </a:lnTo>
                  <a:lnTo>
                    <a:pt x="270240" y="225692"/>
                  </a:lnTo>
                  <a:lnTo>
                    <a:pt x="258008" y="218047"/>
                  </a:lnTo>
                  <a:lnTo>
                    <a:pt x="121538" y="218047"/>
                  </a:lnTo>
                  <a:lnTo>
                    <a:pt x="121538" y="192164"/>
                  </a:lnTo>
                  <a:close/>
                </a:path>
                <a:path w="1553845" h="351154">
                  <a:moveTo>
                    <a:pt x="1336741" y="192164"/>
                  </a:moveTo>
                  <a:lnTo>
                    <a:pt x="216595" y="192164"/>
                  </a:lnTo>
                  <a:lnTo>
                    <a:pt x="270240" y="225692"/>
                  </a:lnTo>
                  <a:lnTo>
                    <a:pt x="1283096" y="225692"/>
                  </a:lnTo>
                  <a:lnTo>
                    <a:pt x="1336741" y="192164"/>
                  </a:lnTo>
                  <a:close/>
                </a:path>
                <a:path w="1553845" h="351154">
                  <a:moveTo>
                    <a:pt x="1526505" y="192164"/>
                  </a:moveTo>
                  <a:lnTo>
                    <a:pt x="1458468" y="192164"/>
                  </a:lnTo>
                  <a:lnTo>
                    <a:pt x="1458468" y="225692"/>
                  </a:lnTo>
                  <a:lnTo>
                    <a:pt x="1472842" y="225692"/>
                  </a:lnTo>
                  <a:lnTo>
                    <a:pt x="1526505" y="192164"/>
                  </a:lnTo>
                  <a:close/>
                </a:path>
                <a:path w="1553845" h="351154">
                  <a:moveTo>
                    <a:pt x="121538" y="132754"/>
                  </a:moveTo>
                  <a:lnTo>
                    <a:pt x="121538" y="218047"/>
                  </a:lnTo>
                  <a:lnTo>
                    <a:pt x="189773" y="175400"/>
                  </a:lnTo>
                  <a:lnTo>
                    <a:pt x="121538" y="132754"/>
                  </a:lnTo>
                  <a:close/>
                </a:path>
                <a:path w="1553845" h="351154">
                  <a:moveTo>
                    <a:pt x="189773" y="175400"/>
                  </a:moveTo>
                  <a:lnTo>
                    <a:pt x="121538" y="218047"/>
                  </a:lnTo>
                  <a:lnTo>
                    <a:pt x="258008" y="218047"/>
                  </a:lnTo>
                  <a:lnTo>
                    <a:pt x="189773" y="175400"/>
                  </a:lnTo>
                  <a:close/>
                </a:path>
                <a:path w="1553845" h="351154">
                  <a:moveTo>
                    <a:pt x="1431798" y="132754"/>
                  </a:moveTo>
                  <a:lnTo>
                    <a:pt x="1363563" y="175400"/>
                  </a:lnTo>
                  <a:lnTo>
                    <a:pt x="1431798" y="218047"/>
                  </a:lnTo>
                  <a:lnTo>
                    <a:pt x="1431798" y="132754"/>
                  </a:lnTo>
                  <a:close/>
                </a:path>
                <a:path w="1553845" h="351154">
                  <a:moveTo>
                    <a:pt x="1458468" y="132754"/>
                  </a:moveTo>
                  <a:lnTo>
                    <a:pt x="1431798" y="132754"/>
                  </a:lnTo>
                  <a:lnTo>
                    <a:pt x="1431798" y="218047"/>
                  </a:lnTo>
                  <a:lnTo>
                    <a:pt x="1458468" y="218047"/>
                  </a:lnTo>
                  <a:lnTo>
                    <a:pt x="1458468" y="192164"/>
                  </a:lnTo>
                  <a:lnTo>
                    <a:pt x="1526505" y="192164"/>
                  </a:lnTo>
                  <a:lnTo>
                    <a:pt x="1553337" y="175400"/>
                  </a:lnTo>
                  <a:lnTo>
                    <a:pt x="1526505" y="158636"/>
                  </a:lnTo>
                  <a:lnTo>
                    <a:pt x="1458468" y="158636"/>
                  </a:lnTo>
                  <a:lnTo>
                    <a:pt x="1458468" y="132754"/>
                  </a:lnTo>
                  <a:close/>
                </a:path>
                <a:path w="1553845" h="351154">
                  <a:moveTo>
                    <a:pt x="258008" y="132754"/>
                  </a:moveTo>
                  <a:lnTo>
                    <a:pt x="121538" y="132754"/>
                  </a:lnTo>
                  <a:lnTo>
                    <a:pt x="189773" y="175400"/>
                  </a:lnTo>
                  <a:lnTo>
                    <a:pt x="258008" y="132754"/>
                  </a:lnTo>
                  <a:close/>
                </a:path>
                <a:path w="1553845" h="351154">
                  <a:moveTo>
                    <a:pt x="1265187" y="0"/>
                  </a:moveTo>
                  <a:lnTo>
                    <a:pt x="1245949" y="664"/>
                  </a:lnTo>
                  <a:lnTo>
                    <a:pt x="1228353" y="8506"/>
                  </a:lnTo>
                  <a:lnTo>
                    <a:pt x="1214628" y="23013"/>
                  </a:lnTo>
                  <a:lnTo>
                    <a:pt x="1207591" y="41711"/>
                  </a:lnTo>
                  <a:lnTo>
                    <a:pt x="1208246" y="60980"/>
                  </a:lnTo>
                  <a:lnTo>
                    <a:pt x="1216092" y="78591"/>
                  </a:lnTo>
                  <a:lnTo>
                    <a:pt x="1230630" y="92317"/>
                  </a:lnTo>
                  <a:lnTo>
                    <a:pt x="1363563" y="175400"/>
                  </a:lnTo>
                  <a:lnTo>
                    <a:pt x="1431798" y="132754"/>
                  </a:lnTo>
                  <a:lnTo>
                    <a:pt x="1458468" y="132754"/>
                  </a:lnTo>
                  <a:lnTo>
                    <a:pt x="1458468" y="125108"/>
                  </a:lnTo>
                  <a:lnTo>
                    <a:pt x="1472842" y="125108"/>
                  </a:lnTo>
                  <a:lnTo>
                    <a:pt x="1283843" y="7024"/>
                  </a:lnTo>
                  <a:lnTo>
                    <a:pt x="1265187" y="0"/>
                  </a:lnTo>
                  <a:close/>
                </a:path>
                <a:path w="1553845" h="351154">
                  <a:moveTo>
                    <a:pt x="270240" y="125108"/>
                  </a:moveTo>
                  <a:lnTo>
                    <a:pt x="94868" y="125108"/>
                  </a:lnTo>
                  <a:lnTo>
                    <a:pt x="94868" y="158636"/>
                  </a:lnTo>
                  <a:lnTo>
                    <a:pt x="121538" y="158636"/>
                  </a:lnTo>
                  <a:lnTo>
                    <a:pt x="121538" y="132754"/>
                  </a:lnTo>
                  <a:lnTo>
                    <a:pt x="258008" y="132754"/>
                  </a:lnTo>
                  <a:lnTo>
                    <a:pt x="270240" y="125108"/>
                  </a:lnTo>
                  <a:close/>
                </a:path>
                <a:path w="1553845" h="351154">
                  <a:moveTo>
                    <a:pt x="1283096" y="125108"/>
                  </a:moveTo>
                  <a:lnTo>
                    <a:pt x="270240" y="125108"/>
                  </a:lnTo>
                  <a:lnTo>
                    <a:pt x="216595" y="158636"/>
                  </a:lnTo>
                  <a:lnTo>
                    <a:pt x="1336741" y="158636"/>
                  </a:lnTo>
                  <a:lnTo>
                    <a:pt x="1283096" y="125108"/>
                  </a:lnTo>
                  <a:close/>
                </a:path>
                <a:path w="1553845" h="351154">
                  <a:moveTo>
                    <a:pt x="1472842" y="125108"/>
                  </a:moveTo>
                  <a:lnTo>
                    <a:pt x="1458468" y="125108"/>
                  </a:lnTo>
                  <a:lnTo>
                    <a:pt x="1458468" y="158636"/>
                  </a:lnTo>
                  <a:lnTo>
                    <a:pt x="1526505" y="158636"/>
                  </a:lnTo>
                  <a:lnTo>
                    <a:pt x="1472842" y="125108"/>
                  </a:lnTo>
                  <a:close/>
                </a:path>
              </a:pathLst>
            </a:custGeom>
            <a:solidFill>
              <a:srgbClr val="059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3792" y="5846051"/>
              <a:ext cx="2524506" cy="57073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55496" y="5893104"/>
            <a:ext cx="5767705" cy="9055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i="1" spc="-10" dirty="0">
                <a:latin typeface="Arial"/>
                <a:cs typeface="Arial"/>
              </a:rPr>
              <a:t>Пояснення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до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схеми</a:t>
            </a:r>
            <a:endParaRPr sz="1800">
              <a:latin typeface="Arial"/>
              <a:cs typeface="Arial"/>
            </a:endParaRPr>
          </a:p>
          <a:p>
            <a:pPr marL="2607310" marR="5080" indent="-798830">
              <a:lnSpc>
                <a:spcPct val="100000"/>
              </a:lnSpc>
              <a:spcBef>
                <a:spcPts val="225"/>
              </a:spcBef>
            </a:pPr>
            <a:r>
              <a:rPr sz="1800" spc="-20" dirty="0">
                <a:latin typeface="Microsoft Sans Serif"/>
                <a:cs typeface="Microsoft Sans Serif"/>
              </a:rPr>
              <a:t>Укладення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договорів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між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учасниками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депозитарної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системи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3608" y="242882"/>
            <a:ext cx="7730490" cy="2391410"/>
            <a:chOff x="673608" y="242882"/>
            <a:chExt cx="7730490" cy="239141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919" y="242882"/>
              <a:ext cx="7628567" cy="4234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904" y="524255"/>
              <a:ext cx="7648194" cy="9060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608" y="1030223"/>
              <a:ext cx="7681722" cy="906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8272" y="1816607"/>
              <a:ext cx="2612898" cy="81762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56260" marR="370840" indent="-323215">
              <a:lnSpc>
                <a:spcPts val="4010"/>
              </a:lnSpc>
              <a:spcBef>
                <a:spcPts val="85"/>
              </a:spcBef>
            </a:pPr>
            <a:r>
              <a:rPr sz="3200" spc="-10" dirty="0">
                <a:solidFill>
                  <a:srgbClr val="860038"/>
                </a:solidFill>
              </a:rPr>
              <a:t>СХЕМА ПУБЛІЧНОГО</a:t>
            </a:r>
            <a:r>
              <a:rPr sz="3200" spc="4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(ВІДКРИТОГО) </a:t>
            </a:r>
            <a:r>
              <a:rPr sz="3200" spc="-92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РОЗМІЩЕННЯ</a:t>
            </a:r>
            <a:r>
              <a:rPr sz="3200" spc="5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МУНІЦИПАЛЬНИХ</a:t>
            </a:r>
            <a:endParaRPr sz="3200"/>
          </a:p>
          <a:p>
            <a:pPr marL="28575">
              <a:lnSpc>
                <a:spcPts val="3825"/>
              </a:lnSpc>
              <a:tabLst>
                <a:tab pos="474345" algn="l"/>
                <a:tab pos="8222615" algn="l"/>
              </a:tabLst>
            </a:pPr>
            <a:r>
              <a:rPr sz="3200" b="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heavy" spc="-1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ОБЛІГАЦІЙ</a:t>
            </a:r>
            <a:r>
              <a:rPr sz="3200" u="heavy" spc="10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20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НА</a:t>
            </a:r>
            <a:r>
              <a:rPr sz="3200"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ФОНДОВІЙ</a:t>
            </a:r>
            <a:r>
              <a:rPr sz="3200" u="heavy" spc="7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200" u="heavy" spc="-1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БІРЖІ	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83801" y="1716023"/>
            <a:ext cx="2524125" cy="1095375"/>
            <a:chOff x="2983801" y="1716023"/>
            <a:chExt cx="2524125" cy="109537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7520" y="1716023"/>
              <a:ext cx="2448306" cy="10949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8564" y="1842515"/>
              <a:ext cx="2514600" cy="7193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88564" y="1842515"/>
              <a:ext cx="2514600" cy="719455"/>
            </a:xfrm>
            <a:custGeom>
              <a:avLst/>
              <a:gdLst/>
              <a:ahLst/>
              <a:cxnLst/>
              <a:rect l="l" t="t" r="r" b="b"/>
              <a:pathLst>
                <a:path w="2514600" h="719455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lnTo>
                    <a:pt x="2394712" y="0"/>
                  </a:lnTo>
                  <a:lnTo>
                    <a:pt x="2441358" y="9427"/>
                  </a:lnTo>
                  <a:lnTo>
                    <a:pt x="2479468" y="35131"/>
                  </a:lnTo>
                  <a:lnTo>
                    <a:pt x="2505172" y="73241"/>
                  </a:lnTo>
                  <a:lnTo>
                    <a:pt x="2514600" y="119887"/>
                  </a:lnTo>
                  <a:lnTo>
                    <a:pt x="2514600" y="599439"/>
                  </a:lnTo>
                  <a:lnTo>
                    <a:pt x="2505172" y="646086"/>
                  </a:lnTo>
                  <a:lnTo>
                    <a:pt x="2479468" y="684196"/>
                  </a:lnTo>
                  <a:lnTo>
                    <a:pt x="2441358" y="709900"/>
                  </a:lnTo>
                  <a:lnTo>
                    <a:pt x="2394712" y="719328"/>
                  </a:lnTo>
                  <a:lnTo>
                    <a:pt x="119887" y="719328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39"/>
                  </a:lnTo>
                  <a:lnTo>
                    <a:pt x="0" y="119887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34054" y="1812493"/>
            <a:ext cx="20186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C3992"/>
                </a:solidFill>
                <a:latin typeface="Arial"/>
                <a:cs typeface="Arial"/>
              </a:rPr>
              <a:t>Емітент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1C3992"/>
                </a:solidFill>
                <a:latin typeface="Arial"/>
                <a:cs typeface="Arial"/>
              </a:rPr>
              <a:t>(міська</a:t>
            </a:r>
            <a:r>
              <a:rPr sz="2400" b="1" spc="-55" dirty="0">
                <a:solidFill>
                  <a:srgbClr val="1C39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C3992"/>
                </a:solidFill>
                <a:latin typeface="Arial"/>
                <a:cs typeface="Arial"/>
              </a:rPr>
              <a:t>рада)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5088" y="3395471"/>
            <a:ext cx="8456295" cy="2282190"/>
            <a:chOff x="355088" y="3395471"/>
            <a:chExt cx="8456295" cy="228219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5088" y="3415279"/>
              <a:ext cx="8455921" cy="22623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3824" y="3395471"/>
              <a:ext cx="2832354" cy="5707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7096" y="3422903"/>
              <a:ext cx="8394192" cy="220065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336163" y="3470909"/>
            <a:ext cx="1407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Ф</a:t>
            </a:r>
            <a:r>
              <a:rPr sz="1800" b="1" i="1" spc="-35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о</a:t>
            </a:r>
            <a:r>
              <a:rPr sz="1800" b="1" i="1" spc="-10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н</a:t>
            </a:r>
            <a:r>
              <a:rPr sz="1800" b="1" i="1" spc="-25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д</a:t>
            </a:r>
            <a:r>
              <a:rPr sz="1800" b="1" i="1" spc="-20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о</a:t>
            </a:r>
            <a:r>
              <a:rPr sz="1800" b="1" i="1" spc="-15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в</a:t>
            </a:r>
            <a:r>
              <a:rPr sz="1800" b="1" i="1" spc="-25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08052" y="3470909"/>
            <a:ext cx="920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б</a:t>
            </a:r>
            <a:r>
              <a:rPr sz="1800" b="1" i="1" spc="-40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і</a:t>
            </a:r>
            <a:r>
              <a:rPr sz="1800" b="1" i="1" spc="-20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р</a:t>
            </a:r>
            <a:r>
              <a:rPr sz="1800" b="1" i="1" spc="-20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ж</a:t>
            </a:r>
            <a:r>
              <a:rPr sz="1800" b="1" i="1" spc="-25" dirty="0">
                <a:solidFill>
                  <a:srgbClr val="1D3DA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1D3DA1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4359" y="3806952"/>
            <a:ext cx="3381375" cy="1375410"/>
            <a:chOff x="594359" y="3806952"/>
            <a:chExt cx="3381375" cy="1375410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4359" y="3806952"/>
              <a:ext cx="3380994" cy="137541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4651" y="3832860"/>
              <a:ext cx="3282696" cy="127711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44651" y="3832860"/>
              <a:ext cx="3282950" cy="1277620"/>
            </a:xfrm>
            <a:custGeom>
              <a:avLst/>
              <a:gdLst/>
              <a:ahLst/>
              <a:cxnLst/>
              <a:rect l="l" t="t" r="r" b="b"/>
              <a:pathLst>
                <a:path w="3282950" h="1277620">
                  <a:moveTo>
                    <a:pt x="0" y="212851"/>
                  </a:moveTo>
                  <a:lnTo>
                    <a:pt x="5621" y="164032"/>
                  </a:lnTo>
                  <a:lnTo>
                    <a:pt x="21635" y="119224"/>
                  </a:lnTo>
                  <a:lnTo>
                    <a:pt x="46762" y="79704"/>
                  </a:lnTo>
                  <a:lnTo>
                    <a:pt x="79725" y="46746"/>
                  </a:lnTo>
                  <a:lnTo>
                    <a:pt x="119246" y="21626"/>
                  </a:lnTo>
                  <a:lnTo>
                    <a:pt x="164048" y="5619"/>
                  </a:lnTo>
                  <a:lnTo>
                    <a:pt x="212851" y="0"/>
                  </a:lnTo>
                  <a:lnTo>
                    <a:pt x="3069844" y="0"/>
                  </a:lnTo>
                  <a:lnTo>
                    <a:pt x="3118663" y="5619"/>
                  </a:lnTo>
                  <a:lnTo>
                    <a:pt x="3163471" y="21626"/>
                  </a:lnTo>
                  <a:lnTo>
                    <a:pt x="3202991" y="46746"/>
                  </a:lnTo>
                  <a:lnTo>
                    <a:pt x="3235949" y="79704"/>
                  </a:lnTo>
                  <a:lnTo>
                    <a:pt x="3261069" y="119224"/>
                  </a:lnTo>
                  <a:lnTo>
                    <a:pt x="3277076" y="164032"/>
                  </a:lnTo>
                  <a:lnTo>
                    <a:pt x="3282696" y="212851"/>
                  </a:lnTo>
                  <a:lnTo>
                    <a:pt x="3282696" y="1064259"/>
                  </a:lnTo>
                  <a:lnTo>
                    <a:pt x="3277076" y="1113079"/>
                  </a:lnTo>
                  <a:lnTo>
                    <a:pt x="3261069" y="1157887"/>
                  </a:lnTo>
                  <a:lnTo>
                    <a:pt x="3235949" y="1197407"/>
                  </a:lnTo>
                  <a:lnTo>
                    <a:pt x="3202991" y="1230365"/>
                  </a:lnTo>
                  <a:lnTo>
                    <a:pt x="3163471" y="1255485"/>
                  </a:lnTo>
                  <a:lnTo>
                    <a:pt x="3118663" y="1271492"/>
                  </a:lnTo>
                  <a:lnTo>
                    <a:pt x="3069844" y="1277112"/>
                  </a:lnTo>
                  <a:lnTo>
                    <a:pt x="212851" y="1277112"/>
                  </a:lnTo>
                  <a:lnTo>
                    <a:pt x="164048" y="1271492"/>
                  </a:lnTo>
                  <a:lnTo>
                    <a:pt x="119246" y="1255485"/>
                  </a:lnTo>
                  <a:lnTo>
                    <a:pt x="79725" y="1230365"/>
                  </a:lnTo>
                  <a:lnTo>
                    <a:pt x="46762" y="1197407"/>
                  </a:lnTo>
                  <a:lnTo>
                    <a:pt x="21635" y="1157887"/>
                  </a:lnTo>
                  <a:lnTo>
                    <a:pt x="5621" y="1113079"/>
                  </a:lnTo>
                  <a:lnTo>
                    <a:pt x="0" y="1064259"/>
                  </a:lnTo>
                  <a:lnTo>
                    <a:pt x="0" y="212851"/>
                  </a:lnTo>
                  <a:close/>
                </a:path>
              </a:pathLst>
            </a:custGeom>
            <a:ln w="9143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78382" y="4266945"/>
            <a:ext cx="2012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D3DA1"/>
                </a:solidFill>
                <a:latin typeface="Arial"/>
                <a:cs typeface="Arial"/>
              </a:rPr>
              <a:t>Андеррайтер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602223" y="3806952"/>
            <a:ext cx="2851150" cy="1375410"/>
            <a:chOff x="5602223" y="3806952"/>
            <a:chExt cx="2851150" cy="1375410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02223" y="3806952"/>
              <a:ext cx="2850642" cy="13754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52515" y="3832860"/>
              <a:ext cx="2752343" cy="12771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652515" y="3832860"/>
              <a:ext cx="2752725" cy="1277620"/>
            </a:xfrm>
            <a:custGeom>
              <a:avLst/>
              <a:gdLst/>
              <a:ahLst/>
              <a:cxnLst/>
              <a:rect l="l" t="t" r="r" b="b"/>
              <a:pathLst>
                <a:path w="2752725" h="1277620">
                  <a:moveTo>
                    <a:pt x="0" y="212851"/>
                  </a:moveTo>
                  <a:lnTo>
                    <a:pt x="5619" y="164032"/>
                  </a:lnTo>
                  <a:lnTo>
                    <a:pt x="21626" y="119224"/>
                  </a:lnTo>
                  <a:lnTo>
                    <a:pt x="46746" y="79704"/>
                  </a:lnTo>
                  <a:lnTo>
                    <a:pt x="79704" y="46746"/>
                  </a:lnTo>
                  <a:lnTo>
                    <a:pt x="119224" y="21626"/>
                  </a:lnTo>
                  <a:lnTo>
                    <a:pt x="164032" y="5619"/>
                  </a:lnTo>
                  <a:lnTo>
                    <a:pt x="212851" y="0"/>
                  </a:lnTo>
                  <a:lnTo>
                    <a:pt x="2539491" y="0"/>
                  </a:lnTo>
                  <a:lnTo>
                    <a:pt x="2588311" y="5619"/>
                  </a:lnTo>
                  <a:lnTo>
                    <a:pt x="2633119" y="21626"/>
                  </a:lnTo>
                  <a:lnTo>
                    <a:pt x="2672639" y="46746"/>
                  </a:lnTo>
                  <a:lnTo>
                    <a:pt x="2705597" y="79704"/>
                  </a:lnTo>
                  <a:lnTo>
                    <a:pt x="2730717" y="119224"/>
                  </a:lnTo>
                  <a:lnTo>
                    <a:pt x="2746724" y="164032"/>
                  </a:lnTo>
                  <a:lnTo>
                    <a:pt x="2752343" y="212851"/>
                  </a:lnTo>
                  <a:lnTo>
                    <a:pt x="2752343" y="1064259"/>
                  </a:lnTo>
                  <a:lnTo>
                    <a:pt x="2746724" y="1113079"/>
                  </a:lnTo>
                  <a:lnTo>
                    <a:pt x="2730717" y="1157887"/>
                  </a:lnTo>
                  <a:lnTo>
                    <a:pt x="2705597" y="1197407"/>
                  </a:lnTo>
                  <a:lnTo>
                    <a:pt x="2672639" y="1230365"/>
                  </a:lnTo>
                  <a:lnTo>
                    <a:pt x="2633119" y="1255485"/>
                  </a:lnTo>
                  <a:lnTo>
                    <a:pt x="2588311" y="1271492"/>
                  </a:lnTo>
                  <a:lnTo>
                    <a:pt x="2539491" y="1277112"/>
                  </a:lnTo>
                  <a:lnTo>
                    <a:pt x="212851" y="1277112"/>
                  </a:lnTo>
                  <a:lnTo>
                    <a:pt x="164032" y="1271492"/>
                  </a:lnTo>
                  <a:lnTo>
                    <a:pt x="119224" y="1255485"/>
                  </a:lnTo>
                  <a:lnTo>
                    <a:pt x="79704" y="1230365"/>
                  </a:lnTo>
                  <a:lnTo>
                    <a:pt x="46746" y="1197407"/>
                  </a:lnTo>
                  <a:lnTo>
                    <a:pt x="21626" y="1157887"/>
                  </a:lnTo>
                  <a:lnTo>
                    <a:pt x="5619" y="1113079"/>
                  </a:lnTo>
                  <a:lnTo>
                    <a:pt x="0" y="1064259"/>
                  </a:lnTo>
                  <a:lnTo>
                    <a:pt x="0" y="212851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16217" y="4083507"/>
            <a:ext cx="14274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D3DA1"/>
                </a:solidFill>
                <a:latin typeface="Arial"/>
                <a:cs typeface="Arial"/>
              </a:rPr>
              <a:t>Покупці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1D3DA1"/>
                </a:solidFill>
                <a:latin typeface="Arial"/>
                <a:cs typeface="Arial"/>
              </a:rPr>
              <a:t>облігацій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897623" y="1929383"/>
            <a:ext cx="1823720" cy="817880"/>
            <a:chOff x="6897623" y="1929383"/>
            <a:chExt cx="1823720" cy="817880"/>
          </a:xfrm>
        </p:grpSpPr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97623" y="1929383"/>
              <a:ext cx="1823466" cy="81762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34199" y="2011679"/>
              <a:ext cx="1744218" cy="72923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47915" y="1955291"/>
              <a:ext cx="1725167" cy="71932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947915" y="1955291"/>
              <a:ext cx="1725295" cy="719455"/>
            </a:xfrm>
            <a:custGeom>
              <a:avLst/>
              <a:gdLst/>
              <a:ahLst/>
              <a:cxnLst/>
              <a:rect l="l" t="t" r="r" b="b"/>
              <a:pathLst>
                <a:path w="1725295" h="719455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lnTo>
                    <a:pt x="1605279" y="0"/>
                  </a:lnTo>
                  <a:lnTo>
                    <a:pt x="1651926" y="9427"/>
                  </a:lnTo>
                  <a:lnTo>
                    <a:pt x="1690036" y="35131"/>
                  </a:lnTo>
                  <a:lnTo>
                    <a:pt x="1715740" y="73241"/>
                  </a:lnTo>
                  <a:lnTo>
                    <a:pt x="1725167" y="119887"/>
                  </a:lnTo>
                  <a:lnTo>
                    <a:pt x="1725167" y="599440"/>
                  </a:lnTo>
                  <a:lnTo>
                    <a:pt x="1715740" y="646086"/>
                  </a:lnTo>
                  <a:lnTo>
                    <a:pt x="1690036" y="684196"/>
                  </a:lnTo>
                  <a:lnTo>
                    <a:pt x="1651926" y="709900"/>
                  </a:lnTo>
                  <a:lnTo>
                    <a:pt x="1605279" y="719328"/>
                  </a:lnTo>
                  <a:lnTo>
                    <a:pt x="119887" y="719328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40"/>
                  </a:lnTo>
                  <a:lnTo>
                    <a:pt x="0" y="119887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153402" y="2109342"/>
            <a:ext cx="1314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C3992"/>
                </a:solidFill>
                <a:latin typeface="Arial"/>
                <a:cs typeface="Arial"/>
              </a:rPr>
              <a:t>Зберігач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196840" y="1725167"/>
            <a:ext cx="2055495" cy="2180590"/>
            <a:chOff x="5196840" y="1725167"/>
            <a:chExt cx="2055495" cy="2180590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96840" y="2276855"/>
              <a:ext cx="1948434" cy="162839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503164" y="2561843"/>
              <a:ext cx="1598930" cy="1279525"/>
            </a:xfrm>
            <a:custGeom>
              <a:avLst/>
              <a:gdLst/>
              <a:ahLst/>
              <a:cxnLst/>
              <a:rect l="l" t="t" r="r" b="b"/>
              <a:pathLst>
                <a:path w="1598929" h="1279525">
                  <a:moveTo>
                    <a:pt x="154067" y="89398"/>
                  </a:moveTo>
                  <a:lnTo>
                    <a:pt x="121665" y="96773"/>
                  </a:lnTo>
                  <a:lnTo>
                    <a:pt x="121767" y="130002"/>
                  </a:lnTo>
                  <a:lnTo>
                    <a:pt x="1566671" y="1279143"/>
                  </a:lnTo>
                  <a:lnTo>
                    <a:pt x="1598803" y="1238630"/>
                  </a:lnTo>
                  <a:lnTo>
                    <a:pt x="154067" y="89398"/>
                  </a:lnTo>
                  <a:close/>
                </a:path>
                <a:path w="1598929" h="1279525">
                  <a:moveTo>
                    <a:pt x="0" y="0"/>
                  </a:moveTo>
                  <a:lnTo>
                    <a:pt x="122174" y="262635"/>
                  </a:lnTo>
                  <a:lnTo>
                    <a:pt x="121767" y="130002"/>
                  </a:lnTo>
                  <a:lnTo>
                    <a:pt x="105537" y="117093"/>
                  </a:lnTo>
                  <a:lnTo>
                    <a:pt x="137795" y="76453"/>
                  </a:lnTo>
                  <a:lnTo>
                    <a:pt x="210933" y="76453"/>
                  </a:lnTo>
                  <a:lnTo>
                    <a:pt x="283463" y="59943"/>
                  </a:lnTo>
                  <a:lnTo>
                    <a:pt x="0" y="0"/>
                  </a:lnTo>
                  <a:close/>
                </a:path>
                <a:path w="1598929" h="1279525">
                  <a:moveTo>
                    <a:pt x="121665" y="96773"/>
                  </a:moveTo>
                  <a:lnTo>
                    <a:pt x="105537" y="117093"/>
                  </a:lnTo>
                  <a:lnTo>
                    <a:pt x="121767" y="130002"/>
                  </a:lnTo>
                  <a:lnTo>
                    <a:pt x="121665" y="96773"/>
                  </a:lnTo>
                  <a:close/>
                </a:path>
                <a:path w="1598929" h="1279525">
                  <a:moveTo>
                    <a:pt x="137795" y="76453"/>
                  </a:moveTo>
                  <a:lnTo>
                    <a:pt x="121666" y="96773"/>
                  </a:lnTo>
                  <a:lnTo>
                    <a:pt x="154067" y="89398"/>
                  </a:lnTo>
                  <a:lnTo>
                    <a:pt x="137795" y="76453"/>
                  </a:lnTo>
                  <a:close/>
                </a:path>
                <a:path w="1598929" h="1279525">
                  <a:moveTo>
                    <a:pt x="210933" y="76453"/>
                  </a:moveTo>
                  <a:lnTo>
                    <a:pt x="137795" y="76453"/>
                  </a:lnTo>
                  <a:lnTo>
                    <a:pt x="154067" y="89398"/>
                  </a:lnTo>
                  <a:lnTo>
                    <a:pt x="210933" y="76453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42432" y="2377439"/>
              <a:ext cx="1055369" cy="97307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020816" y="2629788"/>
              <a:ext cx="535305" cy="411480"/>
            </a:xfrm>
            <a:custGeom>
              <a:avLst/>
              <a:gdLst/>
              <a:ahLst/>
              <a:cxnLst/>
              <a:rect l="l" t="t" r="r" b="b"/>
              <a:pathLst>
                <a:path w="535304" h="411480">
                  <a:moveTo>
                    <a:pt x="492760" y="303402"/>
                  </a:moveTo>
                  <a:lnTo>
                    <a:pt x="423799" y="399796"/>
                  </a:lnTo>
                  <a:lnTo>
                    <a:pt x="440055" y="411480"/>
                  </a:lnTo>
                  <a:lnTo>
                    <a:pt x="509142" y="315087"/>
                  </a:lnTo>
                  <a:lnTo>
                    <a:pt x="492760" y="303402"/>
                  </a:lnTo>
                  <a:close/>
                </a:path>
                <a:path w="535304" h="411480">
                  <a:moveTo>
                    <a:pt x="344550" y="197358"/>
                  </a:moveTo>
                  <a:lnTo>
                    <a:pt x="275463" y="293624"/>
                  </a:lnTo>
                  <a:lnTo>
                    <a:pt x="398907" y="382015"/>
                  </a:lnTo>
                  <a:lnTo>
                    <a:pt x="416929" y="356870"/>
                  </a:lnTo>
                  <a:lnTo>
                    <a:pt x="392430" y="356870"/>
                  </a:lnTo>
                  <a:lnTo>
                    <a:pt x="355092" y="330200"/>
                  </a:lnTo>
                  <a:lnTo>
                    <a:pt x="363447" y="318515"/>
                  </a:lnTo>
                  <a:lnTo>
                    <a:pt x="338709" y="318515"/>
                  </a:lnTo>
                  <a:lnTo>
                    <a:pt x="301498" y="291846"/>
                  </a:lnTo>
                  <a:lnTo>
                    <a:pt x="360934" y="209041"/>
                  </a:lnTo>
                  <a:lnTo>
                    <a:pt x="344550" y="197358"/>
                  </a:lnTo>
                  <a:close/>
                </a:path>
                <a:path w="535304" h="411480">
                  <a:moveTo>
                    <a:pt x="451738" y="274065"/>
                  </a:moveTo>
                  <a:lnTo>
                    <a:pt x="392430" y="356870"/>
                  </a:lnTo>
                  <a:lnTo>
                    <a:pt x="416929" y="356870"/>
                  </a:lnTo>
                  <a:lnTo>
                    <a:pt x="467995" y="285623"/>
                  </a:lnTo>
                  <a:lnTo>
                    <a:pt x="451738" y="274065"/>
                  </a:lnTo>
                  <a:close/>
                </a:path>
                <a:path w="535304" h="411480">
                  <a:moveTo>
                    <a:pt x="398145" y="235585"/>
                  </a:moveTo>
                  <a:lnTo>
                    <a:pt x="338709" y="318515"/>
                  </a:lnTo>
                  <a:lnTo>
                    <a:pt x="363447" y="318515"/>
                  </a:lnTo>
                  <a:lnTo>
                    <a:pt x="414400" y="247269"/>
                  </a:lnTo>
                  <a:lnTo>
                    <a:pt x="398145" y="235585"/>
                  </a:lnTo>
                  <a:close/>
                </a:path>
                <a:path w="535304" h="411480">
                  <a:moveTo>
                    <a:pt x="519049" y="266826"/>
                  </a:moveTo>
                  <a:lnTo>
                    <a:pt x="505587" y="285496"/>
                  </a:lnTo>
                  <a:lnTo>
                    <a:pt x="521969" y="297307"/>
                  </a:lnTo>
                  <a:lnTo>
                    <a:pt x="535305" y="278511"/>
                  </a:lnTo>
                  <a:lnTo>
                    <a:pt x="519049" y="266826"/>
                  </a:lnTo>
                  <a:close/>
                </a:path>
                <a:path w="535304" h="411480">
                  <a:moveTo>
                    <a:pt x="242570" y="137160"/>
                  </a:moveTo>
                  <a:lnTo>
                    <a:pt x="199262" y="166243"/>
                  </a:lnTo>
                  <a:lnTo>
                    <a:pt x="184790" y="201152"/>
                  </a:lnTo>
                  <a:lnTo>
                    <a:pt x="184797" y="204041"/>
                  </a:lnTo>
                  <a:lnTo>
                    <a:pt x="199380" y="241226"/>
                  </a:lnTo>
                  <a:lnTo>
                    <a:pt x="235966" y="259714"/>
                  </a:lnTo>
                  <a:lnTo>
                    <a:pt x="243298" y="260048"/>
                  </a:lnTo>
                  <a:lnTo>
                    <a:pt x="250428" y="259334"/>
                  </a:lnTo>
                  <a:lnTo>
                    <a:pt x="280475" y="241744"/>
                  </a:lnTo>
                  <a:lnTo>
                    <a:pt x="237740" y="241744"/>
                  </a:lnTo>
                  <a:lnTo>
                    <a:pt x="230854" y="241172"/>
                  </a:lnTo>
                  <a:lnTo>
                    <a:pt x="204343" y="211709"/>
                  </a:lnTo>
                  <a:lnTo>
                    <a:pt x="204509" y="204041"/>
                  </a:lnTo>
                  <a:lnTo>
                    <a:pt x="222821" y="169892"/>
                  </a:lnTo>
                  <a:lnTo>
                    <a:pt x="251156" y="155384"/>
                  </a:lnTo>
                  <a:lnTo>
                    <a:pt x="288955" y="155384"/>
                  </a:lnTo>
                  <a:lnTo>
                    <a:pt x="280543" y="148209"/>
                  </a:lnTo>
                  <a:lnTo>
                    <a:pt x="271466" y="142732"/>
                  </a:lnTo>
                  <a:lnTo>
                    <a:pt x="262128" y="139064"/>
                  </a:lnTo>
                  <a:lnTo>
                    <a:pt x="252503" y="137207"/>
                  </a:lnTo>
                  <a:lnTo>
                    <a:pt x="242570" y="137160"/>
                  </a:lnTo>
                  <a:close/>
                </a:path>
                <a:path w="535304" h="411480">
                  <a:moveTo>
                    <a:pt x="288955" y="155384"/>
                  </a:moveTo>
                  <a:lnTo>
                    <a:pt x="251156" y="155384"/>
                  </a:lnTo>
                  <a:lnTo>
                    <a:pt x="258048" y="155955"/>
                  </a:lnTo>
                  <a:lnTo>
                    <a:pt x="264630" y="158051"/>
                  </a:lnTo>
                  <a:lnTo>
                    <a:pt x="284356" y="193113"/>
                  </a:lnTo>
                  <a:lnTo>
                    <a:pt x="282448" y="201152"/>
                  </a:lnTo>
                  <a:lnTo>
                    <a:pt x="259365" y="233410"/>
                  </a:lnTo>
                  <a:lnTo>
                    <a:pt x="237740" y="241744"/>
                  </a:lnTo>
                  <a:lnTo>
                    <a:pt x="280475" y="241744"/>
                  </a:lnTo>
                  <a:lnTo>
                    <a:pt x="302085" y="206771"/>
                  </a:lnTo>
                  <a:lnTo>
                    <a:pt x="304106" y="195897"/>
                  </a:lnTo>
                  <a:lnTo>
                    <a:pt x="304074" y="192912"/>
                  </a:lnTo>
                  <a:lnTo>
                    <a:pt x="303784" y="184531"/>
                  </a:lnTo>
                  <a:lnTo>
                    <a:pt x="301063" y="173980"/>
                  </a:lnTo>
                  <a:lnTo>
                    <a:pt x="296306" y="164417"/>
                  </a:lnTo>
                  <a:lnTo>
                    <a:pt x="289478" y="155830"/>
                  </a:lnTo>
                  <a:lnTo>
                    <a:pt x="288955" y="155384"/>
                  </a:lnTo>
                  <a:close/>
                </a:path>
                <a:path w="535304" h="411480">
                  <a:moveTo>
                    <a:pt x="135762" y="47878"/>
                  </a:moveTo>
                  <a:lnTo>
                    <a:pt x="40386" y="181228"/>
                  </a:lnTo>
                  <a:lnTo>
                    <a:pt x="56642" y="192912"/>
                  </a:lnTo>
                  <a:lnTo>
                    <a:pt x="90297" y="145923"/>
                  </a:lnTo>
                  <a:lnTo>
                    <a:pt x="104050" y="145923"/>
                  </a:lnTo>
                  <a:lnTo>
                    <a:pt x="103601" y="141112"/>
                  </a:lnTo>
                  <a:lnTo>
                    <a:pt x="103636" y="137160"/>
                  </a:lnTo>
                  <a:lnTo>
                    <a:pt x="103838" y="132673"/>
                  </a:lnTo>
                  <a:lnTo>
                    <a:pt x="122461" y="98780"/>
                  </a:lnTo>
                  <a:lnTo>
                    <a:pt x="151257" y="83296"/>
                  </a:lnTo>
                  <a:lnTo>
                    <a:pt x="187989" y="83296"/>
                  </a:lnTo>
                  <a:lnTo>
                    <a:pt x="185929" y="81045"/>
                  </a:lnTo>
                  <a:lnTo>
                    <a:pt x="180212" y="76326"/>
                  </a:lnTo>
                  <a:lnTo>
                    <a:pt x="173862" y="71882"/>
                  </a:lnTo>
                  <a:lnTo>
                    <a:pt x="171788" y="70993"/>
                  </a:lnTo>
                  <a:lnTo>
                    <a:pt x="141732" y="70993"/>
                  </a:lnTo>
                  <a:lnTo>
                    <a:pt x="150749" y="58547"/>
                  </a:lnTo>
                  <a:lnTo>
                    <a:pt x="135762" y="47878"/>
                  </a:lnTo>
                  <a:close/>
                </a:path>
                <a:path w="535304" h="411480">
                  <a:moveTo>
                    <a:pt x="104050" y="145923"/>
                  </a:moveTo>
                  <a:lnTo>
                    <a:pt x="90297" y="145923"/>
                  </a:lnTo>
                  <a:lnTo>
                    <a:pt x="90550" y="151511"/>
                  </a:lnTo>
                  <a:lnTo>
                    <a:pt x="118919" y="182483"/>
                  </a:lnTo>
                  <a:lnTo>
                    <a:pt x="132714" y="185165"/>
                  </a:lnTo>
                  <a:lnTo>
                    <a:pt x="139981" y="185072"/>
                  </a:lnTo>
                  <a:lnTo>
                    <a:pt x="175129" y="167284"/>
                  </a:lnTo>
                  <a:lnTo>
                    <a:pt x="133713" y="167284"/>
                  </a:lnTo>
                  <a:lnTo>
                    <a:pt x="127174" y="166989"/>
                  </a:lnTo>
                  <a:lnTo>
                    <a:pt x="121088" y="165240"/>
                  </a:lnTo>
                  <a:lnTo>
                    <a:pt x="115443" y="162051"/>
                  </a:lnTo>
                  <a:lnTo>
                    <a:pt x="108331" y="156972"/>
                  </a:lnTo>
                  <a:lnTo>
                    <a:pt x="104394" y="149606"/>
                  </a:lnTo>
                  <a:lnTo>
                    <a:pt x="104050" y="145923"/>
                  </a:lnTo>
                  <a:close/>
                </a:path>
                <a:path w="535304" h="411480">
                  <a:moveTo>
                    <a:pt x="187989" y="83296"/>
                  </a:moveTo>
                  <a:lnTo>
                    <a:pt x="151257" y="83296"/>
                  </a:lnTo>
                  <a:lnTo>
                    <a:pt x="157924" y="83438"/>
                  </a:lnTo>
                  <a:lnTo>
                    <a:pt x="164020" y="85010"/>
                  </a:lnTo>
                  <a:lnTo>
                    <a:pt x="181006" y="111902"/>
                  </a:lnTo>
                  <a:lnTo>
                    <a:pt x="180697" y="117679"/>
                  </a:lnTo>
                  <a:lnTo>
                    <a:pt x="161932" y="151846"/>
                  </a:lnTo>
                  <a:lnTo>
                    <a:pt x="133713" y="167284"/>
                  </a:lnTo>
                  <a:lnTo>
                    <a:pt x="175129" y="167284"/>
                  </a:lnTo>
                  <a:lnTo>
                    <a:pt x="196762" y="133816"/>
                  </a:lnTo>
                  <a:lnTo>
                    <a:pt x="200231" y="111902"/>
                  </a:lnTo>
                  <a:lnTo>
                    <a:pt x="199364" y="104987"/>
                  </a:lnTo>
                  <a:lnTo>
                    <a:pt x="197485" y="98298"/>
                  </a:lnTo>
                  <a:lnTo>
                    <a:pt x="194554" y="92007"/>
                  </a:lnTo>
                  <a:lnTo>
                    <a:pt x="190706" y="86264"/>
                  </a:lnTo>
                  <a:lnTo>
                    <a:pt x="187989" y="83296"/>
                  </a:lnTo>
                  <a:close/>
                </a:path>
                <a:path w="535304" h="411480">
                  <a:moveTo>
                    <a:pt x="68961" y="0"/>
                  </a:moveTo>
                  <a:lnTo>
                    <a:pt x="0" y="96393"/>
                  </a:lnTo>
                  <a:lnTo>
                    <a:pt x="16383" y="108076"/>
                  </a:lnTo>
                  <a:lnTo>
                    <a:pt x="75692" y="25273"/>
                  </a:lnTo>
                  <a:lnTo>
                    <a:pt x="104246" y="25273"/>
                  </a:lnTo>
                  <a:lnTo>
                    <a:pt x="68961" y="0"/>
                  </a:lnTo>
                  <a:close/>
                </a:path>
                <a:path w="535304" h="411480">
                  <a:moveTo>
                    <a:pt x="155321" y="67818"/>
                  </a:moveTo>
                  <a:lnTo>
                    <a:pt x="148717" y="68707"/>
                  </a:lnTo>
                  <a:lnTo>
                    <a:pt x="141732" y="70993"/>
                  </a:lnTo>
                  <a:lnTo>
                    <a:pt x="171788" y="70993"/>
                  </a:lnTo>
                  <a:lnTo>
                    <a:pt x="167639" y="69214"/>
                  </a:lnTo>
                  <a:lnTo>
                    <a:pt x="161544" y="68580"/>
                  </a:lnTo>
                  <a:lnTo>
                    <a:pt x="155321" y="67818"/>
                  </a:lnTo>
                  <a:close/>
                </a:path>
                <a:path w="535304" h="411480">
                  <a:moveTo>
                    <a:pt x="104246" y="25273"/>
                  </a:moveTo>
                  <a:lnTo>
                    <a:pt x="75692" y="25273"/>
                  </a:lnTo>
                  <a:lnTo>
                    <a:pt x="114808" y="53212"/>
                  </a:lnTo>
                  <a:lnTo>
                    <a:pt x="124460" y="39750"/>
                  </a:lnTo>
                  <a:lnTo>
                    <a:pt x="104246" y="25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55920" y="2029967"/>
              <a:ext cx="1796033" cy="61036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501132" y="2165603"/>
              <a:ext cx="1447165" cy="258445"/>
            </a:xfrm>
            <a:custGeom>
              <a:avLst/>
              <a:gdLst/>
              <a:ahLst/>
              <a:cxnLst/>
              <a:rect l="l" t="t" r="r" b="b"/>
              <a:pathLst>
                <a:path w="1447165" h="258444">
                  <a:moveTo>
                    <a:pt x="1268979" y="161451"/>
                  </a:moveTo>
                  <a:lnTo>
                    <a:pt x="1178306" y="258318"/>
                  </a:lnTo>
                  <a:lnTo>
                    <a:pt x="1412605" y="163068"/>
                  </a:lnTo>
                  <a:lnTo>
                    <a:pt x="1289685" y="163068"/>
                  </a:lnTo>
                  <a:lnTo>
                    <a:pt x="1268979" y="161451"/>
                  </a:lnTo>
                  <a:close/>
                </a:path>
                <a:path w="1447165" h="258444">
                  <a:moveTo>
                    <a:pt x="1273101" y="109768"/>
                  </a:moveTo>
                  <a:lnTo>
                    <a:pt x="1291716" y="137160"/>
                  </a:lnTo>
                  <a:lnTo>
                    <a:pt x="1268979" y="161451"/>
                  </a:lnTo>
                  <a:lnTo>
                    <a:pt x="1289685" y="163068"/>
                  </a:lnTo>
                  <a:lnTo>
                    <a:pt x="1293748" y="111379"/>
                  </a:lnTo>
                  <a:lnTo>
                    <a:pt x="1273101" y="109768"/>
                  </a:lnTo>
                  <a:close/>
                </a:path>
                <a:path w="1447165" h="258444">
                  <a:moveTo>
                    <a:pt x="1198498" y="0"/>
                  </a:moveTo>
                  <a:lnTo>
                    <a:pt x="1273101" y="109768"/>
                  </a:lnTo>
                  <a:lnTo>
                    <a:pt x="1293748" y="111379"/>
                  </a:lnTo>
                  <a:lnTo>
                    <a:pt x="1289685" y="163068"/>
                  </a:lnTo>
                  <a:lnTo>
                    <a:pt x="1412605" y="163068"/>
                  </a:lnTo>
                  <a:lnTo>
                    <a:pt x="1446657" y="149225"/>
                  </a:lnTo>
                  <a:lnTo>
                    <a:pt x="1198498" y="0"/>
                  </a:lnTo>
                  <a:close/>
                </a:path>
                <a:path w="1447165" h="258444">
                  <a:moveTo>
                    <a:pt x="4063" y="10795"/>
                  </a:moveTo>
                  <a:lnTo>
                    <a:pt x="0" y="62357"/>
                  </a:lnTo>
                  <a:lnTo>
                    <a:pt x="1268979" y="161451"/>
                  </a:lnTo>
                  <a:lnTo>
                    <a:pt x="1291716" y="137160"/>
                  </a:lnTo>
                  <a:lnTo>
                    <a:pt x="1273101" y="109768"/>
                  </a:lnTo>
                  <a:lnTo>
                    <a:pt x="4063" y="1079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99176" y="1725167"/>
              <a:ext cx="1250442" cy="567689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5770879" y="1798446"/>
            <a:ext cx="911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облігації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16991" y="1962911"/>
            <a:ext cx="7916545" cy="2311400"/>
            <a:chOff x="316991" y="1962911"/>
            <a:chExt cx="7916545" cy="2311400"/>
          </a:xfrm>
        </p:grpSpPr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85303" y="2270759"/>
              <a:ext cx="848105" cy="200329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635079" y="2674238"/>
              <a:ext cx="351155" cy="1158240"/>
            </a:xfrm>
            <a:custGeom>
              <a:avLst/>
              <a:gdLst/>
              <a:ahLst/>
              <a:cxnLst/>
              <a:rect l="l" t="t" r="r" b="b"/>
              <a:pathLst>
                <a:path w="351154" h="1158239">
                  <a:moveTo>
                    <a:pt x="41749" y="812258"/>
                  </a:moveTo>
                  <a:lnTo>
                    <a:pt x="23020" y="819276"/>
                  </a:lnTo>
                  <a:lnTo>
                    <a:pt x="8536" y="833004"/>
                  </a:lnTo>
                  <a:lnTo>
                    <a:pt x="684" y="850614"/>
                  </a:lnTo>
                  <a:lnTo>
                    <a:pt x="0" y="869890"/>
                  </a:lnTo>
                  <a:lnTo>
                    <a:pt x="7018" y="888619"/>
                  </a:lnTo>
                  <a:lnTo>
                    <a:pt x="175420" y="1157986"/>
                  </a:lnTo>
                  <a:lnTo>
                    <a:pt x="234730" y="1063117"/>
                  </a:lnTo>
                  <a:lnTo>
                    <a:pt x="125128" y="1063117"/>
                  </a:lnTo>
                  <a:lnTo>
                    <a:pt x="125128" y="887704"/>
                  </a:lnTo>
                  <a:lnTo>
                    <a:pt x="92362" y="835278"/>
                  </a:lnTo>
                  <a:lnTo>
                    <a:pt x="78634" y="820795"/>
                  </a:lnTo>
                  <a:lnTo>
                    <a:pt x="61025" y="812942"/>
                  </a:lnTo>
                  <a:lnTo>
                    <a:pt x="41749" y="812258"/>
                  </a:lnTo>
                  <a:close/>
                </a:path>
                <a:path w="351154" h="1158239">
                  <a:moveTo>
                    <a:pt x="125128" y="887704"/>
                  </a:moveTo>
                  <a:lnTo>
                    <a:pt x="125128" y="1063117"/>
                  </a:lnTo>
                  <a:lnTo>
                    <a:pt x="158656" y="1063117"/>
                  </a:lnTo>
                  <a:lnTo>
                    <a:pt x="158656" y="1036447"/>
                  </a:lnTo>
                  <a:lnTo>
                    <a:pt x="132748" y="1036447"/>
                  </a:lnTo>
                  <a:lnTo>
                    <a:pt x="158656" y="994994"/>
                  </a:lnTo>
                  <a:lnTo>
                    <a:pt x="158656" y="941349"/>
                  </a:lnTo>
                  <a:lnTo>
                    <a:pt x="125128" y="887704"/>
                  </a:lnTo>
                  <a:close/>
                </a:path>
                <a:path w="351154" h="1158239">
                  <a:moveTo>
                    <a:pt x="175420" y="968171"/>
                  </a:moveTo>
                  <a:lnTo>
                    <a:pt x="158656" y="994994"/>
                  </a:lnTo>
                  <a:lnTo>
                    <a:pt x="158656" y="1063117"/>
                  </a:lnTo>
                  <a:lnTo>
                    <a:pt x="192184" y="1063117"/>
                  </a:lnTo>
                  <a:lnTo>
                    <a:pt x="192184" y="994994"/>
                  </a:lnTo>
                  <a:lnTo>
                    <a:pt x="175420" y="968171"/>
                  </a:lnTo>
                  <a:close/>
                </a:path>
                <a:path w="351154" h="1158239">
                  <a:moveTo>
                    <a:pt x="192184" y="994994"/>
                  </a:moveTo>
                  <a:lnTo>
                    <a:pt x="192184" y="1063117"/>
                  </a:lnTo>
                  <a:lnTo>
                    <a:pt x="225712" y="1063117"/>
                  </a:lnTo>
                  <a:lnTo>
                    <a:pt x="225712" y="1036447"/>
                  </a:lnTo>
                  <a:lnTo>
                    <a:pt x="218092" y="1036447"/>
                  </a:lnTo>
                  <a:lnTo>
                    <a:pt x="192184" y="994994"/>
                  </a:lnTo>
                  <a:close/>
                </a:path>
                <a:path w="351154" h="1158239">
                  <a:moveTo>
                    <a:pt x="309092" y="812258"/>
                  </a:moveTo>
                  <a:lnTo>
                    <a:pt x="289815" y="812942"/>
                  </a:lnTo>
                  <a:lnTo>
                    <a:pt x="272206" y="820795"/>
                  </a:lnTo>
                  <a:lnTo>
                    <a:pt x="258478" y="835278"/>
                  </a:lnTo>
                  <a:lnTo>
                    <a:pt x="225712" y="887704"/>
                  </a:lnTo>
                  <a:lnTo>
                    <a:pt x="225712" y="1063117"/>
                  </a:lnTo>
                  <a:lnTo>
                    <a:pt x="234730" y="1063117"/>
                  </a:lnTo>
                  <a:lnTo>
                    <a:pt x="343822" y="888619"/>
                  </a:lnTo>
                  <a:lnTo>
                    <a:pt x="350841" y="869890"/>
                  </a:lnTo>
                  <a:lnTo>
                    <a:pt x="350156" y="850614"/>
                  </a:lnTo>
                  <a:lnTo>
                    <a:pt x="342304" y="833004"/>
                  </a:lnTo>
                  <a:lnTo>
                    <a:pt x="327820" y="819276"/>
                  </a:lnTo>
                  <a:lnTo>
                    <a:pt x="309092" y="812258"/>
                  </a:lnTo>
                  <a:close/>
                </a:path>
                <a:path w="351154" h="1158239">
                  <a:moveTo>
                    <a:pt x="158656" y="994994"/>
                  </a:moveTo>
                  <a:lnTo>
                    <a:pt x="132748" y="1036447"/>
                  </a:lnTo>
                  <a:lnTo>
                    <a:pt x="158656" y="1036447"/>
                  </a:lnTo>
                  <a:lnTo>
                    <a:pt x="158656" y="994994"/>
                  </a:lnTo>
                  <a:close/>
                </a:path>
                <a:path w="351154" h="1158239">
                  <a:moveTo>
                    <a:pt x="225712" y="887704"/>
                  </a:moveTo>
                  <a:lnTo>
                    <a:pt x="192184" y="941349"/>
                  </a:lnTo>
                  <a:lnTo>
                    <a:pt x="192184" y="994994"/>
                  </a:lnTo>
                  <a:lnTo>
                    <a:pt x="218092" y="1036447"/>
                  </a:lnTo>
                  <a:lnTo>
                    <a:pt x="225712" y="1036447"/>
                  </a:lnTo>
                  <a:lnTo>
                    <a:pt x="225712" y="887704"/>
                  </a:lnTo>
                  <a:close/>
                </a:path>
                <a:path w="351154" h="1158239">
                  <a:moveTo>
                    <a:pt x="158656" y="941349"/>
                  </a:moveTo>
                  <a:lnTo>
                    <a:pt x="158656" y="994994"/>
                  </a:lnTo>
                  <a:lnTo>
                    <a:pt x="175420" y="968171"/>
                  </a:lnTo>
                  <a:lnTo>
                    <a:pt x="158656" y="941349"/>
                  </a:lnTo>
                  <a:close/>
                </a:path>
                <a:path w="351154" h="1158239">
                  <a:moveTo>
                    <a:pt x="192184" y="941349"/>
                  </a:moveTo>
                  <a:lnTo>
                    <a:pt x="175420" y="968171"/>
                  </a:lnTo>
                  <a:lnTo>
                    <a:pt x="192184" y="994994"/>
                  </a:lnTo>
                  <a:lnTo>
                    <a:pt x="192184" y="941349"/>
                  </a:lnTo>
                  <a:close/>
                </a:path>
                <a:path w="351154" h="1158239">
                  <a:moveTo>
                    <a:pt x="158656" y="216636"/>
                  </a:moveTo>
                  <a:lnTo>
                    <a:pt x="125128" y="270281"/>
                  </a:lnTo>
                  <a:lnTo>
                    <a:pt x="125128" y="887704"/>
                  </a:lnTo>
                  <a:lnTo>
                    <a:pt x="158656" y="941349"/>
                  </a:lnTo>
                  <a:lnTo>
                    <a:pt x="158656" y="216636"/>
                  </a:lnTo>
                  <a:close/>
                </a:path>
                <a:path w="351154" h="1158239">
                  <a:moveTo>
                    <a:pt x="192184" y="216636"/>
                  </a:moveTo>
                  <a:lnTo>
                    <a:pt x="192184" y="941349"/>
                  </a:lnTo>
                  <a:lnTo>
                    <a:pt x="225712" y="887704"/>
                  </a:lnTo>
                  <a:lnTo>
                    <a:pt x="225712" y="270281"/>
                  </a:lnTo>
                  <a:lnTo>
                    <a:pt x="192184" y="216636"/>
                  </a:lnTo>
                  <a:close/>
                </a:path>
                <a:path w="351154" h="1158239">
                  <a:moveTo>
                    <a:pt x="175420" y="0"/>
                  </a:moveTo>
                  <a:lnTo>
                    <a:pt x="7018" y="269494"/>
                  </a:lnTo>
                  <a:lnTo>
                    <a:pt x="0" y="288149"/>
                  </a:lnTo>
                  <a:lnTo>
                    <a:pt x="684" y="307387"/>
                  </a:lnTo>
                  <a:lnTo>
                    <a:pt x="8536" y="324983"/>
                  </a:lnTo>
                  <a:lnTo>
                    <a:pt x="23020" y="338709"/>
                  </a:lnTo>
                  <a:lnTo>
                    <a:pt x="41749" y="345745"/>
                  </a:lnTo>
                  <a:lnTo>
                    <a:pt x="61025" y="345090"/>
                  </a:lnTo>
                  <a:lnTo>
                    <a:pt x="78634" y="337244"/>
                  </a:lnTo>
                  <a:lnTo>
                    <a:pt x="92362" y="322707"/>
                  </a:lnTo>
                  <a:lnTo>
                    <a:pt x="125128" y="270281"/>
                  </a:lnTo>
                  <a:lnTo>
                    <a:pt x="125128" y="94869"/>
                  </a:lnTo>
                  <a:lnTo>
                    <a:pt x="234702" y="94869"/>
                  </a:lnTo>
                  <a:lnTo>
                    <a:pt x="175420" y="0"/>
                  </a:lnTo>
                  <a:close/>
                </a:path>
                <a:path w="351154" h="1158239">
                  <a:moveTo>
                    <a:pt x="234702" y="94869"/>
                  </a:moveTo>
                  <a:lnTo>
                    <a:pt x="225712" y="94869"/>
                  </a:lnTo>
                  <a:lnTo>
                    <a:pt x="225712" y="270281"/>
                  </a:lnTo>
                  <a:lnTo>
                    <a:pt x="258478" y="322707"/>
                  </a:lnTo>
                  <a:lnTo>
                    <a:pt x="272206" y="337244"/>
                  </a:lnTo>
                  <a:lnTo>
                    <a:pt x="289815" y="345090"/>
                  </a:lnTo>
                  <a:lnTo>
                    <a:pt x="309092" y="345745"/>
                  </a:lnTo>
                  <a:lnTo>
                    <a:pt x="327820" y="338709"/>
                  </a:lnTo>
                  <a:lnTo>
                    <a:pt x="342304" y="324983"/>
                  </a:lnTo>
                  <a:lnTo>
                    <a:pt x="350156" y="307387"/>
                  </a:lnTo>
                  <a:lnTo>
                    <a:pt x="350841" y="288149"/>
                  </a:lnTo>
                  <a:lnTo>
                    <a:pt x="343822" y="269494"/>
                  </a:lnTo>
                  <a:lnTo>
                    <a:pt x="234702" y="94869"/>
                  </a:lnTo>
                  <a:close/>
                </a:path>
                <a:path w="351154" h="1158239">
                  <a:moveTo>
                    <a:pt x="158656" y="94869"/>
                  </a:moveTo>
                  <a:lnTo>
                    <a:pt x="125128" y="94869"/>
                  </a:lnTo>
                  <a:lnTo>
                    <a:pt x="125128" y="270281"/>
                  </a:lnTo>
                  <a:lnTo>
                    <a:pt x="158656" y="216636"/>
                  </a:lnTo>
                  <a:lnTo>
                    <a:pt x="158656" y="162991"/>
                  </a:lnTo>
                  <a:lnTo>
                    <a:pt x="132748" y="121538"/>
                  </a:lnTo>
                  <a:lnTo>
                    <a:pt x="158656" y="121538"/>
                  </a:lnTo>
                  <a:lnTo>
                    <a:pt x="158656" y="94869"/>
                  </a:lnTo>
                  <a:close/>
                </a:path>
                <a:path w="351154" h="1158239">
                  <a:moveTo>
                    <a:pt x="225712" y="121538"/>
                  </a:moveTo>
                  <a:lnTo>
                    <a:pt x="218092" y="121538"/>
                  </a:lnTo>
                  <a:lnTo>
                    <a:pt x="192184" y="162991"/>
                  </a:lnTo>
                  <a:lnTo>
                    <a:pt x="192184" y="216636"/>
                  </a:lnTo>
                  <a:lnTo>
                    <a:pt x="225712" y="270281"/>
                  </a:lnTo>
                  <a:lnTo>
                    <a:pt x="225712" y="121538"/>
                  </a:lnTo>
                  <a:close/>
                </a:path>
                <a:path w="351154" h="1158239">
                  <a:moveTo>
                    <a:pt x="158656" y="162991"/>
                  </a:moveTo>
                  <a:lnTo>
                    <a:pt x="158656" y="216636"/>
                  </a:lnTo>
                  <a:lnTo>
                    <a:pt x="175420" y="189814"/>
                  </a:lnTo>
                  <a:lnTo>
                    <a:pt x="158656" y="162991"/>
                  </a:lnTo>
                  <a:close/>
                </a:path>
                <a:path w="351154" h="1158239">
                  <a:moveTo>
                    <a:pt x="192184" y="162991"/>
                  </a:moveTo>
                  <a:lnTo>
                    <a:pt x="175420" y="189814"/>
                  </a:lnTo>
                  <a:lnTo>
                    <a:pt x="192184" y="216636"/>
                  </a:lnTo>
                  <a:lnTo>
                    <a:pt x="192184" y="162991"/>
                  </a:lnTo>
                  <a:close/>
                </a:path>
                <a:path w="351154" h="1158239">
                  <a:moveTo>
                    <a:pt x="192184" y="94869"/>
                  </a:moveTo>
                  <a:lnTo>
                    <a:pt x="158656" y="94869"/>
                  </a:lnTo>
                  <a:lnTo>
                    <a:pt x="158656" y="162991"/>
                  </a:lnTo>
                  <a:lnTo>
                    <a:pt x="175420" y="189814"/>
                  </a:lnTo>
                  <a:lnTo>
                    <a:pt x="192184" y="162991"/>
                  </a:lnTo>
                  <a:lnTo>
                    <a:pt x="192184" y="94869"/>
                  </a:lnTo>
                  <a:close/>
                </a:path>
                <a:path w="351154" h="1158239">
                  <a:moveTo>
                    <a:pt x="158656" y="121538"/>
                  </a:moveTo>
                  <a:lnTo>
                    <a:pt x="132748" y="121538"/>
                  </a:lnTo>
                  <a:lnTo>
                    <a:pt x="158656" y="162991"/>
                  </a:lnTo>
                  <a:lnTo>
                    <a:pt x="158656" y="121538"/>
                  </a:lnTo>
                  <a:close/>
                </a:path>
                <a:path w="351154" h="1158239">
                  <a:moveTo>
                    <a:pt x="225712" y="94869"/>
                  </a:moveTo>
                  <a:lnTo>
                    <a:pt x="192184" y="94869"/>
                  </a:lnTo>
                  <a:lnTo>
                    <a:pt x="192184" y="162991"/>
                  </a:lnTo>
                  <a:lnTo>
                    <a:pt x="218092" y="121538"/>
                  </a:lnTo>
                  <a:lnTo>
                    <a:pt x="225712" y="121538"/>
                  </a:lnTo>
                  <a:lnTo>
                    <a:pt x="225712" y="94869"/>
                  </a:lnTo>
                  <a:close/>
                </a:path>
              </a:pathLst>
            </a:custGeom>
            <a:solidFill>
              <a:srgbClr val="059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27631" y="2157983"/>
              <a:ext cx="2503170" cy="210388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052574" y="2561589"/>
              <a:ext cx="1657985" cy="1259840"/>
            </a:xfrm>
            <a:custGeom>
              <a:avLst/>
              <a:gdLst/>
              <a:ahLst/>
              <a:cxnLst/>
              <a:rect l="l" t="t" r="r" b="b"/>
              <a:pathLst>
                <a:path w="1657985" h="1259839">
                  <a:moveTo>
                    <a:pt x="157815" y="929864"/>
                  </a:moveTo>
                  <a:lnTo>
                    <a:pt x="139049" y="934291"/>
                  </a:lnTo>
                  <a:lnTo>
                    <a:pt x="123307" y="945409"/>
                  </a:lnTo>
                  <a:lnTo>
                    <a:pt x="112649" y="962279"/>
                  </a:lnTo>
                  <a:lnTo>
                    <a:pt x="0" y="1259332"/>
                  </a:lnTo>
                  <a:lnTo>
                    <a:pt x="189535" y="1242060"/>
                  </a:lnTo>
                  <a:lnTo>
                    <a:pt x="105918" y="1242060"/>
                  </a:lnTo>
                  <a:lnTo>
                    <a:pt x="85725" y="1215263"/>
                  </a:lnTo>
                  <a:lnTo>
                    <a:pt x="106886" y="1199188"/>
                  </a:lnTo>
                  <a:lnTo>
                    <a:pt x="98846" y="1188593"/>
                  </a:lnTo>
                  <a:lnTo>
                    <a:pt x="65405" y="1188593"/>
                  </a:lnTo>
                  <a:lnTo>
                    <a:pt x="45084" y="1161923"/>
                  </a:lnTo>
                  <a:lnTo>
                    <a:pt x="184808" y="1055796"/>
                  </a:lnTo>
                  <a:lnTo>
                    <a:pt x="206756" y="997965"/>
                  </a:lnTo>
                  <a:lnTo>
                    <a:pt x="209960" y="978288"/>
                  </a:lnTo>
                  <a:lnTo>
                    <a:pt x="205533" y="959516"/>
                  </a:lnTo>
                  <a:lnTo>
                    <a:pt x="194415" y="943744"/>
                  </a:lnTo>
                  <a:lnTo>
                    <a:pt x="177545" y="933069"/>
                  </a:lnTo>
                  <a:lnTo>
                    <a:pt x="157815" y="929864"/>
                  </a:lnTo>
                  <a:close/>
                </a:path>
                <a:path w="1657985" h="1259839">
                  <a:moveTo>
                    <a:pt x="106886" y="1199188"/>
                  </a:moveTo>
                  <a:lnTo>
                    <a:pt x="85725" y="1215263"/>
                  </a:lnTo>
                  <a:lnTo>
                    <a:pt x="105918" y="1242060"/>
                  </a:lnTo>
                  <a:lnTo>
                    <a:pt x="135178" y="1219835"/>
                  </a:lnTo>
                  <a:lnTo>
                    <a:pt x="122555" y="1219835"/>
                  </a:lnTo>
                  <a:lnTo>
                    <a:pt x="106886" y="1199188"/>
                  </a:lnTo>
                  <a:close/>
                </a:path>
                <a:path w="1657985" h="1259839">
                  <a:moveTo>
                    <a:pt x="307213" y="1130300"/>
                  </a:moveTo>
                  <a:lnTo>
                    <a:pt x="245650" y="1135926"/>
                  </a:lnTo>
                  <a:lnTo>
                    <a:pt x="105918" y="1242060"/>
                  </a:lnTo>
                  <a:lnTo>
                    <a:pt x="189535" y="1242060"/>
                  </a:lnTo>
                  <a:lnTo>
                    <a:pt x="316356" y="1230503"/>
                  </a:lnTo>
                  <a:lnTo>
                    <a:pt x="350424" y="1212564"/>
                  </a:lnTo>
                  <a:lnTo>
                    <a:pt x="361823" y="1175766"/>
                  </a:lnTo>
                  <a:lnTo>
                    <a:pt x="356165" y="1156678"/>
                  </a:lnTo>
                  <a:lnTo>
                    <a:pt x="343995" y="1141745"/>
                  </a:lnTo>
                  <a:lnTo>
                    <a:pt x="327086" y="1132457"/>
                  </a:lnTo>
                  <a:lnTo>
                    <a:pt x="307213" y="1130300"/>
                  </a:lnTo>
                  <a:close/>
                </a:path>
                <a:path w="1657985" h="1259839">
                  <a:moveTo>
                    <a:pt x="139910" y="1174103"/>
                  </a:moveTo>
                  <a:lnTo>
                    <a:pt x="106886" y="1199188"/>
                  </a:lnTo>
                  <a:lnTo>
                    <a:pt x="122555" y="1219835"/>
                  </a:lnTo>
                  <a:lnTo>
                    <a:pt x="139910" y="1174103"/>
                  </a:lnTo>
                  <a:close/>
                </a:path>
                <a:path w="1657985" h="1259839">
                  <a:moveTo>
                    <a:pt x="245650" y="1135926"/>
                  </a:moveTo>
                  <a:lnTo>
                    <a:pt x="182579" y="1141691"/>
                  </a:lnTo>
                  <a:lnTo>
                    <a:pt x="139910" y="1174103"/>
                  </a:lnTo>
                  <a:lnTo>
                    <a:pt x="122555" y="1219835"/>
                  </a:lnTo>
                  <a:lnTo>
                    <a:pt x="135178" y="1219835"/>
                  </a:lnTo>
                  <a:lnTo>
                    <a:pt x="245650" y="1135926"/>
                  </a:lnTo>
                  <a:close/>
                </a:path>
                <a:path w="1657985" h="1259839">
                  <a:moveTo>
                    <a:pt x="151119" y="1144566"/>
                  </a:moveTo>
                  <a:lnTo>
                    <a:pt x="119567" y="1147450"/>
                  </a:lnTo>
                  <a:lnTo>
                    <a:pt x="86617" y="1172479"/>
                  </a:lnTo>
                  <a:lnTo>
                    <a:pt x="106886" y="1199188"/>
                  </a:lnTo>
                  <a:lnTo>
                    <a:pt x="139910" y="1174103"/>
                  </a:lnTo>
                  <a:lnTo>
                    <a:pt x="151119" y="1144566"/>
                  </a:lnTo>
                  <a:close/>
                </a:path>
                <a:path w="1657985" h="1259839">
                  <a:moveTo>
                    <a:pt x="184808" y="1055796"/>
                  </a:moveTo>
                  <a:lnTo>
                    <a:pt x="45084" y="1161923"/>
                  </a:lnTo>
                  <a:lnTo>
                    <a:pt x="65405" y="1188593"/>
                  </a:lnTo>
                  <a:lnTo>
                    <a:pt x="86617" y="1172479"/>
                  </a:lnTo>
                  <a:lnTo>
                    <a:pt x="70993" y="1151890"/>
                  </a:lnTo>
                  <a:lnTo>
                    <a:pt x="119567" y="1147450"/>
                  </a:lnTo>
                  <a:lnTo>
                    <a:pt x="162362" y="1114943"/>
                  </a:lnTo>
                  <a:lnTo>
                    <a:pt x="184808" y="1055796"/>
                  </a:lnTo>
                  <a:close/>
                </a:path>
                <a:path w="1657985" h="1259839">
                  <a:moveTo>
                    <a:pt x="86617" y="1172479"/>
                  </a:moveTo>
                  <a:lnTo>
                    <a:pt x="65405" y="1188593"/>
                  </a:lnTo>
                  <a:lnTo>
                    <a:pt x="98846" y="1188593"/>
                  </a:lnTo>
                  <a:lnTo>
                    <a:pt x="86617" y="1172479"/>
                  </a:lnTo>
                  <a:close/>
                </a:path>
                <a:path w="1657985" h="1259839">
                  <a:moveTo>
                    <a:pt x="182579" y="1141691"/>
                  </a:moveTo>
                  <a:lnTo>
                    <a:pt x="151119" y="1144566"/>
                  </a:lnTo>
                  <a:lnTo>
                    <a:pt x="139910" y="1174103"/>
                  </a:lnTo>
                  <a:lnTo>
                    <a:pt x="182579" y="1141691"/>
                  </a:lnTo>
                  <a:close/>
                </a:path>
                <a:path w="1657985" h="1259839">
                  <a:moveTo>
                    <a:pt x="119567" y="1147450"/>
                  </a:moveTo>
                  <a:lnTo>
                    <a:pt x="70993" y="1151890"/>
                  </a:lnTo>
                  <a:lnTo>
                    <a:pt x="86617" y="1172479"/>
                  </a:lnTo>
                  <a:lnTo>
                    <a:pt x="119567" y="1147450"/>
                  </a:lnTo>
                  <a:close/>
                </a:path>
                <a:path w="1657985" h="1259839">
                  <a:moveTo>
                    <a:pt x="162362" y="1114943"/>
                  </a:moveTo>
                  <a:lnTo>
                    <a:pt x="119567" y="1147450"/>
                  </a:lnTo>
                  <a:lnTo>
                    <a:pt x="151119" y="1144566"/>
                  </a:lnTo>
                  <a:lnTo>
                    <a:pt x="162362" y="1114943"/>
                  </a:lnTo>
                  <a:close/>
                </a:path>
                <a:path w="1657985" h="1259839">
                  <a:moveTo>
                    <a:pt x="1495531" y="144361"/>
                  </a:moveTo>
                  <a:lnTo>
                    <a:pt x="182579" y="1141691"/>
                  </a:lnTo>
                  <a:lnTo>
                    <a:pt x="245650" y="1135926"/>
                  </a:lnTo>
                  <a:lnTo>
                    <a:pt x="1472998" y="203700"/>
                  </a:lnTo>
                  <a:lnTo>
                    <a:pt x="1495531" y="144361"/>
                  </a:lnTo>
                  <a:close/>
                </a:path>
                <a:path w="1657985" h="1259839">
                  <a:moveTo>
                    <a:pt x="1475177" y="117716"/>
                  </a:moveTo>
                  <a:lnTo>
                    <a:pt x="1412347" y="123425"/>
                  </a:lnTo>
                  <a:lnTo>
                    <a:pt x="184808" y="1055796"/>
                  </a:lnTo>
                  <a:lnTo>
                    <a:pt x="162362" y="1114943"/>
                  </a:lnTo>
                  <a:lnTo>
                    <a:pt x="1475177" y="117716"/>
                  </a:lnTo>
                  <a:close/>
                </a:path>
                <a:path w="1657985" h="1259839">
                  <a:moveTo>
                    <a:pt x="1631032" y="70738"/>
                  </a:moveTo>
                  <a:lnTo>
                    <a:pt x="1592452" y="70738"/>
                  </a:lnTo>
                  <a:lnTo>
                    <a:pt x="1612773" y="97536"/>
                  </a:lnTo>
                  <a:lnTo>
                    <a:pt x="1472998" y="203700"/>
                  </a:lnTo>
                  <a:lnTo>
                    <a:pt x="1451102" y="261365"/>
                  </a:lnTo>
                  <a:lnTo>
                    <a:pt x="1447897" y="281096"/>
                  </a:lnTo>
                  <a:lnTo>
                    <a:pt x="1452324" y="299862"/>
                  </a:lnTo>
                  <a:lnTo>
                    <a:pt x="1463442" y="315604"/>
                  </a:lnTo>
                  <a:lnTo>
                    <a:pt x="1480312" y="326263"/>
                  </a:lnTo>
                  <a:lnTo>
                    <a:pt x="1500042" y="329539"/>
                  </a:lnTo>
                  <a:lnTo>
                    <a:pt x="1518808" y="325135"/>
                  </a:lnTo>
                  <a:lnTo>
                    <a:pt x="1534550" y="313993"/>
                  </a:lnTo>
                  <a:lnTo>
                    <a:pt x="1545209" y="297052"/>
                  </a:lnTo>
                  <a:lnTo>
                    <a:pt x="1631032" y="70738"/>
                  </a:lnTo>
                  <a:close/>
                </a:path>
                <a:path w="1657985" h="1259839">
                  <a:moveTo>
                    <a:pt x="1592452" y="70738"/>
                  </a:moveTo>
                  <a:lnTo>
                    <a:pt x="1571178" y="86898"/>
                  </a:lnTo>
                  <a:lnTo>
                    <a:pt x="1586864" y="107569"/>
                  </a:lnTo>
                  <a:lnTo>
                    <a:pt x="1538139" y="111996"/>
                  </a:lnTo>
                  <a:lnTo>
                    <a:pt x="1495531" y="144361"/>
                  </a:lnTo>
                  <a:lnTo>
                    <a:pt x="1472998" y="203700"/>
                  </a:lnTo>
                  <a:lnTo>
                    <a:pt x="1612773" y="97536"/>
                  </a:lnTo>
                  <a:lnTo>
                    <a:pt x="1592452" y="70738"/>
                  </a:lnTo>
                  <a:close/>
                </a:path>
                <a:path w="1657985" h="1259839">
                  <a:moveTo>
                    <a:pt x="1538139" y="111996"/>
                  </a:moveTo>
                  <a:lnTo>
                    <a:pt x="1506738" y="114849"/>
                  </a:lnTo>
                  <a:lnTo>
                    <a:pt x="1495531" y="144361"/>
                  </a:lnTo>
                  <a:lnTo>
                    <a:pt x="1538139" y="111996"/>
                  </a:lnTo>
                  <a:close/>
                </a:path>
                <a:path w="1657985" h="1259839">
                  <a:moveTo>
                    <a:pt x="1657858" y="0"/>
                  </a:moveTo>
                  <a:lnTo>
                    <a:pt x="1341501" y="28956"/>
                  </a:lnTo>
                  <a:lnTo>
                    <a:pt x="1307433" y="46831"/>
                  </a:lnTo>
                  <a:lnTo>
                    <a:pt x="1296035" y="83565"/>
                  </a:lnTo>
                  <a:lnTo>
                    <a:pt x="1301692" y="102707"/>
                  </a:lnTo>
                  <a:lnTo>
                    <a:pt x="1313862" y="117633"/>
                  </a:lnTo>
                  <a:lnTo>
                    <a:pt x="1330771" y="126892"/>
                  </a:lnTo>
                  <a:lnTo>
                    <a:pt x="1350645" y="129032"/>
                  </a:lnTo>
                  <a:lnTo>
                    <a:pt x="1412347" y="123425"/>
                  </a:lnTo>
                  <a:lnTo>
                    <a:pt x="1551939" y="17399"/>
                  </a:lnTo>
                  <a:lnTo>
                    <a:pt x="1651259" y="17399"/>
                  </a:lnTo>
                  <a:lnTo>
                    <a:pt x="1657858" y="0"/>
                  </a:lnTo>
                  <a:close/>
                </a:path>
                <a:path w="1657985" h="1259839">
                  <a:moveTo>
                    <a:pt x="1551939" y="17399"/>
                  </a:moveTo>
                  <a:lnTo>
                    <a:pt x="1412347" y="123425"/>
                  </a:lnTo>
                  <a:lnTo>
                    <a:pt x="1475177" y="117716"/>
                  </a:lnTo>
                  <a:lnTo>
                    <a:pt x="1518001" y="85187"/>
                  </a:lnTo>
                  <a:lnTo>
                    <a:pt x="1535302" y="39624"/>
                  </a:lnTo>
                  <a:lnTo>
                    <a:pt x="1568767" y="39624"/>
                  </a:lnTo>
                  <a:lnTo>
                    <a:pt x="1551939" y="17399"/>
                  </a:lnTo>
                  <a:close/>
                </a:path>
                <a:path w="1657985" h="1259839">
                  <a:moveTo>
                    <a:pt x="1518001" y="85187"/>
                  </a:moveTo>
                  <a:lnTo>
                    <a:pt x="1475177" y="117716"/>
                  </a:lnTo>
                  <a:lnTo>
                    <a:pt x="1506738" y="114849"/>
                  </a:lnTo>
                  <a:lnTo>
                    <a:pt x="1518001" y="85187"/>
                  </a:lnTo>
                  <a:close/>
                </a:path>
                <a:path w="1657985" h="1259839">
                  <a:moveTo>
                    <a:pt x="1550910" y="60190"/>
                  </a:moveTo>
                  <a:lnTo>
                    <a:pt x="1518001" y="85187"/>
                  </a:lnTo>
                  <a:lnTo>
                    <a:pt x="1506738" y="114849"/>
                  </a:lnTo>
                  <a:lnTo>
                    <a:pt x="1538139" y="111996"/>
                  </a:lnTo>
                  <a:lnTo>
                    <a:pt x="1571178" y="86898"/>
                  </a:lnTo>
                  <a:lnTo>
                    <a:pt x="1550910" y="60190"/>
                  </a:lnTo>
                  <a:close/>
                </a:path>
                <a:path w="1657985" h="1259839">
                  <a:moveTo>
                    <a:pt x="1571178" y="86898"/>
                  </a:moveTo>
                  <a:lnTo>
                    <a:pt x="1538139" y="111996"/>
                  </a:lnTo>
                  <a:lnTo>
                    <a:pt x="1586864" y="107569"/>
                  </a:lnTo>
                  <a:lnTo>
                    <a:pt x="1571178" y="86898"/>
                  </a:lnTo>
                  <a:close/>
                </a:path>
                <a:path w="1657985" h="1259839">
                  <a:moveTo>
                    <a:pt x="1651259" y="17399"/>
                  </a:moveTo>
                  <a:lnTo>
                    <a:pt x="1551939" y="17399"/>
                  </a:lnTo>
                  <a:lnTo>
                    <a:pt x="1572133" y="44069"/>
                  </a:lnTo>
                  <a:lnTo>
                    <a:pt x="1550910" y="60190"/>
                  </a:lnTo>
                  <a:lnTo>
                    <a:pt x="1571178" y="86898"/>
                  </a:lnTo>
                  <a:lnTo>
                    <a:pt x="1592452" y="70738"/>
                  </a:lnTo>
                  <a:lnTo>
                    <a:pt x="1631032" y="70738"/>
                  </a:lnTo>
                  <a:lnTo>
                    <a:pt x="1651259" y="17399"/>
                  </a:lnTo>
                  <a:close/>
                </a:path>
                <a:path w="1657985" h="1259839">
                  <a:moveTo>
                    <a:pt x="1535302" y="39624"/>
                  </a:moveTo>
                  <a:lnTo>
                    <a:pt x="1518001" y="85187"/>
                  </a:lnTo>
                  <a:lnTo>
                    <a:pt x="1550910" y="60190"/>
                  </a:lnTo>
                  <a:lnTo>
                    <a:pt x="1535302" y="39624"/>
                  </a:lnTo>
                  <a:close/>
                </a:path>
                <a:path w="1657985" h="1259839">
                  <a:moveTo>
                    <a:pt x="1568767" y="39624"/>
                  </a:moveTo>
                  <a:lnTo>
                    <a:pt x="1535302" y="39624"/>
                  </a:lnTo>
                  <a:lnTo>
                    <a:pt x="1550910" y="60190"/>
                  </a:lnTo>
                  <a:lnTo>
                    <a:pt x="1572133" y="44069"/>
                  </a:lnTo>
                  <a:lnTo>
                    <a:pt x="1568767" y="39624"/>
                  </a:lnTo>
                  <a:close/>
                </a:path>
              </a:pathLst>
            </a:custGeom>
            <a:solidFill>
              <a:srgbClr val="059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6991" y="2060447"/>
              <a:ext cx="1783842" cy="81762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0999" y="1962911"/>
              <a:ext cx="1649730" cy="109499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7283" y="2086355"/>
              <a:ext cx="1685543" cy="71932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67283" y="2086355"/>
              <a:ext cx="1685925" cy="719455"/>
            </a:xfrm>
            <a:custGeom>
              <a:avLst/>
              <a:gdLst/>
              <a:ahLst/>
              <a:cxnLst/>
              <a:rect l="l" t="t" r="r" b="b"/>
              <a:pathLst>
                <a:path w="1685925" h="719455">
                  <a:moveTo>
                    <a:pt x="0" y="119888"/>
                  </a:moveTo>
                  <a:lnTo>
                    <a:pt x="9422" y="73241"/>
                  </a:lnTo>
                  <a:lnTo>
                    <a:pt x="35117" y="35131"/>
                  </a:lnTo>
                  <a:lnTo>
                    <a:pt x="73225" y="9427"/>
                  </a:lnTo>
                  <a:lnTo>
                    <a:pt x="119887" y="0"/>
                  </a:lnTo>
                  <a:lnTo>
                    <a:pt x="1565655" y="0"/>
                  </a:lnTo>
                  <a:lnTo>
                    <a:pt x="1612302" y="9427"/>
                  </a:lnTo>
                  <a:lnTo>
                    <a:pt x="1650412" y="35131"/>
                  </a:lnTo>
                  <a:lnTo>
                    <a:pt x="1676116" y="73241"/>
                  </a:lnTo>
                  <a:lnTo>
                    <a:pt x="1685543" y="119888"/>
                  </a:lnTo>
                  <a:lnTo>
                    <a:pt x="1685543" y="599440"/>
                  </a:lnTo>
                  <a:lnTo>
                    <a:pt x="1676116" y="646086"/>
                  </a:lnTo>
                  <a:lnTo>
                    <a:pt x="1650412" y="684196"/>
                  </a:lnTo>
                  <a:lnTo>
                    <a:pt x="1612302" y="709900"/>
                  </a:lnTo>
                  <a:lnTo>
                    <a:pt x="1565655" y="719328"/>
                  </a:lnTo>
                  <a:lnTo>
                    <a:pt x="119887" y="719328"/>
                  </a:lnTo>
                  <a:lnTo>
                    <a:pt x="73225" y="709900"/>
                  </a:lnTo>
                  <a:lnTo>
                    <a:pt x="35117" y="684196"/>
                  </a:lnTo>
                  <a:lnTo>
                    <a:pt x="9422" y="646086"/>
                  </a:lnTo>
                  <a:lnTo>
                    <a:pt x="0" y="599440"/>
                  </a:lnTo>
                  <a:lnTo>
                    <a:pt x="0" y="119888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97204" y="2059051"/>
            <a:ext cx="1221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1C3992"/>
                </a:solidFill>
                <a:latin typeface="Arial"/>
                <a:cs typeface="Arial"/>
              </a:rPr>
              <a:t>Д</a:t>
            </a:r>
            <a:r>
              <a:rPr sz="2400" b="1" spc="5" dirty="0">
                <a:solidFill>
                  <a:srgbClr val="1C3992"/>
                </a:solidFill>
                <a:latin typeface="Arial"/>
                <a:cs typeface="Arial"/>
              </a:rPr>
              <a:t>е</a:t>
            </a:r>
            <a:r>
              <a:rPr sz="2400" b="1" spc="-10" dirty="0">
                <a:solidFill>
                  <a:srgbClr val="1C3992"/>
                </a:solidFill>
                <a:latin typeface="Arial"/>
                <a:cs typeface="Arial"/>
              </a:rPr>
              <a:t>п</a:t>
            </a:r>
            <a:r>
              <a:rPr sz="2400" b="1" spc="-30" dirty="0">
                <a:solidFill>
                  <a:srgbClr val="1C3992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1C3992"/>
                </a:solidFill>
                <a:latin typeface="Arial"/>
                <a:cs typeface="Arial"/>
              </a:rPr>
              <a:t>з</a:t>
            </a:r>
            <a:r>
              <a:rPr sz="2400" b="1" dirty="0">
                <a:solidFill>
                  <a:srgbClr val="1C3992"/>
                </a:solidFill>
                <a:latin typeface="Arial"/>
                <a:cs typeface="Arial"/>
              </a:rPr>
              <a:t>и-  </a:t>
            </a:r>
            <a:r>
              <a:rPr sz="2400" b="1" spc="-5" dirty="0">
                <a:solidFill>
                  <a:srgbClr val="1C3992"/>
                </a:solidFill>
                <a:latin typeface="Arial"/>
                <a:cs typeface="Arial"/>
              </a:rPr>
              <a:t>тарій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19456" y="1798320"/>
            <a:ext cx="5855970" cy="3115945"/>
            <a:chOff x="219456" y="1798320"/>
            <a:chExt cx="5855970" cy="3115945"/>
          </a:xfrm>
        </p:grpSpPr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27631" y="1798320"/>
              <a:ext cx="1783842" cy="108889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052447" y="2105128"/>
              <a:ext cx="937894" cy="438784"/>
            </a:xfrm>
            <a:custGeom>
              <a:avLst/>
              <a:gdLst/>
              <a:ahLst/>
              <a:cxnLst/>
              <a:rect l="l" t="t" r="r" b="b"/>
              <a:pathLst>
                <a:path w="937894" h="438785">
                  <a:moveTo>
                    <a:pt x="253317" y="94908"/>
                  </a:moveTo>
                  <a:lnTo>
                    <a:pt x="234495" y="99125"/>
                  </a:lnTo>
                  <a:lnTo>
                    <a:pt x="218185" y="110640"/>
                  </a:lnTo>
                  <a:lnTo>
                    <a:pt x="0" y="341653"/>
                  </a:lnTo>
                  <a:lnTo>
                    <a:pt x="303275" y="436522"/>
                  </a:lnTo>
                  <a:lnTo>
                    <a:pt x="323101" y="438578"/>
                  </a:lnTo>
                  <a:lnTo>
                    <a:pt x="341582" y="433062"/>
                  </a:lnTo>
                  <a:lnTo>
                    <a:pt x="356657" y="421020"/>
                  </a:lnTo>
                  <a:lnTo>
                    <a:pt x="366267" y="403502"/>
                  </a:lnTo>
                  <a:lnTo>
                    <a:pt x="368323" y="383623"/>
                  </a:lnTo>
                  <a:lnTo>
                    <a:pt x="363148" y="366291"/>
                  </a:lnTo>
                  <a:lnTo>
                    <a:pt x="104520" y="366291"/>
                  </a:lnTo>
                  <a:lnTo>
                    <a:pt x="96138" y="333906"/>
                  </a:lnTo>
                  <a:lnTo>
                    <a:pt x="121894" y="327183"/>
                  </a:lnTo>
                  <a:lnTo>
                    <a:pt x="115188" y="301394"/>
                  </a:lnTo>
                  <a:lnTo>
                    <a:pt x="87629" y="301394"/>
                  </a:lnTo>
                  <a:lnTo>
                    <a:pt x="79120" y="269009"/>
                  </a:lnTo>
                  <a:lnTo>
                    <a:pt x="248836" y="224715"/>
                  </a:lnTo>
                  <a:lnTo>
                    <a:pt x="291338" y="179728"/>
                  </a:lnTo>
                  <a:lnTo>
                    <a:pt x="301896" y="162776"/>
                  </a:lnTo>
                  <a:lnTo>
                    <a:pt x="305038" y="143740"/>
                  </a:lnTo>
                  <a:lnTo>
                    <a:pt x="300821" y="124918"/>
                  </a:lnTo>
                  <a:lnTo>
                    <a:pt x="289305" y="108608"/>
                  </a:lnTo>
                  <a:lnTo>
                    <a:pt x="272353" y="98049"/>
                  </a:lnTo>
                  <a:lnTo>
                    <a:pt x="253317" y="94908"/>
                  </a:lnTo>
                  <a:close/>
                </a:path>
                <a:path w="937894" h="438785">
                  <a:moveTo>
                    <a:pt x="121894" y="327183"/>
                  </a:moveTo>
                  <a:lnTo>
                    <a:pt x="96138" y="333906"/>
                  </a:lnTo>
                  <a:lnTo>
                    <a:pt x="104520" y="366291"/>
                  </a:lnTo>
                  <a:lnTo>
                    <a:pt x="158533" y="352194"/>
                  </a:lnTo>
                  <a:lnTo>
                    <a:pt x="128396" y="352194"/>
                  </a:lnTo>
                  <a:lnTo>
                    <a:pt x="121894" y="327183"/>
                  </a:lnTo>
                  <a:close/>
                </a:path>
                <a:path w="937894" h="438785">
                  <a:moveTo>
                    <a:pt x="274174" y="322013"/>
                  </a:moveTo>
                  <a:lnTo>
                    <a:pt x="104520" y="366291"/>
                  </a:lnTo>
                  <a:lnTo>
                    <a:pt x="363148" y="366291"/>
                  </a:lnTo>
                  <a:lnTo>
                    <a:pt x="362807" y="365148"/>
                  </a:lnTo>
                  <a:lnTo>
                    <a:pt x="350766" y="350103"/>
                  </a:lnTo>
                  <a:lnTo>
                    <a:pt x="333247" y="340510"/>
                  </a:lnTo>
                  <a:lnTo>
                    <a:pt x="274174" y="322013"/>
                  </a:lnTo>
                  <a:close/>
                </a:path>
                <a:path w="937894" h="438785">
                  <a:moveTo>
                    <a:pt x="161890" y="316743"/>
                  </a:moveTo>
                  <a:lnTo>
                    <a:pt x="121894" y="327183"/>
                  </a:lnTo>
                  <a:lnTo>
                    <a:pt x="128396" y="352194"/>
                  </a:lnTo>
                  <a:lnTo>
                    <a:pt x="161890" y="316743"/>
                  </a:lnTo>
                  <a:close/>
                </a:path>
                <a:path w="937894" h="438785">
                  <a:moveTo>
                    <a:pt x="213947" y="303154"/>
                  </a:moveTo>
                  <a:lnTo>
                    <a:pt x="161890" y="316743"/>
                  </a:lnTo>
                  <a:lnTo>
                    <a:pt x="128396" y="352194"/>
                  </a:lnTo>
                  <a:lnTo>
                    <a:pt x="158533" y="352194"/>
                  </a:lnTo>
                  <a:lnTo>
                    <a:pt x="274174" y="322013"/>
                  </a:lnTo>
                  <a:lnTo>
                    <a:pt x="213947" y="303154"/>
                  </a:lnTo>
                  <a:close/>
                </a:path>
                <a:path w="937894" h="438785">
                  <a:moveTo>
                    <a:pt x="899363" y="137183"/>
                  </a:moveTo>
                  <a:lnTo>
                    <a:pt x="849757" y="137183"/>
                  </a:lnTo>
                  <a:lnTo>
                    <a:pt x="858265" y="169568"/>
                  </a:lnTo>
                  <a:lnTo>
                    <a:pt x="688550" y="213863"/>
                  </a:lnTo>
                  <a:lnTo>
                    <a:pt x="646048" y="258849"/>
                  </a:lnTo>
                  <a:lnTo>
                    <a:pt x="635490" y="275802"/>
                  </a:lnTo>
                  <a:lnTo>
                    <a:pt x="632348" y="294838"/>
                  </a:lnTo>
                  <a:lnTo>
                    <a:pt x="636565" y="313660"/>
                  </a:lnTo>
                  <a:lnTo>
                    <a:pt x="648080" y="329969"/>
                  </a:lnTo>
                  <a:lnTo>
                    <a:pt x="665033" y="340528"/>
                  </a:lnTo>
                  <a:lnTo>
                    <a:pt x="684069" y="343669"/>
                  </a:lnTo>
                  <a:lnTo>
                    <a:pt x="702891" y="339453"/>
                  </a:lnTo>
                  <a:lnTo>
                    <a:pt x="719201" y="327937"/>
                  </a:lnTo>
                  <a:lnTo>
                    <a:pt x="899363" y="137183"/>
                  </a:lnTo>
                  <a:close/>
                </a:path>
                <a:path w="937894" h="438785">
                  <a:moveTo>
                    <a:pt x="153454" y="284211"/>
                  </a:moveTo>
                  <a:lnTo>
                    <a:pt x="113437" y="294658"/>
                  </a:lnTo>
                  <a:lnTo>
                    <a:pt x="121894" y="327183"/>
                  </a:lnTo>
                  <a:lnTo>
                    <a:pt x="161890" y="316743"/>
                  </a:lnTo>
                  <a:lnTo>
                    <a:pt x="183682" y="293677"/>
                  </a:lnTo>
                  <a:lnTo>
                    <a:pt x="153454" y="284211"/>
                  </a:lnTo>
                  <a:close/>
                </a:path>
                <a:path w="937894" h="438785">
                  <a:moveTo>
                    <a:pt x="731939" y="167938"/>
                  </a:moveTo>
                  <a:lnTo>
                    <a:pt x="213947" y="303154"/>
                  </a:lnTo>
                  <a:lnTo>
                    <a:pt x="274174" y="322013"/>
                  </a:lnTo>
                  <a:lnTo>
                    <a:pt x="688550" y="213863"/>
                  </a:lnTo>
                  <a:lnTo>
                    <a:pt x="731939" y="167938"/>
                  </a:lnTo>
                  <a:close/>
                </a:path>
                <a:path w="937894" h="438785">
                  <a:moveTo>
                    <a:pt x="183682" y="293677"/>
                  </a:moveTo>
                  <a:lnTo>
                    <a:pt x="161890" y="316743"/>
                  </a:lnTo>
                  <a:lnTo>
                    <a:pt x="213947" y="303154"/>
                  </a:lnTo>
                  <a:lnTo>
                    <a:pt x="183682" y="293677"/>
                  </a:lnTo>
                  <a:close/>
                </a:path>
                <a:path w="937894" h="438785">
                  <a:moveTo>
                    <a:pt x="248836" y="224715"/>
                  </a:moveTo>
                  <a:lnTo>
                    <a:pt x="79120" y="269009"/>
                  </a:lnTo>
                  <a:lnTo>
                    <a:pt x="87629" y="301394"/>
                  </a:lnTo>
                  <a:lnTo>
                    <a:pt x="113437" y="294658"/>
                  </a:lnTo>
                  <a:lnTo>
                    <a:pt x="106933" y="269644"/>
                  </a:lnTo>
                  <a:lnTo>
                    <a:pt x="206387" y="269644"/>
                  </a:lnTo>
                  <a:lnTo>
                    <a:pt x="248836" y="224715"/>
                  </a:lnTo>
                  <a:close/>
                </a:path>
                <a:path w="937894" h="438785">
                  <a:moveTo>
                    <a:pt x="113437" y="294658"/>
                  </a:moveTo>
                  <a:lnTo>
                    <a:pt x="87629" y="301394"/>
                  </a:lnTo>
                  <a:lnTo>
                    <a:pt x="115188" y="301394"/>
                  </a:lnTo>
                  <a:lnTo>
                    <a:pt x="113437" y="294658"/>
                  </a:lnTo>
                  <a:close/>
                </a:path>
                <a:path w="937894" h="438785">
                  <a:moveTo>
                    <a:pt x="106933" y="269644"/>
                  </a:moveTo>
                  <a:lnTo>
                    <a:pt x="113437" y="294658"/>
                  </a:lnTo>
                  <a:lnTo>
                    <a:pt x="153454" y="284211"/>
                  </a:lnTo>
                  <a:lnTo>
                    <a:pt x="106933" y="269644"/>
                  </a:lnTo>
                  <a:close/>
                </a:path>
                <a:path w="937894" h="438785">
                  <a:moveTo>
                    <a:pt x="205447" y="270639"/>
                  </a:moveTo>
                  <a:lnTo>
                    <a:pt x="153454" y="284211"/>
                  </a:lnTo>
                  <a:lnTo>
                    <a:pt x="183682" y="293677"/>
                  </a:lnTo>
                  <a:lnTo>
                    <a:pt x="205447" y="270639"/>
                  </a:lnTo>
                  <a:close/>
                </a:path>
                <a:path w="937894" h="438785">
                  <a:moveTo>
                    <a:pt x="206387" y="269644"/>
                  </a:moveTo>
                  <a:lnTo>
                    <a:pt x="106933" y="269644"/>
                  </a:lnTo>
                  <a:lnTo>
                    <a:pt x="153454" y="284211"/>
                  </a:lnTo>
                  <a:lnTo>
                    <a:pt x="205447" y="270639"/>
                  </a:lnTo>
                  <a:lnTo>
                    <a:pt x="206387" y="269644"/>
                  </a:lnTo>
                  <a:close/>
                </a:path>
                <a:path w="937894" h="438785">
                  <a:moveTo>
                    <a:pt x="663212" y="116565"/>
                  </a:moveTo>
                  <a:lnTo>
                    <a:pt x="248836" y="224715"/>
                  </a:lnTo>
                  <a:lnTo>
                    <a:pt x="205447" y="270639"/>
                  </a:lnTo>
                  <a:lnTo>
                    <a:pt x="723439" y="135424"/>
                  </a:lnTo>
                  <a:lnTo>
                    <a:pt x="663212" y="116565"/>
                  </a:lnTo>
                  <a:close/>
                </a:path>
                <a:path w="937894" h="438785">
                  <a:moveTo>
                    <a:pt x="783932" y="154366"/>
                  </a:moveTo>
                  <a:lnTo>
                    <a:pt x="731939" y="167938"/>
                  </a:lnTo>
                  <a:lnTo>
                    <a:pt x="688550" y="213863"/>
                  </a:lnTo>
                  <a:lnTo>
                    <a:pt x="858265" y="169568"/>
                  </a:lnTo>
                  <a:lnTo>
                    <a:pt x="858099" y="168933"/>
                  </a:lnTo>
                  <a:lnTo>
                    <a:pt x="830452" y="168933"/>
                  </a:lnTo>
                  <a:lnTo>
                    <a:pt x="783932" y="154366"/>
                  </a:lnTo>
                  <a:close/>
                </a:path>
                <a:path w="937894" h="438785">
                  <a:moveTo>
                    <a:pt x="823949" y="143920"/>
                  </a:moveTo>
                  <a:lnTo>
                    <a:pt x="783932" y="154366"/>
                  </a:lnTo>
                  <a:lnTo>
                    <a:pt x="830452" y="168933"/>
                  </a:lnTo>
                  <a:lnTo>
                    <a:pt x="823949" y="143920"/>
                  </a:lnTo>
                  <a:close/>
                </a:path>
                <a:path w="937894" h="438785">
                  <a:moveTo>
                    <a:pt x="849757" y="137183"/>
                  </a:moveTo>
                  <a:lnTo>
                    <a:pt x="823949" y="143920"/>
                  </a:lnTo>
                  <a:lnTo>
                    <a:pt x="830452" y="168933"/>
                  </a:lnTo>
                  <a:lnTo>
                    <a:pt x="858099" y="168933"/>
                  </a:lnTo>
                  <a:lnTo>
                    <a:pt x="849757" y="137183"/>
                  </a:lnTo>
                  <a:close/>
                </a:path>
                <a:path w="937894" h="438785">
                  <a:moveTo>
                    <a:pt x="753704" y="144901"/>
                  </a:moveTo>
                  <a:lnTo>
                    <a:pt x="731939" y="167938"/>
                  </a:lnTo>
                  <a:lnTo>
                    <a:pt x="783932" y="154366"/>
                  </a:lnTo>
                  <a:lnTo>
                    <a:pt x="753704" y="144901"/>
                  </a:lnTo>
                  <a:close/>
                </a:path>
                <a:path w="937894" h="438785">
                  <a:moveTo>
                    <a:pt x="815492" y="111394"/>
                  </a:moveTo>
                  <a:lnTo>
                    <a:pt x="775496" y="121835"/>
                  </a:lnTo>
                  <a:lnTo>
                    <a:pt x="753704" y="144901"/>
                  </a:lnTo>
                  <a:lnTo>
                    <a:pt x="783932" y="154366"/>
                  </a:lnTo>
                  <a:lnTo>
                    <a:pt x="823949" y="143920"/>
                  </a:lnTo>
                  <a:lnTo>
                    <a:pt x="815492" y="111394"/>
                  </a:lnTo>
                  <a:close/>
                </a:path>
                <a:path w="937894" h="438785">
                  <a:moveTo>
                    <a:pt x="775496" y="121835"/>
                  </a:moveTo>
                  <a:lnTo>
                    <a:pt x="723439" y="135424"/>
                  </a:lnTo>
                  <a:lnTo>
                    <a:pt x="753704" y="144901"/>
                  </a:lnTo>
                  <a:lnTo>
                    <a:pt x="775496" y="121835"/>
                  </a:lnTo>
                  <a:close/>
                </a:path>
                <a:path w="937894" h="438785">
                  <a:moveTo>
                    <a:pt x="858624" y="72286"/>
                  </a:moveTo>
                  <a:lnTo>
                    <a:pt x="832865" y="72286"/>
                  </a:lnTo>
                  <a:lnTo>
                    <a:pt x="841247" y="104671"/>
                  </a:lnTo>
                  <a:lnTo>
                    <a:pt x="815492" y="111394"/>
                  </a:lnTo>
                  <a:lnTo>
                    <a:pt x="823949" y="143920"/>
                  </a:lnTo>
                  <a:lnTo>
                    <a:pt x="849757" y="137183"/>
                  </a:lnTo>
                  <a:lnTo>
                    <a:pt x="899363" y="137183"/>
                  </a:lnTo>
                  <a:lnTo>
                    <a:pt x="937386" y="96924"/>
                  </a:lnTo>
                  <a:lnTo>
                    <a:pt x="858624" y="72286"/>
                  </a:lnTo>
                  <a:close/>
                </a:path>
                <a:path w="937894" h="438785">
                  <a:moveTo>
                    <a:pt x="832865" y="72286"/>
                  </a:moveTo>
                  <a:lnTo>
                    <a:pt x="663212" y="116565"/>
                  </a:lnTo>
                  <a:lnTo>
                    <a:pt x="723439" y="135424"/>
                  </a:lnTo>
                  <a:lnTo>
                    <a:pt x="775496" y="121835"/>
                  </a:lnTo>
                  <a:lnTo>
                    <a:pt x="808989" y="86383"/>
                  </a:lnTo>
                  <a:lnTo>
                    <a:pt x="836514" y="86383"/>
                  </a:lnTo>
                  <a:lnTo>
                    <a:pt x="832865" y="72286"/>
                  </a:lnTo>
                  <a:close/>
                </a:path>
                <a:path w="937894" h="438785">
                  <a:moveTo>
                    <a:pt x="808989" y="86383"/>
                  </a:moveTo>
                  <a:lnTo>
                    <a:pt x="775496" y="121835"/>
                  </a:lnTo>
                  <a:lnTo>
                    <a:pt x="815492" y="111394"/>
                  </a:lnTo>
                  <a:lnTo>
                    <a:pt x="808989" y="86383"/>
                  </a:lnTo>
                  <a:close/>
                </a:path>
                <a:path w="937894" h="438785">
                  <a:moveTo>
                    <a:pt x="614285" y="0"/>
                  </a:moveTo>
                  <a:lnTo>
                    <a:pt x="595804" y="5516"/>
                  </a:lnTo>
                  <a:lnTo>
                    <a:pt x="580729" y="17557"/>
                  </a:lnTo>
                  <a:lnTo>
                    <a:pt x="571119" y="35075"/>
                  </a:lnTo>
                  <a:lnTo>
                    <a:pt x="569063" y="54955"/>
                  </a:lnTo>
                  <a:lnTo>
                    <a:pt x="574579" y="73429"/>
                  </a:lnTo>
                  <a:lnTo>
                    <a:pt x="586620" y="88475"/>
                  </a:lnTo>
                  <a:lnTo>
                    <a:pt x="604138" y="98067"/>
                  </a:lnTo>
                  <a:lnTo>
                    <a:pt x="663212" y="116565"/>
                  </a:lnTo>
                  <a:lnTo>
                    <a:pt x="832865" y="72286"/>
                  </a:lnTo>
                  <a:lnTo>
                    <a:pt x="858624" y="72286"/>
                  </a:lnTo>
                  <a:lnTo>
                    <a:pt x="634110" y="2055"/>
                  </a:lnTo>
                  <a:lnTo>
                    <a:pt x="614285" y="0"/>
                  </a:lnTo>
                  <a:close/>
                </a:path>
                <a:path w="937894" h="438785">
                  <a:moveTo>
                    <a:pt x="836514" y="86383"/>
                  </a:moveTo>
                  <a:lnTo>
                    <a:pt x="808989" y="86383"/>
                  </a:lnTo>
                  <a:lnTo>
                    <a:pt x="815492" y="111394"/>
                  </a:lnTo>
                  <a:lnTo>
                    <a:pt x="841247" y="104671"/>
                  </a:lnTo>
                  <a:lnTo>
                    <a:pt x="836514" y="86383"/>
                  </a:lnTo>
                  <a:close/>
                </a:path>
              </a:pathLst>
            </a:custGeom>
            <a:solidFill>
              <a:srgbClr val="059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9456" y="2414016"/>
              <a:ext cx="2399538" cy="146989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44334" y="2762250"/>
              <a:ext cx="1553210" cy="737235"/>
            </a:xfrm>
            <a:custGeom>
              <a:avLst/>
              <a:gdLst/>
              <a:ahLst/>
              <a:cxnLst/>
              <a:rect l="l" t="t" r="r" b="b"/>
              <a:pathLst>
                <a:path w="1553210" h="737235">
                  <a:moveTo>
                    <a:pt x="1283701" y="626874"/>
                  </a:moveTo>
                  <a:lnTo>
                    <a:pt x="1222819" y="637666"/>
                  </a:lnTo>
                  <a:lnTo>
                    <a:pt x="1190386" y="658383"/>
                  </a:lnTo>
                  <a:lnTo>
                    <a:pt x="1182052" y="695960"/>
                  </a:lnTo>
                  <a:lnTo>
                    <a:pt x="1189410" y="714581"/>
                  </a:lnTo>
                  <a:lnTo>
                    <a:pt x="1202817" y="728440"/>
                  </a:lnTo>
                  <a:lnTo>
                    <a:pt x="1220414" y="736250"/>
                  </a:lnTo>
                  <a:lnTo>
                    <a:pt x="1240345" y="736726"/>
                  </a:lnTo>
                  <a:lnTo>
                    <a:pt x="1490156" y="692403"/>
                  </a:lnTo>
                  <a:lnTo>
                    <a:pt x="1446339" y="692403"/>
                  </a:lnTo>
                  <a:lnTo>
                    <a:pt x="1283701" y="626874"/>
                  </a:lnTo>
                  <a:close/>
                </a:path>
                <a:path w="1553210" h="737235">
                  <a:moveTo>
                    <a:pt x="1346041" y="615823"/>
                  </a:moveTo>
                  <a:lnTo>
                    <a:pt x="1283701" y="626874"/>
                  </a:lnTo>
                  <a:lnTo>
                    <a:pt x="1446339" y="692403"/>
                  </a:lnTo>
                  <a:lnTo>
                    <a:pt x="1453216" y="675386"/>
                  </a:lnTo>
                  <a:lnTo>
                    <a:pt x="1424495" y="675386"/>
                  </a:lnTo>
                  <a:lnTo>
                    <a:pt x="1395704" y="635828"/>
                  </a:lnTo>
                  <a:lnTo>
                    <a:pt x="1346041" y="615823"/>
                  </a:lnTo>
                  <a:close/>
                </a:path>
                <a:path w="1553210" h="737235">
                  <a:moveTo>
                    <a:pt x="1446728" y="620201"/>
                  </a:moveTo>
                  <a:lnTo>
                    <a:pt x="1434187" y="651329"/>
                  </a:lnTo>
                  <a:lnTo>
                    <a:pt x="1458912" y="661288"/>
                  </a:lnTo>
                  <a:lnTo>
                    <a:pt x="1446339" y="692403"/>
                  </a:lnTo>
                  <a:lnTo>
                    <a:pt x="1490156" y="692403"/>
                  </a:lnTo>
                  <a:lnTo>
                    <a:pt x="1553146" y="681227"/>
                  </a:lnTo>
                  <a:lnTo>
                    <a:pt x="1515979" y="630174"/>
                  </a:lnTo>
                  <a:lnTo>
                    <a:pt x="1471485" y="630174"/>
                  </a:lnTo>
                  <a:lnTo>
                    <a:pt x="1446728" y="620201"/>
                  </a:lnTo>
                  <a:close/>
                </a:path>
                <a:path w="1553210" h="737235">
                  <a:moveTo>
                    <a:pt x="1395704" y="635828"/>
                  </a:moveTo>
                  <a:lnTo>
                    <a:pt x="1424495" y="675386"/>
                  </a:lnTo>
                  <a:lnTo>
                    <a:pt x="1434187" y="651329"/>
                  </a:lnTo>
                  <a:lnTo>
                    <a:pt x="1395704" y="635828"/>
                  </a:lnTo>
                  <a:close/>
                </a:path>
                <a:path w="1553210" h="737235">
                  <a:moveTo>
                    <a:pt x="1434187" y="651329"/>
                  </a:moveTo>
                  <a:lnTo>
                    <a:pt x="1424495" y="675386"/>
                  </a:lnTo>
                  <a:lnTo>
                    <a:pt x="1453216" y="675386"/>
                  </a:lnTo>
                  <a:lnTo>
                    <a:pt x="1458912" y="661288"/>
                  </a:lnTo>
                  <a:lnTo>
                    <a:pt x="1434187" y="651329"/>
                  </a:lnTo>
                  <a:close/>
                </a:path>
                <a:path w="1553210" h="737235">
                  <a:moveTo>
                    <a:pt x="1408410" y="604767"/>
                  </a:moveTo>
                  <a:lnTo>
                    <a:pt x="1377133" y="610311"/>
                  </a:lnTo>
                  <a:lnTo>
                    <a:pt x="1395704" y="635828"/>
                  </a:lnTo>
                  <a:lnTo>
                    <a:pt x="1434187" y="651329"/>
                  </a:lnTo>
                  <a:lnTo>
                    <a:pt x="1446728" y="620201"/>
                  </a:lnTo>
                  <a:lnTo>
                    <a:pt x="1408410" y="604767"/>
                  </a:lnTo>
                  <a:close/>
                </a:path>
                <a:path w="1553210" h="737235">
                  <a:moveTo>
                    <a:pt x="1377133" y="610311"/>
                  </a:moveTo>
                  <a:lnTo>
                    <a:pt x="1346041" y="615823"/>
                  </a:lnTo>
                  <a:lnTo>
                    <a:pt x="1395704" y="635828"/>
                  </a:lnTo>
                  <a:lnTo>
                    <a:pt x="1377133" y="610311"/>
                  </a:lnTo>
                  <a:close/>
                </a:path>
                <a:path w="1553210" h="737235">
                  <a:moveTo>
                    <a:pt x="1476995" y="596264"/>
                  </a:moveTo>
                  <a:lnTo>
                    <a:pt x="1456372" y="596264"/>
                  </a:lnTo>
                  <a:lnTo>
                    <a:pt x="1446728" y="620201"/>
                  </a:lnTo>
                  <a:lnTo>
                    <a:pt x="1471485" y="630174"/>
                  </a:lnTo>
                  <a:lnTo>
                    <a:pt x="1483931" y="599059"/>
                  </a:lnTo>
                  <a:lnTo>
                    <a:pt x="1476995" y="596264"/>
                  </a:lnTo>
                  <a:close/>
                </a:path>
                <a:path w="1553210" h="737235">
                  <a:moveTo>
                    <a:pt x="1333420" y="404320"/>
                  </a:moveTo>
                  <a:lnTo>
                    <a:pt x="1314142" y="404985"/>
                  </a:lnTo>
                  <a:lnTo>
                    <a:pt x="1295971" y="413258"/>
                  </a:lnTo>
                  <a:lnTo>
                    <a:pt x="1282457" y="428001"/>
                  </a:lnTo>
                  <a:lnTo>
                    <a:pt x="1275873" y="446150"/>
                  </a:lnTo>
                  <a:lnTo>
                    <a:pt x="1276576" y="465443"/>
                  </a:lnTo>
                  <a:lnTo>
                    <a:pt x="1284922" y="483615"/>
                  </a:lnTo>
                  <a:lnTo>
                    <a:pt x="1321248" y="533526"/>
                  </a:lnTo>
                  <a:lnTo>
                    <a:pt x="1483931" y="599059"/>
                  </a:lnTo>
                  <a:lnTo>
                    <a:pt x="1471485" y="630174"/>
                  </a:lnTo>
                  <a:lnTo>
                    <a:pt x="1515979" y="630174"/>
                  </a:lnTo>
                  <a:lnTo>
                    <a:pt x="1366202" y="424434"/>
                  </a:lnTo>
                  <a:lnTo>
                    <a:pt x="1351532" y="410918"/>
                  </a:lnTo>
                  <a:lnTo>
                    <a:pt x="1333420" y="404320"/>
                  </a:lnTo>
                  <a:close/>
                </a:path>
                <a:path w="1553210" h="737235">
                  <a:moveTo>
                    <a:pt x="194719" y="152058"/>
                  </a:moveTo>
                  <a:lnTo>
                    <a:pt x="231854" y="203066"/>
                  </a:lnTo>
                  <a:lnTo>
                    <a:pt x="1283701" y="626874"/>
                  </a:lnTo>
                  <a:lnTo>
                    <a:pt x="1346041" y="615823"/>
                  </a:lnTo>
                  <a:lnTo>
                    <a:pt x="194719" y="152058"/>
                  </a:lnTo>
                  <a:close/>
                </a:path>
                <a:path w="1553210" h="737235">
                  <a:moveTo>
                    <a:pt x="1456372" y="596264"/>
                  </a:moveTo>
                  <a:lnTo>
                    <a:pt x="1408410" y="604767"/>
                  </a:lnTo>
                  <a:lnTo>
                    <a:pt x="1446728" y="620201"/>
                  </a:lnTo>
                  <a:lnTo>
                    <a:pt x="1456372" y="596264"/>
                  </a:lnTo>
                  <a:close/>
                </a:path>
                <a:path w="1553210" h="737235">
                  <a:moveTo>
                    <a:pt x="1358452" y="584644"/>
                  </a:moveTo>
                  <a:lnTo>
                    <a:pt x="1377133" y="610311"/>
                  </a:lnTo>
                  <a:lnTo>
                    <a:pt x="1408410" y="604767"/>
                  </a:lnTo>
                  <a:lnTo>
                    <a:pt x="1358452" y="584644"/>
                  </a:lnTo>
                  <a:close/>
                </a:path>
                <a:path w="1553210" h="737235">
                  <a:moveTo>
                    <a:pt x="1321248" y="533526"/>
                  </a:moveTo>
                  <a:lnTo>
                    <a:pt x="1358452" y="584644"/>
                  </a:lnTo>
                  <a:lnTo>
                    <a:pt x="1408410" y="604767"/>
                  </a:lnTo>
                  <a:lnTo>
                    <a:pt x="1456372" y="596264"/>
                  </a:lnTo>
                  <a:lnTo>
                    <a:pt x="1476995" y="596264"/>
                  </a:lnTo>
                  <a:lnTo>
                    <a:pt x="1321248" y="533526"/>
                  </a:lnTo>
                  <a:close/>
                </a:path>
                <a:path w="1553210" h="737235">
                  <a:moveTo>
                    <a:pt x="269485" y="109853"/>
                  </a:moveTo>
                  <a:lnTo>
                    <a:pt x="207153" y="120901"/>
                  </a:lnTo>
                  <a:lnTo>
                    <a:pt x="1358452" y="584644"/>
                  </a:lnTo>
                  <a:lnTo>
                    <a:pt x="1321248" y="533526"/>
                  </a:lnTo>
                  <a:lnTo>
                    <a:pt x="269485" y="109853"/>
                  </a:lnTo>
                  <a:close/>
                </a:path>
                <a:path w="1553210" h="737235">
                  <a:moveTo>
                    <a:pt x="312800" y="0"/>
                  </a:moveTo>
                  <a:lnTo>
                    <a:pt x="0" y="55499"/>
                  </a:lnTo>
                  <a:lnTo>
                    <a:pt x="186969" y="312292"/>
                  </a:lnTo>
                  <a:lnTo>
                    <a:pt x="201684" y="325808"/>
                  </a:lnTo>
                  <a:lnTo>
                    <a:pt x="219806" y="332406"/>
                  </a:lnTo>
                  <a:lnTo>
                    <a:pt x="239074" y="331741"/>
                  </a:lnTo>
                  <a:lnTo>
                    <a:pt x="270725" y="308725"/>
                  </a:lnTo>
                  <a:lnTo>
                    <a:pt x="268287" y="253111"/>
                  </a:lnTo>
                  <a:lnTo>
                    <a:pt x="231854" y="203066"/>
                  </a:lnTo>
                  <a:lnTo>
                    <a:pt x="69227" y="137540"/>
                  </a:lnTo>
                  <a:lnTo>
                    <a:pt x="81749" y="106552"/>
                  </a:lnTo>
                  <a:lnTo>
                    <a:pt x="110460" y="106552"/>
                  </a:lnTo>
                  <a:lnTo>
                    <a:pt x="118987" y="85388"/>
                  </a:lnTo>
                  <a:lnTo>
                    <a:pt x="94284" y="75437"/>
                  </a:lnTo>
                  <a:lnTo>
                    <a:pt x="106807" y="44323"/>
                  </a:lnTo>
                  <a:lnTo>
                    <a:pt x="371023" y="44323"/>
                  </a:lnTo>
                  <a:lnTo>
                    <a:pt x="371106" y="40766"/>
                  </a:lnTo>
                  <a:lnTo>
                    <a:pt x="363796" y="22145"/>
                  </a:lnTo>
                  <a:lnTo>
                    <a:pt x="350393" y="8286"/>
                  </a:lnTo>
                  <a:lnTo>
                    <a:pt x="332769" y="476"/>
                  </a:lnTo>
                  <a:lnTo>
                    <a:pt x="312800" y="0"/>
                  </a:lnTo>
                  <a:close/>
                </a:path>
                <a:path w="1553210" h="737235">
                  <a:moveTo>
                    <a:pt x="81749" y="106552"/>
                  </a:moveTo>
                  <a:lnTo>
                    <a:pt x="69227" y="137540"/>
                  </a:lnTo>
                  <a:lnTo>
                    <a:pt x="231854" y="203066"/>
                  </a:lnTo>
                  <a:lnTo>
                    <a:pt x="194719" y="152058"/>
                  </a:lnTo>
                  <a:lnTo>
                    <a:pt x="165930" y="140462"/>
                  </a:lnTo>
                  <a:lnTo>
                    <a:pt x="96799" y="140462"/>
                  </a:lnTo>
                  <a:lnTo>
                    <a:pt x="106452" y="116503"/>
                  </a:lnTo>
                  <a:lnTo>
                    <a:pt x="81749" y="106552"/>
                  </a:lnTo>
                  <a:close/>
                </a:path>
                <a:path w="1553210" h="737235">
                  <a:moveTo>
                    <a:pt x="176050" y="126414"/>
                  </a:moveTo>
                  <a:lnTo>
                    <a:pt x="144806" y="131952"/>
                  </a:lnTo>
                  <a:lnTo>
                    <a:pt x="194719" y="152058"/>
                  </a:lnTo>
                  <a:lnTo>
                    <a:pt x="176050" y="126414"/>
                  </a:lnTo>
                  <a:close/>
                </a:path>
                <a:path w="1553210" h="737235">
                  <a:moveTo>
                    <a:pt x="106452" y="116503"/>
                  </a:moveTo>
                  <a:lnTo>
                    <a:pt x="96799" y="140462"/>
                  </a:lnTo>
                  <a:lnTo>
                    <a:pt x="144806" y="131952"/>
                  </a:lnTo>
                  <a:lnTo>
                    <a:pt x="106452" y="116503"/>
                  </a:lnTo>
                  <a:close/>
                </a:path>
                <a:path w="1553210" h="737235">
                  <a:moveTo>
                    <a:pt x="144806" y="131952"/>
                  </a:moveTo>
                  <a:lnTo>
                    <a:pt x="96799" y="140462"/>
                  </a:lnTo>
                  <a:lnTo>
                    <a:pt x="165930" y="140462"/>
                  </a:lnTo>
                  <a:lnTo>
                    <a:pt x="144806" y="131952"/>
                  </a:lnTo>
                  <a:close/>
                </a:path>
                <a:path w="1553210" h="737235">
                  <a:moveTo>
                    <a:pt x="118987" y="85388"/>
                  </a:moveTo>
                  <a:lnTo>
                    <a:pt x="106452" y="116503"/>
                  </a:lnTo>
                  <a:lnTo>
                    <a:pt x="144806" y="131952"/>
                  </a:lnTo>
                  <a:lnTo>
                    <a:pt x="176050" y="126414"/>
                  </a:lnTo>
                  <a:lnTo>
                    <a:pt x="157466" y="100887"/>
                  </a:lnTo>
                  <a:lnTo>
                    <a:pt x="118987" y="85388"/>
                  </a:lnTo>
                  <a:close/>
                </a:path>
                <a:path w="1553210" h="737235">
                  <a:moveTo>
                    <a:pt x="157466" y="100887"/>
                  </a:moveTo>
                  <a:lnTo>
                    <a:pt x="176050" y="126414"/>
                  </a:lnTo>
                  <a:lnTo>
                    <a:pt x="207153" y="120901"/>
                  </a:lnTo>
                  <a:lnTo>
                    <a:pt x="157466" y="100887"/>
                  </a:lnTo>
                  <a:close/>
                </a:path>
                <a:path w="1553210" h="737235">
                  <a:moveTo>
                    <a:pt x="149053" y="61340"/>
                  </a:moveTo>
                  <a:lnTo>
                    <a:pt x="128676" y="61340"/>
                  </a:lnTo>
                  <a:lnTo>
                    <a:pt x="157466" y="100887"/>
                  </a:lnTo>
                  <a:lnTo>
                    <a:pt x="207153" y="120901"/>
                  </a:lnTo>
                  <a:lnTo>
                    <a:pt x="269485" y="109853"/>
                  </a:lnTo>
                  <a:lnTo>
                    <a:pt x="149053" y="61340"/>
                  </a:lnTo>
                  <a:close/>
                </a:path>
                <a:path w="1553210" h="737235">
                  <a:moveTo>
                    <a:pt x="110460" y="106552"/>
                  </a:moveTo>
                  <a:lnTo>
                    <a:pt x="81749" y="106552"/>
                  </a:lnTo>
                  <a:lnTo>
                    <a:pt x="106452" y="116503"/>
                  </a:lnTo>
                  <a:lnTo>
                    <a:pt x="110460" y="106552"/>
                  </a:lnTo>
                  <a:close/>
                </a:path>
                <a:path w="1553210" h="737235">
                  <a:moveTo>
                    <a:pt x="371023" y="44323"/>
                  </a:moveTo>
                  <a:lnTo>
                    <a:pt x="106807" y="44323"/>
                  </a:lnTo>
                  <a:lnTo>
                    <a:pt x="269485" y="109853"/>
                  </a:lnTo>
                  <a:lnTo>
                    <a:pt x="330377" y="99060"/>
                  </a:lnTo>
                  <a:lnTo>
                    <a:pt x="362824" y="78343"/>
                  </a:lnTo>
                  <a:lnTo>
                    <a:pt x="371023" y="44323"/>
                  </a:lnTo>
                  <a:close/>
                </a:path>
                <a:path w="1553210" h="737235">
                  <a:moveTo>
                    <a:pt x="128676" y="61340"/>
                  </a:moveTo>
                  <a:lnTo>
                    <a:pt x="118987" y="85388"/>
                  </a:lnTo>
                  <a:lnTo>
                    <a:pt x="157466" y="100887"/>
                  </a:lnTo>
                  <a:lnTo>
                    <a:pt x="128676" y="61340"/>
                  </a:lnTo>
                  <a:close/>
                </a:path>
                <a:path w="1553210" h="737235">
                  <a:moveTo>
                    <a:pt x="106807" y="44323"/>
                  </a:moveTo>
                  <a:lnTo>
                    <a:pt x="94284" y="75437"/>
                  </a:lnTo>
                  <a:lnTo>
                    <a:pt x="118987" y="85388"/>
                  </a:lnTo>
                  <a:lnTo>
                    <a:pt x="128676" y="61340"/>
                  </a:lnTo>
                  <a:lnTo>
                    <a:pt x="149053" y="61340"/>
                  </a:lnTo>
                  <a:lnTo>
                    <a:pt x="106807" y="44323"/>
                  </a:lnTo>
                  <a:close/>
                </a:path>
              </a:pathLst>
            </a:custGeom>
            <a:solidFill>
              <a:srgbClr val="059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02152" y="4069080"/>
              <a:ext cx="2573274" cy="84505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926966" y="4297519"/>
              <a:ext cx="1728470" cy="351155"/>
            </a:xfrm>
            <a:custGeom>
              <a:avLst/>
              <a:gdLst/>
              <a:ahLst/>
              <a:cxnLst/>
              <a:rect l="l" t="t" r="r" b="b"/>
              <a:pathLst>
                <a:path w="1728470" h="351154">
                  <a:moveTo>
                    <a:pt x="288149" y="0"/>
                  </a:moveTo>
                  <a:lnTo>
                    <a:pt x="269494" y="7018"/>
                  </a:lnTo>
                  <a:lnTo>
                    <a:pt x="0" y="175420"/>
                  </a:lnTo>
                  <a:lnTo>
                    <a:pt x="269494" y="343822"/>
                  </a:lnTo>
                  <a:lnTo>
                    <a:pt x="288149" y="350841"/>
                  </a:lnTo>
                  <a:lnTo>
                    <a:pt x="307387" y="350156"/>
                  </a:lnTo>
                  <a:lnTo>
                    <a:pt x="324983" y="342304"/>
                  </a:lnTo>
                  <a:lnTo>
                    <a:pt x="338709" y="327820"/>
                  </a:lnTo>
                  <a:lnTo>
                    <a:pt x="345745" y="309092"/>
                  </a:lnTo>
                  <a:lnTo>
                    <a:pt x="345090" y="289815"/>
                  </a:lnTo>
                  <a:lnTo>
                    <a:pt x="337244" y="272206"/>
                  </a:lnTo>
                  <a:lnTo>
                    <a:pt x="322707" y="258478"/>
                  </a:lnTo>
                  <a:lnTo>
                    <a:pt x="270281" y="225712"/>
                  </a:lnTo>
                  <a:lnTo>
                    <a:pt x="94869" y="225712"/>
                  </a:lnTo>
                  <a:lnTo>
                    <a:pt x="94869" y="192184"/>
                  </a:lnTo>
                  <a:lnTo>
                    <a:pt x="121538" y="192184"/>
                  </a:lnTo>
                  <a:lnTo>
                    <a:pt x="121538" y="158656"/>
                  </a:lnTo>
                  <a:lnTo>
                    <a:pt x="94869" y="158656"/>
                  </a:lnTo>
                  <a:lnTo>
                    <a:pt x="94869" y="125128"/>
                  </a:lnTo>
                  <a:lnTo>
                    <a:pt x="270281" y="125128"/>
                  </a:lnTo>
                  <a:lnTo>
                    <a:pt x="322707" y="92362"/>
                  </a:lnTo>
                  <a:lnTo>
                    <a:pt x="337244" y="78634"/>
                  </a:lnTo>
                  <a:lnTo>
                    <a:pt x="345090" y="61025"/>
                  </a:lnTo>
                  <a:lnTo>
                    <a:pt x="345745" y="41749"/>
                  </a:lnTo>
                  <a:lnTo>
                    <a:pt x="338709" y="23020"/>
                  </a:lnTo>
                  <a:lnTo>
                    <a:pt x="324983" y="8536"/>
                  </a:lnTo>
                  <a:lnTo>
                    <a:pt x="307387" y="684"/>
                  </a:lnTo>
                  <a:lnTo>
                    <a:pt x="288149" y="0"/>
                  </a:lnTo>
                  <a:close/>
                </a:path>
                <a:path w="1728470" h="351154">
                  <a:moveTo>
                    <a:pt x="1538147" y="175420"/>
                  </a:moveTo>
                  <a:lnTo>
                    <a:pt x="1405255" y="258478"/>
                  </a:lnTo>
                  <a:lnTo>
                    <a:pt x="1390717" y="272206"/>
                  </a:lnTo>
                  <a:lnTo>
                    <a:pt x="1382871" y="289815"/>
                  </a:lnTo>
                  <a:lnTo>
                    <a:pt x="1382216" y="309092"/>
                  </a:lnTo>
                  <a:lnTo>
                    <a:pt x="1389253" y="327820"/>
                  </a:lnTo>
                  <a:lnTo>
                    <a:pt x="1402978" y="342304"/>
                  </a:lnTo>
                  <a:lnTo>
                    <a:pt x="1420574" y="350156"/>
                  </a:lnTo>
                  <a:lnTo>
                    <a:pt x="1439812" y="350841"/>
                  </a:lnTo>
                  <a:lnTo>
                    <a:pt x="1458468" y="343822"/>
                  </a:lnTo>
                  <a:lnTo>
                    <a:pt x="1647479" y="225712"/>
                  </a:lnTo>
                  <a:lnTo>
                    <a:pt x="1633093" y="225712"/>
                  </a:lnTo>
                  <a:lnTo>
                    <a:pt x="1633093" y="218092"/>
                  </a:lnTo>
                  <a:lnTo>
                    <a:pt x="1606423" y="218092"/>
                  </a:lnTo>
                  <a:lnTo>
                    <a:pt x="1538147" y="175420"/>
                  </a:lnTo>
                  <a:close/>
                </a:path>
                <a:path w="1728470" h="351154">
                  <a:moveTo>
                    <a:pt x="121538" y="192184"/>
                  </a:moveTo>
                  <a:lnTo>
                    <a:pt x="94869" y="192184"/>
                  </a:lnTo>
                  <a:lnTo>
                    <a:pt x="94869" y="225712"/>
                  </a:lnTo>
                  <a:lnTo>
                    <a:pt x="270281" y="225712"/>
                  </a:lnTo>
                  <a:lnTo>
                    <a:pt x="258089" y="218092"/>
                  </a:lnTo>
                  <a:lnTo>
                    <a:pt x="121538" y="218092"/>
                  </a:lnTo>
                  <a:lnTo>
                    <a:pt x="121538" y="192184"/>
                  </a:lnTo>
                  <a:close/>
                </a:path>
                <a:path w="1728470" h="351154">
                  <a:moveTo>
                    <a:pt x="1511325" y="192184"/>
                  </a:moveTo>
                  <a:lnTo>
                    <a:pt x="216636" y="192184"/>
                  </a:lnTo>
                  <a:lnTo>
                    <a:pt x="270281" y="225712"/>
                  </a:lnTo>
                  <a:lnTo>
                    <a:pt x="1457680" y="225712"/>
                  </a:lnTo>
                  <a:lnTo>
                    <a:pt x="1511325" y="192184"/>
                  </a:lnTo>
                  <a:close/>
                </a:path>
                <a:path w="1728470" h="351154">
                  <a:moveTo>
                    <a:pt x="1701134" y="192184"/>
                  </a:moveTo>
                  <a:lnTo>
                    <a:pt x="1633093" y="192184"/>
                  </a:lnTo>
                  <a:lnTo>
                    <a:pt x="1633093" y="225712"/>
                  </a:lnTo>
                  <a:lnTo>
                    <a:pt x="1647479" y="225712"/>
                  </a:lnTo>
                  <a:lnTo>
                    <a:pt x="1701134" y="192184"/>
                  </a:lnTo>
                  <a:close/>
                </a:path>
                <a:path w="1728470" h="351154">
                  <a:moveTo>
                    <a:pt x="121538" y="132748"/>
                  </a:moveTo>
                  <a:lnTo>
                    <a:pt x="121538" y="218092"/>
                  </a:lnTo>
                  <a:lnTo>
                    <a:pt x="189814" y="175420"/>
                  </a:lnTo>
                  <a:lnTo>
                    <a:pt x="121538" y="132748"/>
                  </a:lnTo>
                  <a:close/>
                </a:path>
                <a:path w="1728470" h="351154">
                  <a:moveTo>
                    <a:pt x="189814" y="175420"/>
                  </a:moveTo>
                  <a:lnTo>
                    <a:pt x="121538" y="218092"/>
                  </a:lnTo>
                  <a:lnTo>
                    <a:pt x="258089" y="218092"/>
                  </a:lnTo>
                  <a:lnTo>
                    <a:pt x="189814" y="175420"/>
                  </a:lnTo>
                  <a:close/>
                </a:path>
                <a:path w="1728470" h="351154">
                  <a:moveTo>
                    <a:pt x="1606423" y="132748"/>
                  </a:moveTo>
                  <a:lnTo>
                    <a:pt x="1538147" y="175420"/>
                  </a:lnTo>
                  <a:lnTo>
                    <a:pt x="1606423" y="218092"/>
                  </a:lnTo>
                  <a:lnTo>
                    <a:pt x="1606423" y="132748"/>
                  </a:lnTo>
                  <a:close/>
                </a:path>
                <a:path w="1728470" h="351154">
                  <a:moveTo>
                    <a:pt x="1633093" y="132748"/>
                  </a:moveTo>
                  <a:lnTo>
                    <a:pt x="1606423" y="132748"/>
                  </a:lnTo>
                  <a:lnTo>
                    <a:pt x="1606423" y="218092"/>
                  </a:lnTo>
                  <a:lnTo>
                    <a:pt x="1633093" y="218092"/>
                  </a:lnTo>
                  <a:lnTo>
                    <a:pt x="1633093" y="192184"/>
                  </a:lnTo>
                  <a:lnTo>
                    <a:pt x="1701134" y="192184"/>
                  </a:lnTo>
                  <a:lnTo>
                    <a:pt x="1727962" y="175420"/>
                  </a:lnTo>
                  <a:lnTo>
                    <a:pt x="1701134" y="158656"/>
                  </a:lnTo>
                  <a:lnTo>
                    <a:pt x="1633093" y="158656"/>
                  </a:lnTo>
                  <a:lnTo>
                    <a:pt x="1633093" y="132748"/>
                  </a:lnTo>
                  <a:close/>
                </a:path>
                <a:path w="1728470" h="351154">
                  <a:moveTo>
                    <a:pt x="258089" y="132748"/>
                  </a:moveTo>
                  <a:lnTo>
                    <a:pt x="121538" y="132748"/>
                  </a:lnTo>
                  <a:lnTo>
                    <a:pt x="189814" y="175420"/>
                  </a:lnTo>
                  <a:lnTo>
                    <a:pt x="258089" y="132748"/>
                  </a:lnTo>
                  <a:close/>
                </a:path>
                <a:path w="1728470" h="351154">
                  <a:moveTo>
                    <a:pt x="1439812" y="0"/>
                  </a:moveTo>
                  <a:lnTo>
                    <a:pt x="1420574" y="684"/>
                  </a:lnTo>
                  <a:lnTo>
                    <a:pt x="1402978" y="8536"/>
                  </a:lnTo>
                  <a:lnTo>
                    <a:pt x="1389253" y="23020"/>
                  </a:lnTo>
                  <a:lnTo>
                    <a:pt x="1382216" y="41749"/>
                  </a:lnTo>
                  <a:lnTo>
                    <a:pt x="1382871" y="61025"/>
                  </a:lnTo>
                  <a:lnTo>
                    <a:pt x="1390717" y="78634"/>
                  </a:lnTo>
                  <a:lnTo>
                    <a:pt x="1405255" y="92362"/>
                  </a:lnTo>
                  <a:lnTo>
                    <a:pt x="1538147" y="175420"/>
                  </a:lnTo>
                  <a:lnTo>
                    <a:pt x="1606423" y="132748"/>
                  </a:lnTo>
                  <a:lnTo>
                    <a:pt x="1633093" y="132748"/>
                  </a:lnTo>
                  <a:lnTo>
                    <a:pt x="1633093" y="125128"/>
                  </a:lnTo>
                  <a:lnTo>
                    <a:pt x="1647479" y="125128"/>
                  </a:lnTo>
                  <a:lnTo>
                    <a:pt x="1458468" y="7018"/>
                  </a:lnTo>
                  <a:lnTo>
                    <a:pt x="1439812" y="0"/>
                  </a:lnTo>
                  <a:close/>
                </a:path>
                <a:path w="1728470" h="351154">
                  <a:moveTo>
                    <a:pt x="270281" y="125128"/>
                  </a:moveTo>
                  <a:lnTo>
                    <a:pt x="94869" y="125128"/>
                  </a:lnTo>
                  <a:lnTo>
                    <a:pt x="94869" y="158656"/>
                  </a:lnTo>
                  <a:lnTo>
                    <a:pt x="121538" y="158656"/>
                  </a:lnTo>
                  <a:lnTo>
                    <a:pt x="121538" y="132748"/>
                  </a:lnTo>
                  <a:lnTo>
                    <a:pt x="258089" y="132748"/>
                  </a:lnTo>
                  <a:lnTo>
                    <a:pt x="270281" y="125128"/>
                  </a:lnTo>
                  <a:close/>
                </a:path>
                <a:path w="1728470" h="351154">
                  <a:moveTo>
                    <a:pt x="1457680" y="125128"/>
                  </a:moveTo>
                  <a:lnTo>
                    <a:pt x="270281" y="125128"/>
                  </a:lnTo>
                  <a:lnTo>
                    <a:pt x="216636" y="158656"/>
                  </a:lnTo>
                  <a:lnTo>
                    <a:pt x="1511325" y="158656"/>
                  </a:lnTo>
                  <a:lnTo>
                    <a:pt x="1457680" y="125128"/>
                  </a:lnTo>
                  <a:close/>
                </a:path>
                <a:path w="1728470" h="351154">
                  <a:moveTo>
                    <a:pt x="1647479" y="125128"/>
                  </a:moveTo>
                  <a:lnTo>
                    <a:pt x="1633093" y="125128"/>
                  </a:lnTo>
                  <a:lnTo>
                    <a:pt x="1633093" y="158656"/>
                  </a:lnTo>
                  <a:lnTo>
                    <a:pt x="1701134" y="158656"/>
                  </a:lnTo>
                  <a:lnTo>
                    <a:pt x="1647479" y="125128"/>
                  </a:lnTo>
                  <a:close/>
                </a:path>
              </a:pathLst>
            </a:custGeom>
            <a:solidFill>
              <a:srgbClr val="059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487918" y="6228384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Microsoft Sans Serif"/>
                <a:cs typeface="Microsoft Sans Serif"/>
              </a:rPr>
              <a:t>8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108" y="1415796"/>
            <a:ext cx="8194040" cy="0"/>
          </a:xfrm>
          <a:custGeom>
            <a:avLst/>
            <a:gdLst/>
            <a:ahLst/>
            <a:cxnLst/>
            <a:rect l="l" t="t" r="r" b="b"/>
            <a:pathLst>
              <a:path w="8194040">
                <a:moveTo>
                  <a:pt x="0" y="0"/>
                </a:moveTo>
                <a:lnTo>
                  <a:pt x="8193913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8871" y="81628"/>
            <a:ext cx="9025255" cy="1772920"/>
            <a:chOff x="118871" y="81628"/>
            <a:chExt cx="9025255" cy="1772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0196" y="81628"/>
              <a:ext cx="7209346" cy="489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1" y="441960"/>
              <a:ext cx="9025127" cy="906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9736" y="947927"/>
              <a:ext cx="1576577" cy="9060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6056" y="947927"/>
              <a:ext cx="713994" cy="9060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9792" y="947927"/>
              <a:ext cx="1317498" cy="9060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7031" y="947927"/>
              <a:ext cx="799338" cy="9060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24983" y="947927"/>
              <a:ext cx="1954530" cy="90601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8655" y="52781"/>
            <a:ext cx="8739505" cy="1527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06375" marR="59055" indent="628015">
              <a:lnSpc>
                <a:spcPts val="4010"/>
              </a:lnSpc>
              <a:spcBef>
                <a:spcPts val="85"/>
              </a:spcBef>
            </a:pPr>
            <a:r>
              <a:rPr sz="3200" spc="-10" dirty="0">
                <a:solidFill>
                  <a:srgbClr val="860038"/>
                </a:solidFill>
              </a:rPr>
              <a:t>ВИПУСК</a:t>
            </a:r>
            <a:r>
              <a:rPr sz="3200" spc="3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ОБЛІГАЦІЙ</a:t>
            </a:r>
            <a:r>
              <a:rPr sz="3200" spc="10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ВНУТРІШНІХ </a:t>
            </a:r>
            <a:r>
              <a:rPr sz="3200" spc="-10" dirty="0">
                <a:solidFill>
                  <a:srgbClr val="860038"/>
                </a:solidFill>
              </a:rPr>
              <a:t> МІСЦЕВИХ</a:t>
            </a:r>
            <a:r>
              <a:rPr sz="3200" spc="4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ПОЗИК</a:t>
            </a:r>
            <a:r>
              <a:rPr sz="3200" spc="3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МІСТАМИ</a:t>
            </a:r>
            <a:r>
              <a:rPr sz="3200" spc="5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УКРАЇНИ</a:t>
            </a:r>
            <a:r>
              <a:rPr sz="3200" spc="2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У</a:t>
            </a:r>
            <a:endParaRPr sz="3200"/>
          </a:p>
          <a:p>
            <a:pPr marL="12700">
              <a:lnSpc>
                <a:spcPts val="3825"/>
              </a:lnSpc>
              <a:tabLst>
                <a:tab pos="2548255" algn="l"/>
                <a:tab pos="8726170" algn="l"/>
              </a:tabLst>
            </a:pPr>
            <a:r>
              <a:rPr sz="320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	2003-2018</a:t>
            </a:r>
            <a:r>
              <a:rPr sz="3200" u="heavy" spc="-2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200" u="heavy" spc="-1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РОКАХ	</a:t>
            </a:r>
            <a:endParaRPr sz="3200"/>
          </a:p>
        </p:txBody>
      </p:sp>
      <p:sp>
        <p:nvSpPr>
          <p:cNvPr id="12" name="object 12"/>
          <p:cNvSpPr txBox="1"/>
          <p:nvPr/>
        </p:nvSpPr>
        <p:spPr>
          <a:xfrm>
            <a:off x="536244" y="6281115"/>
            <a:ext cx="195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9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00555" y="1712974"/>
            <a:ext cx="6776084" cy="3827145"/>
            <a:chOff x="1400555" y="1712974"/>
            <a:chExt cx="6776084" cy="3827145"/>
          </a:xfrm>
        </p:grpSpPr>
        <p:sp>
          <p:nvSpPr>
            <p:cNvPr id="14" name="object 14"/>
            <p:cNvSpPr/>
            <p:nvPr/>
          </p:nvSpPr>
          <p:spPr>
            <a:xfrm>
              <a:off x="1400555" y="1714500"/>
              <a:ext cx="6776084" cy="3749040"/>
            </a:xfrm>
            <a:custGeom>
              <a:avLst/>
              <a:gdLst/>
              <a:ahLst/>
              <a:cxnLst/>
              <a:rect l="l" t="t" r="r" b="b"/>
              <a:pathLst>
                <a:path w="6776084" h="3749040">
                  <a:moveTo>
                    <a:pt x="6699504" y="3749040"/>
                  </a:moveTo>
                  <a:lnTo>
                    <a:pt x="6699504" y="0"/>
                  </a:lnTo>
                </a:path>
                <a:path w="6776084" h="3749040">
                  <a:moveTo>
                    <a:pt x="6699504" y="3749040"/>
                  </a:moveTo>
                  <a:lnTo>
                    <a:pt x="6775704" y="3749040"/>
                  </a:lnTo>
                </a:path>
                <a:path w="6776084" h="3749040">
                  <a:moveTo>
                    <a:pt x="6699504" y="3212592"/>
                  </a:moveTo>
                  <a:lnTo>
                    <a:pt x="6775704" y="3212592"/>
                  </a:lnTo>
                </a:path>
                <a:path w="6776084" h="3749040">
                  <a:moveTo>
                    <a:pt x="6699504" y="2679192"/>
                  </a:moveTo>
                  <a:lnTo>
                    <a:pt x="6775704" y="2679192"/>
                  </a:lnTo>
                </a:path>
                <a:path w="6776084" h="3749040">
                  <a:moveTo>
                    <a:pt x="6699504" y="2142744"/>
                  </a:moveTo>
                  <a:lnTo>
                    <a:pt x="6775704" y="2142744"/>
                  </a:lnTo>
                </a:path>
                <a:path w="6776084" h="3749040">
                  <a:moveTo>
                    <a:pt x="6699504" y="1606296"/>
                  </a:moveTo>
                  <a:lnTo>
                    <a:pt x="6775704" y="1606296"/>
                  </a:lnTo>
                </a:path>
                <a:path w="6776084" h="3749040">
                  <a:moveTo>
                    <a:pt x="6699504" y="1069848"/>
                  </a:moveTo>
                  <a:lnTo>
                    <a:pt x="6775704" y="1069848"/>
                  </a:lnTo>
                </a:path>
                <a:path w="6776084" h="3749040">
                  <a:moveTo>
                    <a:pt x="6699504" y="533400"/>
                  </a:moveTo>
                  <a:lnTo>
                    <a:pt x="6775704" y="533400"/>
                  </a:lnTo>
                </a:path>
                <a:path w="6776084" h="3749040">
                  <a:moveTo>
                    <a:pt x="6699504" y="0"/>
                  </a:moveTo>
                  <a:lnTo>
                    <a:pt x="6775704" y="0"/>
                  </a:lnTo>
                </a:path>
                <a:path w="6776084" h="3749040">
                  <a:moveTo>
                    <a:pt x="76200" y="3749040"/>
                  </a:moveTo>
                  <a:lnTo>
                    <a:pt x="76200" y="0"/>
                  </a:lnTo>
                </a:path>
                <a:path w="6776084" h="3749040">
                  <a:moveTo>
                    <a:pt x="0" y="3749040"/>
                  </a:moveTo>
                  <a:lnTo>
                    <a:pt x="76200" y="3749040"/>
                  </a:lnTo>
                </a:path>
                <a:path w="6776084" h="3749040">
                  <a:moveTo>
                    <a:pt x="0" y="3124200"/>
                  </a:moveTo>
                  <a:lnTo>
                    <a:pt x="76200" y="3124200"/>
                  </a:lnTo>
                </a:path>
                <a:path w="6776084" h="3749040">
                  <a:moveTo>
                    <a:pt x="0" y="2499360"/>
                  </a:moveTo>
                  <a:lnTo>
                    <a:pt x="76200" y="2499360"/>
                  </a:lnTo>
                </a:path>
                <a:path w="6776084" h="3749040">
                  <a:moveTo>
                    <a:pt x="0" y="1874520"/>
                  </a:moveTo>
                  <a:lnTo>
                    <a:pt x="76200" y="1874520"/>
                  </a:lnTo>
                </a:path>
                <a:path w="6776084" h="3749040">
                  <a:moveTo>
                    <a:pt x="0" y="1249679"/>
                  </a:moveTo>
                  <a:lnTo>
                    <a:pt x="76200" y="1249679"/>
                  </a:lnTo>
                </a:path>
                <a:path w="6776084" h="3749040">
                  <a:moveTo>
                    <a:pt x="0" y="624839"/>
                  </a:moveTo>
                  <a:lnTo>
                    <a:pt x="76200" y="624839"/>
                  </a:lnTo>
                </a:path>
                <a:path w="6776084" h="374904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0200" y="5248655"/>
              <a:ext cx="2649220" cy="216535"/>
            </a:xfrm>
            <a:custGeom>
              <a:avLst/>
              <a:gdLst/>
              <a:ahLst/>
              <a:cxnLst/>
              <a:rect l="l" t="t" r="r" b="b"/>
              <a:pathLst>
                <a:path w="2649220" h="216535">
                  <a:moveTo>
                    <a:pt x="164592" y="121920"/>
                  </a:moveTo>
                  <a:lnTo>
                    <a:pt x="0" y="121920"/>
                  </a:lnTo>
                  <a:lnTo>
                    <a:pt x="0" y="216408"/>
                  </a:lnTo>
                  <a:lnTo>
                    <a:pt x="164592" y="216408"/>
                  </a:lnTo>
                  <a:lnTo>
                    <a:pt x="164592" y="121920"/>
                  </a:lnTo>
                  <a:close/>
                </a:path>
                <a:path w="2649220" h="216535">
                  <a:moveTo>
                    <a:pt x="579120" y="185928"/>
                  </a:moveTo>
                  <a:lnTo>
                    <a:pt x="414528" y="185928"/>
                  </a:lnTo>
                  <a:lnTo>
                    <a:pt x="414528" y="216408"/>
                  </a:lnTo>
                  <a:lnTo>
                    <a:pt x="579120" y="216408"/>
                  </a:lnTo>
                  <a:lnTo>
                    <a:pt x="579120" y="185928"/>
                  </a:lnTo>
                  <a:close/>
                </a:path>
                <a:path w="2649220" h="216535">
                  <a:moveTo>
                    <a:pt x="993648" y="0"/>
                  </a:moveTo>
                  <a:lnTo>
                    <a:pt x="829056" y="0"/>
                  </a:lnTo>
                  <a:lnTo>
                    <a:pt x="829056" y="216408"/>
                  </a:lnTo>
                  <a:lnTo>
                    <a:pt x="993648" y="216408"/>
                  </a:lnTo>
                  <a:lnTo>
                    <a:pt x="993648" y="0"/>
                  </a:lnTo>
                  <a:close/>
                </a:path>
                <a:path w="2649220" h="216535">
                  <a:moveTo>
                    <a:pt x="1408176" y="158496"/>
                  </a:moveTo>
                  <a:lnTo>
                    <a:pt x="1240536" y="158496"/>
                  </a:lnTo>
                  <a:lnTo>
                    <a:pt x="1240536" y="216408"/>
                  </a:lnTo>
                  <a:lnTo>
                    <a:pt x="1408176" y="216408"/>
                  </a:lnTo>
                  <a:lnTo>
                    <a:pt x="1408176" y="158496"/>
                  </a:lnTo>
                  <a:close/>
                </a:path>
                <a:path w="2649220" h="216535">
                  <a:moveTo>
                    <a:pt x="1822704" y="118872"/>
                  </a:moveTo>
                  <a:lnTo>
                    <a:pt x="1655064" y="118872"/>
                  </a:lnTo>
                  <a:lnTo>
                    <a:pt x="1655064" y="216408"/>
                  </a:lnTo>
                  <a:lnTo>
                    <a:pt x="1822704" y="216408"/>
                  </a:lnTo>
                  <a:lnTo>
                    <a:pt x="1822704" y="118872"/>
                  </a:lnTo>
                  <a:close/>
                </a:path>
                <a:path w="2649220" h="216535">
                  <a:moveTo>
                    <a:pt x="2234184" y="64008"/>
                  </a:moveTo>
                  <a:lnTo>
                    <a:pt x="2069592" y="64008"/>
                  </a:lnTo>
                  <a:lnTo>
                    <a:pt x="2069592" y="216408"/>
                  </a:lnTo>
                  <a:lnTo>
                    <a:pt x="2234184" y="216408"/>
                  </a:lnTo>
                  <a:lnTo>
                    <a:pt x="2234184" y="64008"/>
                  </a:lnTo>
                  <a:close/>
                </a:path>
                <a:path w="2649220" h="216535">
                  <a:moveTo>
                    <a:pt x="2648712" y="45720"/>
                  </a:moveTo>
                  <a:lnTo>
                    <a:pt x="2484120" y="45720"/>
                  </a:lnTo>
                  <a:lnTo>
                    <a:pt x="2484120" y="216408"/>
                  </a:lnTo>
                  <a:lnTo>
                    <a:pt x="2648712" y="216408"/>
                  </a:lnTo>
                  <a:lnTo>
                    <a:pt x="2648712" y="457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6755" y="5463540"/>
              <a:ext cx="3064510" cy="0"/>
            </a:xfrm>
            <a:custGeom>
              <a:avLst/>
              <a:gdLst/>
              <a:ahLst/>
              <a:cxnLst/>
              <a:rect l="l" t="t" r="r" b="b"/>
              <a:pathLst>
                <a:path w="3064510">
                  <a:moveTo>
                    <a:pt x="0" y="0"/>
                  </a:moveTo>
                  <a:lnTo>
                    <a:pt x="3064129" y="0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13376" y="1914143"/>
              <a:ext cx="579120" cy="3550920"/>
            </a:xfrm>
            <a:custGeom>
              <a:avLst/>
              <a:gdLst/>
              <a:ahLst/>
              <a:cxnLst/>
              <a:rect l="l" t="t" r="r" b="b"/>
              <a:pathLst>
                <a:path w="579120" h="3550920">
                  <a:moveTo>
                    <a:pt x="164592" y="3185160"/>
                  </a:moveTo>
                  <a:lnTo>
                    <a:pt x="0" y="3185160"/>
                  </a:lnTo>
                  <a:lnTo>
                    <a:pt x="0" y="3550920"/>
                  </a:lnTo>
                  <a:lnTo>
                    <a:pt x="164592" y="3550920"/>
                  </a:lnTo>
                  <a:lnTo>
                    <a:pt x="164592" y="3185160"/>
                  </a:lnTo>
                  <a:close/>
                </a:path>
                <a:path w="579120" h="3550920">
                  <a:moveTo>
                    <a:pt x="579120" y="0"/>
                  </a:moveTo>
                  <a:lnTo>
                    <a:pt x="411480" y="0"/>
                  </a:lnTo>
                  <a:lnTo>
                    <a:pt x="411480" y="3550920"/>
                  </a:lnTo>
                  <a:lnTo>
                    <a:pt x="579120" y="3550920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4036" y="5463540"/>
              <a:ext cx="1170940" cy="0"/>
            </a:xfrm>
            <a:custGeom>
              <a:avLst/>
              <a:gdLst/>
              <a:ahLst/>
              <a:cxnLst/>
              <a:rect l="l" t="t" r="r" b="b"/>
              <a:pathLst>
                <a:path w="1170939">
                  <a:moveTo>
                    <a:pt x="0" y="0"/>
                  </a:moveTo>
                  <a:lnTo>
                    <a:pt x="1170432" y="0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53912" y="3980687"/>
              <a:ext cx="1823085" cy="1484630"/>
            </a:xfrm>
            <a:custGeom>
              <a:avLst/>
              <a:gdLst/>
              <a:ahLst/>
              <a:cxnLst/>
              <a:rect l="l" t="t" r="r" b="b"/>
              <a:pathLst>
                <a:path w="1823084" h="1484629">
                  <a:moveTo>
                    <a:pt x="164592" y="0"/>
                  </a:moveTo>
                  <a:lnTo>
                    <a:pt x="0" y="0"/>
                  </a:lnTo>
                  <a:lnTo>
                    <a:pt x="0" y="1484376"/>
                  </a:lnTo>
                  <a:lnTo>
                    <a:pt x="164592" y="1484376"/>
                  </a:lnTo>
                  <a:lnTo>
                    <a:pt x="164592" y="0"/>
                  </a:lnTo>
                  <a:close/>
                </a:path>
                <a:path w="1823084" h="1484629">
                  <a:moveTo>
                    <a:pt x="1822704" y="1021080"/>
                  </a:moveTo>
                  <a:lnTo>
                    <a:pt x="1655064" y="1021080"/>
                  </a:lnTo>
                  <a:lnTo>
                    <a:pt x="1655064" y="1484376"/>
                  </a:lnTo>
                  <a:lnTo>
                    <a:pt x="1822704" y="1484376"/>
                  </a:lnTo>
                  <a:lnTo>
                    <a:pt x="1822704" y="102108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6755" y="5463540"/>
              <a:ext cx="6623684" cy="76200"/>
            </a:xfrm>
            <a:custGeom>
              <a:avLst/>
              <a:gdLst/>
              <a:ahLst/>
              <a:cxnLst/>
              <a:rect l="l" t="t" r="r" b="b"/>
              <a:pathLst>
                <a:path w="6623684" h="76200">
                  <a:moveTo>
                    <a:pt x="4380865" y="0"/>
                  </a:moveTo>
                  <a:lnTo>
                    <a:pt x="6623304" y="0"/>
                  </a:lnTo>
                </a:path>
                <a:path w="6623684" h="76200">
                  <a:moveTo>
                    <a:pt x="0" y="0"/>
                  </a:moveTo>
                  <a:lnTo>
                    <a:pt x="0" y="76200"/>
                  </a:lnTo>
                </a:path>
                <a:path w="6623684" h="76200">
                  <a:moveTo>
                    <a:pt x="411480" y="0"/>
                  </a:moveTo>
                  <a:lnTo>
                    <a:pt x="411480" y="76200"/>
                  </a:lnTo>
                </a:path>
                <a:path w="6623684" h="76200">
                  <a:moveTo>
                    <a:pt x="826007" y="0"/>
                  </a:moveTo>
                  <a:lnTo>
                    <a:pt x="826007" y="76200"/>
                  </a:lnTo>
                </a:path>
                <a:path w="6623684" h="76200">
                  <a:moveTo>
                    <a:pt x="1240536" y="0"/>
                  </a:moveTo>
                  <a:lnTo>
                    <a:pt x="1240536" y="76200"/>
                  </a:lnTo>
                </a:path>
                <a:path w="6623684" h="76200">
                  <a:moveTo>
                    <a:pt x="1655064" y="0"/>
                  </a:moveTo>
                  <a:lnTo>
                    <a:pt x="1655064" y="76200"/>
                  </a:lnTo>
                </a:path>
                <a:path w="6623684" h="76200">
                  <a:moveTo>
                    <a:pt x="2069592" y="0"/>
                  </a:moveTo>
                  <a:lnTo>
                    <a:pt x="2069592" y="76200"/>
                  </a:lnTo>
                </a:path>
                <a:path w="6623684" h="76200">
                  <a:moveTo>
                    <a:pt x="2484120" y="0"/>
                  </a:moveTo>
                  <a:lnTo>
                    <a:pt x="2484120" y="76200"/>
                  </a:lnTo>
                </a:path>
                <a:path w="6623684" h="76200">
                  <a:moveTo>
                    <a:pt x="2895599" y="0"/>
                  </a:moveTo>
                  <a:lnTo>
                    <a:pt x="2895599" y="76200"/>
                  </a:lnTo>
                </a:path>
                <a:path w="6623684" h="76200">
                  <a:moveTo>
                    <a:pt x="3310128" y="0"/>
                  </a:moveTo>
                  <a:lnTo>
                    <a:pt x="3310128" y="76200"/>
                  </a:lnTo>
                </a:path>
                <a:path w="6623684" h="76200">
                  <a:moveTo>
                    <a:pt x="3724655" y="0"/>
                  </a:moveTo>
                  <a:lnTo>
                    <a:pt x="3724655" y="76200"/>
                  </a:lnTo>
                </a:path>
                <a:path w="6623684" h="76200">
                  <a:moveTo>
                    <a:pt x="4139183" y="0"/>
                  </a:moveTo>
                  <a:lnTo>
                    <a:pt x="4139183" y="76200"/>
                  </a:lnTo>
                </a:path>
                <a:path w="6623684" h="76200">
                  <a:moveTo>
                    <a:pt x="4553711" y="0"/>
                  </a:moveTo>
                  <a:lnTo>
                    <a:pt x="4553711" y="76200"/>
                  </a:lnTo>
                </a:path>
                <a:path w="6623684" h="76200">
                  <a:moveTo>
                    <a:pt x="4968240" y="0"/>
                  </a:moveTo>
                  <a:lnTo>
                    <a:pt x="4968240" y="76200"/>
                  </a:lnTo>
                </a:path>
                <a:path w="6623684" h="76200">
                  <a:moveTo>
                    <a:pt x="5379720" y="0"/>
                  </a:moveTo>
                  <a:lnTo>
                    <a:pt x="5379720" y="76200"/>
                  </a:lnTo>
                </a:path>
                <a:path w="6623684" h="76200">
                  <a:moveTo>
                    <a:pt x="5794248" y="0"/>
                  </a:moveTo>
                  <a:lnTo>
                    <a:pt x="5794248" y="76200"/>
                  </a:lnTo>
                </a:path>
                <a:path w="6623684" h="76200">
                  <a:moveTo>
                    <a:pt x="6208776" y="0"/>
                  </a:moveTo>
                  <a:lnTo>
                    <a:pt x="6208776" y="76200"/>
                  </a:lnTo>
                </a:path>
                <a:path w="6623684" h="76200">
                  <a:moveTo>
                    <a:pt x="6623304" y="0"/>
                  </a:moveTo>
                  <a:lnTo>
                    <a:pt x="6623304" y="76200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2495" y="3322320"/>
              <a:ext cx="4554220" cy="2143125"/>
            </a:xfrm>
            <a:custGeom>
              <a:avLst/>
              <a:gdLst/>
              <a:ahLst/>
              <a:cxnLst/>
              <a:rect l="l" t="t" r="r" b="b"/>
              <a:pathLst>
                <a:path w="4554220" h="2143125">
                  <a:moveTo>
                    <a:pt x="0" y="1874519"/>
                  </a:moveTo>
                  <a:lnTo>
                    <a:pt x="414528" y="1606295"/>
                  </a:lnTo>
                  <a:lnTo>
                    <a:pt x="829056" y="1069847"/>
                  </a:lnTo>
                  <a:lnTo>
                    <a:pt x="1243584" y="801623"/>
                  </a:lnTo>
                  <a:lnTo>
                    <a:pt x="1655064" y="801623"/>
                  </a:lnTo>
                  <a:lnTo>
                    <a:pt x="2069592" y="0"/>
                  </a:lnTo>
                  <a:lnTo>
                    <a:pt x="2484120" y="1338071"/>
                  </a:lnTo>
                  <a:lnTo>
                    <a:pt x="2898648" y="2142743"/>
                  </a:lnTo>
                  <a:lnTo>
                    <a:pt x="3313176" y="1606295"/>
                  </a:lnTo>
                  <a:lnTo>
                    <a:pt x="3727704" y="1069847"/>
                  </a:lnTo>
                  <a:lnTo>
                    <a:pt x="4139183" y="2142743"/>
                  </a:lnTo>
                  <a:lnTo>
                    <a:pt x="4553712" y="1874519"/>
                  </a:lnTo>
                </a:path>
              </a:pathLst>
            </a:custGeom>
            <a:ln w="36576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5284" y="5155691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5284" y="5155691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1"/>
                  </a:moveTo>
                  <a:lnTo>
                    <a:pt x="73151" y="73151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56764" y="488746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6764" y="488746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1"/>
                  </a:moveTo>
                  <a:lnTo>
                    <a:pt x="73151" y="73151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71292" y="435406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71292" y="435406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1"/>
                  </a:moveTo>
                  <a:lnTo>
                    <a:pt x="73151" y="73151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85820" y="40858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85820" y="40858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1"/>
                  </a:moveTo>
                  <a:lnTo>
                    <a:pt x="73151" y="73151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00348" y="40858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00348" y="40858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1"/>
                  </a:moveTo>
                  <a:lnTo>
                    <a:pt x="73151" y="73151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14876" y="328117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14876" y="328117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1"/>
                  </a:moveTo>
                  <a:lnTo>
                    <a:pt x="73151" y="73151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29404" y="46192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29404" y="46192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1"/>
                  </a:moveTo>
                  <a:lnTo>
                    <a:pt x="73151" y="73151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40885" y="542391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73151" y="73152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40885" y="542391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2"/>
                  </a:moveTo>
                  <a:lnTo>
                    <a:pt x="73151" y="73152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2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55413" y="488746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55413" y="488746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1"/>
                  </a:moveTo>
                  <a:lnTo>
                    <a:pt x="73151" y="73151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69940" y="435406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9940" y="435406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1"/>
                  </a:moveTo>
                  <a:lnTo>
                    <a:pt x="73151" y="73151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84469" y="542391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73151" y="73152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84469" y="542391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2"/>
                  </a:moveTo>
                  <a:lnTo>
                    <a:pt x="73151" y="73152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2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98996" y="5155691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98996" y="5155691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1"/>
                  </a:moveTo>
                  <a:lnTo>
                    <a:pt x="73151" y="73151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54060" y="488746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854060" y="488746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0" y="73151"/>
                  </a:moveTo>
                  <a:lnTo>
                    <a:pt x="73151" y="73151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82495" y="2249424"/>
              <a:ext cx="4554220" cy="3215640"/>
            </a:xfrm>
            <a:custGeom>
              <a:avLst/>
              <a:gdLst/>
              <a:ahLst/>
              <a:cxnLst/>
              <a:rect l="l" t="t" r="r" b="b"/>
              <a:pathLst>
                <a:path w="4554220" h="3215640">
                  <a:moveTo>
                    <a:pt x="0" y="2679192"/>
                  </a:moveTo>
                  <a:lnTo>
                    <a:pt x="414528" y="2679192"/>
                  </a:lnTo>
                  <a:lnTo>
                    <a:pt x="829056" y="536448"/>
                  </a:lnTo>
                  <a:lnTo>
                    <a:pt x="1243584" y="1338072"/>
                  </a:lnTo>
                  <a:lnTo>
                    <a:pt x="1655064" y="1072896"/>
                  </a:lnTo>
                  <a:lnTo>
                    <a:pt x="2069592" y="268224"/>
                  </a:lnTo>
                  <a:lnTo>
                    <a:pt x="2484120" y="2410968"/>
                  </a:lnTo>
                  <a:lnTo>
                    <a:pt x="2898648" y="3215640"/>
                  </a:lnTo>
                  <a:lnTo>
                    <a:pt x="3313176" y="1072896"/>
                  </a:lnTo>
                  <a:lnTo>
                    <a:pt x="3727704" y="0"/>
                  </a:lnTo>
                  <a:lnTo>
                    <a:pt x="4139183" y="3215640"/>
                  </a:lnTo>
                  <a:lnTo>
                    <a:pt x="4553712" y="2947416"/>
                  </a:lnTo>
                </a:path>
              </a:pathLst>
            </a:custGeom>
            <a:ln w="36576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2424" y="4864608"/>
              <a:ext cx="124967" cy="12496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33904" y="4864608"/>
              <a:ext cx="124968" cy="1249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48433" y="2721863"/>
              <a:ext cx="124968" cy="12496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62961" y="3526536"/>
              <a:ext cx="124968" cy="12496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7488" y="3258312"/>
              <a:ext cx="124968" cy="12484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2016" y="2453640"/>
              <a:ext cx="124968" cy="12496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06545" y="4596383"/>
              <a:ext cx="124968" cy="12496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18025" y="5401055"/>
              <a:ext cx="124968" cy="12496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2552" y="3258312"/>
              <a:ext cx="124968" cy="12484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7080" y="2185289"/>
              <a:ext cx="124968" cy="12509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1609" y="5401055"/>
              <a:ext cx="124968" cy="12496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76136" y="5132832"/>
              <a:ext cx="124968" cy="12496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31201" y="4062983"/>
              <a:ext cx="124968" cy="124968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8304021" y="5303901"/>
            <a:ext cx="15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304021" y="4767529"/>
            <a:ext cx="15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304021" y="4231894"/>
            <a:ext cx="15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04021" y="3695522"/>
            <a:ext cx="150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6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304021" y="3160014"/>
            <a:ext cx="15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8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04021" y="2623515"/>
            <a:ext cx="275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10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304021" y="2088007"/>
            <a:ext cx="27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12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30655" y="5303901"/>
            <a:ext cx="34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0</a:t>
            </a:r>
            <a:r>
              <a:rPr sz="1800" spc="5" dirty="0">
                <a:latin typeface="Tahoma"/>
                <a:cs typeface="Tahoma"/>
              </a:rPr>
              <a:t>,</a:t>
            </a:r>
            <a:r>
              <a:rPr sz="1800" dirty="0">
                <a:latin typeface="Tahoma"/>
                <a:cs typeface="Tahoma"/>
              </a:rPr>
              <a:t>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56361" y="4678426"/>
            <a:ext cx="717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1000</a:t>
            </a:r>
            <a:r>
              <a:rPr sz="1800" spc="-15" dirty="0">
                <a:latin typeface="Tahoma"/>
                <a:cs typeface="Tahoma"/>
              </a:rPr>
              <a:t>,</a:t>
            </a:r>
            <a:r>
              <a:rPr sz="1800" dirty="0">
                <a:latin typeface="Tahoma"/>
                <a:cs typeface="Tahoma"/>
              </a:rPr>
              <a:t>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56361" y="4053332"/>
            <a:ext cx="717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2000</a:t>
            </a:r>
            <a:r>
              <a:rPr sz="1800" spc="-15" dirty="0">
                <a:latin typeface="Tahoma"/>
                <a:cs typeface="Tahoma"/>
              </a:rPr>
              <a:t>,</a:t>
            </a:r>
            <a:r>
              <a:rPr sz="1800" dirty="0">
                <a:latin typeface="Tahoma"/>
                <a:cs typeface="Tahoma"/>
              </a:rPr>
              <a:t>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56361" y="3427857"/>
            <a:ext cx="717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3000</a:t>
            </a:r>
            <a:r>
              <a:rPr sz="1800" spc="-15" dirty="0">
                <a:latin typeface="Tahoma"/>
                <a:cs typeface="Tahoma"/>
              </a:rPr>
              <a:t>,</a:t>
            </a:r>
            <a:r>
              <a:rPr sz="1800" dirty="0">
                <a:latin typeface="Tahoma"/>
                <a:cs typeface="Tahoma"/>
              </a:rPr>
              <a:t>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6361" y="2802763"/>
            <a:ext cx="717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4000</a:t>
            </a:r>
            <a:r>
              <a:rPr sz="1800" spc="-15" dirty="0">
                <a:latin typeface="Tahoma"/>
                <a:cs typeface="Tahoma"/>
              </a:rPr>
              <a:t>,</a:t>
            </a:r>
            <a:r>
              <a:rPr sz="1800" dirty="0">
                <a:latin typeface="Tahoma"/>
                <a:cs typeface="Tahoma"/>
              </a:rPr>
              <a:t>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56361" y="2177288"/>
            <a:ext cx="717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5000</a:t>
            </a:r>
            <a:r>
              <a:rPr sz="1800" spc="-15" dirty="0">
                <a:latin typeface="Tahoma"/>
                <a:cs typeface="Tahoma"/>
              </a:rPr>
              <a:t>,</a:t>
            </a:r>
            <a:r>
              <a:rPr sz="1800" dirty="0">
                <a:latin typeface="Tahoma"/>
                <a:cs typeface="Tahoma"/>
              </a:rPr>
              <a:t>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56361" y="1551508"/>
            <a:ext cx="80232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9700" algn="l"/>
              </a:tabLst>
            </a:pPr>
            <a:r>
              <a:rPr sz="1800" dirty="0">
                <a:latin typeface="Tahoma"/>
                <a:cs typeface="Tahoma"/>
              </a:rPr>
              <a:t>6000</a:t>
            </a:r>
            <a:r>
              <a:rPr sz="1800" spc="-20" dirty="0">
                <a:latin typeface="Tahoma"/>
                <a:cs typeface="Tahoma"/>
              </a:rPr>
              <a:t>,</a:t>
            </a:r>
            <a:r>
              <a:rPr sz="1800" dirty="0">
                <a:latin typeface="Tahoma"/>
                <a:cs typeface="Tahoma"/>
              </a:rPr>
              <a:t>0	14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215504" y="5689993"/>
            <a:ext cx="479425" cy="339090"/>
          </a:xfrm>
          <a:custGeom>
            <a:avLst/>
            <a:gdLst/>
            <a:ahLst/>
            <a:cxnLst/>
            <a:rect l="l" t="t" r="r" b="b"/>
            <a:pathLst>
              <a:path w="479425" h="339089">
                <a:moveTo>
                  <a:pt x="95846" y="181609"/>
                </a:moveTo>
                <a:lnTo>
                  <a:pt x="62242" y="181609"/>
                </a:lnTo>
                <a:lnTo>
                  <a:pt x="65544" y="182879"/>
                </a:lnTo>
                <a:lnTo>
                  <a:pt x="68592" y="185419"/>
                </a:lnTo>
                <a:lnTo>
                  <a:pt x="74180" y="190499"/>
                </a:lnTo>
                <a:lnTo>
                  <a:pt x="76593" y="193039"/>
                </a:lnTo>
                <a:lnTo>
                  <a:pt x="78498" y="198119"/>
                </a:lnTo>
                <a:lnTo>
                  <a:pt x="80929" y="204469"/>
                </a:lnTo>
                <a:lnTo>
                  <a:pt x="82515" y="210819"/>
                </a:lnTo>
                <a:lnTo>
                  <a:pt x="83116" y="215899"/>
                </a:lnTo>
                <a:lnTo>
                  <a:pt x="83197" y="223519"/>
                </a:lnTo>
                <a:lnTo>
                  <a:pt x="82247" y="232409"/>
                </a:lnTo>
                <a:lnTo>
                  <a:pt x="71731" y="271779"/>
                </a:lnTo>
                <a:lnTo>
                  <a:pt x="67263" y="284479"/>
                </a:lnTo>
                <a:lnTo>
                  <a:pt x="64909" y="292099"/>
                </a:lnTo>
                <a:lnTo>
                  <a:pt x="59842" y="304799"/>
                </a:lnTo>
                <a:lnTo>
                  <a:pt x="54470" y="318769"/>
                </a:lnTo>
                <a:lnTo>
                  <a:pt x="64274" y="339089"/>
                </a:lnTo>
                <a:lnTo>
                  <a:pt x="118959" y="313689"/>
                </a:lnTo>
                <a:lnTo>
                  <a:pt x="75196" y="313689"/>
                </a:lnTo>
                <a:lnTo>
                  <a:pt x="77341" y="308609"/>
                </a:lnTo>
                <a:lnTo>
                  <a:pt x="85610" y="287019"/>
                </a:lnTo>
                <a:lnTo>
                  <a:pt x="88749" y="279399"/>
                </a:lnTo>
                <a:lnTo>
                  <a:pt x="91674" y="271779"/>
                </a:lnTo>
                <a:lnTo>
                  <a:pt x="94361" y="262889"/>
                </a:lnTo>
                <a:lnTo>
                  <a:pt x="96786" y="256539"/>
                </a:lnTo>
                <a:lnTo>
                  <a:pt x="98818" y="250189"/>
                </a:lnTo>
                <a:lnTo>
                  <a:pt x="100469" y="243839"/>
                </a:lnTo>
                <a:lnTo>
                  <a:pt x="103517" y="232409"/>
                </a:lnTo>
                <a:lnTo>
                  <a:pt x="104533" y="226059"/>
                </a:lnTo>
                <a:lnTo>
                  <a:pt x="104914" y="220979"/>
                </a:lnTo>
                <a:lnTo>
                  <a:pt x="105295" y="217169"/>
                </a:lnTo>
                <a:lnTo>
                  <a:pt x="105219" y="210819"/>
                </a:lnTo>
                <a:lnTo>
                  <a:pt x="105168" y="209549"/>
                </a:lnTo>
                <a:lnTo>
                  <a:pt x="104152" y="204469"/>
                </a:lnTo>
                <a:lnTo>
                  <a:pt x="103263" y="198119"/>
                </a:lnTo>
                <a:lnTo>
                  <a:pt x="101358" y="193039"/>
                </a:lnTo>
                <a:lnTo>
                  <a:pt x="98691" y="186689"/>
                </a:lnTo>
                <a:lnTo>
                  <a:pt x="95846" y="181609"/>
                </a:lnTo>
                <a:close/>
              </a:path>
              <a:path w="479425" h="339089">
                <a:moveTo>
                  <a:pt x="149237" y="279399"/>
                </a:moveTo>
                <a:lnTo>
                  <a:pt x="75196" y="313689"/>
                </a:lnTo>
                <a:lnTo>
                  <a:pt x="118959" y="313689"/>
                </a:lnTo>
                <a:lnTo>
                  <a:pt x="157238" y="295909"/>
                </a:lnTo>
                <a:lnTo>
                  <a:pt x="149237" y="279399"/>
                </a:lnTo>
                <a:close/>
              </a:path>
              <a:path w="479425" h="339089">
                <a:moveTo>
                  <a:pt x="175304" y="106679"/>
                </a:moveTo>
                <a:lnTo>
                  <a:pt x="132235" y="126999"/>
                </a:lnTo>
                <a:lnTo>
                  <a:pt x="123768" y="161289"/>
                </a:lnTo>
                <a:lnTo>
                  <a:pt x="126425" y="176529"/>
                </a:lnTo>
                <a:lnTo>
                  <a:pt x="139966" y="213359"/>
                </a:lnTo>
                <a:lnTo>
                  <a:pt x="168863" y="257809"/>
                </a:lnTo>
                <a:lnTo>
                  <a:pt x="200767" y="274319"/>
                </a:lnTo>
                <a:lnTo>
                  <a:pt x="212408" y="273049"/>
                </a:lnTo>
                <a:lnTo>
                  <a:pt x="224548" y="269239"/>
                </a:lnTo>
                <a:lnTo>
                  <a:pt x="235480" y="262889"/>
                </a:lnTo>
                <a:lnTo>
                  <a:pt x="242534" y="255269"/>
                </a:lnTo>
                <a:lnTo>
                  <a:pt x="205625" y="255269"/>
                </a:lnTo>
                <a:lnTo>
                  <a:pt x="200672" y="253999"/>
                </a:lnTo>
                <a:lnTo>
                  <a:pt x="195846" y="253999"/>
                </a:lnTo>
                <a:lnTo>
                  <a:pt x="191147" y="250189"/>
                </a:lnTo>
                <a:lnTo>
                  <a:pt x="170700" y="223519"/>
                </a:lnTo>
                <a:lnTo>
                  <a:pt x="167462" y="217169"/>
                </a:lnTo>
                <a:lnTo>
                  <a:pt x="164033" y="210819"/>
                </a:lnTo>
                <a:lnTo>
                  <a:pt x="160413" y="203199"/>
                </a:lnTo>
                <a:lnTo>
                  <a:pt x="157149" y="195579"/>
                </a:lnTo>
                <a:lnTo>
                  <a:pt x="154206" y="189229"/>
                </a:lnTo>
                <a:lnTo>
                  <a:pt x="143903" y="148589"/>
                </a:lnTo>
                <a:lnTo>
                  <a:pt x="144919" y="143509"/>
                </a:lnTo>
                <a:lnTo>
                  <a:pt x="147332" y="139699"/>
                </a:lnTo>
                <a:lnTo>
                  <a:pt x="149618" y="134619"/>
                </a:lnTo>
                <a:lnTo>
                  <a:pt x="153682" y="130809"/>
                </a:lnTo>
                <a:lnTo>
                  <a:pt x="164858" y="125729"/>
                </a:lnTo>
                <a:lnTo>
                  <a:pt x="209533" y="125729"/>
                </a:lnTo>
                <a:lnTo>
                  <a:pt x="207334" y="123189"/>
                </a:lnTo>
                <a:lnTo>
                  <a:pt x="197116" y="114299"/>
                </a:lnTo>
                <a:lnTo>
                  <a:pt x="186472" y="109219"/>
                </a:lnTo>
                <a:lnTo>
                  <a:pt x="175304" y="106679"/>
                </a:lnTo>
                <a:close/>
              </a:path>
              <a:path w="479425" h="339089">
                <a:moveTo>
                  <a:pt x="209533" y="125729"/>
                </a:moveTo>
                <a:lnTo>
                  <a:pt x="170065" y="125729"/>
                </a:lnTo>
                <a:lnTo>
                  <a:pt x="179717" y="126999"/>
                </a:lnTo>
                <a:lnTo>
                  <a:pt x="184289" y="129539"/>
                </a:lnTo>
                <a:lnTo>
                  <a:pt x="188734" y="134619"/>
                </a:lnTo>
                <a:lnTo>
                  <a:pt x="193052" y="138429"/>
                </a:lnTo>
                <a:lnTo>
                  <a:pt x="197497" y="143509"/>
                </a:lnTo>
                <a:lnTo>
                  <a:pt x="201815" y="151129"/>
                </a:lnTo>
                <a:lnTo>
                  <a:pt x="205119" y="156209"/>
                </a:lnTo>
                <a:lnTo>
                  <a:pt x="208530" y="162559"/>
                </a:lnTo>
                <a:lnTo>
                  <a:pt x="212013" y="170179"/>
                </a:lnTo>
                <a:lnTo>
                  <a:pt x="215531" y="177799"/>
                </a:lnTo>
                <a:lnTo>
                  <a:pt x="219014" y="185419"/>
                </a:lnTo>
                <a:lnTo>
                  <a:pt x="222056" y="191769"/>
                </a:lnTo>
                <a:lnTo>
                  <a:pt x="224693" y="199389"/>
                </a:lnTo>
                <a:lnTo>
                  <a:pt x="226961" y="204469"/>
                </a:lnTo>
                <a:lnTo>
                  <a:pt x="229755" y="213359"/>
                </a:lnTo>
                <a:lnTo>
                  <a:pt x="231279" y="219709"/>
                </a:lnTo>
                <a:lnTo>
                  <a:pt x="232041" y="232409"/>
                </a:lnTo>
                <a:lnTo>
                  <a:pt x="231152" y="237489"/>
                </a:lnTo>
                <a:lnTo>
                  <a:pt x="226326" y="246379"/>
                </a:lnTo>
                <a:lnTo>
                  <a:pt x="222389" y="248919"/>
                </a:lnTo>
                <a:lnTo>
                  <a:pt x="210959" y="255269"/>
                </a:lnTo>
                <a:lnTo>
                  <a:pt x="242534" y="255269"/>
                </a:lnTo>
                <a:lnTo>
                  <a:pt x="243709" y="253999"/>
                </a:lnTo>
                <a:lnTo>
                  <a:pt x="249248" y="243839"/>
                </a:lnTo>
                <a:lnTo>
                  <a:pt x="252107" y="232409"/>
                </a:lnTo>
                <a:lnTo>
                  <a:pt x="252179" y="219709"/>
                </a:lnTo>
                <a:lnTo>
                  <a:pt x="249535" y="204469"/>
                </a:lnTo>
                <a:lnTo>
                  <a:pt x="244178" y="186689"/>
                </a:lnTo>
                <a:lnTo>
                  <a:pt x="236105" y="167639"/>
                </a:lnTo>
                <a:lnTo>
                  <a:pt x="226816" y="149859"/>
                </a:lnTo>
                <a:lnTo>
                  <a:pt x="217230" y="134619"/>
                </a:lnTo>
                <a:lnTo>
                  <a:pt x="209533" y="125729"/>
                </a:lnTo>
                <a:close/>
              </a:path>
              <a:path w="479425" h="339089">
                <a:moveTo>
                  <a:pt x="288572" y="54609"/>
                </a:moveTo>
                <a:lnTo>
                  <a:pt x="276894" y="54609"/>
                </a:lnTo>
                <a:lnTo>
                  <a:pt x="264680" y="59689"/>
                </a:lnTo>
                <a:lnTo>
                  <a:pt x="237121" y="95249"/>
                </a:lnTo>
                <a:lnTo>
                  <a:pt x="236996" y="107949"/>
                </a:lnTo>
                <a:lnTo>
                  <a:pt x="239645" y="123189"/>
                </a:lnTo>
                <a:lnTo>
                  <a:pt x="253123" y="160019"/>
                </a:lnTo>
                <a:lnTo>
                  <a:pt x="272157" y="193039"/>
                </a:lnTo>
                <a:lnTo>
                  <a:pt x="302864" y="218439"/>
                </a:lnTo>
                <a:lnTo>
                  <a:pt x="313988" y="220979"/>
                </a:lnTo>
                <a:lnTo>
                  <a:pt x="325636" y="219709"/>
                </a:lnTo>
                <a:lnTo>
                  <a:pt x="337832" y="215899"/>
                </a:lnTo>
                <a:lnTo>
                  <a:pt x="348764" y="209549"/>
                </a:lnTo>
                <a:lnTo>
                  <a:pt x="354642" y="203199"/>
                </a:lnTo>
                <a:lnTo>
                  <a:pt x="318909" y="203199"/>
                </a:lnTo>
                <a:lnTo>
                  <a:pt x="309003" y="200659"/>
                </a:lnTo>
                <a:lnTo>
                  <a:pt x="304431" y="198119"/>
                </a:lnTo>
                <a:lnTo>
                  <a:pt x="299986" y="193039"/>
                </a:lnTo>
                <a:lnTo>
                  <a:pt x="295287" y="189229"/>
                </a:lnTo>
                <a:lnTo>
                  <a:pt x="290969" y="182879"/>
                </a:lnTo>
                <a:lnTo>
                  <a:pt x="287032" y="176529"/>
                </a:lnTo>
                <a:lnTo>
                  <a:pt x="283931" y="171449"/>
                </a:lnTo>
                <a:lnTo>
                  <a:pt x="280698" y="165099"/>
                </a:lnTo>
                <a:lnTo>
                  <a:pt x="277299" y="158749"/>
                </a:lnTo>
                <a:lnTo>
                  <a:pt x="273697" y="151129"/>
                </a:lnTo>
                <a:lnTo>
                  <a:pt x="270413" y="143509"/>
                </a:lnTo>
                <a:lnTo>
                  <a:pt x="267427" y="135889"/>
                </a:lnTo>
                <a:lnTo>
                  <a:pt x="264750" y="129539"/>
                </a:lnTo>
                <a:lnTo>
                  <a:pt x="262394" y="123189"/>
                </a:lnTo>
                <a:lnTo>
                  <a:pt x="259600" y="115569"/>
                </a:lnTo>
                <a:lnTo>
                  <a:pt x="257949" y="107949"/>
                </a:lnTo>
                <a:lnTo>
                  <a:pt x="257187" y="96519"/>
                </a:lnTo>
                <a:lnTo>
                  <a:pt x="258203" y="90169"/>
                </a:lnTo>
                <a:lnTo>
                  <a:pt x="260489" y="86359"/>
                </a:lnTo>
                <a:lnTo>
                  <a:pt x="262902" y="82549"/>
                </a:lnTo>
                <a:lnTo>
                  <a:pt x="266839" y="78739"/>
                </a:lnTo>
                <a:lnTo>
                  <a:pt x="272554" y="76199"/>
                </a:lnTo>
                <a:lnTo>
                  <a:pt x="278142" y="73659"/>
                </a:lnTo>
                <a:lnTo>
                  <a:pt x="283349" y="72389"/>
                </a:lnTo>
                <a:lnTo>
                  <a:pt x="322499" y="72389"/>
                </a:lnTo>
                <a:lnTo>
                  <a:pt x="320511" y="69849"/>
                </a:lnTo>
                <a:lnTo>
                  <a:pt x="310273" y="62229"/>
                </a:lnTo>
                <a:lnTo>
                  <a:pt x="299702" y="55879"/>
                </a:lnTo>
                <a:lnTo>
                  <a:pt x="288572" y="54609"/>
                </a:lnTo>
                <a:close/>
              </a:path>
              <a:path w="479425" h="339089">
                <a:moveTo>
                  <a:pt x="63775" y="160019"/>
                </a:moveTo>
                <a:lnTo>
                  <a:pt x="54454" y="160019"/>
                </a:lnTo>
                <a:lnTo>
                  <a:pt x="44671" y="162559"/>
                </a:lnTo>
                <a:lnTo>
                  <a:pt x="34404" y="166369"/>
                </a:lnTo>
                <a:lnTo>
                  <a:pt x="21120" y="173989"/>
                </a:lnTo>
                <a:lnTo>
                  <a:pt x="8077" y="185419"/>
                </a:lnTo>
                <a:lnTo>
                  <a:pt x="3213" y="189229"/>
                </a:lnTo>
                <a:lnTo>
                  <a:pt x="0" y="193039"/>
                </a:lnTo>
                <a:lnTo>
                  <a:pt x="10007" y="214629"/>
                </a:lnTo>
                <a:lnTo>
                  <a:pt x="11112" y="214629"/>
                </a:lnTo>
                <a:lnTo>
                  <a:pt x="12204" y="212089"/>
                </a:lnTo>
                <a:lnTo>
                  <a:pt x="13677" y="210819"/>
                </a:lnTo>
                <a:lnTo>
                  <a:pt x="17437" y="204469"/>
                </a:lnTo>
                <a:lnTo>
                  <a:pt x="19519" y="201929"/>
                </a:lnTo>
                <a:lnTo>
                  <a:pt x="24561" y="196849"/>
                </a:lnTo>
                <a:lnTo>
                  <a:pt x="27559" y="194309"/>
                </a:lnTo>
                <a:lnTo>
                  <a:pt x="34061" y="187959"/>
                </a:lnTo>
                <a:lnTo>
                  <a:pt x="37465" y="186689"/>
                </a:lnTo>
                <a:lnTo>
                  <a:pt x="44754" y="182879"/>
                </a:lnTo>
                <a:lnTo>
                  <a:pt x="48399" y="181609"/>
                </a:lnTo>
                <a:lnTo>
                  <a:pt x="95846" y="181609"/>
                </a:lnTo>
                <a:lnTo>
                  <a:pt x="93712" y="177799"/>
                </a:lnTo>
                <a:lnTo>
                  <a:pt x="87722" y="171449"/>
                </a:lnTo>
                <a:lnTo>
                  <a:pt x="80707" y="166369"/>
                </a:lnTo>
                <a:lnTo>
                  <a:pt x="72656" y="162559"/>
                </a:lnTo>
                <a:lnTo>
                  <a:pt x="63775" y="160019"/>
                </a:lnTo>
                <a:close/>
              </a:path>
              <a:path w="479425" h="339089">
                <a:moveTo>
                  <a:pt x="322499" y="72389"/>
                </a:moveTo>
                <a:lnTo>
                  <a:pt x="283349" y="72389"/>
                </a:lnTo>
                <a:lnTo>
                  <a:pt x="293001" y="74929"/>
                </a:lnTo>
                <a:lnTo>
                  <a:pt x="297573" y="77469"/>
                </a:lnTo>
                <a:lnTo>
                  <a:pt x="302018" y="81279"/>
                </a:lnTo>
                <a:lnTo>
                  <a:pt x="306336" y="85089"/>
                </a:lnTo>
                <a:lnTo>
                  <a:pt x="310654" y="91439"/>
                </a:lnTo>
                <a:lnTo>
                  <a:pt x="315099" y="97789"/>
                </a:lnTo>
                <a:lnTo>
                  <a:pt x="318385" y="104139"/>
                </a:lnTo>
                <a:lnTo>
                  <a:pt x="321767" y="110489"/>
                </a:lnTo>
                <a:lnTo>
                  <a:pt x="325243" y="116839"/>
                </a:lnTo>
                <a:lnTo>
                  <a:pt x="328815" y="124459"/>
                </a:lnTo>
                <a:lnTo>
                  <a:pt x="332244" y="132079"/>
                </a:lnTo>
                <a:lnTo>
                  <a:pt x="335292" y="139699"/>
                </a:lnTo>
                <a:lnTo>
                  <a:pt x="337959" y="146049"/>
                </a:lnTo>
                <a:lnTo>
                  <a:pt x="345325" y="179069"/>
                </a:lnTo>
                <a:lnTo>
                  <a:pt x="344309" y="184149"/>
                </a:lnTo>
                <a:lnTo>
                  <a:pt x="318909" y="203199"/>
                </a:lnTo>
                <a:lnTo>
                  <a:pt x="354642" y="203199"/>
                </a:lnTo>
                <a:lnTo>
                  <a:pt x="356993" y="200659"/>
                </a:lnTo>
                <a:lnTo>
                  <a:pt x="362532" y="191769"/>
                </a:lnTo>
                <a:lnTo>
                  <a:pt x="365391" y="180339"/>
                </a:lnTo>
                <a:lnTo>
                  <a:pt x="365463" y="166369"/>
                </a:lnTo>
                <a:lnTo>
                  <a:pt x="362819" y="151129"/>
                </a:lnTo>
                <a:lnTo>
                  <a:pt x="357462" y="134619"/>
                </a:lnTo>
                <a:lnTo>
                  <a:pt x="349389" y="115569"/>
                </a:lnTo>
                <a:lnTo>
                  <a:pt x="340080" y="96519"/>
                </a:lnTo>
                <a:lnTo>
                  <a:pt x="330450" y="82549"/>
                </a:lnTo>
                <a:lnTo>
                  <a:pt x="322499" y="72389"/>
                </a:lnTo>
                <a:close/>
              </a:path>
              <a:path w="479425" h="339089">
                <a:moveTo>
                  <a:pt x="467880" y="83819"/>
                </a:moveTo>
                <a:lnTo>
                  <a:pt x="429526" y="83819"/>
                </a:lnTo>
                <a:lnTo>
                  <a:pt x="437019" y="86359"/>
                </a:lnTo>
                <a:lnTo>
                  <a:pt x="440575" y="87629"/>
                </a:lnTo>
                <a:lnTo>
                  <a:pt x="456831" y="121919"/>
                </a:lnTo>
                <a:lnTo>
                  <a:pt x="456323" y="125729"/>
                </a:lnTo>
                <a:lnTo>
                  <a:pt x="455053" y="129539"/>
                </a:lnTo>
                <a:lnTo>
                  <a:pt x="453656" y="134619"/>
                </a:lnTo>
                <a:lnTo>
                  <a:pt x="451116" y="138429"/>
                </a:lnTo>
                <a:lnTo>
                  <a:pt x="447560" y="140969"/>
                </a:lnTo>
                <a:lnTo>
                  <a:pt x="444131" y="144779"/>
                </a:lnTo>
                <a:lnTo>
                  <a:pt x="440321" y="147319"/>
                </a:lnTo>
                <a:lnTo>
                  <a:pt x="436130" y="148589"/>
                </a:lnTo>
                <a:lnTo>
                  <a:pt x="429018" y="152399"/>
                </a:lnTo>
                <a:lnTo>
                  <a:pt x="421144" y="153669"/>
                </a:lnTo>
                <a:lnTo>
                  <a:pt x="404253" y="154939"/>
                </a:lnTo>
                <a:lnTo>
                  <a:pt x="390029" y="154939"/>
                </a:lnTo>
                <a:lnTo>
                  <a:pt x="400062" y="175259"/>
                </a:lnTo>
                <a:lnTo>
                  <a:pt x="413524" y="175259"/>
                </a:lnTo>
                <a:lnTo>
                  <a:pt x="430034" y="171449"/>
                </a:lnTo>
                <a:lnTo>
                  <a:pt x="462419" y="154939"/>
                </a:lnTo>
                <a:lnTo>
                  <a:pt x="397141" y="154939"/>
                </a:lnTo>
                <a:lnTo>
                  <a:pt x="391426" y="153669"/>
                </a:lnTo>
                <a:lnTo>
                  <a:pt x="463689" y="153669"/>
                </a:lnTo>
                <a:lnTo>
                  <a:pt x="464959" y="152399"/>
                </a:lnTo>
                <a:lnTo>
                  <a:pt x="470166" y="147319"/>
                </a:lnTo>
                <a:lnTo>
                  <a:pt x="473849" y="140969"/>
                </a:lnTo>
                <a:lnTo>
                  <a:pt x="476008" y="134619"/>
                </a:lnTo>
                <a:lnTo>
                  <a:pt x="478294" y="128269"/>
                </a:lnTo>
                <a:lnTo>
                  <a:pt x="479183" y="121919"/>
                </a:lnTo>
                <a:lnTo>
                  <a:pt x="478751" y="113029"/>
                </a:lnTo>
                <a:lnTo>
                  <a:pt x="478548" y="107949"/>
                </a:lnTo>
                <a:lnTo>
                  <a:pt x="476770" y="101599"/>
                </a:lnTo>
                <a:lnTo>
                  <a:pt x="470547" y="87629"/>
                </a:lnTo>
                <a:lnTo>
                  <a:pt x="467880" y="83819"/>
                </a:lnTo>
                <a:close/>
              </a:path>
              <a:path w="479425" h="339089">
                <a:moveTo>
                  <a:pt x="436181" y="21589"/>
                </a:moveTo>
                <a:lnTo>
                  <a:pt x="401840" y="21589"/>
                </a:lnTo>
                <a:lnTo>
                  <a:pt x="404888" y="22859"/>
                </a:lnTo>
                <a:lnTo>
                  <a:pt x="407809" y="24129"/>
                </a:lnTo>
                <a:lnTo>
                  <a:pt x="421144" y="43179"/>
                </a:lnTo>
                <a:lnTo>
                  <a:pt x="421144" y="50799"/>
                </a:lnTo>
                <a:lnTo>
                  <a:pt x="391680" y="77469"/>
                </a:lnTo>
                <a:lnTo>
                  <a:pt x="399427" y="93979"/>
                </a:lnTo>
                <a:lnTo>
                  <a:pt x="412635" y="87629"/>
                </a:lnTo>
                <a:lnTo>
                  <a:pt x="421271" y="85089"/>
                </a:lnTo>
                <a:lnTo>
                  <a:pt x="425462" y="85089"/>
                </a:lnTo>
                <a:lnTo>
                  <a:pt x="429526" y="83819"/>
                </a:lnTo>
                <a:lnTo>
                  <a:pt x="467880" y="83819"/>
                </a:lnTo>
                <a:lnTo>
                  <a:pt x="466991" y="82549"/>
                </a:lnTo>
                <a:lnTo>
                  <a:pt x="458863" y="74929"/>
                </a:lnTo>
                <a:lnTo>
                  <a:pt x="454545" y="72389"/>
                </a:lnTo>
                <a:lnTo>
                  <a:pt x="450100" y="71119"/>
                </a:lnTo>
                <a:lnTo>
                  <a:pt x="425335" y="71119"/>
                </a:lnTo>
                <a:lnTo>
                  <a:pt x="424700" y="69849"/>
                </a:lnTo>
                <a:lnTo>
                  <a:pt x="440115" y="35559"/>
                </a:lnTo>
                <a:lnTo>
                  <a:pt x="439029" y="29209"/>
                </a:lnTo>
                <a:lnTo>
                  <a:pt x="436765" y="22859"/>
                </a:lnTo>
                <a:lnTo>
                  <a:pt x="436181" y="21589"/>
                </a:lnTo>
                <a:close/>
              </a:path>
              <a:path w="479425" h="339089">
                <a:moveTo>
                  <a:pt x="445655" y="69849"/>
                </a:moveTo>
                <a:lnTo>
                  <a:pt x="428764" y="69849"/>
                </a:lnTo>
                <a:lnTo>
                  <a:pt x="425335" y="71119"/>
                </a:lnTo>
                <a:lnTo>
                  <a:pt x="450100" y="71119"/>
                </a:lnTo>
                <a:lnTo>
                  <a:pt x="445655" y="69849"/>
                </a:lnTo>
                <a:close/>
              </a:path>
              <a:path w="479425" h="339089">
                <a:moveTo>
                  <a:pt x="404888" y="0"/>
                </a:moveTo>
                <a:lnTo>
                  <a:pt x="399300" y="0"/>
                </a:lnTo>
                <a:lnTo>
                  <a:pt x="387743" y="2539"/>
                </a:lnTo>
                <a:lnTo>
                  <a:pt x="381520" y="5079"/>
                </a:lnTo>
                <a:lnTo>
                  <a:pt x="374662" y="7619"/>
                </a:lnTo>
                <a:lnTo>
                  <a:pt x="361200" y="15239"/>
                </a:lnTo>
                <a:lnTo>
                  <a:pt x="354596" y="20319"/>
                </a:lnTo>
                <a:lnTo>
                  <a:pt x="347865" y="26669"/>
                </a:lnTo>
                <a:lnTo>
                  <a:pt x="342912" y="30479"/>
                </a:lnTo>
                <a:lnTo>
                  <a:pt x="339610" y="35559"/>
                </a:lnTo>
                <a:lnTo>
                  <a:pt x="349643" y="57149"/>
                </a:lnTo>
                <a:lnTo>
                  <a:pt x="350786" y="55879"/>
                </a:lnTo>
                <a:lnTo>
                  <a:pt x="352183" y="54609"/>
                </a:lnTo>
                <a:lnTo>
                  <a:pt x="353580" y="52069"/>
                </a:lnTo>
                <a:lnTo>
                  <a:pt x="355358" y="49529"/>
                </a:lnTo>
                <a:lnTo>
                  <a:pt x="357009" y="46989"/>
                </a:lnTo>
                <a:lnTo>
                  <a:pt x="370979" y="33019"/>
                </a:lnTo>
                <a:lnTo>
                  <a:pt x="374154" y="30479"/>
                </a:lnTo>
                <a:lnTo>
                  <a:pt x="377583" y="27939"/>
                </a:lnTo>
                <a:lnTo>
                  <a:pt x="381266" y="26669"/>
                </a:lnTo>
                <a:lnTo>
                  <a:pt x="384695" y="24129"/>
                </a:lnTo>
                <a:lnTo>
                  <a:pt x="388251" y="22859"/>
                </a:lnTo>
                <a:lnTo>
                  <a:pt x="391553" y="22859"/>
                </a:lnTo>
                <a:lnTo>
                  <a:pt x="394982" y="21589"/>
                </a:lnTo>
                <a:lnTo>
                  <a:pt x="436181" y="21589"/>
                </a:lnTo>
                <a:lnTo>
                  <a:pt x="433844" y="16509"/>
                </a:lnTo>
                <a:lnTo>
                  <a:pt x="430288" y="12699"/>
                </a:lnTo>
                <a:lnTo>
                  <a:pt x="421398" y="5079"/>
                </a:lnTo>
                <a:lnTo>
                  <a:pt x="416318" y="2539"/>
                </a:lnTo>
                <a:lnTo>
                  <a:pt x="410349" y="1269"/>
                </a:lnTo>
                <a:lnTo>
                  <a:pt x="404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43557" y="5678563"/>
            <a:ext cx="480059" cy="350520"/>
          </a:xfrm>
          <a:custGeom>
            <a:avLst/>
            <a:gdLst/>
            <a:ahLst/>
            <a:cxnLst/>
            <a:rect l="l" t="t" r="r" b="b"/>
            <a:pathLst>
              <a:path w="480060" h="350520">
                <a:moveTo>
                  <a:pt x="95833" y="193040"/>
                </a:moveTo>
                <a:lnTo>
                  <a:pt x="62230" y="193040"/>
                </a:lnTo>
                <a:lnTo>
                  <a:pt x="65531" y="194310"/>
                </a:lnTo>
                <a:lnTo>
                  <a:pt x="68580" y="196850"/>
                </a:lnTo>
                <a:lnTo>
                  <a:pt x="74168" y="201930"/>
                </a:lnTo>
                <a:lnTo>
                  <a:pt x="76581" y="204470"/>
                </a:lnTo>
                <a:lnTo>
                  <a:pt x="78486" y="209550"/>
                </a:lnTo>
                <a:lnTo>
                  <a:pt x="80916" y="215900"/>
                </a:lnTo>
                <a:lnTo>
                  <a:pt x="82502" y="222250"/>
                </a:lnTo>
                <a:lnTo>
                  <a:pt x="83104" y="227330"/>
                </a:lnTo>
                <a:lnTo>
                  <a:pt x="83185" y="234950"/>
                </a:lnTo>
                <a:lnTo>
                  <a:pt x="82234" y="243840"/>
                </a:lnTo>
                <a:lnTo>
                  <a:pt x="71719" y="283210"/>
                </a:lnTo>
                <a:lnTo>
                  <a:pt x="67250" y="295910"/>
                </a:lnTo>
                <a:lnTo>
                  <a:pt x="64897" y="303530"/>
                </a:lnTo>
                <a:lnTo>
                  <a:pt x="62448" y="309880"/>
                </a:lnTo>
                <a:lnTo>
                  <a:pt x="59880" y="316230"/>
                </a:lnTo>
                <a:lnTo>
                  <a:pt x="54482" y="330200"/>
                </a:lnTo>
                <a:lnTo>
                  <a:pt x="64262" y="350520"/>
                </a:lnTo>
                <a:lnTo>
                  <a:pt x="119021" y="325120"/>
                </a:lnTo>
                <a:lnTo>
                  <a:pt x="75184" y="325120"/>
                </a:lnTo>
                <a:lnTo>
                  <a:pt x="77329" y="320040"/>
                </a:lnTo>
                <a:lnTo>
                  <a:pt x="85598" y="298450"/>
                </a:lnTo>
                <a:lnTo>
                  <a:pt x="88737" y="290830"/>
                </a:lnTo>
                <a:lnTo>
                  <a:pt x="91662" y="283210"/>
                </a:lnTo>
                <a:lnTo>
                  <a:pt x="94349" y="274320"/>
                </a:lnTo>
                <a:lnTo>
                  <a:pt x="96774" y="267970"/>
                </a:lnTo>
                <a:lnTo>
                  <a:pt x="98806" y="261620"/>
                </a:lnTo>
                <a:lnTo>
                  <a:pt x="100456" y="255270"/>
                </a:lnTo>
                <a:lnTo>
                  <a:pt x="103505" y="243840"/>
                </a:lnTo>
                <a:lnTo>
                  <a:pt x="104520" y="237490"/>
                </a:lnTo>
                <a:lnTo>
                  <a:pt x="104901" y="232410"/>
                </a:lnTo>
                <a:lnTo>
                  <a:pt x="105282" y="228600"/>
                </a:lnTo>
                <a:lnTo>
                  <a:pt x="105156" y="220980"/>
                </a:lnTo>
                <a:lnTo>
                  <a:pt x="104140" y="215900"/>
                </a:lnTo>
                <a:lnTo>
                  <a:pt x="103250" y="209550"/>
                </a:lnTo>
                <a:lnTo>
                  <a:pt x="101345" y="204470"/>
                </a:lnTo>
                <a:lnTo>
                  <a:pt x="98679" y="198120"/>
                </a:lnTo>
                <a:lnTo>
                  <a:pt x="95833" y="193040"/>
                </a:lnTo>
                <a:close/>
              </a:path>
              <a:path w="480060" h="350520">
                <a:moveTo>
                  <a:pt x="149225" y="290830"/>
                </a:moveTo>
                <a:lnTo>
                  <a:pt x="75184" y="325120"/>
                </a:lnTo>
                <a:lnTo>
                  <a:pt x="119021" y="325120"/>
                </a:lnTo>
                <a:lnTo>
                  <a:pt x="157353" y="307340"/>
                </a:lnTo>
                <a:lnTo>
                  <a:pt x="149225" y="290830"/>
                </a:lnTo>
                <a:close/>
              </a:path>
              <a:path w="480060" h="350520">
                <a:moveTo>
                  <a:pt x="175307" y="118110"/>
                </a:moveTo>
                <a:lnTo>
                  <a:pt x="132238" y="138430"/>
                </a:lnTo>
                <a:lnTo>
                  <a:pt x="123755" y="172720"/>
                </a:lnTo>
                <a:lnTo>
                  <a:pt x="126412" y="187960"/>
                </a:lnTo>
                <a:lnTo>
                  <a:pt x="139954" y="224790"/>
                </a:lnTo>
                <a:lnTo>
                  <a:pt x="168850" y="269240"/>
                </a:lnTo>
                <a:lnTo>
                  <a:pt x="200755" y="285750"/>
                </a:lnTo>
                <a:lnTo>
                  <a:pt x="212395" y="284480"/>
                </a:lnTo>
                <a:lnTo>
                  <a:pt x="224536" y="280670"/>
                </a:lnTo>
                <a:lnTo>
                  <a:pt x="235485" y="274320"/>
                </a:lnTo>
                <a:lnTo>
                  <a:pt x="242564" y="266700"/>
                </a:lnTo>
                <a:lnTo>
                  <a:pt x="205612" y="266700"/>
                </a:lnTo>
                <a:lnTo>
                  <a:pt x="200660" y="265430"/>
                </a:lnTo>
                <a:lnTo>
                  <a:pt x="195834" y="265430"/>
                </a:lnTo>
                <a:lnTo>
                  <a:pt x="191135" y="261620"/>
                </a:lnTo>
                <a:lnTo>
                  <a:pt x="170687" y="234950"/>
                </a:lnTo>
                <a:lnTo>
                  <a:pt x="167449" y="228600"/>
                </a:lnTo>
                <a:lnTo>
                  <a:pt x="164020" y="222250"/>
                </a:lnTo>
                <a:lnTo>
                  <a:pt x="160400" y="214630"/>
                </a:lnTo>
                <a:lnTo>
                  <a:pt x="157136" y="207010"/>
                </a:lnTo>
                <a:lnTo>
                  <a:pt x="154193" y="200660"/>
                </a:lnTo>
                <a:lnTo>
                  <a:pt x="143891" y="160020"/>
                </a:lnTo>
                <a:lnTo>
                  <a:pt x="144906" y="154940"/>
                </a:lnTo>
                <a:lnTo>
                  <a:pt x="147319" y="151130"/>
                </a:lnTo>
                <a:lnTo>
                  <a:pt x="149606" y="146050"/>
                </a:lnTo>
                <a:lnTo>
                  <a:pt x="153669" y="142240"/>
                </a:lnTo>
                <a:lnTo>
                  <a:pt x="164845" y="137160"/>
                </a:lnTo>
                <a:lnTo>
                  <a:pt x="209520" y="137160"/>
                </a:lnTo>
                <a:lnTo>
                  <a:pt x="207321" y="134620"/>
                </a:lnTo>
                <a:lnTo>
                  <a:pt x="197104" y="125730"/>
                </a:lnTo>
                <a:lnTo>
                  <a:pt x="186461" y="120650"/>
                </a:lnTo>
                <a:lnTo>
                  <a:pt x="175307" y="118110"/>
                </a:lnTo>
                <a:close/>
              </a:path>
              <a:path w="480060" h="350520">
                <a:moveTo>
                  <a:pt x="209520" y="137160"/>
                </a:moveTo>
                <a:lnTo>
                  <a:pt x="174879" y="137160"/>
                </a:lnTo>
                <a:lnTo>
                  <a:pt x="179705" y="138430"/>
                </a:lnTo>
                <a:lnTo>
                  <a:pt x="184276" y="140970"/>
                </a:lnTo>
                <a:lnTo>
                  <a:pt x="188722" y="146050"/>
                </a:lnTo>
                <a:lnTo>
                  <a:pt x="193040" y="149860"/>
                </a:lnTo>
                <a:lnTo>
                  <a:pt x="197485" y="154940"/>
                </a:lnTo>
                <a:lnTo>
                  <a:pt x="201803" y="162560"/>
                </a:lnTo>
                <a:lnTo>
                  <a:pt x="205106" y="167640"/>
                </a:lnTo>
                <a:lnTo>
                  <a:pt x="208518" y="173990"/>
                </a:lnTo>
                <a:lnTo>
                  <a:pt x="212000" y="181610"/>
                </a:lnTo>
                <a:lnTo>
                  <a:pt x="215519" y="189230"/>
                </a:lnTo>
                <a:lnTo>
                  <a:pt x="219001" y="196850"/>
                </a:lnTo>
                <a:lnTo>
                  <a:pt x="222043" y="203200"/>
                </a:lnTo>
                <a:lnTo>
                  <a:pt x="224680" y="210820"/>
                </a:lnTo>
                <a:lnTo>
                  <a:pt x="226949" y="215900"/>
                </a:lnTo>
                <a:lnTo>
                  <a:pt x="229743" y="224790"/>
                </a:lnTo>
                <a:lnTo>
                  <a:pt x="231267" y="231140"/>
                </a:lnTo>
                <a:lnTo>
                  <a:pt x="232029" y="243840"/>
                </a:lnTo>
                <a:lnTo>
                  <a:pt x="231140" y="248920"/>
                </a:lnTo>
                <a:lnTo>
                  <a:pt x="226313" y="257810"/>
                </a:lnTo>
                <a:lnTo>
                  <a:pt x="222376" y="260350"/>
                </a:lnTo>
                <a:lnTo>
                  <a:pt x="210947" y="266700"/>
                </a:lnTo>
                <a:lnTo>
                  <a:pt x="242564" y="266700"/>
                </a:lnTo>
                <a:lnTo>
                  <a:pt x="243744" y="265430"/>
                </a:lnTo>
                <a:lnTo>
                  <a:pt x="249289" y="255270"/>
                </a:lnTo>
                <a:lnTo>
                  <a:pt x="252094" y="243840"/>
                </a:lnTo>
                <a:lnTo>
                  <a:pt x="252166" y="231140"/>
                </a:lnTo>
                <a:lnTo>
                  <a:pt x="249523" y="215900"/>
                </a:lnTo>
                <a:lnTo>
                  <a:pt x="244165" y="198120"/>
                </a:lnTo>
                <a:lnTo>
                  <a:pt x="236093" y="179070"/>
                </a:lnTo>
                <a:lnTo>
                  <a:pt x="226804" y="161290"/>
                </a:lnTo>
                <a:lnTo>
                  <a:pt x="217217" y="146050"/>
                </a:lnTo>
                <a:lnTo>
                  <a:pt x="209520" y="137160"/>
                </a:lnTo>
                <a:close/>
              </a:path>
              <a:path w="480060" h="350520">
                <a:moveTo>
                  <a:pt x="288575" y="66040"/>
                </a:moveTo>
                <a:lnTo>
                  <a:pt x="276883" y="66040"/>
                </a:lnTo>
                <a:lnTo>
                  <a:pt x="264668" y="71120"/>
                </a:lnTo>
                <a:lnTo>
                  <a:pt x="237109" y="106680"/>
                </a:lnTo>
                <a:lnTo>
                  <a:pt x="237037" y="119380"/>
                </a:lnTo>
                <a:lnTo>
                  <a:pt x="239680" y="134620"/>
                </a:lnTo>
                <a:lnTo>
                  <a:pt x="253111" y="171450"/>
                </a:lnTo>
                <a:lnTo>
                  <a:pt x="272161" y="204470"/>
                </a:lnTo>
                <a:lnTo>
                  <a:pt x="302904" y="229870"/>
                </a:lnTo>
                <a:lnTo>
                  <a:pt x="313991" y="232410"/>
                </a:lnTo>
                <a:lnTo>
                  <a:pt x="325626" y="231140"/>
                </a:lnTo>
                <a:lnTo>
                  <a:pt x="337819" y="227330"/>
                </a:lnTo>
                <a:lnTo>
                  <a:pt x="348751" y="220980"/>
                </a:lnTo>
                <a:lnTo>
                  <a:pt x="354629" y="214630"/>
                </a:lnTo>
                <a:lnTo>
                  <a:pt x="318897" y="214630"/>
                </a:lnTo>
                <a:lnTo>
                  <a:pt x="309118" y="212090"/>
                </a:lnTo>
                <a:lnTo>
                  <a:pt x="304419" y="209550"/>
                </a:lnTo>
                <a:lnTo>
                  <a:pt x="299974" y="204470"/>
                </a:lnTo>
                <a:lnTo>
                  <a:pt x="295275" y="200660"/>
                </a:lnTo>
                <a:lnTo>
                  <a:pt x="290956" y="194310"/>
                </a:lnTo>
                <a:lnTo>
                  <a:pt x="287019" y="187960"/>
                </a:lnTo>
                <a:lnTo>
                  <a:pt x="283971" y="182880"/>
                </a:lnTo>
                <a:lnTo>
                  <a:pt x="280733" y="176530"/>
                </a:lnTo>
                <a:lnTo>
                  <a:pt x="277304" y="170180"/>
                </a:lnTo>
                <a:lnTo>
                  <a:pt x="273685" y="162560"/>
                </a:lnTo>
                <a:lnTo>
                  <a:pt x="270402" y="154940"/>
                </a:lnTo>
                <a:lnTo>
                  <a:pt x="267430" y="147320"/>
                </a:lnTo>
                <a:lnTo>
                  <a:pt x="264791" y="140970"/>
                </a:lnTo>
                <a:lnTo>
                  <a:pt x="262509" y="134620"/>
                </a:lnTo>
                <a:lnTo>
                  <a:pt x="259587" y="127000"/>
                </a:lnTo>
                <a:lnTo>
                  <a:pt x="257937" y="119380"/>
                </a:lnTo>
                <a:lnTo>
                  <a:pt x="257175" y="107950"/>
                </a:lnTo>
                <a:lnTo>
                  <a:pt x="258191" y="101600"/>
                </a:lnTo>
                <a:lnTo>
                  <a:pt x="260604" y="97790"/>
                </a:lnTo>
                <a:lnTo>
                  <a:pt x="262890" y="93980"/>
                </a:lnTo>
                <a:lnTo>
                  <a:pt x="266954" y="90170"/>
                </a:lnTo>
                <a:lnTo>
                  <a:pt x="278130" y="85090"/>
                </a:lnTo>
                <a:lnTo>
                  <a:pt x="283337" y="83820"/>
                </a:lnTo>
                <a:lnTo>
                  <a:pt x="322532" y="83820"/>
                </a:lnTo>
                <a:lnTo>
                  <a:pt x="320551" y="81280"/>
                </a:lnTo>
                <a:lnTo>
                  <a:pt x="310388" y="73660"/>
                </a:lnTo>
                <a:lnTo>
                  <a:pt x="299743" y="67310"/>
                </a:lnTo>
                <a:lnTo>
                  <a:pt x="288575" y="66040"/>
                </a:lnTo>
                <a:close/>
              </a:path>
              <a:path w="480060" h="350520">
                <a:moveTo>
                  <a:pt x="63813" y="171450"/>
                </a:moveTo>
                <a:lnTo>
                  <a:pt x="54482" y="171450"/>
                </a:lnTo>
                <a:lnTo>
                  <a:pt x="44676" y="173990"/>
                </a:lnTo>
                <a:lnTo>
                  <a:pt x="34417" y="177800"/>
                </a:lnTo>
                <a:lnTo>
                  <a:pt x="27686" y="181610"/>
                </a:lnTo>
                <a:lnTo>
                  <a:pt x="21081" y="185420"/>
                </a:lnTo>
                <a:lnTo>
                  <a:pt x="8128" y="196850"/>
                </a:lnTo>
                <a:lnTo>
                  <a:pt x="3175" y="200660"/>
                </a:lnTo>
                <a:lnTo>
                  <a:pt x="0" y="204470"/>
                </a:lnTo>
                <a:lnTo>
                  <a:pt x="10032" y="226060"/>
                </a:lnTo>
                <a:lnTo>
                  <a:pt x="11175" y="226060"/>
                </a:lnTo>
                <a:lnTo>
                  <a:pt x="12192" y="223520"/>
                </a:lnTo>
                <a:lnTo>
                  <a:pt x="13716" y="222250"/>
                </a:lnTo>
                <a:lnTo>
                  <a:pt x="27559" y="205740"/>
                </a:lnTo>
                <a:lnTo>
                  <a:pt x="30861" y="201930"/>
                </a:lnTo>
                <a:lnTo>
                  <a:pt x="34036" y="199390"/>
                </a:lnTo>
                <a:lnTo>
                  <a:pt x="37465" y="198120"/>
                </a:lnTo>
                <a:lnTo>
                  <a:pt x="44704" y="194310"/>
                </a:lnTo>
                <a:lnTo>
                  <a:pt x="48387" y="193040"/>
                </a:lnTo>
                <a:lnTo>
                  <a:pt x="95833" y="193040"/>
                </a:lnTo>
                <a:lnTo>
                  <a:pt x="93700" y="189230"/>
                </a:lnTo>
                <a:lnTo>
                  <a:pt x="87709" y="182880"/>
                </a:lnTo>
                <a:lnTo>
                  <a:pt x="80694" y="177800"/>
                </a:lnTo>
                <a:lnTo>
                  <a:pt x="72643" y="173990"/>
                </a:lnTo>
                <a:lnTo>
                  <a:pt x="63813" y="171450"/>
                </a:lnTo>
                <a:close/>
              </a:path>
              <a:path w="480060" h="350520">
                <a:moveTo>
                  <a:pt x="322532" y="83820"/>
                </a:moveTo>
                <a:lnTo>
                  <a:pt x="283337" y="83820"/>
                </a:lnTo>
                <a:lnTo>
                  <a:pt x="292988" y="86360"/>
                </a:lnTo>
                <a:lnTo>
                  <a:pt x="297561" y="88900"/>
                </a:lnTo>
                <a:lnTo>
                  <a:pt x="318373" y="115570"/>
                </a:lnTo>
                <a:lnTo>
                  <a:pt x="321754" y="121920"/>
                </a:lnTo>
                <a:lnTo>
                  <a:pt x="325231" y="128270"/>
                </a:lnTo>
                <a:lnTo>
                  <a:pt x="328803" y="135890"/>
                </a:lnTo>
                <a:lnTo>
                  <a:pt x="332232" y="143510"/>
                </a:lnTo>
                <a:lnTo>
                  <a:pt x="335280" y="151130"/>
                </a:lnTo>
                <a:lnTo>
                  <a:pt x="337946" y="157480"/>
                </a:lnTo>
                <a:lnTo>
                  <a:pt x="340232" y="163830"/>
                </a:lnTo>
                <a:lnTo>
                  <a:pt x="343026" y="171450"/>
                </a:lnTo>
                <a:lnTo>
                  <a:pt x="344550" y="179070"/>
                </a:lnTo>
                <a:lnTo>
                  <a:pt x="344931" y="184150"/>
                </a:lnTo>
                <a:lnTo>
                  <a:pt x="345313" y="190500"/>
                </a:lnTo>
                <a:lnTo>
                  <a:pt x="344297" y="195580"/>
                </a:lnTo>
                <a:lnTo>
                  <a:pt x="318897" y="214630"/>
                </a:lnTo>
                <a:lnTo>
                  <a:pt x="354629" y="214630"/>
                </a:lnTo>
                <a:lnTo>
                  <a:pt x="356981" y="212090"/>
                </a:lnTo>
                <a:lnTo>
                  <a:pt x="362519" y="203200"/>
                </a:lnTo>
                <a:lnTo>
                  <a:pt x="365379" y="191770"/>
                </a:lnTo>
                <a:lnTo>
                  <a:pt x="365450" y="177800"/>
                </a:lnTo>
                <a:lnTo>
                  <a:pt x="362807" y="162560"/>
                </a:lnTo>
                <a:lnTo>
                  <a:pt x="357449" y="146050"/>
                </a:lnTo>
                <a:lnTo>
                  <a:pt x="349376" y="127000"/>
                </a:lnTo>
                <a:lnTo>
                  <a:pt x="340070" y="107950"/>
                </a:lnTo>
                <a:lnTo>
                  <a:pt x="330454" y="93980"/>
                </a:lnTo>
                <a:lnTo>
                  <a:pt x="322532" y="83820"/>
                </a:lnTo>
                <a:close/>
              </a:path>
              <a:path w="480060" h="350520">
                <a:moveTo>
                  <a:pt x="468756" y="92710"/>
                </a:moveTo>
                <a:lnTo>
                  <a:pt x="429768" y="92710"/>
                </a:lnTo>
                <a:lnTo>
                  <a:pt x="433831" y="93980"/>
                </a:lnTo>
                <a:lnTo>
                  <a:pt x="437642" y="95250"/>
                </a:lnTo>
                <a:lnTo>
                  <a:pt x="441070" y="96520"/>
                </a:lnTo>
                <a:lnTo>
                  <a:pt x="447167" y="102870"/>
                </a:lnTo>
                <a:lnTo>
                  <a:pt x="449961" y="106680"/>
                </a:lnTo>
                <a:lnTo>
                  <a:pt x="452374" y="111760"/>
                </a:lnTo>
                <a:lnTo>
                  <a:pt x="454913" y="116840"/>
                </a:lnTo>
                <a:lnTo>
                  <a:pt x="456438" y="121920"/>
                </a:lnTo>
                <a:lnTo>
                  <a:pt x="456945" y="127000"/>
                </a:lnTo>
                <a:lnTo>
                  <a:pt x="457581" y="130810"/>
                </a:lnTo>
                <a:lnTo>
                  <a:pt x="457200" y="135890"/>
                </a:lnTo>
                <a:lnTo>
                  <a:pt x="456184" y="139700"/>
                </a:lnTo>
                <a:lnTo>
                  <a:pt x="454913" y="144780"/>
                </a:lnTo>
                <a:lnTo>
                  <a:pt x="423291" y="163830"/>
                </a:lnTo>
                <a:lnTo>
                  <a:pt x="419226" y="165100"/>
                </a:lnTo>
                <a:lnTo>
                  <a:pt x="393065" y="165100"/>
                </a:lnTo>
                <a:lnTo>
                  <a:pt x="403098" y="186690"/>
                </a:lnTo>
                <a:lnTo>
                  <a:pt x="409448" y="186690"/>
                </a:lnTo>
                <a:lnTo>
                  <a:pt x="416432" y="185420"/>
                </a:lnTo>
                <a:lnTo>
                  <a:pt x="431800" y="182880"/>
                </a:lnTo>
                <a:lnTo>
                  <a:pt x="470916" y="157480"/>
                </a:lnTo>
                <a:lnTo>
                  <a:pt x="476631" y="144780"/>
                </a:lnTo>
                <a:lnTo>
                  <a:pt x="478790" y="138430"/>
                </a:lnTo>
                <a:lnTo>
                  <a:pt x="479551" y="130810"/>
                </a:lnTo>
                <a:lnTo>
                  <a:pt x="478917" y="124460"/>
                </a:lnTo>
                <a:lnTo>
                  <a:pt x="478409" y="116840"/>
                </a:lnTo>
                <a:lnTo>
                  <a:pt x="476376" y="109220"/>
                </a:lnTo>
                <a:lnTo>
                  <a:pt x="472948" y="101600"/>
                </a:lnTo>
                <a:lnTo>
                  <a:pt x="468756" y="92710"/>
                </a:lnTo>
                <a:close/>
              </a:path>
              <a:path w="480060" h="350520">
                <a:moveTo>
                  <a:pt x="424180" y="0"/>
                </a:moveTo>
                <a:lnTo>
                  <a:pt x="341503" y="38100"/>
                </a:lnTo>
                <a:lnTo>
                  <a:pt x="377698" y="115570"/>
                </a:lnTo>
                <a:lnTo>
                  <a:pt x="380745" y="114300"/>
                </a:lnTo>
                <a:lnTo>
                  <a:pt x="384682" y="110490"/>
                </a:lnTo>
                <a:lnTo>
                  <a:pt x="389890" y="107950"/>
                </a:lnTo>
                <a:lnTo>
                  <a:pt x="394969" y="104140"/>
                </a:lnTo>
                <a:lnTo>
                  <a:pt x="410972" y="96520"/>
                </a:lnTo>
                <a:lnTo>
                  <a:pt x="415925" y="93980"/>
                </a:lnTo>
                <a:lnTo>
                  <a:pt x="425323" y="92710"/>
                </a:lnTo>
                <a:lnTo>
                  <a:pt x="468756" y="92710"/>
                </a:lnTo>
                <a:lnTo>
                  <a:pt x="464896" y="87630"/>
                </a:lnTo>
                <a:lnTo>
                  <a:pt x="387985" y="87630"/>
                </a:lnTo>
                <a:lnTo>
                  <a:pt x="369316" y="46990"/>
                </a:lnTo>
                <a:lnTo>
                  <a:pt x="432435" y="17780"/>
                </a:lnTo>
                <a:lnTo>
                  <a:pt x="424180" y="0"/>
                </a:lnTo>
                <a:close/>
              </a:path>
              <a:path w="480060" h="350520">
                <a:moveTo>
                  <a:pt x="433959" y="71120"/>
                </a:moveTo>
                <a:lnTo>
                  <a:pt x="427609" y="71120"/>
                </a:lnTo>
                <a:lnTo>
                  <a:pt x="415798" y="73660"/>
                </a:lnTo>
                <a:lnTo>
                  <a:pt x="408940" y="76200"/>
                </a:lnTo>
                <a:lnTo>
                  <a:pt x="401319" y="80010"/>
                </a:lnTo>
                <a:lnTo>
                  <a:pt x="399288" y="81280"/>
                </a:lnTo>
                <a:lnTo>
                  <a:pt x="394969" y="83820"/>
                </a:lnTo>
                <a:lnTo>
                  <a:pt x="392556" y="83820"/>
                </a:lnTo>
                <a:lnTo>
                  <a:pt x="390270" y="86360"/>
                </a:lnTo>
                <a:lnTo>
                  <a:pt x="387985" y="87630"/>
                </a:lnTo>
                <a:lnTo>
                  <a:pt x="464896" y="87630"/>
                </a:lnTo>
                <a:lnTo>
                  <a:pt x="463931" y="86360"/>
                </a:lnTo>
                <a:lnTo>
                  <a:pt x="458724" y="82550"/>
                </a:lnTo>
                <a:lnTo>
                  <a:pt x="453390" y="77470"/>
                </a:lnTo>
                <a:lnTo>
                  <a:pt x="447294" y="74930"/>
                </a:lnTo>
                <a:lnTo>
                  <a:pt x="433959" y="71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71662" y="5675896"/>
            <a:ext cx="439420" cy="353695"/>
          </a:xfrm>
          <a:custGeom>
            <a:avLst/>
            <a:gdLst/>
            <a:ahLst/>
            <a:cxnLst/>
            <a:rect l="l" t="t" r="r" b="b"/>
            <a:pathLst>
              <a:path w="439420" h="353695">
                <a:moveTo>
                  <a:pt x="95183" y="194462"/>
                </a:moveTo>
                <a:lnTo>
                  <a:pt x="55433" y="194462"/>
                </a:lnTo>
                <a:lnTo>
                  <a:pt x="58989" y="194703"/>
                </a:lnTo>
                <a:lnTo>
                  <a:pt x="62291" y="195630"/>
                </a:lnTo>
                <a:lnTo>
                  <a:pt x="83003" y="228866"/>
                </a:lnTo>
                <a:lnTo>
                  <a:pt x="83119" y="237540"/>
                </a:lnTo>
                <a:lnTo>
                  <a:pt x="82177" y="245541"/>
                </a:lnTo>
                <a:lnTo>
                  <a:pt x="71707" y="285443"/>
                </a:lnTo>
                <a:lnTo>
                  <a:pt x="54417" y="332041"/>
                </a:lnTo>
                <a:lnTo>
                  <a:pt x="64323" y="353187"/>
                </a:lnTo>
                <a:lnTo>
                  <a:pt x="120336" y="327063"/>
                </a:lnTo>
                <a:lnTo>
                  <a:pt x="75118" y="327063"/>
                </a:lnTo>
                <a:lnTo>
                  <a:pt x="77263" y="321769"/>
                </a:lnTo>
                <a:lnTo>
                  <a:pt x="91596" y="284638"/>
                </a:lnTo>
                <a:lnTo>
                  <a:pt x="97202" y="267970"/>
                </a:lnTo>
                <a:lnTo>
                  <a:pt x="98740" y="263423"/>
                </a:lnTo>
                <a:lnTo>
                  <a:pt x="100518" y="257441"/>
                </a:lnTo>
                <a:lnTo>
                  <a:pt x="101915" y="251498"/>
                </a:lnTo>
                <a:lnTo>
                  <a:pt x="103449" y="245484"/>
                </a:lnTo>
                <a:lnTo>
                  <a:pt x="104455" y="239788"/>
                </a:lnTo>
                <a:lnTo>
                  <a:pt x="104806" y="234692"/>
                </a:lnTo>
                <a:lnTo>
                  <a:pt x="105288" y="229463"/>
                </a:lnTo>
                <a:lnTo>
                  <a:pt x="105216" y="226085"/>
                </a:lnTo>
                <a:lnTo>
                  <a:pt x="105090" y="223354"/>
                </a:lnTo>
                <a:lnTo>
                  <a:pt x="103494" y="214045"/>
                </a:lnTo>
                <a:lnTo>
                  <a:pt x="103185" y="212090"/>
                </a:lnTo>
                <a:lnTo>
                  <a:pt x="101280" y="206336"/>
                </a:lnTo>
                <a:lnTo>
                  <a:pt x="98613" y="200469"/>
                </a:lnTo>
                <a:lnTo>
                  <a:pt x="95183" y="194462"/>
                </a:lnTo>
                <a:close/>
              </a:path>
              <a:path w="439420" h="353695">
                <a:moveTo>
                  <a:pt x="149159" y="292531"/>
                </a:moveTo>
                <a:lnTo>
                  <a:pt x="75118" y="327063"/>
                </a:lnTo>
                <a:lnTo>
                  <a:pt x="120336" y="327063"/>
                </a:lnTo>
                <a:lnTo>
                  <a:pt x="157287" y="309829"/>
                </a:lnTo>
                <a:lnTo>
                  <a:pt x="149159" y="292531"/>
                </a:lnTo>
                <a:close/>
              </a:path>
              <a:path w="439420" h="353695">
                <a:moveTo>
                  <a:pt x="175242" y="120295"/>
                </a:moveTo>
                <a:lnTo>
                  <a:pt x="132236" y="140165"/>
                </a:lnTo>
                <a:lnTo>
                  <a:pt x="123750" y="174548"/>
                </a:lnTo>
                <a:lnTo>
                  <a:pt x="126363" y="189764"/>
                </a:lnTo>
                <a:lnTo>
                  <a:pt x="139914" y="226479"/>
                </a:lnTo>
                <a:lnTo>
                  <a:pt x="158875" y="259649"/>
                </a:lnTo>
                <a:lnTo>
                  <a:pt x="189573" y="285342"/>
                </a:lnTo>
                <a:lnTo>
                  <a:pt x="200689" y="287510"/>
                </a:lnTo>
                <a:lnTo>
                  <a:pt x="212330" y="286490"/>
                </a:lnTo>
                <a:lnTo>
                  <a:pt x="224470" y="282282"/>
                </a:lnTo>
                <a:lnTo>
                  <a:pt x="235420" y="275736"/>
                </a:lnTo>
                <a:lnTo>
                  <a:pt x="242142" y="269087"/>
                </a:lnTo>
                <a:lnTo>
                  <a:pt x="205547" y="269087"/>
                </a:lnTo>
                <a:lnTo>
                  <a:pt x="195768" y="266852"/>
                </a:lnTo>
                <a:lnTo>
                  <a:pt x="191069" y="264160"/>
                </a:lnTo>
                <a:lnTo>
                  <a:pt x="186751" y="259880"/>
                </a:lnTo>
                <a:lnTo>
                  <a:pt x="181925" y="255282"/>
                </a:lnTo>
                <a:lnTo>
                  <a:pt x="160335" y="216852"/>
                </a:lnTo>
                <a:lnTo>
                  <a:pt x="144587" y="174548"/>
                </a:lnTo>
                <a:lnTo>
                  <a:pt x="143825" y="162242"/>
                </a:lnTo>
                <a:lnTo>
                  <a:pt x="144841" y="156946"/>
                </a:lnTo>
                <a:lnTo>
                  <a:pt x="147254" y="152603"/>
                </a:lnTo>
                <a:lnTo>
                  <a:pt x="149540" y="148259"/>
                </a:lnTo>
                <a:lnTo>
                  <a:pt x="153604" y="144780"/>
                </a:lnTo>
                <a:lnTo>
                  <a:pt x="164780" y="139522"/>
                </a:lnTo>
                <a:lnTo>
                  <a:pt x="170114" y="138709"/>
                </a:lnTo>
                <a:lnTo>
                  <a:pt x="209036" y="138709"/>
                </a:lnTo>
                <a:lnTo>
                  <a:pt x="207256" y="136592"/>
                </a:lnTo>
                <a:lnTo>
                  <a:pt x="197038" y="127965"/>
                </a:lnTo>
                <a:lnTo>
                  <a:pt x="186396" y="122523"/>
                </a:lnTo>
                <a:lnTo>
                  <a:pt x="175242" y="120295"/>
                </a:lnTo>
                <a:close/>
              </a:path>
              <a:path w="439420" h="353695">
                <a:moveTo>
                  <a:pt x="209036" y="138709"/>
                </a:moveTo>
                <a:lnTo>
                  <a:pt x="170114" y="138709"/>
                </a:lnTo>
                <a:lnTo>
                  <a:pt x="179639" y="140741"/>
                </a:lnTo>
                <a:lnTo>
                  <a:pt x="184211" y="143332"/>
                </a:lnTo>
                <a:lnTo>
                  <a:pt x="208516" y="176571"/>
                </a:lnTo>
                <a:lnTo>
                  <a:pt x="224671" y="212253"/>
                </a:lnTo>
                <a:lnTo>
                  <a:pt x="231961" y="245541"/>
                </a:lnTo>
                <a:lnTo>
                  <a:pt x="231074" y="250799"/>
                </a:lnTo>
                <a:lnTo>
                  <a:pt x="226248" y="259499"/>
                </a:lnTo>
                <a:lnTo>
                  <a:pt x="222311" y="262978"/>
                </a:lnTo>
                <a:lnTo>
                  <a:pt x="210881" y="268287"/>
                </a:lnTo>
                <a:lnTo>
                  <a:pt x="205547" y="269087"/>
                </a:lnTo>
                <a:lnTo>
                  <a:pt x="242142" y="269087"/>
                </a:lnTo>
                <a:lnTo>
                  <a:pt x="243679" y="267566"/>
                </a:lnTo>
                <a:lnTo>
                  <a:pt x="249223" y="257772"/>
                </a:lnTo>
                <a:lnTo>
                  <a:pt x="252029" y="246354"/>
                </a:lnTo>
                <a:lnTo>
                  <a:pt x="252018" y="232528"/>
                </a:lnTo>
                <a:lnTo>
                  <a:pt x="236027" y="181317"/>
                </a:lnTo>
                <a:lnTo>
                  <a:pt x="217152" y="148359"/>
                </a:lnTo>
                <a:lnTo>
                  <a:pt x="209036" y="138709"/>
                </a:lnTo>
                <a:close/>
              </a:path>
              <a:path w="439420" h="353695">
                <a:moveTo>
                  <a:pt x="288510" y="67483"/>
                </a:moveTo>
                <a:lnTo>
                  <a:pt x="245441" y="87350"/>
                </a:lnTo>
                <a:lnTo>
                  <a:pt x="236978" y="121729"/>
                </a:lnTo>
                <a:lnTo>
                  <a:pt x="239636" y="137020"/>
                </a:lnTo>
                <a:lnTo>
                  <a:pt x="253065" y="173659"/>
                </a:lnTo>
                <a:lnTo>
                  <a:pt x="272143" y="206838"/>
                </a:lnTo>
                <a:lnTo>
                  <a:pt x="302857" y="232528"/>
                </a:lnTo>
                <a:lnTo>
                  <a:pt x="313973" y="234692"/>
                </a:lnTo>
                <a:lnTo>
                  <a:pt x="325614" y="233671"/>
                </a:lnTo>
                <a:lnTo>
                  <a:pt x="337754" y="229463"/>
                </a:lnTo>
                <a:lnTo>
                  <a:pt x="348686" y="222917"/>
                </a:lnTo>
                <a:lnTo>
                  <a:pt x="355383" y="216268"/>
                </a:lnTo>
                <a:lnTo>
                  <a:pt x="318831" y="216268"/>
                </a:lnTo>
                <a:lnTo>
                  <a:pt x="309052" y="214045"/>
                </a:lnTo>
                <a:lnTo>
                  <a:pt x="304353" y="211340"/>
                </a:lnTo>
                <a:lnTo>
                  <a:pt x="299802" y="206838"/>
                </a:lnTo>
                <a:lnTo>
                  <a:pt x="295209" y="202463"/>
                </a:lnTo>
                <a:lnTo>
                  <a:pt x="273619" y="164045"/>
                </a:lnTo>
                <a:lnTo>
                  <a:pt x="257871" y="121729"/>
                </a:lnTo>
                <a:lnTo>
                  <a:pt x="257109" y="109423"/>
                </a:lnTo>
                <a:lnTo>
                  <a:pt x="258125" y="104140"/>
                </a:lnTo>
                <a:lnTo>
                  <a:pt x="260538" y="99783"/>
                </a:lnTo>
                <a:lnTo>
                  <a:pt x="262824" y="95440"/>
                </a:lnTo>
                <a:lnTo>
                  <a:pt x="266888" y="91960"/>
                </a:lnTo>
                <a:lnTo>
                  <a:pt x="278064" y="86715"/>
                </a:lnTo>
                <a:lnTo>
                  <a:pt x="283271" y="85902"/>
                </a:lnTo>
                <a:lnTo>
                  <a:pt x="322326" y="85902"/>
                </a:lnTo>
                <a:lnTo>
                  <a:pt x="320540" y="83778"/>
                </a:lnTo>
                <a:lnTo>
                  <a:pt x="310322" y="75158"/>
                </a:lnTo>
                <a:lnTo>
                  <a:pt x="299678" y="69715"/>
                </a:lnTo>
                <a:lnTo>
                  <a:pt x="288510" y="67483"/>
                </a:lnTo>
                <a:close/>
              </a:path>
              <a:path w="439420" h="353695">
                <a:moveTo>
                  <a:pt x="63748" y="173891"/>
                </a:moveTo>
                <a:lnTo>
                  <a:pt x="21016" y="187337"/>
                </a:lnTo>
                <a:lnTo>
                  <a:pt x="0" y="207200"/>
                </a:lnTo>
                <a:lnTo>
                  <a:pt x="9967" y="228511"/>
                </a:lnTo>
                <a:lnTo>
                  <a:pt x="11110" y="227990"/>
                </a:lnTo>
                <a:lnTo>
                  <a:pt x="12126" y="226085"/>
                </a:lnTo>
                <a:lnTo>
                  <a:pt x="13650" y="223710"/>
                </a:lnTo>
                <a:lnTo>
                  <a:pt x="15555" y="220865"/>
                </a:lnTo>
                <a:lnTo>
                  <a:pt x="17333" y="218020"/>
                </a:lnTo>
                <a:lnTo>
                  <a:pt x="19492" y="215366"/>
                </a:lnTo>
                <a:lnTo>
                  <a:pt x="21894" y="212775"/>
                </a:lnTo>
                <a:lnTo>
                  <a:pt x="24445" y="209981"/>
                </a:lnTo>
                <a:lnTo>
                  <a:pt x="27493" y="207200"/>
                </a:lnTo>
                <a:lnTo>
                  <a:pt x="30795" y="204584"/>
                </a:lnTo>
                <a:lnTo>
                  <a:pt x="33970" y="201955"/>
                </a:lnTo>
                <a:lnTo>
                  <a:pt x="37399" y="199809"/>
                </a:lnTo>
                <a:lnTo>
                  <a:pt x="44638" y="196418"/>
                </a:lnTo>
                <a:lnTo>
                  <a:pt x="48321" y="195326"/>
                </a:lnTo>
                <a:lnTo>
                  <a:pt x="55433" y="194462"/>
                </a:lnTo>
                <a:lnTo>
                  <a:pt x="95183" y="194462"/>
                </a:lnTo>
                <a:lnTo>
                  <a:pt x="93634" y="191751"/>
                </a:lnTo>
                <a:lnTo>
                  <a:pt x="87644" y="184723"/>
                </a:lnTo>
                <a:lnTo>
                  <a:pt x="80629" y="179382"/>
                </a:lnTo>
                <a:lnTo>
                  <a:pt x="72578" y="175729"/>
                </a:lnTo>
                <a:lnTo>
                  <a:pt x="63748" y="173891"/>
                </a:lnTo>
                <a:close/>
              </a:path>
              <a:path w="439420" h="353695">
                <a:moveTo>
                  <a:pt x="322326" y="85902"/>
                </a:moveTo>
                <a:lnTo>
                  <a:pt x="283271" y="85902"/>
                </a:lnTo>
                <a:lnTo>
                  <a:pt x="292923" y="87922"/>
                </a:lnTo>
                <a:lnTo>
                  <a:pt x="297495" y="90525"/>
                </a:lnTo>
                <a:lnTo>
                  <a:pt x="321689" y="123759"/>
                </a:lnTo>
                <a:lnTo>
                  <a:pt x="337881" y="159436"/>
                </a:lnTo>
                <a:lnTo>
                  <a:pt x="345247" y="192722"/>
                </a:lnTo>
                <a:lnTo>
                  <a:pt x="344358" y="197993"/>
                </a:lnTo>
                <a:lnTo>
                  <a:pt x="339532" y="206679"/>
                </a:lnTo>
                <a:lnTo>
                  <a:pt x="335595" y="210159"/>
                </a:lnTo>
                <a:lnTo>
                  <a:pt x="324165" y="215480"/>
                </a:lnTo>
                <a:lnTo>
                  <a:pt x="318831" y="216268"/>
                </a:lnTo>
                <a:lnTo>
                  <a:pt x="355383" y="216268"/>
                </a:lnTo>
                <a:lnTo>
                  <a:pt x="356915" y="214747"/>
                </a:lnTo>
                <a:lnTo>
                  <a:pt x="362454" y="204953"/>
                </a:lnTo>
                <a:lnTo>
                  <a:pt x="365313" y="193535"/>
                </a:lnTo>
                <a:lnTo>
                  <a:pt x="365226" y="179382"/>
                </a:lnTo>
                <a:lnTo>
                  <a:pt x="349311" y="128511"/>
                </a:lnTo>
                <a:lnTo>
                  <a:pt x="330436" y="95543"/>
                </a:lnTo>
                <a:lnTo>
                  <a:pt x="322326" y="85902"/>
                </a:lnTo>
                <a:close/>
              </a:path>
              <a:path w="439420" h="353695">
                <a:moveTo>
                  <a:pt x="438856" y="25958"/>
                </a:moveTo>
                <a:lnTo>
                  <a:pt x="418907" y="25958"/>
                </a:lnTo>
                <a:lnTo>
                  <a:pt x="411922" y="191058"/>
                </a:lnTo>
                <a:lnTo>
                  <a:pt x="433512" y="181013"/>
                </a:lnTo>
                <a:lnTo>
                  <a:pt x="438856" y="25958"/>
                </a:lnTo>
                <a:close/>
              </a:path>
              <a:path w="439420" h="353695">
                <a:moveTo>
                  <a:pt x="428432" y="0"/>
                </a:moveTo>
                <a:lnTo>
                  <a:pt x="332801" y="44589"/>
                </a:lnTo>
                <a:lnTo>
                  <a:pt x="341056" y="62280"/>
                </a:lnTo>
                <a:lnTo>
                  <a:pt x="418907" y="25958"/>
                </a:lnTo>
                <a:lnTo>
                  <a:pt x="438856" y="25958"/>
                </a:lnTo>
                <a:lnTo>
                  <a:pt x="438973" y="22567"/>
                </a:lnTo>
                <a:lnTo>
                  <a:pt x="428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99636" y="5691263"/>
            <a:ext cx="473075" cy="337820"/>
          </a:xfrm>
          <a:custGeom>
            <a:avLst/>
            <a:gdLst/>
            <a:ahLst/>
            <a:cxnLst/>
            <a:rect l="l" t="t" r="r" b="b"/>
            <a:pathLst>
              <a:path w="473075" h="337820">
                <a:moveTo>
                  <a:pt x="95833" y="180340"/>
                </a:moveTo>
                <a:lnTo>
                  <a:pt x="62357" y="180340"/>
                </a:lnTo>
                <a:lnTo>
                  <a:pt x="65532" y="181610"/>
                </a:lnTo>
                <a:lnTo>
                  <a:pt x="68579" y="184150"/>
                </a:lnTo>
                <a:lnTo>
                  <a:pt x="74167" y="189230"/>
                </a:lnTo>
                <a:lnTo>
                  <a:pt x="76580" y="191770"/>
                </a:lnTo>
                <a:lnTo>
                  <a:pt x="78486" y="196850"/>
                </a:lnTo>
                <a:lnTo>
                  <a:pt x="80916" y="203200"/>
                </a:lnTo>
                <a:lnTo>
                  <a:pt x="82502" y="209550"/>
                </a:lnTo>
                <a:lnTo>
                  <a:pt x="83104" y="214630"/>
                </a:lnTo>
                <a:lnTo>
                  <a:pt x="83185" y="222250"/>
                </a:lnTo>
                <a:lnTo>
                  <a:pt x="82254" y="231140"/>
                </a:lnTo>
                <a:lnTo>
                  <a:pt x="71790" y="270510"/>
                </a:lnTo>
                <a:lnTo>
                  <a:pt x="67306" y="283210"/>
                </a:lnTo>
                <a:lnTo>
                  <a:pt x="62448" y="297180"/>
                </a:lnTo>
                <a:lnTo>
                  <a:pt x="59880" y="303530"/>
                </a:lnTo>
                <a:lnTo>
                  <a:pt x="54483" y="317500"/>
                </a:lnTo>
                <a:lnTo>
                  <a:pt x="64388" y="337820"/>
                </a:lnTo>
                <a:lnTo>
                  <a:pt x="119073" y="312420"/>
                </a:lnTo>
                <a:lnTo>
                  <a:pt x="75184" y="312420"/>
                </a:lnTo>
                <a:lnTo>
                  <a:pt x="77329" y="307340"/>
                </a:lnTo>
                <a:lnTo>
                  <a:pt x="79771" y="300990"/>
                </a:lnTo>
                <a:lnTo>
                  <a:pt x="88792" y="278130"/>
                </a:lnTo>
                <a:lnTo>
                  <a:pt x="91725" y="270510"/>
                </a:lnTo>
                <a:lnTo>
                  <a:pt x="94420" y="261620"/>
                </a:lnTo>
                <a:lnTo>
                  <a:pt x="96900" y="255270"/>
                </a:lnTo>
                <a:lnTo>
                  <a:pt x="98805" y="248920"/>
                </a:lnTo>
                <a:lnTo>
                  <a:pt x="100584" y="242570"/>
                </a:lnTo>
                <a:lnTo>
                  <a:pt x="101980" y="236220"/>
                </a:lnTo>
                <a:lnTo>
                  <a:pt x="103504" y="231140"/>
                </a:lnTo>
                <a:lnTo>
                  <a:pt x="104521" y="224790"/>
                </a:lnTo>
                <a:lnTo>
                  <a:pt x="104901" y="219710"/>
                </a:lnTo>
                <a:lnTo>
                  <a:pt x="105283" y="215900"/>
                </a:lnTo>
                <a:lnTo>
                  <a:pt x="105206" y="209550"/>
                </a:lnTo>
                <a:lnTo>
                  <a:pt x="105155" y="208280"/>
                </a:lnTo>
                <a:lnTo>
                  <a:pt x="104139" y="203200"/>
                </a:lnTo>
                <a:lnTo>
                  <a:pt x="103250" y="196850"/>
                </a:lnTo>
                <a:lnTo>
                  <a:pt x="101473" y="191770"/>
                </a:lnTo>
                <a:lnTo>
                  <a:pt x="98678" y="185420"/>
                </a:lnTo>
                <a:lnTo>
                  <a:pt x="95833" y="180340"/>
                </a:lnTo>
                <a:close/>
              </a:path>
              <a:path w="473075" h="337820">
                <a:moveTo>
                  <a:pt x="149225" y="278130"/>
                </a:moveTo>
                <a:lnTo>
                  <a:pt x="75184" y="312420"/>
                </a:lnTo>
                <a:lnTo>
                  <a:pt x="119073" y="312420"/>
                </a:lnTo>
                <a:lnTo>
                  <a:pt x="157352" y="294640"/>
                </a:lnTo>
                <a:lnTo>
                  <a:pt x="149225" y="278130"/>
                </a:lnTo>
                <a:close/>
              </a:path>
              <a:path w="473075" h="337820">
                <a:moveTo>
                  <a:pt x="175307" y="105410"/>
                </a:moveTo>
                <a:lnTo>
                  <a:pt x="132302" y="125730"/>
                </a:lnTo>
                <a:lnTo>
                  <a:pt x="123809" y="160020"/>
                </a:lnTo>
                <a:lnTo>
                  <a:pt x="126428" y="175260"/>
                </a:lnTo>
                <a:lnTo>
                  <a:pt x="139953" y="212090"/>
                </a:lnTo>
                <a:lnTo>
                  <a:pt x="158988" y="245110"/>
                </a:lnTo>
                <a:lnTo>
                  <a:pt x="189638" y="270510"/>
                </a:lnTo>
                <a:lnTo>
                  <a:pt x="200755" y="273050"/>
                </a:lnTo>
                <a:lnTo>
                  <a:pt x="212395" y="271780"/>
                </a:lnTo>
                <a:lnTo>
                  <a:pt x="224536" y="267970"/>
                </a:lnTo>
                <a:lnTo>
                  <a:pt x="235485" y="261620"/>
                </a:lnTo>
                <a:lnTo>
                  <a:pt x="242564" y="254000"/>
                </a:lnTo>
                <a:lnTo>
                  <a:pt x="205612" y="254000"/>
                </a:lnTo>
                <a:lnTo>
                  <a:pt x="200787" y="252730"/>
                </a:lnTo>
                <a:lnTo>
                  <a:pt x="195834" y="252730"/>
                </a:lnTo>
                <a:lnTo>
                  <a:pt x="191135" y="248920"/>
                </a:lnTo>
                <a:lnTo>
                  <a:pt x="170687" y="222250"/>
                </a:lnTo>
                <a:lnTo>
                  <a:pt x="167449" y="215900"/>
                </a:lnTo>
                <a:lnTo>
                  <a:pt x="164020" y="209550"/>
                </a:lnTo>
                <a:lnTo>
                  <a:pt x="160400" y="201930"/>
                </a:lnTo>
                <a:lnTo>
                  <a:pt x="157136" y="194310"/>
                </a:lnTo>
                <a:lnTo>
                  <a:pt x="154193" y="187960"/>
                </a:lnTo>
                <a:lnTo>
                  <a:pt x="143890" y="147320"/>
                </a:lnTo>
                <a:lnTo>
                  <a:pt x="144907" y="142240"/>
                </a:lnTo>
                <a:lnTo>
                  <a:pt x="149733" y="133350"/>
                </a:lnTo>
                <a:lnTo>
                  <a:pt x="153670" y="129540"/>
                </a:lnTo>
                <a:lnTo>
                  <a:pt x="159258" y="127000"/>
                </a:lnTo>
                <a:lnTo>
                  <a:pt x="164973" y="124460"/>
                </a:lnTo>
                <a:lnTo>
                  <a:pt x="209520" y="124460"/>
                </a:lnTo>
                <a:lnTo>
                  <a:pt x="207321" y="121920"/>
                </a:lnTo>
                <a:lnTo>
                  <a:pt x="197103" y="113030"/>
                </a:lnTo>
                <a:lnTo>
                  <a:pt x="186461" y="107950"/>
                </a:lnTo>
                <a:lnTo>
                  <a:pt x="175307" y="105410"/>
                </a:lnTo>
                <a:close/>
              </a:path>
              <a:path w="473075" h="337820">
                <a:moveTo>
                  <a:pt x="209520" y="124460"/>
                </a:moveTo>
                <a:lnTo>
                  <a:pt x="174878" y="124460"/>
                </a:lnTo>
                <a:lnTo>
                  <a:pt x="179704" y="125730"/>
                </a:lnTo>
                <a:lnTo>
                  <a:pt x="184276" y="128270"/>
                </a:lnTo>
                <a:lnTo>
                  <a:pt x="188722" y="133350"/>
                </a:lnTo>
                <a:lnTo>
                  <a:pt x="193039" y="137160"/>
                </a:lnTo>
                <a:lnTo>
                  <a:pt x="197485" y="142240"/>
                </a:lnTo>
                <a:lnTo>
                  <a:pt x="201802" y="149860"/>
                </a:lnTo>
                <a:lnTo>
                  <a:pt x="205162" y="154940"/>
                </a:lnTo>
                <a:lnTo>
                  <a:pt x="208581" y="161290"/>
                </a:lnTo>
                <a:lnTo>
                  <a:pt x="212072" y="168910"/>
                </a:lnTo>
                <a:lnTo>
                  <a:pt x="215646" y="176530"/>
                </a:lnTo>
                <a:lnTo>
                  <a:pt x="219073" y="184150"/>
                </a:lnTo>
                <a:lnTo>
                  <a:pt x="222107" y="190500"/>
                </a:lnTo>
                <a:lnTo>
                  <a:pt x="224736" y="198120"/>
                </a:lnTo>
                <a:lnTo>
                  <a:pt x="226949" y="203200"/>
                </a:lnTo>
                <a:lnTo>
                  <a:pt x="229742" y="212090"/>
                </a:lnTo>
                <a:lnTo>
                  <a:pt x="231266" y="218440"/>
                </a:lnTo>
                <a:lnTo>
                  <a:pt x="232028" y="231140"/>
                </a:lnTo>
                <a:lnTo>
                  <a:pt x="231139" y="236220"/>
                </a:lnTo>
                <a:lnTo>
                  <a:pt x="228726" y="240030"/>
                </a:lnTo>
                <a:lnTo>
                  <a:pt x="226440" y="245110"/>
                </a:lnTo>
                <a:lnTo>
                  <a:pt x="222376" y="247650"/>
                </a:lnTo>
                <a:lnTo>
                  <a:pt x="210947" y="254000"/>
                </a:lnTo>
                <a:lnTo>
                  <a:pt x="242564" y="254000"/>
                </a:lnTo>
                <a:lnTo>
                  <a:pt x="243744" y="252730"/>
                </a:lnTo>
                <a:lnTo>
                  <a:pt x="249289" y="242570"/>
                </a:lnTo>
                <a:lnTo>
                  <a:pt x="252095" y="231140"/>
                </a:lnTo>
                <a:lnTo>
                  <a:pt x="252237" y="218440"/>
                </a:lnTo>
                <a:lnTo>
                  <a:pt x="249618" y="203200"/>
                </a:lnTo>
                <a:lnTo>
                  <a:pt x="244236" y="185420"/>
                </a:lnTo>
                <a:lnTo>
                  <a:pt x="236092" y="166370"/>
                </a:lnTo>
                <a:lnTo>
                  <a:pt x="226804" y="148590"/>
                </a:lnTo>
                <a:lnTo>
                  <a:pt x="217217" y="133350"/>
                </a:lnTo>
                <a:lnTo>
                  <a:pt x="209520" y="124460"/>
                </a:lnTo>
                <a:close/>
              </a:path>
              <a:path w="473075" h="337820">
                <a:moveTo>
                  <a:pt x="288575" y="53340"/>
                </a:moveTo>
                <a:lnTo>
                  <a:pt x="276883" y="53340"/>
                </a:lnTo>
                <a:lnTo>
                  <a:pt x="264667" y="58420"/>
                </a:lnTo>
                <a:lnTo>
                  <a:pt x="237109" y="93980"/>
                </a:lnTo>
                <a:lnTo>
                  <a:pt x="237039" y="106680"/>
                </a:lnTo>
                <a:lnTo>
                  <a:pt x="239696" y="121920"/>
                </a:lnTo>
                <a:lnTo>
                  <a:pt x="253237" y="158750"/>
                </a:lnTo>
                <a:lnTo>
                  <a:pt x="282134" y="204470"/>
                </a:lnTo>
                <a:lnTo>
                  <a:pt x="314039" y="219710"/>
                </a:lnTo>
                <a:lnTo>
                  <a:pt x="325679" y="218440"/>
                </a:lnTo>
                <a:lnTo>
                  <a:pt x="337820" y="214630"/>
                </a:lnTo>
                <a:lnTo>
                  <a:pt x="348751" y="208280"/>
                </a:lnTo>
                <a:lnTo>
                  <a:pt x="354629" y="201930"/>
                </a:lnTo>
                <a:lnTo>
                  <a:pt x="318897" y="201930"/>
                </a:lnTo>
                <a:lnTo>
                  <a:pt x="309117" y="199390"/>
                </a:lnTo>
                <a:lnTo>
                  <a:pt x="304418" y="196850"/>
                </a:lnTo>
                <a:lnTo>
                  <a:pt x="300100" y="191770"/>
                </a:lnTo>
                <a:lnTo>
                  <a:pt x="295275" y="187960"/>
                </a:lnTo>
                <a:lnTo>
                  <a:pt x="290957" y="181610"/>
                </a:lnTo>
                <a:lnTo>
                  <a:pt x="287020" y="175260"/>
                </a:lnTo>
                <a:lnTo>
                  <a:pt x="283971" y="170180"/>
                </a:lnTo>
                <a:lnTo>
                  <a:pt x="280733" y="163830"/>
                </a:lnTo>
                <a:lnTo>
                  <a:pt x="277304" y="157480"/>
                </a:lnTo>
                <a:lnTo>
                  <a:pt x="273685" y="149860"/>
                </a:lnTo>
                <a:lnTo>
                  <a:pt x="270420" y="142240"/>
                </a:lnTo>
                <a:lnTo>
                  <a:pt x="267477" y="134620"/>
                </a:lnTo>
                <a:lnTo>
                  <a:pt x="264844" y="128270"/>
                </a:lnTo>
                <a:lnTo>
                  <a:pt x="262509" y="121920"/>
                </a:lnTo>
                <a:lnTo>
                  <a:pt x="259587" y="114300"/>
                </a:lnTo>
                <a:lnTo>
                  <a:pt x="257937" y="106680"/>
                </a:lnTo>
                <a:lnTo>
                  <a:pt x="257175" y="95250"/>
                </a:lnTo>
                <a:lnTo>
                  <a:pt x="258190" y="88900"/>
                </a:lnTo>
                <a:lnTo>
                  <a:pt x="260603" y="85090"/>
                </a:lnTo>
                <a:lnTo>
                  <a:pt x="262889" y="81280"/>
                </a:lnTo>
                <a:lnTo>
                  <a:pt x="266953" y="77470"/>
                </a:lnTo>
                <a:lnTo>
                  <a:pt x="278129" y="72390"/>
                </a:lnTo>
                <a:lnTo>
                  <a:pt x="283463" y="71120"/>
                </a:lnTo>
                <a:lnTo>
                  <a:pt x="322584" y="71120"/>
                </a:lnTo>
                <a:lnTo>
                  <a:pt x="320605" y="68580"/>
                </a:lnTo>
                <a:lnTo>
                  <a:pt x="310388" y="60960"/>
                </a:lnTo>
                <a:lnTo>
                  <a:pt x="299743" y="54610"/>
                </a:lnTo>
                <a:lnTo>
                  <a:pt x="288575" y="53340"/>
                </a:lnTo>
                <a:close/>
              </a:path>
              <a:path w="473075" h="337820">
                <a:moveTo>
                  <a:pt x="63813" y="158750"/>
                </a:moveTo>
                <a:lnTo>
                  <a:pt x="54483" y="158750"/>
                </a:lnTo>
                <a:lnTo>
                  <a:pt x="44676" y="161290"/>
                </a:lnTo>
                <a:lnTo>
                  <a:pt x="34416" y="165100"/>
                </a:lnTo>
                <a:lnTo>
                  <a:pt x="27686" y="168910"/>
                </a:lnTo>
                <a:lnTo>
                  <a:pt x="21082" y="172720"/>
                </a:lnTo>
                <a:lnTo>
                  <a:pt x="8127" y="184150"/>
                </a:lnTo>
                <a:lnTo>
                  <a:pt x="3175" y="187960"/>
                </a:lnTo>
                <a:lnTo>
                  <a:pt x="0" y="191770"/>
                </a:lnTo>
                <a:lnTo>
                  <a:pt x="10033" y="213360"/>
                </a:lnTo>
                <a:lnTo>
                  <a:pt x="11175" y="213360"/>
                </a:lnTo>
                <a:lnTo>
                  <a:pt x="12191" y="210820"/>
                </a:lnTo>
                <a:lnTo>
                  <a:pt x="13715" y="209550"/>
                </a:lnTo>
                <a:lnTo>
                  <a:pt x="27559" y="193040"/>
                </a:lnTo>
                <a:lnTo>
                  <a:pt x="30861" y="189230"/>
                </a:lnTo>
                <a:lnTo>
                  <a:pt x="34036" y="186690"/>
                </a:lnTo>
                <a:lnTo>
                  <a:pt x="37464" y="185420"/>
                </a:lnTo>
                <a:lnTo>
                  <a:pt x="41021" y="182880"/>
                </a:lnTo>
                <a:lnTo>
                  <a:pt x="44830" y="181610"/>
                </a:lnTo>
                <a:lnTo>
                  <a:pt x="48387" y="180340"/>
                </a:lnTo>
                <a:lnTo>
                  <a:pt x="95833" y="180340"/>
                </a:lnTo>
                <a:lnTo>
                  <a:pt x="93700" y="176530"/>
                </a:lnTo>
                <a:lnTo>
                  <a:pt x="87709" y="170180"/>
                </a:lnTo>
                <a:lnTo>
                  <a:pt x="80694" y="165100"/>
                </a:lnTo>
                <a:lnTo>
                  <a:pt x="72643" y="161290"/>
                </a:lnTo>
                <a:lnTo>
                  <a:pt x="63813" y="158750"/>
                </a:lnTo>
                <a:close/>
              </a:path>
              <a:path w="473075" h="337820">
                <a:moveTo>
                  <a:pt x="322584" y="71120"/>
                </a:moveTo>
                <a:lnTo>
                  <a:pt x="283463" y="71120"/>
                </a:lnTo>
                <a:lnTo>
                  <a:pt x="292988" y="73660"/>
                </a:lnTo>
                <a:lnTo>
                  <a:pt x="297561" y="76200"/>
                </a:lnTo>
                <a:lnTo>
                  <a:pt x="318390" y="102870"/>
                </a:lnTo>
                <a:lnTo>
                  <a:pt x="321802" y="109220"/>
                </a:lnTo>
                <a:lnTo>
                  <a:pt x="325284" y="115570"/>
                </a:lnTo>
                <a:lnTo>
                  <a:pt x="328802" y="123190"/>
                </a:lnTo>
                <a:lnTo>
                  <a:pt x="332285" y="130810"/>
                </a:lnTo>
                <a:lnTo>
                  <a:pt x="335327" y="138430"/>
                </a:lnTo>
                <a:lnTo>
                  <a:pt x="337964" y="144780"/>
                </a:lnTo>
                <a:lnTo>
                  <a:pt x="340233" y="151130"/>
                </a:lnTo>
                <a:lnTo>
                  <a:pt x="343026" y="158750"/>
                </a:lnTo>
                <a:lnTo>
                  <a:pt x="344550" y="166370"/>
                </a:lnTo>
                <a:lnTo>
                  <a:pt x="344932" y="171450"/>
                </a:lnTo>
                <a:lnTo>
                  <a:pt x="345313" y="177800"/>
                </a:lnTo>
                <a:lnTo>
                  <a:pt x="344424" y="182880"/>
                </a:lnTo>
                <a:lnTo>
                  <a:pt x="318897" y="201930"/>
                </a:lnTo>
                <a:lnTo>
                  <a:pt x="354629" y="201930"/>
                </a:lnTo>
                <a:lnTo>
                  <a:pt x="356981" y="199390"/>
                </a:lnTo>
                <a:lnTo>
                  <a:pt x="362519" y="190500"/>
                </a:lnTo>
                <a:lnTo>
                  <a:pt x="365378" y="179070"/>
                </a:lnTo>
                <a:lnTo>
                  <a:pt x="365450" y="165100"/>
                </a:lnTo>
                <a:lnTo>
                  <a:pt x="362807" y="149860"/>
                </a:lnTo>
                <a:lnTo>
                  <a:pt x="357449" y="133350"/>
                </a:lnTo>
                <a:lnTo>
                  <a:pt x="349376" y="114300"/>
                </a:lnTo>
                <a:lnTo>
                  <a:pt x="340088" y="95250"/>
                </a:lnTo>
                <a:lnTo>
                  <a:pt x="330501" y="81280"/>
                </a:lnTo>
                <a:lnTo>
                  <a:pt x="322584" y="71120"/>
                </a:lnTo>
                <a:close/>
              </a:path>
              <a:path w="473075" h="337820">
                <a:moveTo>
                  <a:pt x="468716" y="81280"/>
                </a:moveTo>
                <a:lnTo>
                  <a:pt x="446532" y="81280"/>
                </a:lnTo>
                <a:lnTo>
                  <a:pt x="450461" y="93980"/>
                </a:lnTo>
                <a:lnTo>
                  <a:pt x="452532" y="104140"/>
                </a:lnTo>
                <a:lnTo>
                  <a:pt x="442150" y="140970"/>
                </a:lnTo>
                <a:lnTo>
                  <a:pt x="410463" y="156210"/>
                </a:lnTo>
                <a:lnTo>
                  <a:pt x="407415" y="157480"/>
                </a:lnTo>
                <a:lnTo>
                  <a:pt x="404240" y="157480"/>
                </a:lnTo>
                <a:lnTo>
                  <a:pt x="413258" y="176530"/>
                </a:lnTo>
                <a:lnTo>
                  <a:pt x="416305" y="176530"/>
                </a:lnTo>
                <a:lnTo>
                  <a:pt x="419353" y="175260"/>
                </a:lnTo>
                <a:lnTo>
                  <a:pt x="425703" y="172720"/>
                </a:lnTo>
                <a:lnTo>
                  <a:pt x="428751" y="172720"/>
                </a:lnTo>
                <a:lnTo>
                  <a:pt x="431418" y="171450"/>
                </a:lnTo>
                <a:lnTo>
                  <a:pt x="462883" y="144780"/>
                </a:lnTo>
                <a:lnTo>
                  <a:pt x="472483" y="107950"/>
                </a:lnTo>
                <a:lnTo>
                  <a:pt x="472422" y="105410"/>
                </a:lnTo>
                <a:lnTo>
                  <a:pt x="471937" y="99060"/>
                </a:lnTo>
                <a:lnTo>
                  <a:pt x="470535" y="88900"/>
                </a:lnTo>
                <a:lnTo>
                  <a:pt x="468716" y="81280"/>
                </a:lnTo>
                <a:close/>
              </a:path>
              <a:path w="473075" h="337820">
                <a:moveTo>
                  <a:pt x="403225" y="0"/>
                </a:moveTo>
                <a:lnTo>
                  <a:pt x="364363" y="12700"/>
                </a:lnTo>
                <a:lnTo>
                  <a:pt x="345948" y="49530"/>
                </a:lnTo>
                <a:lnTo>
                  <a:pt x="346328" y="57150"/>
                </a:lnTo>
                <a:lnTo>
                  <a:pt x="363140" y="96520"/>
                </a:lnTo>
                <a:lnTo>
                  <a:pt x="367284" y="101600"/>
                </a:lnTo>
                <a:lnTo>
                  <a:pt x="372999" y="106680"/>
                </a:lnTo>
                <a:lnTo>
                  <a:pt x="379475" y="109220"/>
                </a:lnTo>
                <a:lnTo>
                  <a:pt x="386714" y="111760"/>
                </a:lnTo>
                <a:lnTo>
                  <a:pt x="393064" y="113030"/>
                </a:lnTo>
                <a:lnTo>
                  <a:pt x="398779" y="113030"/>
                </a:lnTo>
                <a:lnTo>
                  <a:pt x="409066" y="110490"/>
                </a:lnTo>
                <a:lnTo>
                  <a:pt x="414527" y="109220"/>
                </a:lnTo>
                <a:lnTo>
                  <a:pt x="425830" y="104140"/>
                </a:lnTo>
                <a:lnTo>
                  <a:pt x="430657" y="100330"/>
                </a:lnTo>
                <a:lnTo>
                  <a:pt x="434848" y="96520"/>
                </a:lnTo>
                <a:lnTo>
                  <a:pt x="438912" y="92710"/>
                </a:lnTo>
                <a:lnTo>
                  <a:pt x="398779" y="92710"/>
                </a:lnTo>
                <a:lnTo>
                  <a:pt x="390143" y="90170"/>
                </a:lnTo>
                <a:lnTo>
                  <a:pt x="367506" y="54610"/>
                </a:lnTo>
                <a:lnTo>
                  <a:pt x="367010" y="46990"/>
                </a:lnTo>
                <a:lnTo>
                  <a:pt x="367918" y="40640"/>
                </a:lnTo>
                <a:lnTo>
                  <a:pt x="370077" y="33020"/>
                </a:lnTo>
                <a:lnTo>
                  <a:pt x="375412" y="26670"/>
                </a:lnTo>
                <a:lnTo>
                  <a:pt x="383666" y="22860"/>
                </a:lnTo>
                <a:lnTo>
                  <a:pt x="387350" y="20320"/>
                </a:lnTo>
                <a:lnTo>
                  <a:pt x="390905" y="20320"/>
                </a:lnTo>
                <a:lnTo>
                  <a:pt x="398145" y="19050"/>
                </a:lnTo>
                <a:lnTo>
                  <a:pt x="436804" y="19050"/>
                </a:lnTo>
                <a:lnTo>
                  <a:pt x="409701" y="1270"/>
                </a:lnTo>
                <a:lnTo>
                  <a:pt x="403225" y="0"/>
                </a:lnTo>
                <a:close/>
              </a:path>
              <a:path w="473075" h="337820">
                <a:moveTo>
                  <a:pt x="436804" y="19050"/>
                </a:moveTo>
                <a:lnTo>
                  <a:pt x="398145" y="19050"/>
                </a:lnTo>
                <a:lnTo>
                  <a:pt x="402209" y="20320"/>
                </a:lnTo>
                <a:lnTo>
                  <a:pt x="406653" y="21590"/>
                </a:lnTo>
                <a:lnTo>
                  <a:pt x="411607" y="24130"/>
                </a:lnTo>
                <a:lnTo>
                  <a:pt x="435863" y="57150"/>
                </a:lnTo>
                <a:lnTo>
                  <a:pt x="436879" y="59690"/>
                </a:lnTo>
                <a:lnTo>
                  <a:pt x="437641" y="60960"/>
                </a:lnTo>
                <a:lnTo>
                  <a:pt x="438276" y="62230"/>
                </a:lnTo>
                <a:lnTo>
                  <a:pt x="439038" y="64770"/>
                </a:lnTo>
                <a:lnTo>
                  <a:pt x="439927" y="67310"/>
                </a:lnTo>
                <a:lnTo>
                  <a:pt x="437388" y="71120"/>
                </a:lnTo>
                <a:lnTo>
                  <a:pt x="433959" y="74930"/>
                </a:lnTo>
                <a:lnTo>
                  <a:pt x="429640" y="78740"/>
                </a:lnTo>
                <a:lnTo>
                  <a:pt x="425450" y="82550"/>
                </a:lnTo>
                <a:lnTo>
                  <a:pt x="421132" y="86360"/>
                </a:lnTo>
                <a:lnTo>
                  <a:pt x="416813" y="87630"/>
                </a:lnTo>
                <a:lnTo>
                  <a:pt x="409448" y="90170"/>
                </a:lnTo>
                <a:lnTo>
                  <a:pt x="402336" y="92710"/>
                </a:lnTo>
                <a:lnTo>
                  <a:pt x="438912" y="92710"/>
                </a:lnTo>
                <a:lnTo>
                  <a:pt x="442849" y="87630"/>
                </a:lnTo>
                <a:lnTo>
                  <a:pt x="446532" y="81280"/>
                </a:lnTo>
                <a:lnTo>
                  <a:pt x="468716" y="81280"/>
                </a:lnTo>
                <a:lnTo>
                  <a:pt x="453384" y="41910"/>
                </a:lnTo>
                <a:lnTo>
                  <a:pt x="438150" y="20320"/>
                </a:lnTo>
                <a:lnTo>
                  <a:pt x="436804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27742" y="5692190"/>
            <a:ext cx="489584" cy="337185"/>
          </a:xfrm>
          <a:custGeom>
            <a:avLst/>
            <a:gdLst/>
            <a:ahLst/>
            <a:cxnLst/>
            <a:rect l="l" t="t" r="r" b="b"/>
            <a:pathLst>
              <a:path w="489585" h="337185">
                <a:moveTo>
                  <a:pt x="95183" y="178168"/>
                </a:moveTo>
                <a:lnTo>
                  <a:pt x="55560" y="178168"/>
                </a:lnTo>
                <a:lnTo>
                  <a:pt x="58989" y="178409"/>
                </a:lnTo>
                <a:lnTo>
                  <a:pt x="62291" y="179336"/>
                </a:lnTo>
                <a:lnTo>
                  <a:pt x="83003" y="212572"/>
                </a:lnTo>
                <a:lnTo>
                  <a:pt x="83119" y="221246"/>
                </a:lnTo>
                <a:lnTo>
                  <a:pt x="82177" y="229247"/>
                </a:lnTo>
                <a:lnTo>
                  <a:pt x="71725" y="269149"/>
                </a:lnTo>
                <a:lnTo>
                  <a:pt x="54417" y="315747"/>
                </a:lnTo>
                <a:lnTo>
                  <a:pt x="64323" y="336892"/>
                </a:lnTo>
                <a:lnTo>
                  <a:pt x="120336" y="310769"/>
                </a:lnTo>
                <a:lnTo>
                  <a:pt x="75118" y="310769"/>
                </a:lnTo>
                <a:lnTo>
                  <a:pt x="77263" y="305475"/>
                </a:lnTo>
                <a:lnTo>
                  <a:pt x="91660" y="268344"/>
                </a:lnTo>
                <a:lnTo>
                  <a:pt x="101915" y="235203"/>
                </a:lnTo>
                <a:lnTo>
                  <a:pt x="103449" y="229190"/>
                </a:lnTo>
                <a:lnTo>
                  <a:pt x="104455" y="223494"/>
                </a:lnTo>
                <a:lnTo>
                  <a:pt x="104836" y="217957"/>
                </a:lnTo>
                <a:lnTo>
                  <a:pt x="105344" y="212572"/>
                </a:lnTo>
                <a:lnTo>
                  <a:pt x="98613" y="184175"/>
                </a:lnTo>
                <a:lnTo>
                  <a:pt x="95183" y="178168"/>
                </a:lnTo>
                <a:close/>
              </a:path>
              <a:path w="489585" h="337185">
                <a:moveTo>
                  <a:pt x="149159" y="276237"/>
                </a:moveTo>
                <a:lnTo>
                  <a:pt x="75118" y="310769"/>
                </a:lnTo>
                <a:lnTo>
                  <a:pt x="120336" y="310769"/>
                </a:lnTo>
                <a:lnTo>
                  <a:pt x="157287" y="293535"/>
                </a:lnTo>
                <a:lnTo>
                  <a:pt x="149159" y="276237"/>
                </a:lnTo>
                <a:close/>
              </a:path>
              <a:path w="489585" h="337185">
                <a:moveTo>
                  <a:pt x="175242" y="104001"/>
                </a:moveTo>
                <a:lnTo>
                  <a:pt x="132236" y="123871"/>
                </a:lnTo>
                <a:lnTo>
                  <a:pt x="123750" y="158254"/>
                </a:lnTo>
                <a:lnTo>
                  <a:pt x="126386" y="173545"/>
                </a:lnTo>
                <a:lnTo>
                  <a:pt x="139888" y="210134"/>
                </a:lnTo>
                <a:lnTo>
                  <a:pt x="158922" y="243355"/>
                </a:lnTo>
                <a:lnTo>
                  <a:pt x="189573" y="269048"/>
                </a:lnTo>
                <a:lnTo>
                  <a:pt x="200689" y="271216"/>
                </a:lnTo>
                <a:lnTo>
                  <a:pt x="212330" y="270196"/>
                </a:lnTo>
                <a:lnTo>
                  <a:pt x="224470" y="265988"/>
                </a:lnTo>
                <a:lnTo>
                  <a:pt x="235474" y="259442"/>
                </a:lnTo>
                <a:lnTo>
                  <a:pt x="242190" y="252793"/>
                </a:lnTo>
                <a:lnTo>
                  <a:pt x="205547" y="252793"/>
                </a:lnTo>
                <a:lnTo>
                  <a:pt x="195768" y="250558"/>
                </a:lnTo>
                <a:lnTo>
                  <a:pt x="191069" y="247865"/>
                </a:lnTo>
                <a:lnTo>
                  <a:pt x="186751" y="243585"/>
                </a:lnTo>
                <a:lnTo>
                  <a:pt x="181925" y="238988"/>
                </a:lnTo>
                <a:lnTo>
                  <a:pt x="160462" y="200558"/>
                </a:lnTo>
                <a:lnTo>
                  <a:pt x="144587" y="158254"/>
                </a:lnTo>
                <a:lnTo>
                  <a:pt x="143825" y="145948"/>
                </a:lnTo>
                <a:lnTo>
                  <a:pt x="144841" y="140652"/>
                </a:lnTo>
                <a:lnTo>
                  <a:pt x="149667" y="131965"/>
                </a:lnTo>
                <a:lnTo>
                  <a:pt x="153604" y="128485"/>
                </a:lnTo>
                <a:lnTo>
                  <a:pt x="164907" y="123228"/>
                </a:lnTo>
                <a:lnTo>
                  <a:pt x="170114" y="122415"/>
                </a:lnTo>
                <a:lnTo>
                  <a:pt x="209036" y="122415"/>
                </a:lnTo>
                <a:lnTo>
                  <a:pt x="207256" y="120298"/>
                </a:lnTo>
                <a:lnTo>
                  <a:pt x="197038" y="111671"/>
                </a:lnTo>
                <a:lnTo>
                  <a:pt x="186396" y="106229"/>
                </a:lnTo>
                <a:lnTo>
                  <a:pt x="175242" y="104001"/>
                </a:lnTo>
                <a:close/>
              </a:path>
              <a:path w="489585" h="337185">
                <a:moveTo>
                  <a:pt x="209036" y="122415"/>
                </a:moveTo>
                <a:lnTo>
                  <a:pt x="170114" y="122415"/>
                </a:lnTo>
                <a:lnTo>
                  <a:pt x="179639" y="124447"/>
                </a:lnTo>
                <a:lnTo>
                  <a:pt x="184211" y="127038"/>
                </a:lnTo>
                <a:lnTo>
                  <a:pt x="189560" y="132065"/>
                </a:lnTo>
                <a:lnTo>
                  <a:pt x="193101" y="135343"/>
                </a:lnTo>
                <a:lnTo>
                  <a:pt x="197419" y="141020"/>
                </a:lnTo>
                <a:lnTo>
                  <a:pt x="215580" y="174599"/>
                </a:lnTo>
                <a:lnTo>
                  <a:pt x="229659" y="210134"/>
                </a:lnTo>
                <a:lnTo>
                  <a:pt x="231620" y="223494"/>
                </a:lnTo>
                <a:lnTo>
                  <a:pt x="232088" y="229247"/>
                </a:lnTo>
                <a:lnTo>
                  <a:pt x="231074" y="234505"/>
                </a:lnTo>
                <a:lnTo>
                  <a:pt x="228594" y="238988"/>
                </a:lnTo>
                <a:lnTo>
                  <a:pt x="226375" y="243204"/>
                </a:lnTo>
                <a:lnTo>
                  <a:pt x="222311" y="246684"/>
                </a:lnTo>
                <a:lnTo>
                  <a:pt x="211008" y="251993"/>
                </a:lnTo>
                <a:lnTo>
                  <a:pt x="205547" y="252793"/>
                </a:lnTo>
                <a:lnTo>
                  <a:pt x="242190" y="252793"/>
                </a:lnTo>
                <a:lnTo>
                  <a:pt x="243727" y="251272"/>
                </a:lnTo>
                <a:lnTo>
                  <a:pt x="249241" y="241478"/>
                </a:lnTo>
                <a:lnTo>
                  <a:pt x="252029" y="230060"/>
                </a:lnTo>
                <a:lnTo>
                  <a:pt x="252172" y="216823"/>
                </a:lnTo>
                <a:lnTo>
                  <a:pt x="249553" y="201571"/>
                </a:lnTo>
                <a:lnTo>
                  <a:pt x="244171" y="184304"/>
                </a:lnTo>
                <a:lnTo>
                  <a:pt x="236027" y="165023"/>
                </a:lnTo>
                <a:lnTo>
                  <a:pt x="226738" y="146973"/>
                </a:lnTo>
                <a:lnTo>
                  <a:pt x="217152" y="132065"/>
                </a:lnTo>
                <a:lnTo>
                  <a:pt x="209036" y="122415"/>
                </a:lnTo>
                <a:close/>
              </a:path>
              <a:path w="489585" h="337185">
                <a:moveTo>
                  <a:pt x="299388" y="96672"/>
                </a:moveTo>
                <a:lnTo>
                  <a:pt x="275651" y="96672"/>
                </a:lnTo>
                <a:lnTo>
                  <a:pt x="322768" y="197624"/>
                </a:lnTo>
                <a:lnTo>
                  <a:pt x="295463" y="210362"/>
                </a:lnTo>
                <a:lnTo>
                  <a:pt x="302702" y="225742"/>
                </a:lnTo>
                <a:lnTo>
                  <a:pt x="376108" y="191490"/>
                </a:lnTo>
                <a:lnTo>
                  <a:pt x="374732" y="188569"/>
                </a:lnTo>
                <a:lnTo>
                  <a:pt x="342199" y="188569"/>
                </a:lnTo>
                <a:lnTo>
                  <a:pt x="299388" y="96672"/>
                </a:lnTo>
                <a:close/>
              </a:path>
              <a:path w="489585" h="337185">
                <a:moveTo>
                  <a:pt x="63766" y="157597"/>
                </a:moveTo>
                <a:lnTo>
                  <a:pt x="21143" y="171043"/>
                </a:lnTo>
                <a:lnTo>
                  <a:pt x="0" y="190906"/>
                </a:lnTo>
                <a:lnTo>
                  <a:pt x="9967" y="212216"/>
                </a:lnTo>
                <a:lnTo>
                  <a:pt x="11110" y="211696"/>
                </a:lnTo>
                <a:lnTo>
                  <a:pt x="12126" y="209791"/>
                </a:lnTo>
                <a:lnTo>
                  <a:pt x="13650" y="207416"/>
                </a:lnTo>
                <a:lnTo>
                  <a:pt x="15555" y="204571"/>
                </a:lnTo>
                <a:lnTo>
                  <a:pt x="17333" y="201726"/>
                </a:lnTo>
                <a:lnTo>
                  <a:pt x="19492" y="199072"/>
                </a:lnTo>
                <a:lnTo>
                  <a:pt x="21778" y="196608"/>
                </a:lnTo>
                <a:lnTo>
                  <a:pt x="24572" y="193687"/>
                </a:lnTo>
                <a:lnTo>
                  <a:pt x="27493" y="190906"/>
                </a:lnTo>
                <a:lnTo>
                  <a:pt x="30795" y="188290"/>
                </a:lnTo>
                <a:lnTo>
                  <a:pt x="33970" y="185661"/>
                </a:lnTo>
                <a:lnTo>
                  <a:pt x="55560" y="178168"/>
                </a:lnTo>
                <a:lnTo>
                  <a:pt x="95183" y="178168"/>
                </a:lnTo>
                <a:lnTo>
                  <a:pt x="93634" y="175457"/>
                </a:lnTo>
                <a:lnTo>
                  <a:pt x="87644" y="168428"/>
                </a:lnTo>
                <a:lnTo>
                  <a:pt x="80629" y="163088"/>
                </a:lnTo>
                <a:lnTo>
                  <a:pt x="72578" y="159435"/>
                </a:lnTo>
                <a:lnTo>
                  <a:pt x="63766" y="157597"/>
                </a:lnTo>
                <a:close/>
              </a:path>
              <a:path w="489585" h="337185">
                <a:moveTo>
                  <a:pt x="368869" y="176123"/>
                </a:moveTo>
                <a:lnTo>
                  <a:pt x="342199" y="188569"/>
                </a:lnTo>
                <a:lnTo>
                  <a:pt x="374732" y="188569"/>
                </a:lnTo>
                <a:lnTo>
                  <a:pt x="368869" y="176123"/>
                </a:lnTo>
                <a:close/>
              </a:path>
              <a:path w="489585" h="337185">
                <a:moveTo>
                  <a:pt x="412580" y="43853"/>
                </a:moveTo>
                <a:lnTo>
                  <a:pt x="388935" y="43853"/>
                </a:lnTo>
                <a:lnTo>
                  <a:pt x="436052" y="144818"/>
                </a:lnTo>
                <a:lnTo>
                  <a:pt x="408747" y="157556"/>
                </a:lnTo>
                <a:lnTo>
                  <a:pt x="415859" y="172935"/>
                </a:lnTo>
                <a:lnTo>
                  <a:pt x="489392" y="138683"/>
                </a:lnTo>
                <a:lnTo>
                  <a:pt x="488017" y="135762"/>
                </a:lnTo>
                <a:lnTo>
                  <a:pt x="455483" y="135762"/>
                </a:lnTo>
                <a:lnTo>
                  <a:pt x="412580" y="43853"/>
                </a:lnTo>
                <a:close/>
              </a:path>
              <a:path w="489585" h="337185">
                <a:moveTo>
                  <a:pt x="482153" y="123304"/>
                </a:moveTo>
                <a:lnTo>
                  <a:pt x="455483" y="135762"/>
                </a:lnTo>
                <a:lnTo>
                  <a:pt x="488017" y="135762"/>
                </a:lnTo>
                <a:lnTo>
                  <a:pt x="482153" y="123304"/>
                </a:lnTo>
                <a:close/>
              </a:path>
              <a:path w="489585" h="337185">
                <a:moveTo>
                  <a:pt x="278953" y="52806"/>
                </a:moveTo>
                <a:lnTo>
                  <a:pt x="263205" y="60121"/>
                </a:lnTo>
                <a:lnTo>
                  <a:pt x="266380" y="68567"/>
                </a:lnTo>
                <a:lnTo>
                  <a:pt x="266253" y="75399"/>
                </a:lnTo>
                <a:lnTo>
                  <a:pt x="241996" y="95643"/>
                </a:lnTo>
                <a:lnTo>
                  <a:pt x="248346" y="109410"/>
                </a:lnTo>
                <a:lnTo>
                  <a:pt x="275651" y="96672"/>
                </a:lnTo>
                <a:lnTo>
                  <a:pt x="299388" y="96672"/>
                </a:lnTo>
                <a:lnTo>
                  <a:pt x="278953" y="52806"/>
                </a:lnTo>
                <a:close/>
              </a:path>
              <a:path w="489585" h="337185">
                <a:moveTo>
                  <a:pt x="392110" y="0"/>
                </a:moveTo>
                <a:lnTo>
                  <a:pt x="376489" y="7315"/>
                </a:lnTo>
                <a:lnTo>
                  <a:pt x="379664" y="15747"/>
                </a:lnTo>
                <a:lnTo>
                  <a:pt x="379537" y="22580"/>
                </a:lnTo>
                <a:lnTo>
                  <a:pt x="355280" y="42837"/>
                </a:lnTo>
                <a:lnTo>
                  <a:pt x="361630" y="56591"/>
                </a:lnTo>
                <a:lnTo>
                  <a:pt x="388935" y="43853"/>
                </a:lnTo>
                <a:lnTo>
                  <a:pt x="412580" y="43853"/>
                </a:lnTo>
                <a:lnTo>
                  <a:pt x="392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55716" y="5689993"/>
            <a:ext cx="479425" cy="339090"/>
          </a:xfrm>
          <a:custGeom>
            <a:avLst/>
            <a:gdLst/>
            <a:ahLst/>
            <a:cxnLst/>
            <a:rect l="l" t="t" r="r" b="b"/>
            <a:pathLst>
              <a:path w="479425" h="339089">
                <a:moveTo>
                  <a:pt x="95833" y="181609"/>
                </a:moveTo>
                <a:lnTo>
                  <a:pt x="62357" y="181609"/>
                </a:lnTo>
                <a:lnTo>
                  <a:pt x="65532" y="182879"/>
                </a:lnTo>
                <a:lnTo>
                  <a:pt x="68580" y="185419"/>
                </a:lnTo>
                <a:lnTo>
                  <a:pt x="74168" y="190499"/>
                </a:lnTo>
                <a:lnTo>
                  <a:pt x="76581" y="193039"/>
                </a:lnTo>
                <a:lnTo>
                  <a:pt x="78486" y="198119"/>
                </a:lnTo>
                <a:lnTo>
                  <a:pt x="80916" y="204469"/>
                </a:lnTo>
                <a:lnTo>
                  <a:pt x="82502" y="210819"/>
                </a:lnTo>
                <a:lnTo>
                  <a:pt x="83104" y="215899"/>
                </a:lnTo>
                <a:lnTo>
                  <a:pt x="83185" y="223519"/>
                </a:lnTo>
                <a:lnTo>
                  <a:pt x="82254" y="232409"/>
                </a:lnTo>
                <a:lnTo>
                  <a:pt x="71790" y="271779"/>
                </a:lnTo>
                <a:lnTo>
                  <a:pt x="67306" y="284479"/>
                </a:lnTo>
                <a:lnTo>
                  <a:pt x="62448" y="298449"/>
                </a:lnTo>
                <a:lnTo>
                  <a:pt x="59880" y="304799"/>
                </a:lnTo>
                <a:lnTo>
                  <a:pt x="54483" y="318769"/>
                </a:lnTo>
                <a:lnTo>
                  <a:pt x="64388" y="339089"/>
                </a:lnTo>
                <a:lnTo>
                  <a:pt x="119073" y="313689"/>
                </a:lnTo>
                <a:lnTo>
                  <a:pt x="75184" y="313689"/>
                </a:lnTo>
                <a:lnTo>
                  <a:pt x="77331" y="308609"/>
                </a:lnTo>
                <a:lnTo>
                  <a:pt x="85725" y="287019"/>
                </a:lnTo>
                <a:lnTo>
                  <a:pt x="88846" y="279399"/>
                </a:lnTo>
                <a:lnTo>
                  <a:pt x="91741" y="271779"/>
                </a:lnTo>
                <a:lnTo>
                  <a:pt x="94422" y="262889"/>
                </a:lnTo>
                <a:lnTo>
                  <a:pt x="96900" y="256539"/>
                </a:lnTo>
                <a:lnTo>
                  <a:pt x="98806" y="250189"/>
                </a:lnTo>
                <a:lnTo>
                  <a:pt x="100584" y="243839"/>
                </a:lnTo>
                <a:lnTo>
                  <a:pt x="102108" y="237489"/>
                </a:lnTo>
                <a:lnTo>
                  <a:pt x="103505" y="232409"/>
                </a:lnTo>
                <a:lnTo>
                  <a:pt x="104521" y="226059"/>
                </a:lnTo>
                <a:lnTo>
                  <a:pt x="105029" y="220979"/>
                </a:lnTo>
                <a:lnTo>
                  <a:pt x="105314" y="217169"/>
                </a:lnTo>
                <a:lnTo>
                  <a:pt x="105206" y="210819"/>
                </a:lnTo>
                <a:lnTo>
                  <a:pt x="105156" y="209549"/>
                </a:lnTo>
                <a:lnTo>
                  <a:pt x="104267" y="204469"/>
                </a:lnTo>
                <a:lnTo>
                  <a:pt x="103250" y="198119"/>
                </a:lnTo>
                <a:lnTo>
                  <a:pt x="101473" y="193039"/>
                </a:lnTo>
                <a:lnTo>
                  <a:pt x="98679" y="186689"/>
                </a:lnTo>
                <a:lnTo>
                  <a:pt x="95833" y="181609"/>
                </a:lnTo>
                <a:close/>
              </a:path>
              <a:path w="479425" h="339089">
                <a:moveTo>
                  <a:pt x="149225" y="279399"/>
                </a:moveTo>
                <a:lnTo>
                  <a:pt x="75184" y="313689"/>
                </a:lnTo>
                <a:lnTo>
                  <a:pt x="119073" y="313689"/>
                </a:lnTo>
                <a:lnTo>
                  <a:pt x="157353" y="295909"/>
                </a:lnTo>
                <a:lnTo>
                  <a:pt x="149225" y="279399"/>
                </a:lnTo>
                <a:close/>
              </a:path>
              <a:path w="479425" h="339089">
                <a:moveTo>
                  <a:pt x="175307" y="106679"/>
                </a:moveTo>
                <a:lnTo>
                  <a:pt x="132302" y="126999"/>
                </a:lnTo>
                <a:lnTo>
                  <a:pt x="123809" y="161289"/>
                </a:lnTo>
                <a:lnTo>
                  <a:pt x="126428" y="176529"/>
                </a:lnTo>
                <a:lnTo>
                  <a:pt x="139954" y="213359"/>
                </a:lnTo>
                <a:lnTo>
                  <a:pt x="158988" y="246379"/>
                </a:lnTo>
                <a:lnTo>
                  <a:pt x="189640" y="271779"/>
                </a:lnTo>
                <a:lnTo>
                  <a:pt x="200771" y="274319"/>
                </a:lnTo>
                <a:lnTo>
                  <a:pt x="212449" y="273049"/>
                </a:lnTo>
                <a:lnTo>
                  <a:pt x="224662" y="269239"/>
                </a:lnTo>
                <a:lnTo>
                  <a:pt x="235592" y="262889"/>
                </a:lnTo>
                <a:lnTo>
                  <a:pt x="242634" y="255269"/>
                </a:lnTo>
                <a:lnTo>
                  <a:pt x="205612" y="255269"/>
                </a:lnTo>
                <a:lnTo>
                  <a:pt x="200787" y="253999"/>
                </a:lnTo>
                <a:lnTo>
                  <a:pt x="195834" y="253999"/>
                </a:lnTo>
                <a:lnTo>
                  <a:pt x="191135" y="250189"/>
                </a:lnTo>
                <a:lnTo>
                  <a:pt x="170689" y="223519"/>
                </a:lnTo>
                <a:lnTo>
                  <a:pt x="167465" y="217169"/>
                </a:lnTo>
                <a:lnTo>
                  <a:pt x="164074" y="210819"/>
                </a:lnTo>
                <a:lnTo>
                  <a:pt x="160528" y="203199"/>
                </a:lnTo>
                <a:lnTo>
                  <a:pt x="157190" y="195579"/>
                </a:lnTo>
                <a:lnTo>
                  <a:pt x="154209" y="189229"/>
                </a:lnTo>
                <a:lnTo>
                  <a:pt x="144018" y="148589"/>
                </a:lnTo>
                <a:lnTo>
                  <a:pt x="144907" y="143509"/>
                </a:lnTo>
                <a:lnTo>
                  <a:pt x="149733" y="134619"/>
                </a:lnTo>
                <a:lnTo>
                  <a:pt x="153670" y="130809"/>
                </a:lnTo>
                <a:lnTo>
                  <a:pt x="159258" y="128269"/>
                </a:lnTo>
                <a:lnTo>
                  <a:pt x="164973" y="125729"/>
                </a:lnTo>
                <a:lnTo>
                  <a:pt x="209520" y="125729"/>
                </a:lnTo>
                <a:lnTo>
                  <a:pt x="207321" y="123189"/>
                </a:lnTo>
                <a:lnTo>
                  <a:pt x="197104" y="114299"/>
                </a:lnTo>
                <a:lnTo>
                  <a:pt x="186461" y="109219"/>
                </a:lnTo>
                <a:lnTo>
                  <a:pt x="175307" y="106679"/>
                </a:lnTo>
                <a:close/>
              </a:path>
              <a:path w="479425" h="339089">
                <a:moveTo>
                  <a:pt x="209520" y="125729"/>
                </a:moveTo>
                <a:lnTo>
                  <a:pt x="175006" y="125729"/>
                </a:lnTo>
                <a:lnTo>
                  <a:pt x="179705" y="126999"/>
                </a:lnTo>
                <a:lnTo>
                  <a:pt x="184277" y="129539"/>
                </a:lnTo>
                <a:lnTo>
                  <a:pt x="188722" y="134619"/>
                </a:lnTo>
                <a:lnTo>
                  <a:pt x="193167" y="138429"/>
                </a:lnTo>
                <a:lnTo>
                  <a:pt x="197485" y="143509"/>
                </a:lnTo>
                <a:lnTo>
                  <a:pt x="201803" y="151129"/>
                </a:lnTo>
                <a:lnTo>
                  <a:pt x="205162" y="156209"/>
                </a:lnTo>
                <a:lnTo>
                  <a:pt x="208581" y="162559"/>
                </a:lnTo>
                <a:lnTo>
                  <a:pt x="212072" y="170179"/>
                </a:lnTo>
                <a:lnTo>
                  <a:pt x="215646" y="177799"/>
                </a:lnTo>
                <a:lnTo>
                  <a:pt x="219073" y="185419"/>
                </a:lnTo>
                <a:lnTo>
                  <a:pt x="222107" y="191769"/>
                </a:lnTo>
                <a:lnTo>
                  <a:pt x="224736" y="199389"/>
                </a:lnTo>
                <a:lnTo>
                  <a:pt x="226949" y="204469"/>
                </a:lnTo>
                <a:lnTo>
                  <a:pt x="229743" y="213359"/>
                </a:lnTo>
                <a:lnTo>
                  <a:pt x="231267" y="219709"/>
                </a:lnTo>
                <a:lnTo>
                  <a:pt x="231648" y="226059"/>
                </a:lnTo>
                <a:lnTo>
                  <a:pt x="232156" y="232409"/>
                </a:lnTo>
                <a:lnTo>
                  <a:pt x="231140" y="237489"/>
                </a:lnTo>
                <a:lnTo>
                  <a:pt x="228727" y="241299"/>
                </a:lnTo>
                <a:lnTo>
                  <a:pt x="226441" y="246379"/>
                </a:lnTo>
                <a:lnTo>
                  <a:pt x="222377" y="248919"/>
                </a:lnTo>
                <a:lnTo>
                  <a:pt x="216788" y="252729"/>
                </a:lnTo>
                <a:lnTo>
                  <a:pt x="211074" y="255269"/>
                </a:lnTo>
                <a:lnTo>
                  <a:pt x="242634" y="255269"/>
                </a:lnTo>
                <a:lnTo>
                  <a:pt x="243808" y="253999"/>
                </a:lnTo>
                <a:lnTo>
                  <a:pt x="249308" y="243839"/>
                </a:lnTo>
                <a:lnTo>
                  <a:pt x="252095" y="232409"/>
                </a:lnTo>
                <a:lnTo>
                  <a:pt x="252237" y="219709"/>
                </a:lnTo>
                <a:lnTo>
                  <a:pt x="249618" y="204469"/>
                </a:lnTo>
                <a:lnTo>
                  <a:pt x="244236" y="186689"/>
                </a:lnTo>
                <a:lnTo>
                  <a:pt x="236093" y="167639"/>
                </a:lnTo>
                <a:lnTo>
                  <a:pt x="226804" y="149859"/>
                </a:lnTo>
                <a:lnTo>
                  <a:pt x="217217" y="134619"/>
                </a:lnTo>
                <a:lnTo>
                  <a:pt x="209520" y="125729"/>
                </a:lnTo>
                <a:close/>
              </a:path>
              <a:path w="479425" h="339089">
                <a:moveTo>
                  <a:pt x="299115" y="99059"/>
                </a:moveTo>
                <a:lnTo>
                  <a:pt x="275844" y="99059"/>
                </a:lnTo>
                <a:lnTo>
                  <a:pt x="322834" y="200659"/>
                </a:lnTo>
                <a:lnTo>
                  <a:pt x="295529" y="213359"/>
                </a:lnTo>
                <a:lnTo>
                  <a:pt x="302768" y="228599"/>
                </a:lnTo>
                <a:lnTo>
                  <a:pt x="376174" y="194309"/>
                </a:lnTo>
                <a:lnTo>
                  <a:pt x="374967" y="191769"/>
                </a:lnTo>
                <a:lnTo>
                  <a:pt x="342265" y="191769"/>
                </a:lnTo>
                <a:lnTo>
                  <a:pt x="299115" y="99059"/>
                </a:lnTo>
                <a:close/>
              </a:path>
              <a:path w="479425" h="339089">
                <a:moveTo>
                  <a:pt x="63831" y="160019"/>
                </a:moveTo>
                <a:lnTo>
                  <a:pt x="54530" y="160019"/>
                </a:lnTo>
                <a:lnTo>
                  <a:pt x="44729" y="162559"/>
                </a:lnTo>
                <a:lnTo>
                  <a:pt x="34417" y="166369"/>
                </a:lnTo>
                <a:lnTo>
                  <a:pt x="21209" y="173989"/>
                </a:lnTo>
                <a:lnTo>
                  <a:pt x="14605" y="179069"/>
                </a:lnTo>
                <a:lnTo>
                  <a:pt x="8128" y="185419"/>
                </a:lnTo>
                <a:lnTo>
                  <a:pt x="3302" y="189229"/>
                </a:lnTo>
                <a:lnTo>
                  <a:pt x="0" y="193039"/>
                </a:lnTo>
                <a:lnTo>
                  <a:pt x="10033" y="214629"/>
                </a:lnTo>
                <a:lnTo>
                  <a:pt x="11175" y="214629"/>
                </a:lnTo>
                <a:lnTo>
                  <a:pt x="12192" y="212089"/>
                </a:lnTo>
                <a:lnTo>
                  <a:pt x="13716" y="210819"/>
                </a:lnTo>
                <a:lnTo>
                  <a:pt x="27559" y="194309"/>
                </a:lnTo>
                <a:lnTo>
                  <a:pt x="30861" y="190499"/>
                </a:lnTo>
                <a:lnTo>
                  <a:pt x="34036" y="187959"/>
                </a:lnTo>
                <a:lnTo>
                  <a:pt x="37465" y="186689"/>
                </a:lnTo>
                <a:lnTo>
                  <a:pt x="41148" y="184149"/>
                </a:lnTo>
                <a:lnTo>
                  <a:pt x="44831" y="182879"/>
                </a:lnTo>
                <a:lnTo>
                  <a:pt x="48387" y="181609"/>
                </a:lnTo>
                <a:lnTo>
                  <a:pt x="95833" y="181609"/>
                </a:lnTo>
                <a:lnTo>
                  <a:pt x="93700" y="177799"/>
                </a:lnTo>
                <a:lnTo>
                  <a:pt x="87709" y="171449"/>
                </a:lnTo>
                <a:lnTo>
                  <a:pt x="80694" y="166369"/>
                </a:lnTo>
                <a:lnTo>
                  <a:pt x="72644" y="162559"/>
                </a:lnTo>
                <a:lnTo>
                  <a:pt x="63831" y="160019"/>
                </a:lnTo>
                <a:close/>
              </a:path>
              <a:path w="479425" h="339089">
                <a:moveTo>
                  <a:pt x="368935" y="179069"/>
                </a:moveTo>
                <a:lnTo>
                  <a:pt x="342265" y="191769"/>
                </a:lnTo>
                <a:lnTo>
                  <a:pt x="374967" y="191769"/>
                </a:lnTo>
                <a:lnTo>
                  <a:pt x="368935" y="179069"/>
                </a:lnTo>
                <a:close/>
              </a:path>
              <a:path w="479425" h="339089">
                <a:moveTo>
                  <a:pt x="467868" y="83819"/>
                </a:moveTo>
                <a:lnTo>
                  <a:pt x="429513" y="83819"/>
                </a:lnTo>
                <a:lnTo>
                  <a:pt x="437007" y="86359"/>
                </a:lnTo>
                <a:lnTo>
                  <a:pt x="440563" y="87629"/>
                </a:lnTo>
                <a:lnTo>
                  <a:pt x="443738" y="90169"/>
                </a:lnTo>
                <a:lnTo>
                  <a:pt x="447040" y="92709"/>
                </a:lnTo>
                <a:lnTo>
                  <a:pt x="449834" y="96519"/>
                </a:lnTo>
                <a:lnTo>
                  <a:pt x="452374" y="102869"/>
                </a:lnTo>
                <a:lnTo>
                  <a:pt x="455041" y="107949"/>
                </a:lnTo>
                <a:lnTo>
                  <a:pt x="456438" y="113029"/>
                </a:lnTo>
                <a:lnTo>
                  <a:pt x="456692" y="116839"/>
                </a:lnTo>
                <a:lnTo>
                  <a:pt x="456819" y="121919"/>
                </a:lnTo>
                <a:lnTo>
                  <a:pt x="456311" y="125729"/>
                </a:lnTo>
                <a:lnTo>
                  <a:pt x="455041" y="129539"/>
                </a:lnTo>
                <a:lnTo>
                  <a:pt x="453644" y="134619"/>
                </a:lnTo>
                <a:lnTo>
                  <a:pt x="451231" y="138429"/>
                </a:lnTo>
                <a:lnTo>
                  <a:pt x="444119" y="144779"/>
                </a:lnTo>
                <a:lnTo>
                  <a:pt x="440309" y="147319"/>
                </a:lnTo>
                <a:lnTo>
                  <a:pt x="436245" y="148589"/>
                </a:lnTo>
                <a:lnTo>
                  <a:pt x="429006" y="152399"/>
                </a:lnTo>
                <a:lnTo>
                  <a:pt x="421259" y="153669"/>
                </a:lnTo>
                <a:lnTo>
                  <a:pt x="404241" y="154939"/>
                </a:lnTo>
                <a:lnTo>
                  <a:pt x="390144" y="154939"/>
                </a:lnTo>
                <a:lnTo>
                  <a:pt x="400050" y="175259"/>
                </a:lnTo>
                <a:lnTo>
                  <a:pt x="413512" y="175259"/>
                </a:lnTo>
                <a:lnTo>
                  <a:pt x="430149" y="171449"/>
                </a:lnTo>
                <a:lnTo>
                  <a:pt x="462534" y="154939"/>
                </a:lnTo>
                <a:lnTo>
                  <a:pt x="397256" y="154939"/>
                </a:lnTo>
                <a:lnTo>
                  <a:pt x="391541" y="153669"/>
                </a:lnTo>
                <a:lnTo>
                  <a:pt x="463804" y="153669"/>
                </a:lnTo>
                <a:lnTo>
                  <a:pt x="470154" y="147319"/>
                </a:lnTo>
                <a:lnTo>
                  <a:pt x="473837" y="140969"/>
                </a:lnTo>
                <a:lnTo>
                  <a:pt x="476123" y="134619"/>
                </a:lnTo>
                <a:lnTo>
                  <a:pt x="478282" y="128269"/>
                </a:lnTo>
                <a:lnTo>
                  <a:pt x="479171" y="121919"/>
                </a:lnTo>
                <a:lnTo>
                  <a:pt x="478917" y="114299"/>
                </a:lnTo>
                <a:lnTo>
                  <a:pt x="478536" y="107949"/>
                </a:lnTo>
                <a:lnTo>
                  <a:pt x="476758" y="101599"/>
                </a:lnTo>
                <a:lnTo>
                  <a:pt x="470535" y="87629"/>
                </a:lnTo>
                <a:lnTo>
                  <a:pt x="467868" y="83819"/>
                </a:lnTo>
                <a:close/>
              </a:path>
              <a:path w="479425" h="339089">
                <a:moveTo>
                  <a:pt x="279019" y="55879"/>
                </a:moveTo>
                <a:lnTo>
                  <a:pt x="263271" y="63499"/>
                </a:lnTo>
                <a:lnTo>
                  <a:pt x="266446" y="71119"/>
                </a:lnTo>
                <a:lnTo>
                  <a:pt x="266319" y="78739"/>
                </a:lnTo>
                <a:lnTo>
                  <a:pt x="242062" y="99059"/>
                </a:lnTo>
                <a:lnTo>
                  <a:pt x="248412" y="111759"/>
                </a:lnTo>
                <a:lnTo>
                  <a:pt x="275844" y="99059"/>
                </a:lnTo>
                <a:lnTo>
                  <a:pt x="299115" y="99059"/>
                </a:lnTo>
                <a:lnTo>
                  <a:pt x="279019" y="55879"/>
                </a:lnTo>
                <a:close/>
              </a:path>
              <a:path w="479425" h="339089">
                <a:moveTo>
                  <a:pt x="436194" y="21589"/>
                </a:moveTo>
                <a:lnTo>
                  <a:pt x="401828" y="21589"/>
                </a:lnTo>
                <a:lnTo>
                  <a:pt x="404875" y="22859"/>
                </a:lnTo>
                <a:lnTo>
                  <a:pt x="407797" y="24129"/>
                </a:lnTo>
                <a:lnTo>
                  <a:pt x="421259" y="50799"/>
                </a:lnTo>
                <a:lnTo>
                  <a:pt x="417575" y="57149"/>
                </a:lnTo>
                <a:lnTo>
                  <a:pt x="391668" y="77469"/>
                </a:lnTo>
                <a:lnTo>
                  <a:pt x="399542" y="93979"/>
                </a:lnTo>
                <a:lnTo>
                  <a:pt x="408178" y="90169"/>
                </a:lnTo>
                <a:lnTo>
                  <a:pt x="412623" y="87629"/>
                </a:lnTo>
                <a:lnTo>
                  <a:pt x="417068" y="86359"/>
                </a:lnTo>
                <a:lnTo>
                  <a:pt x="425450" y="85089"/>
                </a:lnTo>
                <a:lnTo>
                  <a:pt x="429513" y="83819"/>
                </a:lnTo>
                <a:lnTo>
                  <a:pt x="467868" y="83819"/>
                </a:lnTo>
                <a:lnTo>
                  <a:pt x="466979" y="82549"/>
                </a:lnTo>
                <a:lnTo>
                  <a:pt x="458850" y="74929"/>
                </a:lnTo>
                <a:lnTo>
                  <a:pt x="454533" y="72389"/>
                </a:lnTo>
                <a:lnTo>
                  <a:pt x="450088" y="71119"/>
                </a:lnTo>
                <a:lnTo>
                  <a:pt x="425323" y="71119"/>
                </a:lnTo>
                <a:lnTo>
                  <a:pt x="424688" y="69849"/>
                </a:lnTo>
                <a:lnTo>
                  <a:pt x="440197" y="35559"/>
                </a:lnTo>
                <a:lnTo>
                  <a:pt x="439088" y="29209"/>
                </a:lnTo>
                <a:lnTo>
                  <a:pt x="436753" y="22859"/>
                </a:lnTo>
                <a:lnTo>
                  <a:pt x="436194" y="21589"/>
                </a:lnTo>
                <a:close/>
              </a:path>
              <a:path w="479425" h="339089">
                <a:moveTo>
                  <a:pt x="445643" y="69849"/>
                </a:moveTo>
                <a:lnTo>
                  <a:pt x="428879" y="69849"/>
                </a:lnTo>
                <a:lnTo>
                  <a:pt x="425323" y="71119"/>
                </a:lnTo>
                <a:lnTo>
                  <a:pt x="450088" y="71119"/>
                </a:lnTo>
                <a:lnTo>
                  <a:pt x="445643" y="69849"/>
                </a:lnTo>
                <a:close/>
              </a:path>
              <a:path w="479425" h="339089">
                <a:moveTo>
                  <a:pt x="404875" y="0"/>
                </a:moveTo>
                <a:lnTo>
                  <a:pt x="399288" y="0"/>
                </a:lnTo>
                <a:lnTo>
                  <a:pt x="387858" y="2539"/>
                </a:lnTo>
                <a:lnTo>
                  <a:pt x="381508" y="5079"/>
                </a:lnTo>
                <a:lnTo>
                  <a:pt x="374777" y="7619"/>
                </a:lnTo>
                <a:lnTo>
                  <a:pt x="367919" y="11429"/>
                </a:lnTo>
                <a:lnTo>
                  <a:pt x="361188" y="15239"/>
                </a:lnTo>
                <a:lnTo>
                  <a:pt x="347980" y="26669"/>
                </a:lnTo>
                <a:lnTo>
                  <a:pt x="343027" y="30479"/>
                </a:lnTo>
                <a:lnTo>
                  <a:pt x="339725" y="35559"/>
                </a:lnTo>
                <a:lnTo>
                  <a:pt x="349631" y="57149"/>
                </a:lnTo>
                <a:lnTo>
                  <a:pt x="352171" y="54609"/>
                </a:lnTo>
                <a:lnTo>
                  <a:pt x="355346" y="49529"/>
                </a:lnTo>
                <a:lnTo>
                  <a:pt x="357124" y="46989"/>
                </a:lnTo>
                <a:lnTo>
                  <a:pt x="359283" y="43179"/>
                </a:lnTo>
                <a:lnTo>
                  <a:pt x="361823" y="40639"/>
                </a:lnTo>
                <a:lnTo>
                  <a:pt x="367665" y="35559"/>
                </a:lnTo>
                <a:lnTo>
                  <a:pt x="370967" y="33019"/>
                </a:lnTo>
                <a:lnTo>
                  <a:pt x="374142" y="30479"/>
                </a:lnTo>
                <a:lnTo>
                  <a:pt x="377571" y="27939"/>
                </a:lnTo>
                <a:lnTo>
                  <a:pt x="381254" y="26669"/>
                </a:lnTo>
                <a:lnTo>
                  <a:pt x="384810" y="24129"/>
                </a:lnTo>
                <a:lnTo>
                  <a:pt x="388238" y="22859"/>
                </a:lnTo>
                <a:lnTo>
                  <a:pt x="395097" y="21589"/>
                </a:lnTo>
                <a:lnTo>
                  <a:pt x="436194" y="21589"/>
                </a:lnTo>
                <a:lnTo>
                  <a:pt x="433959" y="16509"/>
                </a:lnTo>
                <a:lnTo>
                  <a:pt x="430275" y="12699"/>
                </a:lnTo>
                <a:lnTo>
                  <a:pt x="425831" y="8889"/>
                </a:lnTo>
                <a:lnTo>
                  <a:pt x="421513" y="5079"/>
                </a:lnTo>
                <a:lnTo>
                  <a:pt x="416306" y="2539"/>
                </a:lnTo>
                <a:lnTo>
                  <a:pt x="410337" y="1269"/>
                </a:lnTo>
                <a:lnTo>
                  <a:pt x="404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83822" y="5677877"/>
            <a:ext cx="480059" cy="351790"/>
          </a:xfrm>
          <a:custGeom>
            <a:avLst/>
            <a:gdLst/>
            <a:ahLst/>
            <a:cxnLst/>
            <a:rect l="l" t="t" r="r" b="b"/>
            <a:pathLst>
              <a:path w="480059" h="351789">
                <a:moveTo>
                  <a:pt x="95183" y="192481"/>
                </a:moveTo>
                <a:lnTo>
                  <a:pt x="55560" y="192481"/>
                </a:lnTo>
                <a:lnTo>
                  <a:pt x="58989" y="192722"/>
                </a:lnTo>
                <a:lnTo>
                  <a:pt x="62291" y="193649"/>
                </a:lnTo>
                <a:lnTo>
                  <a:pt x="83003" y="226885"/>
                </a:lnTo>
                <a:lnTo>
                  <a:pt x="83119" y="235559"/>
                </a:lnTo>
                <a:lnTo>
                  <a:pt x="82177" y="243560"/>
                </a:lnTo>
                <a:lnTo>
                  <a:pt x="71725" y="283462"/>
                </a:lnTo>
                <a:lnTo>
                  <a:pt x="57205" y="323055"/>
                </a:lnTo>
                <a:lnTo>
                  <a:pt x="54417" y="330060"/>
                </a:lnTo>
                <a:lnTo>
                  <a:pt x="64323" y="351205"/>
                </a:lnTo>
                <a:lnTo>
                  <a:pt x="120336" y="325081"/>
                </a:lnTo>
                <a:lnTo>
                  <a:pt x="75118" y="325081"/>
                </a:lnTo>
                <a:lnTo>
                  <a:pt x="79770" y="313640"/>
                </a:lnTo>
                <a:lnTo>
                  <a:pt x="94357" y="274937"/>
                </a:lnTo>
                <a:lnTo>
                  <a:pt x="104455" y="237807"/>
                </a:lnTo>
                <a:lnTo>
                  <a:pt x="105227" y="228547"/>
                </a:lnTo>
                <a:lnTo>
                  <a:pt x="105090" y="221373"/>
                </a:lnTo>
                <a:lnTo>
                  <a:pt x="104045" y="214871"/>
                </a:lnTo>
                <a:lnTo>
                  <a:pt x="103185" y="210108"/>
                </a:lnTo>
                <a:lnTo>
                  <a:pt x="101407" y="204355"/>
                </a:lnTo>
                <a:lnTo>
                  <a:pt x="98613" y="198488"/>
                </a:lnTo>
                <a:lnTo>
                  <a:pt x="95183" y="192481"/>
                </a:lnTo>
                <a:close/>
              </a:path>
              <a:path w="480059" h="351789">
                <a:moveTo>
                  <a:pt x="149159" y="290550"/>
                </a:moveTo>
                <a:lnTo>
                  <a:pt x="75118" y="325081"/>
                </a:lnTo>
                <a:lnTo>
                  <a:pt x="120336" y="325081"/>
                </a:lnTo>
                <a:lnTo>
                  <a:pt x="157287" y="307847"/>
                </a:lnTo>
                <a:lnTo>
                  <a:pt x="149159" y="290550"/>
                </a:lnTo>
                <a:close/>
              </a:path>
              <a:path w="480059" h="351789">
                <a:moveTo>
                  <a:pt x="175289" y="118314"/>
                </a:moveTo>
                <a:lnTo>
                  <a:pt x="132284" y="138183"/>
                </a:lnTo>
                <a:lnTo>
                  <a:pt x="123848" y="173139"/>
                </a:lnTo>
                <a:lnTo>
                  <a:pt x="126386" y="187858"/>
                </a:lnTo>
                <a:lnTo>
                  <a:pt x="139888" y="224447"/>
                </a:lnTo>
                <a:lnTo>
                  <a:pt x="158922" y="257668"/>
                </a:lnTo>
                <a:lnTo>
                  <a:pt x="189629" y="283361"/>
                </a:lnTo>
                <a:lnTo>
                  <a:pt x="200753" y="285529"/>
                </a:lnTo>
                <a:lnTo>
                  <a:pt x="212401" y="284509"/>
                </a:lnTo>
                <a:lnTo>
                  <a:pt x="224597" y="280301"/>
                </a:lnTo>
                <a:lnTo>
                  <a:pt x="235527" y="273755"/>
                </a:lnTo>
                <a:lnTo>
                  <a:pt x="242213" y="267106"/>
                </a:lnTo>
                <a:lnTo>
                  <a:pt x="205674" y="267106"/>
                </a:lnTo>
                <a:lnTo>
                  <a:pt x="195768" y="264871"/>
                </a:lnTo>
                <a:lnTo>
                  <a:pt x="170624" y="235393"/>
                </a:lnTo>
                <a:lnTo>
                  <a:pt x="154192" y="200736"/>
                </a:lnTo>
                <a:lnTo>
                  <a:pt x="143952" y="160261"/>
                </a:lnTo>
                <a:lnTo>
                  <a:pt x="144968" y="154965"/>
                </a:lnTo>
                <a:lnTo>
                  <a:pt x="170114" y="136728"/>
                </a:lnTo>
                <a:lnTo>
                  <a:pt x="209064" y="136728"/>
                </a:lnTo>
                <a:lnTo>
                  <a:pt x="207276" y="134611"/>
                </a:lnTo>
                <a:lnTo>
                  <a:pt x="197038" y="125984"/>
                </a:lnTo>
                <a:lnTo>
                  <a:pt x="186414" y="120542"/>
                </a:lnTo>
                <a:lnTo>
                  <a:pt x="175289" y="118314"/>
                </a:lnTo>
                <a:close/>
              </a:path>
              <a:path w="480059" h="351789">
                <a:moveTo>
                  <a:pt x="209064" y="136728"/>
                </a:moveTo>
                <a:lnTo>
                  <a:pt x="170114" y="136728"/>
                </a:lnTo>
                <a:lnTo>
                  <a:pt x="179639" y="138760"/>
                </a:lnTo>
                <a:lnTo>
                  <a:pt x="184211" y="141350"/>
                </a:lnTo>
                <a:lnTo>
                  <a:pt x="189560" y="146378"/>
                </a:lnTo>
                <a:lnTo>
                  <a:pt x="193101" y="149656"/>
                </a:lnTo>
                <a:lnTo>
                  <a:pt x="197419" y="155333"/>
                </a:lnTo>
                <a:lnTo>
                  <a:pt x="215580" y="188912"/>
                </a:lnTo>
                <a:lnTo>
                  <a:pt x="229660" y="224447"/>
                </a:lnTo>
                <a:lnTo>
                  <a:pt x="231620" y="237807"/>
                </a:lnTo>
                <a:lnTo>
                  <a:pt x="232088" y="243560"/>
                </a:lnTo>
                <a:lnTo>
                  <a:pt x="231074" y="248818"/>
                </a:lnTo>
                <a:lnTo>
                  <a:pt x="228594" y="253301"/>
                </a:lnTo>
                <a:lnTo>
                  <a:pt x="226375" y="257517"/>
                </a:lnTo>
                <a:lnTo>
                  <a:pt x="222311" y="260997"/>
                </a:lnTo>
                <a:lnTo>
                  <a:pt x="211008" y="266306"/>
                </a:lnTo>
                <a:lnTo>
                  <a:pt x="205674" y="267106"/>
                </a:lnTo>
                <a:lnTo>
                  <a:pt x="242213" y="267106"/>
                </a:lnTo>
                <a:lnTo>
                  <a:pt x="243742" y="265585"/>
                </a:lnTo>
                <a:lnTo>
                  <a:pt x="249243" y="255791"/>
                </a:lnTo>
                <a:lnTo>
                  <a:pt x="252029" y="244373"/>
                </a:lnTo>
                <a:lnTo>
                  <a:pt x="252174" y="231136"/>
                </a:lnTo>
                <a:lnTo>
                  <a:pt x="249569" y="215884"/>
                </a:lnTo>
                <a:lnTo>
                  <a:pt x="244225" y="198617"/>
                </a:lnTo>
                <a:lnTo>
                  <a:pt x="236154" y="179336"/>
                </a:lnTo>
                <a:lnTo>
                  <a:pt x="226845" y="161286"/>
                </a:lnTo>
                <a:lnTo>
                  <a:pt x="217215" y="146378"/>
                </a:lnTo>
                <a:lnTo>
                  <a:pt x="209064" y="136728"/>
                </a:lnTo>
                <a:close/>
              </a:path>
              <a:path w="480059" h="351789">
                <a:moveTo>
                  <a:pt x="299388" y="110985"/>
                </a:moveTo>
                <a:lnTo>
                  <a:pt x="275778" y="110985"/>
                </a:lnTo>
                <a:lnTo>
                  <a:pt x="322768" y="211937"/>
                </a:lnTo>
                <a:lnTo>
                  <a:pt x="295463" y="224675"/>
                </a:lnTo>
                <a:lnTo>
                  <a:pt x="302702" y="240055"/>
                </a:lnTo>
                <a:lnTo>
                  <a:pt x="376108" y="205803"/>
                </a:lnTo>
                <a:lnTo>
                  <a:pt x="374756" y="202882"/>
                </a:lnTo>
                <a:lnTo>
                  <a:pt x="342199" y="202882"/>
                </a:lnTo>
                <a:lnTo>
                  <a:pt x="299388" y="110985"/>
                </a:lnTo>
                <a:close/>
              </a:path>
              <a:path w="480059" h="351789">
                <a:moveTo>
                  <a:pt x="63766" y="171910"/>
                </a:moveTo>
                <a:lnTo>
                  <a:pt x="21143" y="185356"/>
                </a:lnTo>
                <a:lnTo>
                  <a:pt x="0" y="205219"/>
                </a:lnTo>
                <a:lnTo>
                  <a:pt x="9967" y="226529"/>
                </a:lnTo>
                <a:lnTo>
                  <a:pt x="11110" y="226009"/>
                </a:lnTo>
                <a:lnTo>
                  <a:pt x="12126" y="224104"/>
                </a:lnTo>
                <a:lnTo>
                  <a:pt x="13650" y="221729"/>
                </a:lnTo>
                <a:lnTo>
                  <a:pt x="41082" y="196164"/>
                </a:lnTo>
                <a:lnTo>
                  <a:pt x="44765" y="194437"/>
                </a:lnTo>
                <a:lnTo>
                  <a:pt x="48321" y="193344"/>
                </a:lnTo>
                <a:lnTo>
                  <a:pt x="55560" y="192481"/>
                </a:lnTo>
                <a:lnTo>
                  <a:pt x="95183" y="192481"/>
                </a:lnTo>
                <a:lnTo>
                  <a:pt x="93634" y="189770"/>
                </a:lnTo>
                <a:lnTo>
                  <a:pt x="87644" y="182741"/>
                </a:lnTo>
                <a:lnTo>
                  <a:pt x="80629" y="177401"/>
                </a:lnTo>
                <a:lnTo>
                  <a:pt x="72578" y="173748"/>
                </a:lnTo>
                <a:lnTo>
                  <a:pt x="63766" y="171910"/>
                </a:lnTo>
                <a:close/>
              </a:path>
              <a:path w="480059" h="351789">
                <a:moveTo>
                  <a:pt x="368996" y="190436"/>
                </a:moveTo>
                <a:lnTo>
                  <a:pt x="342199" y="202882"/>
                </a:lnTo>
                <a:lnTo>
                  <a:pt x="374756" y="202882"/>
                </a:lnTo>
                <a:lnTo>
                  <a:pt x="368996" y="190436"/>
                </a:lnTo>
                <a:close/>
              </a:path>
              <a:path w="480059" h="351789">
                <a:moveTo>
                  <a:pt x="394523" y="164592"/>
                </a:moveTo>
                <a:lnTo>
                  <a:pt x="393126" y="165252"/>
                </a:lnTo>
                <a:lnTo>
                  <a:pt x="403032" y="186588"/>
                </a:lnTo>
                <a:lnTo>
                  <a:pt x="409382" y="186766"/>
                </a:lnTo>
                <a:lnTo>
                  <a:pt x="416367" y="186016"/>
                </a:lnTo>
                <a:lnTo>
                  <a:pt x="454340" y="173139"/>
                </a:lnTo>
                <a:lnTo>
                  <a:pt x="463618" y="165468"/>
                </a:lnTo>
                <a:lnTo>
                  <a:pt x="406588" y="165468"/>
                </a:lnTo>
                <a:lnTo>
                  <a:pt x="399476" y="165265"/>
                </a:lnTo>
                <a:lnTo>
                  <a:pt x="396555" y="165011"/>
                </a:lnTo>
                <a:lnTo>
                  <a:pt x="394523" y="164592"/>
                </a:lnTo>
                <a:close/>
              </a:path>
              <a:path w="480059" h="351789">
                <a:moveTo>
                  <a:pt x="468373" y="92697"/>
                </a:moveTo>
                <a:lnTo>
                  <a:pt x="425257" y="92697"/>
                </a:lnTo>
                <a:lnTo>
                  <a:pt x="429702" y="92837"/>
                </a:lnTo>
                <a:lnTo>
                  <a:pt x="433766" y="94043"/>
                </a:lnTo>
                <a:lnTo>
                  <a:pt x="457515" y="131305"/>
                </a:lnTo>
                <a:lnTo>
                  <a:pt x="457261" y="135674"/>
                </a:lnTo>
                <a:lnTo>
                  <a:pt x="423352" y="163944"/>
                </a:lnTo>
                <a:lnTo>
                  <a:pt x="406588" y="165468"/>
                </a:lnTo>
                <a:lnTo>
                  <a:pt x="463618" y="165468"/>
                </a:lnTo>
                <a:lnTo>
                  <a:pt x="479486" y="131406"/>
                </a:lnTo>
                <a:lnTo>
                  <a:pt x="478924" y="123494"/>
                </a:lnTo>
                <a:lnTo>
                  <a:pt x="478343" y="116827"/>
                </a:lnTo>
                <a:lnTo>
                  <a:pt x="476311" y="109550"/>
                </a:lnTo>
                <a:lnTo>
                  <a:pt x="473009" y="102260"/>
                </a:lnTo>
                <a:lnTo>
                  <a:pt x="468691" y="93154"/>
                </a:lnTo>
                <a:lnTo>
                  <a:pt x="468373" y="92697"/>
                </a:lnTo>
                <a:close/>
              </a:path>
              <a:path w="480059" h="351789">
                <a:moveTo>
                  <a:pt x="278953" y="67119"/>
                </a:moveTo>
                <a:lnTo>
                  <a:pt x="263205" y="74434"/>
                </a:lnTo>
                <a:lnTo>
                  <a:pt x="266380" y="82880"/>
                </a:lnTo>
                <a:lnTo>
                  <a:pt x="266253" y="89712"/>
                </a:lnTo>
                <a:lnTo>
                  <a:pt x="241996" y="109956"/>
                </a:lnTo>
                <a:lnTo>
                  <a:pt x="248473" y="123723"/>
                </a:lnTo>
                <a:lnTo>
                  <a:pt x="275778" y="110985"/>
                </a:lnTo>
                <a:lnTo>
                  <a:pt x="299388" y="110985"/>
                </a:lnTo>
                <a:lnTo>
                  <a:pt x="278953" y="67119"/>
                </a:lnTo>
                <a:close/>
              </a:path>
              <a:path w="480059" h="351789">
                <a:moveTo>
                  <a:pt x="424241" y="0"/>
                </a:moveTo>
                <a:lnTo>
                  <a:pt x="341564" y="38544"/>
                </a:lnTo>
                <a:lnTo>
                  <a:pt x="377759" y="116141"/>
                </a:lnTo>
                <a:lnTo>
                  <a:pt x="380680" y="113855"/>
                </a:lnTo>
                <a:lnTo>
                  <a:pt x="384763" y="110985"/>
                </a:lnTo>
                <a:lnTo>
                  <a:pt x="425257" y="92697"/>
                </a:lnTo>
                <a:lnTo>
                  <a:pt x="468373" y="92697"/>
                </a:lnTo>
                <a:lnTo>
                  <a:pt x="464557" y="87210"/>
                </a:lnTo>
                <a:lnTo>
                  <a:pt x="388046" y="87210"/>
                </a:lnTo>
                <a:lnTo>
                  <a:pt x="369377" y="47142"/>
                </a:lnTo>
                <a:lnTo>
                  <a:pt x="432496" y="17703"/>
                </a:lnTo>
                <a:lnTo>
                  <a:pt x="424241" y="0"/>
                </a:lnTo>
                <a:close/>
              </a:path>
              <a:path w="480059" h="351789">
                <a:moveTo>
                  <a:pt x="427670" y="71640"/>
                </a:moveTo>
                <a:lnTo>
                  <a:pt x="390332" y="85801"/>
                </a:lnTo>
                <a:lnTo>
                  <a:pt x="388046" y="87210"/>
                </a:lnTo>
                <a:lnTo>
                  <a:pt x="464557" y="87210"/>
                </a:lnTo>
                <a:lnTo>
                  <a:pt x="427670" y="71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11862" y="5675896"/>
            <a:ext cx="439420" cy="353695"/>
          </a:xfrm>
          <a:custGeom>
            <a:avLst/>
            <a:gdLst/>
            <a:ahLst/>
            <a:cxnLst/>
            <a:rect l="l" t="t" r="r" b="b"/>
            <a:pathLst>
              <a:path w="439420" h="353695">
                <a:moveTo>
                  <a:pt x="95219" y="194462"/>
                </a:moveTo>
                <a:lnTo>
                  <a:pt x="55560" y="194462"/>
                </a:lnTo>
                <a:lnTo>
                  <a:pt x="58989" y="194703"/>
                </a:lnTo>
                <a:lnTo>
                  <a:pt x="62291" y="195630"/>
                </a:lnTo>
                <a:lnTo>
                  <a:pt x="83298" y="230528"/>
                </a:lnTo>
                <a:lnTo>
                  <a:pt x="83246" y="237540"/>
                </a:lnTo>
                <a:lnTo>
                  <a:pt x="73848" y="278790"/>
                </a:lnTo>
                <a:lnTo>
                  <a:pt x="59862" y="318195"/>
                </a:lnTo>
                <a:lnTo>
                  <a:pt x="54417" y="332041"/>
                </a:lnTo>
                <a:lnTo>
                  <a:pt x="64323" y="353187"/>
                </a:lnTo>
                <a:lnTo>
                  <a:pt x="120336" y="327063"/>
                </a:lnTo>
                <a:lnTo>
                  <a:pt x="75118" y="327063"/>
                </a:lnTo>
                <a:lnTo>
                  <a:pt x="79770" y="315621"/>
                </a:lnTo>
                <a:lnTo>
                  <a:pt x="94357" y="276919"/>
                </a:lnTo>
                <a:lnTo>
                  <a:pt x="104455" y="239788"/>
                </a:lnTo>
                <a:lnTo>
                  <a:pt x="105227" y="230528"/>
                </a:lnTo>
                <a:lnTo>
                  <a:pt x="105090" y="223354"/>
                </a:lnTo>
                <a:lnTo>
                  <a:pt x="104045" y="216852"/>
                </a:lnTo>
                <a:lnTo>
                  <a:pt x="103185" y="212090"/>
                </a:lnTo>
                <a:lnTo>
                  <a:pt x="101407" y="206336"/>
                </a:lnTo>
                <a:lnTo>
                  <a:pt x="98613" y="200469"/>
                </a:lnTo>
                <a:lnTo>
                  <a:pt x="95219" y="194462"/>
                </a:lnTo>
                <a:close/>
              </a:path>
              <a:path w="439420" h="353695">
                <a:moveTo>
                  <a:pt x="149159" y="292531"/>
                </a:moveTo>
                <a:lnTo>
                  <a:pt x="75118" y="327063"/>
                </a:lnTo>
                <a:lnTo>
                  <a:pt x="120336" y="327063"/>
                </a:lnTo>
                <a:lnTo>
                  <a:pt x="157287" y="309829"/>
                </a:lnTo>
                <a:lnTo>
                  <a:pt x="149159" y="292531"/>
                </a:lnTo>
                <a:close/>
              </a:path>
              <a:path w="439420" h="353695">
                <a:moveTo>
                  <a:pt x="175289" y="120295"/>
                </a:moveTo>
                <a:lnTo>
                  <a:pt x="132284" y="140165"/>
                </a:lnTo>
                <a:lnTo>
                  <a:pt x="123750" y="174548"/>
                </a:lnTo>
                <a:lnTo>
                  <a:pt x="126386" y="189839"/>
                </a:lnTo>
                <a:lnTo>
                  <a:pt x="139888" y="226428"/>
                </a:lnTo>
                <a:lnTo>
                  <a:pt x="158922" y="259649"/>
                </a:lnTo>
                <a:lnTo>
                  <a:pt x="189629" y="285342"/>
                </a:lnTo>
                <a:lnTo>
                  <a:pt x="200753" y="287510"/>
                </a:lnTo>
                <a:lnTo>
                  <a:pt x="212401" y="286490"/>
                </a:lnTo>
                <a:lnTo>
                  <a:pt x="224597" y="282282"/>
                </a:lnTo>
                <a:lnTo>
                  <a:pt x="235527" y="275736"/>
                </a:lnTo>
                <a:lnTo>
                  <a:pt x="242213" y="269087"/>
                </a:lnTo>
                <a:lnTo>
                  <a:pt x="205674" y="269087"/>
                </a:lnTo>
                <a:lnTo>
                  <a:pt x="195768" y="266852"/>
                </a:lnTo>
                <a:lnTo>
                  <a:pt x="170624" y="237374"/>
                </a:lnTo>
                <a:lnTo>
                  <a:pt x="154192" y="202717"/>
                </a:lnTo>
                <a:lnTo>
                  <a:pt x="144333" y="168478"/>
                </a:lnTo>
                <a:lnTo>
                  <a:pt x="143952" y="162242"/>
                </a:lnTo>
                <a:lnTo>
                  <a:pt x="170114" y="138709"/>
                </a:lnTo>
                <a:lnTo>
                  <a:pt x="209064" y="138709"/>
                </a:lnTo>
                <a:lnTo>
                  <a:pt x="207276" y="136592"/>
                </a:lnTo>
                <a:lnTo>
                  <a:pt x="197038" y="127965"/>
                </a:lnTo>
                <a:lnTo>
                  <a:pt x="186414" y="122523"/>
                </a:lnTo>
                <a:lnTo>
                  <a:pt x="175289" y="120295"/>
                </a:lnTo>
                <a:close/>
              </a:path>
              <a:path w="439420" h="353695">
                <a:moveTo>
                  <a:pt x="209064" y="138709"/>
                </a:moveTo>
                <a:lnTo>
                  <a:pt x="170114" y="138709"/>
                </a:lnTo>
                <a:lnTo>
                  <a:pt x="179639" y="140741"/>
                </a:lnTo>
                <a:lnTo>
                  <a:pt x="184338" y="143332"/>
                </a:lnTo>
                <a:lnTo>
                  <a:pt x="188656" y="147523"/>
                </a:lnTo>
                <a:lnTo>
                  <a:pt x="193101" y="151638"/>
                </a:lnTo>
                <a:lnTo>
                  <a:pt x="197419" y="157314"/>
                </a:lnTo>
                <a:lnTo>
                  <a:pt x="215655" y="191058"/>
                </a:lnTo>
                <a:lnTo>
                  <a:pt x="231133" y="233117"/>
                </a:lnTo>
                <a:lnTo>
                  <a:pt x="231620" y="239788"/>
                </a:lnTo>
                <a:lnTo>
                  <a:pt x="232088" y="245541"/>
                </a:lnTo>
                <a:lnTo>
                  <a:pt x="216723" y="265582"/>
                </a:lnTo>
                <a:lnTo>
                  <a:pt x="211008" y="268287"/>
                </a:lnTo>
                <a:lnTo>
                  <a:pt x="205674" y="269087"/>
                </a:lnTo>
                <a:lnTo>
                  <a:pt x="242213" y="269087"/>
                </a:lnTo>
                <a:lnTo>
                  <a:pt x="243742" y="267566"/>
                </a:lnTo>
                <a:lnTo>
                  <a:pt x="249243" y="257772"/>
                </a:lnTo>
                <a:lnTo>
                  <a:pt x="252029" y="246354"/>
                </a:lnTo>
                <a:lnTo>
                  <a:pt x="252174" y="233117"/>
                </a:lnTo>
                <a:lnTo>
                  <a:pt x="249569" y="217865"/>
                </a:lnTo>
                <a:lnTo>
                  <a:pt x="244225" y="200598"/>
                </a:lnTo>
                <a:lnTo>
                  <a:pt x="236154" y="181317"/>
                </a:lnTo>
                <a:lnTo>
                  <a:pt x="226845" y="163267"/>
                </a:lnTo>
                <a:lnTo>
                  <a:pt x="217215" y="148359"/>
                </a:lnTo>
                <a:lnTo>
                  <a:pt x="209064" y="138709"/>
                </a:lnTo>
                <a:close/>
              </a:path>
              <a:path w="439420" h="353695">
                <a:moveTo>
                  <a:pt x="299388" y="112966"/>
                </a:moveTo>
                <a:lnTo>
                  <a:pt x="275778" y="112966"/>
                </a:lnTo>
                <a:lnTo>
                  <a:pt x="322768" y="213918"/>
                </a:lnTo>
                <a:lnTo>
                  <a:pt x="295463" y="226656"/>
                </a:lnTo>
                <a:lnTo>
                  <a:pt x="302702" y="242036"/>
                </a:lnTo>
                <a:lnTo>
                  <a:pt x="376108" y="207784"/>
                </a:lnTo>
                <a:lnTo>
                  <a:pt x="374756" y="204863"/>
                </a:lnTo>
                <a:lnTo>
                  <a:pt x="342199" y="204863"/>
                </a:lnTo>
                <a:lnTo>
                  <a:pt x="299388" y="112966"/>
                </a:lnTo>
                <a:close/>
              </a:path>
              <a:path w="439420" h="353695">
                <a:moveTo>
                  <a:pt x="63766" y="173891"/>
                </a:moveTo>
                <a:lnTo>
                  <a:pt x="21143" y="187337"/>
                </a:lnTo>
                <a:lnTo>
                  <a:pt x="0" y="207200"/>
                </a:lnTo>
                <a:lnTo>
                  <a:pt x="9967" y="228511"/>
                </a:lnTo>
                <a:lnTo>
                  <a:pt x="11110" y="227990"/>
                </a:lnTo>
                <a:lnTo>
                  <a:pt x="13650" y="223710"/>
                </a:lnTo>
                <a:lnTo>
                  <a:pt x="17693" y="217716"/>
                </a:lnTo>
                <a:lnTo>
                  <a:pt x="55560" y="194462"/>
                </a:lnTo>
                <a:lnTo>
                  <a:pt x="95219" y="194462"/>
                </a:lnTo>
                <a:lnTo>
                  <a:pt x="93688" y="191751"/>
                </a:lnTo>
                <a:lnTo>
                  <a:pt x="87691" y="184723"/>
                </a:lnTo>
                <a:lnTo>
                  <a:pt x="80647" y="179382"/>
                </a:lnTo>
                <a:lnTo>
                  <a:pt x="72578" y="175729"/>
                </a:lnTo>
                <a:lnTo>
                  <a:pt x="63766" y="173891"/>
                </a:lnTo>
                <a:close/>
              </a:path>
              <a:path w="439420" h="353695">
                <a:moveTo>
                  <a:pt x="368996" y="192417"/>
                </a:moveTo>
                <a:lnTo>
                  <a:pt x="342199" y="204863"/>
                </a:lnTo>
                <a:lnTo>
                  <a:pt x="374756" y="204863"/>
                </a:lnTo>
                <a:lnTo>
                  <a:pt x="368996" y="192417"/>
                </a:lnTo>
                <a:close/>
              </a:path>
              <a:path w="439420" h="353695">
                <a:moveTo>
                  <a:pt x="438856" y="25958"/>
                </a:moveTo>
                <a:lnTo>
                  <a:pt x="419034" y="25958"/>
                </a:lnTo>
                <a:lnTo>
                  <a:pt x="412049" y="191058"/>
                </a:lnTo>
                <a:lnTo>
                  <a:pt x="433512" y="181013"/>
                </a:lnTo>
                <a:lnTo>
                  <a:pt x="438856" y="25958"/>
                </a:lnTo>
                <a:close/>
              </a:path>
              <a:path w="439420" h="353695">
                <a:moveTo>
                  <a:pt x="278953" y="69100"/>
                </a:moveTo>
                <a:lnTo>
                  <a:pt x="263205" y="76415"/>
                </a:lnTo>
                <a:lnTo>
                  <a:pt x="266507" y="84861"/>
                </a:lnTo>
                <a:lnTo>
                  <a:pt x="266253" y="91694"/>
                </a:lnTo>
                <a:lnTo>
                  <a:pt x="241996" y="111937"/>
                </a:lnTo>
                <a:lnTo>
                  <a:pt x="248473" y="125704"/>
                </a:lnTo>
                <a:lnTo>
                  <a:pt x="275778" y="112966"/>
                </a:lnTo>
                <a:lnTo>
                  <a:pt x="299388" y="112966"/>
                </a:lnTo>
                <a:lnTo>
                  <a:pt x="278953" y="69100"/>
                </a:lnTo>
                <a:close/>
              </a:path>
              <a:path w="439420" h="353695">
                <a:moveTo>
                  <a:pt x="428432" y="0"/>
                </a:moveTo>
                <a:lnTo>
                  <a:pt x="332801" y="44589"/>
                </a:lnTo>
                <a:lnTo>
                  <a:pt x="341056" y="62280"/>
                </a:lnTo>
                <a:lnTo>
                  <a:pt x="419034" y="25958"/>
                </a:lnTo>
                <a:lnTo>
                  <a:pt x="438856" y="25958"/>
                </a:lnTo>
                <a:lnTo>
                  <a:pt x="438973" y="22567"/>
                </a:lnTo>
                <a:lnTo>
                  <a:pt x="428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591692" y="1742210"/>
            <a:ext cx="301625" cy="371538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Кількість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міст-емітентів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та </a:t>
            </a:r>
            <a:r>
              <a:rPr sz="1800" spc="-10" dirty="0">
                <a:latin typeface="Tahoma"/>
                <a:cs typeface="Tahoma"/>
              </a:rPr>
              <a:t>випусків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57241" y="2473299"/>
            <a:ext cx="301625" cy="224028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Сума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емісії,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млн.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грн.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93063" y="6144767"/>
            <a:ext cx="243840" cy="125095"/>
          </a:xfrm>
          <a:custGeom>
            <a:avLst/>
            <a:gdLst/>
            <a:ahLst/>
            <a:cxnLst/>
            <a:rect l="l" t="t" r="r" b="b"/>
            <a:pathLst>
              <a:path w="243840" h="125095">
                <a:moveTo>
                  <a:pt x="243840" y="0"/>
                </a:moveTo>
                <a:lnTo>
                  <a:pt x="0" y="0"/>
                </a:lnTo>
                <a:lnTo>
                  <a:pt x="0" y="124967"/>
                </a:lnTo>
                <a:lnTo>
                  <a:pt x="243840" y="124967"/>
                </a:lnTo>
                <a:lnTo>
                  <a:pt x="24384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149502" y="6048247"/>
            <a:ext cx="2245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Сума емісії,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млн.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грн.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3511296" y="6163055"/>
            <a:ext cx="243840" cy="82550"/>
            <a:chOff x="3511296" y="6163055"/>
            <a:chExt cx="243840" cy="82550"/>
          </a:xfrm>
        </p:grpSpPr>
        <p:sp>
          <p:nvSpPr>
            <p:cNvPr id="89" name="object 89"/>
            <p:cNvSpPr/>
            <p:nvPr/>
          </p:nvSpPr>
          <p:spPr>
            <a:xfrm>
              <a:off x="3511296" y="620877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83819" y="0"/>
                  </a:lnTo>
                </a:path>
                <a:path w="243839">
                  <a:moveTo>
                    <a:pt x="156971" y="0"/>
                  </a:moveTo>
                  <a:lnTo>
                    <a:pt x="243839" y="0"/>
                  </a:lnTo>
                </a:path>
              </a:pathLst>
            </a:custGeom>
            <a:ln w="36575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95116" y="616762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73151" y="73152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595116" y="6167627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73152"/>
                  </a:moveTo>
                  <a:lnTo>
                    <a:pt x="73151" y="73152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73152"/>
                  </a:lnTo>
                  <a:close/>
                </a:path>
              </a:pathLst>
            </a:custGeom>
            <a:ln w="914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3769867" y="6048247"/>
            <a:ext cx="2463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Кількість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міст-емітентів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93" name="object 9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55079" y="6144767"/>
            <a:ext cx="243840" cy="124967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6613397" y="6048247"/>
            <a:ext cx="1898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Кількість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випусків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878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2778</Words>
  <Application>Microsoft Office PowerPoint</Application>
  <PresentationFormat>Экран (4:3)</PresentationFormat>
  <Paragraphs>584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Презентация PowerPoint</vt:lpstr>
      <vt:lpstr>ФІНАНСОВО-КРЕДИТНІ  ІНСТРУМЕНТИ</vt:lpstr>
      <vt:lpstr>МУНІЦИПАЛЬНІ ЗАПОЗИЧЕННЯ</vt:lpstr>
      <vt:lpstr>МУНІЦИПАЛЬНІ ОБЛІГАЦІЇ</vt:lpstr>
      <vt:lpstr>«ЗОЛОТЕ ПРАВИЛО» ЗДІЙСНЕННЯ  МІСЦЕВИХ ЗАПОЗИЧЕНЬ</vt:lpstr>
      <vt:lpstr>ПРАВА ТА ОБМЕЖЕННЯ ЩОДО  БОРГОВИХ ЗОБОВ'ЯЗАНЬ</vt:lpstr>
      <vt:lpstr>ПРОЦЕДУРА ВИПУСКУ ОБЛІГАЦІЙ  ВНУТРІШНЬОЇ МІСЦЕВОЇ ПОЗИКИ</vt:lpstr>
      <vt:lpstr>СХЕМА ПУБЛІЧНОГО (ВІДКРИТОГО)  РОЗМІЩЕННЯ МУНІЦИПАЛЬНИХ   ОБЛІГАЦІЙ НА ФОНДОВІЙ БІРЖІ </vt:lpstr>
      <vt:lpstr>ВИПУСК ОБЛІГАЦІЙ ВНУТРІШНІХ  МІСЦЕВИХ ПОЗИК МІСТАМИ УКРАЇНИ У   2003-2018 РОКАХ </vt:lpstr>
      <vt:lpstr>ПЕРЕВАГИ ТА НЕДОЛІКИ</vt:lpstr>
      <vt:lpstr>ВИПУСК ОБЛІГАЦІЙ ЗОВНІШНІХ   МІСЦЕВИХ ПОЗИК М. КИЇВ </vt:lpstr>
      <vt:lpstr>ДИНАМІКА ОТРИМАННЯ МІСЬКИМИ  РАДАМИ БАНКІВСЬКИХ КРЕДИТІВ</vt:lpstr>
      <vt:lpstr>УРОКИ ВИКОРИСТАННЯ В УКРАЇНІ</vt:lpstr>
      <vt:lpstr>МІЖНАРОДНІ ФІНАНСОВІ  ОРГАНІЗАЦІЇ</vt:lpstr>
      <vt:lpstr>НАЙБІЛЬШІ МФО, ЯКІ КРЕДИТУЮТЬ  ПРОЕКТИ МЕР В УКРАЇНІ</vt:lpstr>
      <vt:lpstr>СТАДІЇ ЗАЛУЧЕННЯ КРЕДИТІВ МФО</vt:lpstr>
      <vt:lpstr>ПРОЦЕДУРИ СПІВРОБІТНИЦТВА З МФО</vt:lpstr>
      <vt:lpstr>ПЕРЕВАГИ/ОБМЕЖЕННЯ  ВИПУСКУ ОБЛІГАЦІЙ, КРЕДИТІВ МФО</vt:lpstr>
      <vt:lpstr>НОРМАТИВНО-ПРАВОВЕ РЕГУЛЮВАННЯ  ОБЛІГАЦІЙНИХ ПОЗИК І КРЕДИТІВ МФО</vt:lpstr>
      <vt:lpstr>МІСЦЕВІ ГАРАНТІЇ</vt:lpstr>
      <vt:lpstr>ЗАРУБІЖНИЙ ДОСВІД</vt:lpstr>
      <vt:lpstr>ПРОЦЕДУРА НАДАННЯ МІСЦЕВИХ  ГАРАНТІЙ</vt:lpstr>
      <vt:lpstr>РЕКОМЕНДАЦІЇ ЩОДО ВИКОРИСТАННЯ</vt:lpstr>
      <vt:lpstr>РЕВОЛЬВЕРНИЙ ФОНД: ВИЗНАЧЕННЯ</vt:lpstr>
      <vt:lpstr>СПЕЦИФІЧНІ ХАРАКТЕРИСТИКИ</vt:lpstr>
      <vt:lpstr>ПРЕДМЕТ ПОЗИК</vt:lpstr>
      <vt:lpstr>ОСНОВНІ ЗАЦІКАВЛЕНІ СТОРОНИ  РЕВОЛЬВЕРНОГО ФОНДУ ТА ЇХ РОЛІ</vt:lpstr>
      <vt:lpstr>ОРГАНІЗАЦІЙНІ ФОРМИ ОПЕРАТОРА РФ</vt:lpstr>
      <vt:lpstr>ПЕРЕВАГИ/ОБМЕЖЕННЯ  РЕВОЛЬВЕРНОГО ФОНДУ</vt:lpstr>
      <vt:lpstr>ЗАРУБІЖНИЙ ДОСВІД</vt:lpstr>
      <vt:lpstr>НОРМАТИВНО-ПРАВОВЕ  РЕГУЛЮВАННЯ РЕВОЛЬВЕРНОГО ФОНДУ</vt:lpstr>
      <vt:lpstr>РФ: ДОСВІД МІСТ УКРАЇНИ</vt:lpstr>
      <vt:lpstr>АЛГОРИТМ СТВОРЕННЯ І ЗАПУСКУ  РЕВОЛЬВЕРНОГО ФОНДУ</vt:lpstr>
      <vt:lpstr>СХЕМА ОРГАНІЗАЦІЇ РОБОТИ  РЕВОЛЬВЕРНОГО ФОНДУ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 Mazurenko MLED UA</dc:creator>
  <cp:lastModifiedBy>Владелец</cp:lastModifiedBy>
  <cp:revision>1</cp:revision>
  <dcterms:created xsi:type="dcterms:W3CDTF">2022-01-26T11:45:01Z</dcterms:created>
  <dcterms:modified xsi:type="dcterms:W3CDTF">2022-01-26T11:47:08Z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2022-01-26T00:00:00Z</vt:filetime>
  </property>
</Properties>
</file>