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306" r:id="rId3"/>
    <p:sldId id="307" r:id="rId4"/>
    <p:sldId id="308" r:id="rId5"/>
    <p:sldId id="284" r:id="rId6"/>
    <p:sldId id="299" r:id="rId7"/>
    <p:sldId id="300" r:id="rId8"/>
    <p:sldId id="301" r:id="rId9"/>
    <p:sldId id="302" r:id="rId10"/>
    <p:sldId id="303" r:id="rId11"/>
    <p:sldId id="304" r:id="rId12"/>
    <p:sldId id="305"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876" y="-102"/>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B3A824-1A51-4B26-AD58-A6D8E14F6C04}" type="datetimeFigureOut">
              <a:rPr lang="en-US" smtClean="0"/>
              <a:pPr/>
              <a:t>5/14/2021</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57E33E-8B18-4087-B112-809917729534}" type="datetimeFigureOut">
              <a:rPr lang="en-US" smtClean="0"/>
              <a:pPr/>
              <a:t>5/14/2021</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1"/>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1"/>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FFE419-2371-464F-8239-3959401C3561}" type="datetimeFigureOut">
              <a:rPr lang="en-US" smtClean="0"/>
              <a:pPr/>
              <a:t>5/14/2021</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D162C4-EDD9-4389-A98B-B87ECEA2A816}" type="datetimeFigureOut">
              <a:rPr lang="en-US" smtClean="0"/>
              <a:pPr/>
              <a:t>5/14/2021</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5059C3-6A89-4494-99FF-5A4D6FFD50EB}" type="datetimeFigureOut">
              <a:rPr lang="en-US" smtClean="0"/>
              <a:pPr/>
              <a:t>5/14/2021</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954B2F-12DE-47F5-8894-472B206D2E1E}" type="datetimeFigureOut">
              <a:rPr lang="en-US" smtClean="0"/>
              <a:pPr/>
              <a:t>5/14/2021</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30E46F-7819-4ACF-B48B-48222C2ACC88}" type="datetimeFigureOut">
              <a:rPr lang="en-US" smtClean="0"/>
              <a:pPr/>
              <a:t>5/14/2021</a:t>
            </a:fld>
            <a:endParaRPr lang="en-US" dirty="0"/>
          </a:p>
        </p:txBody>
      </p:sp>
      <p:sp>
        <p:nvSpPr>
          <p:cNvPr id="8" name="Нижний колонтитул 7"/>
          <p:cNvSpPr>
            <a:spLocks noGrp="1"/>
          </p:cNvSpPr>
          <p:nvPr>
            <p:ph type="ftr" sz="quarter" idx="11"/>
          </p:nvPr>
        </p:nvSpPr>
        <p:spPr/>
        <p:txBody>
          <a:bodyPr/>
          <a:lstStyle/>
          <a:p>
            <a:r>
              <a:rPr lang="en-US" dirty="0" smtClean="0"/>
              <a:t>
              </a:t>
            </a:r>
            <a:endParaRPr lang="en-US" dirty="0"/>
          </a:p>
        </p:txBody>
      </p:sp>
      <p:sp>
        <p:nvSpPr>
          <p:cNvPr id="9" name="Номер слайда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AF3416-4057-4DAA-829D-4CA07428D088}" type="datetimeFigureOut">
              <a:rPr lang="en-US" smtClean="0"/>
              <a:pPr/>
              <a:t>5/14/2021</a:t>
            </a:fld>
            <a:endParaRPr lang="en-US" dirty="0"/>
          </a:p>
        </p:txBody>
      </p:sp>
      <p:sp>
        <p:nvSpPr>
          <p:cNvPr id="4" name="Нижний колонтитул 3"/>
          <p:cNvSpPr>
            <a:spLocks noGrp="1"/>
          </p:cNvSpPr>
          <p:nvPr>
            <p:ph type="ftr" sz="quarter" idx="11"/>
          </p:nvPr>
        </p:nvSpPr>
        <p:spPr/>
        <p:txBody>
          <a:bodyPr/>
          <a:lstStyle/>
          <a:p>
            <a:r>
              <a:rPr lang="en-US" dirty="0" smtClean="0"/>
              <a:t>
              </a:t>
            </a:r>
            <a:endParaRPr lang="en-US" dirty="0"/>
          </a:p>
        </p:txBody>
      </p:sp>
      <p:sp>
        <p:nvSpPr>
          <p:cNvPr id="5" name="Номер слайда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1D9284-D300-4297-87F7-E791DCC15DB1}" type="datetimeFigureOut">
              <a:rPr lang="en-US" smtClean="0"/>
              <a:pPr/>
              <a:t>5/14/2021</a:t>
            </a:fld>
            <a:endParaRPr lang="en-US" dirty="0"/>
          </a:p>
        </p:txBody>
      </p:sp>
      <p:sp>
        <p:nvSpPr>
          <p:cNvPr id="3" name="Нижний колонтитул 2"/>
          <p:cNvSpPr>
            <a:spLocks noGrp="1"/>
          </p:cNvSpPr>
          <p:nvPr>
            <p:ph type="ftr" sz="quarter" idx="11"/>
          </p:nvPr>
        </p:nvSpPr>
        <p:spPr/>
        <p:txBody>
          <a:bodyPr/>
          <a:lstStyle/>
          <a:p>
            <a:r>
              <a:rPr lang="en-US" dirty="0" smtClean="0"/>
              <a:t>
              </a:t>
            </a:r>
            <a:endParaRPr lang="en-US" dirty="0"/>
          </a:p>
        </p:txBody>
      </p:sp>
      <p:sp>
        <p:nvSpPr>
          <p:cNvPr id="4" name="Номер слайда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7D525BB-DA17-4BA0-B3C8-3AC3ABC827E6}" type="datetimeFigureOut">
              <a:rPr lang="en-US" smtClean="0"/>
              <a:pPr/>
              <a:t>5/14/2021</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6C4C9A-3960-41CF-A4E9-2A8FB932454B}" type="datetimeFigureOut">
              <a:rPr lang="en-US" smtClean="0"/>
              <a:pPr/>
              <a:t>5/14/2021</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pPr/>
              <a:t>5/14/2021</a:t>
            </a:fld>
            <a:endParaRPr lang="en-US" dirty="0"/>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533400"/>
            <a:ext cx="10363200" cy="2590801"/>
          </a:xfrm>
        </p:spPr>
        <p:txBody>
          <a:bodyPr>
            <a:normAutofit/>
          </a:bodyPr>
          <a:lstStyle/>
          <a:p>
            <a:r>
              <a:rPr lang="uk-UA" sz="4800" b="1" dirty="0">
                <a:effectLst>
                  <a:outerShdw blurRad="38100" dist="38100" dir="2700000" algn="tl">
                    <a:srgbClr val="000000">
                      <a:alpha val="43137"/>
                    </a:srgbClr>
                  </a:outerShdw>
                </a:effectLst>
              </a:rPr>
              <a:t>Тема: </a:t>
            </a:r>
            <a:r>
              <a:rPr lang="uk-UA" sz="4800" b="1" dirty="0" smtClean="0">
                <a:effectLst>
                  <a:outerShdw blurRad="38100" dist="38100" dir="2700000" algn="tl">
                    <a:srgbClr val="000000">
                      <a:alpha val="43137"/>
                    </a:srgbClr>
                  </a:outerShdw>
                </a:effectLst>
              </a:rPr>
              <a:t>Соціальні зміни</a:t>
            </a:r>
            <a:endParaRPr lang="ru-RU" sz="48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752600" y="2971800"/>
            <a:ext cx="9067800" cy="3124200"/>
          </a:xfrm>
        </p:spPr>
        <p:txBody>
          <a:bodyPr>
            <a:normAutofit/>
          </a:bodyPr>
          <a:lstStyle/>
          <a:p>
            <a:pPr lvl="0"/>
            <a:endParaRPr lang="ru-RU" b="1" dirty="0" smtClean="0">
              <a:solidFill>
                <a:schemeClr val="tx1"/>
              </a:solidFill>
              <a:effectLst>
                <a:outerShdw blurRad="38100" dist="38100" dir="2700000" algn="tl">
                  <a:srgbClr val="000000">
                    <a:alpha val="43137"/>
                  </a:srgbClr>
                </a:outerShdw>
              </a:effectLst>
            </a:endParaRPr>
          </a:p>
          <a:p>
            <a:pPr algn="just"/>
            <a:r>
              <a:rPr lang="uk-UA" sz="4200" b="1" noProof="1" smtClean="0">
                <a:solidFill>
                  <a:schemeClr val="tx1"/>
                </a:solidFill>
                <a:effectLst>
                  <a:outerShdw blurRad="38100" dist="38100" dir="2700000" algn="tl">
                    <a:srgbClr val="000000">
                      <a:alpha val="43137"/>
                    </a:srgbClr>
                  </a:outerShdw>
                </a:effectLst>
              </a:rPr>
              <a:t>1. </a:t>
            </a:r>
            <a:r>
              <a:rPr lang="uk-UA" sz="4200" b="1" noProof="1" smtClean="0">
                <a:solidFill>
                  <a:schemeClr val="tx1"/>
                </a:solidFill>
                <a:effectLst>
                  <a:outerShdw blurRad="38100" dist="38100" dir="2700000" algn="tl">
                    <a:srgbClr val="000000">
                      <a:alpha val="43137"/>
                    </a:srgbClr>
                  </a:outerShdw>
                </a:effectLst>
              </a:rPr>
              <a:t>Соціальні процеси.</a:t>
            </a:r>
            <a:endParaRPr lang="uk-UA" sz="4200" noProof="1" smtClean="0">
              <a:solidFill>
                <a:schemeClr val="tx1"/>
              </a:solidFill>
              <a:effectLst>
                <a:outerShdw blurRad="38100" dist="38100" dir="2700000" algn="tl">
                  <a:srgbClr val="000000">
                    <a:alpha val="43137"/>
                  </a:srgbClr>
                </a:outerShdw>
              </a:effectLst>
            </a:endParaRPr>
          </a:p>
          <a:p>
            <a:pPr algn="just"/>
            <a:r>
              <a:rPr lang="uk-UA" sz="4200" b="1" noProof="1" smtClean="0">
                <a:solidFill>
                  <a:schemeClr val="tx1"/>
                </a:solidFill>
                <a:effectLst>
                  <a:outerShdw blurRad="38100" dist="38100" dir="2700000" algn="tl">
                    <a:srgbClr val="000000">
                      <a:alpha val="43137"/>
                    </a:srgbClr>
                  </a:outerShdw>
                </a:effectLst>
              </a:rPr>
              <a:t>2</a:t>
            </a:r>
            <a:r>
              <a:rPr lang="uk-UA" sz="4200" b="1" noProof="1" smtClean="0">
                <a:solidFill>
                  <a:schemeClr val="tx1"/>
                </a:solidFill>
                <a:effectLst>
                  <a:outerShdw blurRad="38100" dist="38100" dir="2700000" algn="tl">
                    <a:srgbClr val="000000">
                      <a:alpha val="43137"/>
                    </a:srgbClr>
                  </a:outerShdw>
                </a:effectLst>
              </a:rPr>
              <a:t>. </a:t>
            </a:r>
            <a:r>
              <a:rPr lang="uk-UA" sz="4200" b="1" noProof="1" smtClean="0">
                <a:solidFill>
                  <a:schemeClr val="tx1"/>
                </a:solidFill>
                <a:effectLst>
                  <a:outerShdw blurRad="38100" dist="38100" dir="2700000" algn="tl">
                    <a:srgbClr val="000000">
                      <a:alpha val="43137"/>
                    </a:srgbClr>
                  </a:outerShdw>
                </a:effectLst>
              </a:rPr>
              <a:t>Соціальні </a:t>
            </a:r>
            <a:r>
              <a:rPr lang="uk-UA" sz="4200" b="1" noProof="1" smtClean="0">
                <a:solidFill>
                  <a:schemeClr val="tx1"/>
                </a:solidFill>
                <a:effectLst>
                  <a:outerShdw blurRad="38100" dist="38100" dir="2700000" algn="tl">
                    <a:srgbClr val="000000">
                      <a:alpha val="43137"/>
                    </a:srgbClr>
                  </a:outerShdw>
                </a:effectLst>
              </a:rPr>
              <a:t>зміни та їхні </a:t>
            </a:r>
            <a:r>
              <a:rPr lang="uk-UA" sz="4200" b="1" noProof="1" smtClean="0">
                <a:solidFill>
                  <a:schemeClr val="tx1"/>
                </a:solidFill>
                <a:effectLst>
                  <a:outerShdw blurRad="38100" dist="38100" dir="2700000" algn="tl">
                    <a:srgbClr val="000000">
                      <a:alpha val="43137"/>
                    </a:srgbClr>
                  </a:outerShdw>
                </a:effectLst>
              </a:rPr>
              <a:t>види</a:t>
            </a:r>
            <a:r>
              <a:rPr lang="uk-UA" sz="4200" b="1" noProof="1" smtClean="0">
                <a:solidFill>
                  <a:schemeClr val="tx1"/>
                </a:solidFill>
                <a:effectLst>
                  <a:outerShdw blurRad="38100" dist="38100" dir="2700000" algn="tl">
                    <a:srgbClr val="000000">
                      <a:alpha val="43137"/>
                    </a:srgbClr>
                  </a:outerShdw>
                </a:effectLst>
              </a:rPr>
              <a:t>.</a:t>
            </a:r>
            <a:endParaRPr lang="uk-UA" sz="4200" noProof="1" smtClean="0">
              <a:solidFill>
                <a:schemeClr val="tx1"/>
              </a:solidFill>
              <a:effectLst>
                <a:outerShdw blurRad="38100" dist="38100" dir="2700000" algn="tl">
                  <a:srgbClr val="000000">
                    <a:alpha val="43137"/>
                  </a:srgbClr>
                </a:outerShdw>
              </a:effectLst>
            </a:endParaRPr>
          </a:p>
          <a:p>
            <a:pPr algn="just"/>
            <a:r>
              <a:rPr lang="uk-UA" sz="4200" b="1" noProof="1" smtClean="0">
                <a:solidFill>
                  <a:schemeClr val="tx1"/>
                </a:solidFill>
                <a:effectLst>
                  <a:outerShdw blurRad="38100" dist="38100" dir="2700000" algn="tl">
                    <a:srgbClr val="000000">
                      <a:alpha val="43137"/>
                    </a:srgbClr>
                  </a:outerShdw>
                </a:effectLst>
              </a:rPr>
              <a:t>3. </a:t>
            </a:r>
            <a:r>
              <a:rPr lang="uk-UA" sz="4200" b="1" noProof="1" smtClean="0">
                <a:solidFill>
                  <a:schemeClr val="tx1"/>
                </a:solidFill>
                <a:effectLst>
                  <a:outerShdw blurRad="38100" dist="38100" dir="2700000" algn="tl">
                    <a:srgbClr val="000000">
                      <a:alpha val="43137"/>
                    </a:srgbClr>
                  </a:outerShdw>
                </a:effectLst>
              </a:rPr>
              <a:t>Соціальні конфлікти.</a:t>
            </a:r>
            <a:endParaRPr lang="uk-UA" sz="4200" noProof="1">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fontScale="92500" lnSpcReduction="20000"/>
          </a:bodyPr>
          <a:lstStyle/>
          <a:p>
            <a:pPr algn="just"/>
            <a:r>
              <a:rPr lang="en-US" sz="2400" noProof="1" smtClean="0"/>
              <a:t>Одним з перших теоретиків соціального еволюціонізму був англійський соціолог Герберт Спенсер. У руслі соціального еволюціонізму на основі протиставлення традиційного й сучасного суспільств в 50-60-і роки </a:t>
            </a:r>
            <a:r>
              <a:rPr lang="en-US" sz="2400" noProof="1" smtClean="0"/>
              <a:t>сформувалася </a:t>
            </a:r>
            <a:r>
              <a:rPr lang="en-US" sz="2400" i="1" noProof="1" smtClean="0"/>
              <a:t>теорія індустріального суспільства </a:t>
            </a:r>
            <a:r>
              <a:rPr lang="en-US" sz="2400" i="1" noProof="1" smtClean="0"/>
              <a:t>(Р</a:t>
            </a:r>
            <a:r>
              <a:rPr lang="en-US" sz="2400" i="1" noProof="1" smtClean="0"/>
              <a:t>. </a:t>
            </a:r>
            <a:r>
              <a:rPr lang="en-US" sz="2400" i="1" noProof="1" smtClean="0"/>
              <a:t>Арон</a:t>
            </a:r>
            <a:r>
              <a:rPr lang="en-US" sz="2400" i="1" noProof="1" smtClean="0"/>
              <a:t>, </a:t>
            </a:r>
            <a:r>
              <a:rPr lang="en-US" sz="2400" i="1" noProof="1" smtClean="0"/>
              <a:t>У</a:t>
            </a:r>
            <a:r>
              <a:rPr lang="en-US" sz="2400" i="1" noProof="1" smtClean="0"/>
              <a:t>. </a:t>
            </a:r>
            <a:r>
              <a:rPr lang="en-US" sz="2400" i="1" noProof="1" smtClean="0"/>
              <a:t>Ростоу</a:t>
            </a:r>
            <a:r>
              <a:rPr lang="en-US" sz="2400" i="1" noProof="1" smtClean="0"/>
              <a:t>). Теорія індустріального суспільства описує поступальний розвиток суспільства як перехід від відсталого аграрного </a:t>
            </a:r>
            <a:r>
              <a:rPr lang="en-US" sz="2400" i="1" noProof="1" smtClean="0"/>
              <a:t>(традиційного</a:t>
            </a:r>
            <a:r>
              <a:rPr lang="en-US" sz="2400" i="1" noProof="1" smtClean="0"/>
              <a:t>) </a:t>
            </a:r>
            <a:r>
              <a:rPr lang="en-US" sz="2400" i="1" noProof="1" smtClean="0"/>
              <a:t>суспільства</a:t>
            </a:r>
            <a:r>
              <a:rPr lang="en-US" sz="2400" i="1" noProof="1" smtClean="0"/>
              <a:t>, у якому панує натуральне господарство й станова ієрархія до передового індустріального </a:t>
            </a:r>
            <a:r>
              <a:rPr lang="en-US" sz="2400" i="1" noProof="1" smtClean="0"/>
              <a:t>суспільства</a:t>
            </a:r>
            <a:r>
              <a:rPr lang="en-US" sz="2400" i="1" noProof="1" smtClean="0"/>
              <a:t>. </a:t>
            </a:r>
            <a:endParaRPr lang="en-US" sz="2400" i="1" noProof="1" smtClean="0"/>
          </a:p>
          <a:p>
            <a:pPr algn="just"/>
            <a:r>
              <a:rPr lang="en-US" sz="2400" noProof="1" smtClean="0"/>
              <a:t>Індустріальному суспільству притаманне : </a:t>
            </a:r>
            <a:endParaRPr lang="en-US" sz="2400" noProof="1" smtClean="0"/>
          </a:p>
          <a:p>
            <a:pPr algn="just"/>
            <a:r>
              <a:rPr lang="en-US" sz="2400" noProof="1" smtClean="0"/>
              <a:t>1</a:t>
            </a:r>
            <a:r>
              <a:rPr lang="en-US" sz="2400" noProof="1" smtClean="0"/>
              <a:t>) розвинена й складна система поділу праці в суспільстві в </a:t>
            </a:r>
            <a:r>
              <a:rPr lang="en-US" sz="2400" noProof="1" smtClean="0"/>
              <a:t>цілому</a:t>
            </a:r>
            <a:r>
              <a:rPr lang="en-US" sz="2400" noProof="1" smtClean="0"/>
              <a:t>, при спеціалізації в конкретних сферах виробництва й </a:t>
            </a:r>
            <a:r>
              <a:rPr lang="en-US" sz="2400" noProof="1" smtClean="0"/>
              <a:t>керування</a:t>
            </a:r>
            <a:r>
              <a:rPr lang="en-US" sz="2400" noProof="1" smtClean="0"/>
              <a:t>; </a:t>
            </a:r>
            <a:endParaRPr lang="en-US" sz="2400" noProof="1" smtClean="0"/>
          </a:p>
          <a:p>
            <a:pPr algn="just"/>
            <a:r>
              <a:rPr lang="en-US" sz="2400" noProof="1" smtClean="0"/>
              <a:t>2</a:t>
            </a:r>
            <a:r>
              <a:rPr lang="en-US" sz="2400" noProof="1" smtClean="0"/>
              <a:t>) масове виробництво товарів на широкий </a:t>
            </a:r>
            <a:r>
              <a:rPr lang="en-US" sz="2400" noProof="1" smtClean="0"/>
              <a:t>ринок</a:t>
            </a:r>
            <a:r>
              <a:rPr lang="en-US" sz="2400" noProof="1" smtClean="0"/>
              <a:t>; </a:t>
            </a:r>
            <a:endParaRPr lang="en-US" sz="2400" noProof="1" smtClean="0"/>
          </a:p>
          <a:p>
            <a:pPr algn="just"/>
            <a:r>
              <a:rPr lang="en-US" sz="2400" noProof="1" smtClean="0"/>
              <a:t>3</a:t>
            </a:r>
            <a:r>
              <a:rPr lang="en-US" sz="2400" noProof="1" smtClean="0"/>
              <a:t>) механізація й автоматизація виробництва та </a:t>
            </a:r>
            <a:r>
              <a:rPr lang="en-US" sz="2400" noProof="1" smtClean="0"/>
              <a:t>управління</a:t>
            </a:r>
            <a:r>
              <a:rPr lang="en-US" sz="2400" noProof="1" smtClean="0"/>
              <a:t>; </a:t>
            </a:r>
            <a:endParaRPr lang="en-US" sz="2400" noProof="1" smtClean="0"/>
          </a:p>
          <a:p>
            <a:pPr algn="just"/>
            <a:r>
              <a:rPr lang="en-US" sz="2400" noProof="1" smtClean="0"/>
              <a:t>4</a:t>
            </a:r>
            <a:r>
              <a:rPr lang="en-US" sz="2400" noProof="1" smtClean="0"/>
              <a:t>) науково-технічна </a:t>
            </a:r>
            <a:r>
              <a:rPr lang="en-US" sz="2400" noProof="1" smtClean="0"/>
              <a:t>революція</a:t>
            </a:r>
            <a:r>
              <a:rPr lang="en-US" sz="2400" noProof="1" smtClean="0"/>
              <a:t>. </a:t>
            </a:r>
            <a:endParaRPr lang="en-US" sz="2400" noProof="1" smtClean="0"/>
          </a:p>
          <a:p>
            <a:pPr algn="just"/>
            <a:r>
              <a:rPr lang="en-US" sz="2400" noProof="1" smtClean="0"/>
              <a:t>В 60-і роки теорія індустріального суспільства одержує розвиток у </a:t>
            </a:r>
            <a:r>
              <a:rPr lang="en-US" sz="2400" i="1" noProof="1" smtClean="0"/>
              <a:t>теорії постіндустріального суспільства </a:t>
            </a:r>
            <a:r>
              <a:rPr lang="en-US" sz="2400" i="1" noProof="1" smtClean="0"/>
              <a:t>(Д</a:t>
            </a:r>
            <a:r>
              <a:rPr lang="en-US" sz="2400" i="1" noProof="1" smtClean="0"/>
              <a:t>. </a:t>
            </a:r>
            <a:r>
              <a:rPr lang="en-US" sz="2400" i="1" noProof="1" smtClean="0"/>
              <a:t>Белл</a:t>
            </a:r>
            <a:r>
              <a:rPr lang="en-US" sz="2400" i="1" noProof="1" smtClean="0"/>
              <a:t>, </a:t>
            </a:r>
            <a:r>
              <a:rPr lang="en-US" sz="2400" i="1" noProof="1" smtClean="0"/>
              <a:t>А</a:t>
            </a:r>
            <a:r>
              <a:rPr lang="en-US" sz="2400" i="1" noProof="1" smtClean="0"/>
              <a:t>. </a:t>
            </a:r>
            <a:r>
              <a:rPr lang="en-US" sz="2400" i="1" noProof="1" smtClean="0"/>
              <a:t>Турен</a:t>
            </a:r>
            <a:r>
              <a:rPr lang="en-US" sz="2400" i="1" noProof="1" smtClean="0"/>
              <a:t>). У цій теорії виділяють третій тип суспільства – постіндустріальне </a:t>
            </a:r>
            <a:r>
              <a:rPr lang="en-US" sz="2400" i="1" noProof="1" smtClean="0"/>
              <a:t>(інформаційне</a:t>
            </a:r>
            <a:r>
              <a:rPr lang="en-US" sz="2400" i="1" noProof="1" smtClean="0"/>
              <a:t>) </a:t>
            </a:r>
            <a:r>
              <a:rPr lang="en-US" sz="2400" i="1" noProof="1" smtClean="0"/>
              <a:t>суспільство</a:t>
            </a:r>
            <a:r>
              <a:rPr lang="en-US" sz="2400" i="1" noProof="1" smtClean="0"/>
              <a:t>, що характеризується різко зрослою роллю знання й </a:t>
            </a:r>
            <a:r>
              <a:rPr lang="en-US" sz="2400" i="1" noProof="1" smtClean="0"/>
              <a:t>інформації</a:t>
            </a:r>
            <a:r>
              <a:rPr lang="en-US" sz="2400" i="1" noProof="1" smtClean="0"/>
              <a:t>. </a:t>
            </a:r>
            <a:endParaRPr lang="en-US" sz="2400" noProof="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r>
              <a:rPr lang="ru-RU" sz="2400" noProof="1" smtClean="0"/>
              <a:t>Основоположниками </a:t>
            </a:r>
            <a:r>
              <a:rPr lang="ru-RU" sz="2400" i="1" noProof="1" smtClean="0"/>
              <a:t>теорії революційного перетворення </a:t>
            </a:r>
            <a:r>
              <a:rPr lang="ru-RU" sz="2400" noProof="1" smtClean="0"/>
              <a:t>суспільства були </a:t>
            </a:r>
            <a:r>
              <a:rPr lang="ru-RU" sz="2400" noProof="1" smtClean="0"/>
              <a:t>К</a:t>
            </a:r>
            <a:r>
              <a:rPr lang="ru-RU" sz="2400" noProof="1" smtClean="0"/>
              <a:t>. Маркс і </a:t>
            </a:r>
            <a:r>
              <a:rPr lang="ru-RU" sz="2400" noProof="1" smtClean="0"/>
              <a:t>Ф</a:t>
            </a:r>
            <a:r>
              <a:rPr lang="ru-RU" sz="2400" noProof="1" smtClean="0"/>
              <a:t>. </a:t>
            </a:r>
            <a:r>
              <a:rPr lang="ru-RU" sz="2400" noProof="1" smtClean="0"/>
              <a:t>Енгельс</a:t>
            </a:r>
            <a:r>
              <a:rPr lang="ru-RU" sz="2400" noProof="1" smtClean="0"/>
              <a:t>. Марксистська концепція суспільного розвитку базується на формаційному </a:t>
            </a:r>
            <a:r>
              <a:rPr lang="ru-RU" sz="2400" noProof="1" smtClean="0"/>
              <a:t>підході</a:t>
            </a:r>
            <a:r>
              <a:rPr lang="ru-RU" sz="2400" noProof="1" smtClean="0"/>
              <a:t>. Людство у своєму розвитку проходить </a:t>
            </a:r>
            <a:r>
              <a:rPr lang="ru-RU" sz="2400" i="1" noProof="1" smtClean="0"/>
              <a:t>п'ять суспільно-економічних </a:t>
            </a:r>
            <a:r>
              <a:rPr lang="ru-RU" sz="2400" i="1" noProof="1" smtClean="0"/>
              <a:t>формацій</a:t>
            </a:r>
            <a:r>
              <a:rPr lang="ru-RU" sz="2400" noProof="1" smtClean="0"/>
              <a:t>:</a:t>
            </a:r>
            <a:endParaRPr lang="ru-RU" sz="2400" noProof="1" smtClean="0"/>
          </a:p>
          <a:p>
            <a:r>
              <a:rPr lang="ru-RU" sz="2400" noProof="1" smtClean="0"/>
              <a:t>первіснообщинну;</a:t>
            </a:r>
            <a:endParaRPr lang="ru-RU" sz="2400" noProof="1" smtClean="0"/>
          </a:p>
          <a:p>
            <a:r>
              <a:rPr lang="ru-RU" sz="2400" noProof="1" smtClean="0"/>
              <a:t>рабовласницьку;</a:t>
            </a:r>
            <a:endParaRPr lang="ru-RU" sz="2400" noProof="1" smtClean="0"/>
          </a:p>
          <a:p>
            <a:r>
              <a:rPr lang="ru-RU" sz="2400" noProof="1" smtClean="0"/>
              <a:t>феодальну;</a:t>
            </a:r>
            <a:endParaRPr lang="ru-RU" sz="2400" noProof="1" smtClean="0"/>
          </a:p>
          <a:p>
            <a:r>
              <a:rPr lang="ru-RU" sz="2400" noProof="1" smtClean="0"/>
              <a:t>капіталістичну;</a:t>
            </a:r>
            <a:endParaRPr lang="ru-RU" sz="2400" noProof="1" smtClean="0"/>
          </a:p>
          <a:p>
            <a:r>
              <a:rPr lang="ru-RU" sz="2400" noProof="1" smtClean="0"/>
              <a:t>комуністичну.</a:t>
            </a:r>
            <a:endParaRPr lang="ru-RU" sz="2400" noProof="1" smtClean="0"/>
          </a:p>
          <a:p>
            <a:r>
              <a:rPr lang="ru-RU" sz="2400" noProof="1" smtClean="0"/>
              <a:t>Перехід від однієї формації до іншої здійснюється на основі соціальної </a:t>
            </a:r>
            <a:r>
              <a:rPr lang="ru-RU" sz="2400" noProof="1" smtClean="0"/>
              <a:t>революції</a:t>
            </a:r>
            <a:r>
              <a:rPr lang="ru-RU" sz="2400" noProof="1" smtClean="0"/>
              <a:t>. </a:t>
            </a:r>
            <a:r>
              <a:rPr lang="ru-RU" sz="2400" i="1" noProof="1" smtClean="0"/>
              <a:t>Соціальна революція </a:t>
            </a:r>
            <a:r>
              <a:rPr lang="ru-RU" sz="2400" noProof="1" smtClean="0"/>
              <a:t>– це корінний якісний переворот у всій соціально-економічній і політичній системі </a:t>
            </a:r>
            <a:r>
              <a:rPr lang="ru-RU" sz="2400" noProof="1" smtClean="0"/>
              <a:t>суспільства</a:t>
            </a:r>
            <a:r>
              <a:rPr lang="ru-RU" sz="2400" noProof="1" smtClean="0"/>
              <a:t>. </a:t>
            </a:r>
            <a:endParaRPr lang="ru-RU" sz="2400" noProof="1"/>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fontScale="92500" lnSpcReduction="20000"/>
          </a:bodyPr>
          <a:lstStyle/>
          <a:p>
            <a:pPr algn="just"/>
            <a:r>
              <a:rPr lang="en-US" sz="2400" noProof="1" smtClean="0"/>
              <a:t>Поряд з теоріями, що визнають можливість прогресивного розвитку суспільства, мають місце теорії, що заперечують його. Це так звані циклічні теорії (Н. Данилевський, О. Шпенглер, А</a:t>
            </a:r>
            <a:r>
              <a:rPr lang="en-US" sz="2400" noProof="1" smtClean="0"/>
              <a:t>. </a:t>
            </a:r>
            <a:r>
              <a:rPr lang="en-US" sz="2400" noProof="1" smtClean="0"/>
              <a:t>Тойнбі</a:t>
            </a:r>
            <a:r>
              <a:rPr lang="en-US" sz="2400" noProof="1" smtClean="0"/>
              <a:t>). </a:t>
            </a:r>
            <a:endParaRPr lang="en-US" sz="2400" noProof="1" smtClean="0"/>
          </a:p>
          <a:p>
            <a:pPr algn="just"/>
            <a:r>
              <a:rPr lang="en-US" sz="2400" noProof="1" smtClean="0"/>
              <a:t>Циклічні теорії заперечують можливість нескінченного прогресивного </a:t>
            </a:r>
            <a:r>
              <a:rPr lang="en-US" sz="2400" noProof="1" smtClean="0"/>
              <a:t>розвитку</a:t>
            </a:r>
            <a:r>
              <a:rPr lang="en-US" sz="2400" noProof="1" smtClean="0"/>
              <a:t>, акцентують увагу на багатолінійності та багатонаправленності розвитку суспільства й </a:t>
            </a:r>
            <a:r>
              <a:rPr lang="en-US" sz="2400" noProof="1" smtClean="0"/>
              <a:t>культури</a:t>
            </a:r>
            <a:r>
              <a:rPr lang="en-US" sz="2400" noProof="1" smtClean="0"/>
              <a:t>. У рамках цих теорій виділяються певні типи культурних і соціальних </a:t>
            </a:r>
            <a:r>
              <a:rPr lang="en-US" sz="2400" noProof="1" smtClean="0"/>
              <a:t>систем</a:t>
            </a:r>
            <a:r>
              <a:rPr lang="en-US" sz="2400" noProof="1" smtClean="0"/>
              <a:t>, підкреслюється їхня </a:t>
            </a:r>
            <a:r>
              <a:rPr lang="en-US" sz="2400" noProof="1" smtClean="0"/>
              <a:t>своєрідність</a:t>
            </a:r>
            <a:r>
              <a:rPr lang="en-US" sz="2400" noProof="1" smtClean="0"/>
              <a:t>, а в деяких випадках висувається ідея </a:t>
            </a:r>
            <a:r>
              <a:rPr lang="en-US" sz="2400" noProof="1" smtClean="0"/>
              <a:t>замкнутості</a:t>
            </a:r>
            <a:r>
              <a:rPr lang="en-US" sz="2400" noProof="1" smtClean="0"/>
              <a:t>, локальності культур і </a:t>
            </a:r>
            <a:r>
              <a:rPr lang="en-US" sz="2400" noProof="1" smtClean="0"/>
              <a:t>цивілізацій.</a:t>
            </a:r>
            <a:endParaRPr lang="en-US" sz="2400" noProof="1" smtClean="0"/>
          </a:p>
          <a:p>
            <a:r>
              <a:rPr lang="en-US" sz="2400" noProof="1" smtClean="0"/>
              <a:t>Кожний культурно-історичний </a:t>
            </a:r>
            <a:r>
              <a:rPr lang="en-US" sz="2400" noProof="1" smtClean="0"/>
              <a:t>тип</a:t>
            </a:r>
            <a:r>
              <a:rPr lang="en-US" sz="2400" noProof="1" smtClean="0"/>
              <a:t>, якщо він не гине насильницькою </a:t>
            </a:r>
            <a:r>
              <a:rPr lang="en-US" sz="2400" noProof="1" smtClean="0"/>
              <a:t>смертю</a:t>
            </a:r>
            <a:r>
              <a:rPr lang="en-US" sz="2400" noProof="1" smtClean="0"/>
              <a:t>, проходить чотири фази свого </a:t>
            </a:r>
            <a:r>
              <a:rPr lang="en-US" sz="2400" noProof="1" smtClean="0"/>
              <a:t>розвитку:</a:t>
            </a:r>
            <a:endParaRPr lang="en-US" sz="2400" noProof="1" smtClean="0"/>
          </a:p>
          <a:p>
            <a:r>
              <a:rPr lang="en-US" sz="2400" noProof="1" smtClean="0"/>
              <a:t>1</a:t>
            </a:r>
            <a:r>
              <a:rPr lang="en-US" sz="2400" noProof="1" smtClean="0"/>
              <a:t>. Несвідомий </a:t>
            </a:r>
            <a:r>
              <a:rPr lang="en-US" sz="2400" noProof="1" smtClean="0"/>
              <a:t>період</a:t>
            </a:r>
            <a:r>
              <a:rPr lang="en-US" sz="2400" noProof="1" smtClean="0"/>
              <a:t>, коли народи ще не вийшли на історичну арену й перебувають у формі </a:t>
            </a:r>
            <a:r>
              <a:rPr lang="en-US" sz="2400" noProof="1" smtClean="0"/>
              <a:t>„</a:t>
            </a:r>
            <a:r>
              <a:rPr lang="en-US" sz="2400" noProof="1" smtClean="0"/>
              <a:t>етнографічного матеріалу </a:t>
            </a:r>
            <a:r>
              <a:rPr lang="en-US" sz="2400" noProof="1" smtClean="0"/>
              <a:t>”.</a:t>
            </a:r>
            <a:endParaRPr lang="en-US" sz="2400" noProof="1" smtClean="0"/>
          </a:p>
          <a:p>
            <a:r>
              <a:rPr lang="en-US" sz="2400" noProof="1" smtClean="0"/>
              <a:t>2</a:t>
            </a:r>
            <a:r>
              <a:rPr lang="en-US" sz="2400" noProof="1" smtClean="0"/>
              <a:t>. Період державного </a:t>
            </a:r>
            <a:r>
              <a:rPr lang="en-US" sz="2400" noProof="1" smtClean="0"/>
              <a:t>становлення</a:t>
            </a:r>
            <a:r>
              <a:rPr lang="en-US" sz="2400" noProof="1" smtClean="0"/>
              <a:t>, формування основних соціальних інститутів і соціальних </a:t>
            </a:r>
            <a:r>
              <a:rPr lang="en-US" sz="2400" noProof="1" smtClean="0"/>
              <a:t>регуляторів.</a:t>
            </a:r>
            <a:endParaRPr lang="en-US" sz="2400" noProof="1" smtClean="0"/>
          </a:p>
          <a:p>
            <a:r>
              <a:rPr lang="en-US" sz="2400" noProof="1" smtClean="0"/>
              <a:t>3</a:t>
            </a:r>
            <a:r>
              <a:rPr lang="en-US" sz="2400" noProof="1" smtClean="0"/>
              <a:t>. Період </a:t>
            </a:r>
            <a:r>
              <a:rPr lang="en-US" sz="2400" noProof="1" smtClean="0"/>
              <a:t>розквіту.</a:t>
            </a:r>
            <a:endParaRPr lang="en-US" sz="2400" noProof="1" smtClean="0"/>
          </a:p>
          <a:p>
            <a:r>
              <a:rPr lang="en-US" sz="2400" noProof="1" smtClean="0"/>
              <a:t>4</a:t>
            </a:r>
            <a:r>
              <a:rPr lang="en-US" sz="2400" noProof="1" smtClean="0"/>
              <a:t>. Період </a:t>
            </a:r>
            <a:r>
              <a:rPr lang="en-US" sz="2400" noProof="1" smtClean="0"/>
              <a:t>занепаду.</a:t>
            </a:r>
            <a:endParaRPr lang="en-US" sz="2400" noProof="1"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en-US" sz="2400" noProof="1" smtClean="0"/>
              <a:t>Внаслідок</a:t>
            </a:r>
            <a:r>
              <a:rPr lang="en-US" sz="2400" noProof="1" smtClean="0"/>
              <a:t> суперечливості соціальних відносин однією з форм соціальної взаємодії суб´єктів стає соціальний </a:t>
            </a:r>
            <a:r>
              <a:rPr lang="en-US" sz="2400" noProof="1" smtClean="0"/>
              <a:t>конфлікт.</a:t>
            </a:r>
            <a:endParaRPr lang="en-US" sz="2400" noProof="1" smtClean="0"/>
          </a:p>
          <a:p>
            <a:pPr algn="just"/>
            <a:r>
              <a:rPr lang="en-US" sz="2400" b="1" noProof="1" smtClean="0"/>
              <a:t>Під соціальним </a:t>
            </a:r>
            <a:r>
              <a:rPr lang="en-US" sz="2400" b="1" noProof="1" smtClean="0"/>
              <a:t>конфліктом</a:t>
            </a:r>
            <a:r>
              <a:rPr lang="en-US" sz="2400" b="1" noProof="1" smtClean="0"/>
              <a:t>, як </a:t>
            </a:r>
            <a:r>
              <a:rPr lang="en-US" sz="2400" b="1" noProof="1" smtClean="0"/>
              <a:t>правило</a:t>
            </a:r>
            <a:r>
              <a:rPr lang="en-US" sz="2400" b="1" noProof="1" smtClean="0"/>
              <a:t>, розуміється зіткнення протилежних </a:t>
            </a:r>
            <a:r>
              <a:rPr lang="en-US" sz="2400" b="1" noProof="1" smtClean="0"/>
              <a:t>інтересів</a:t>
            </a:r>
            <a:r>
              <a:rPr lang="en-US" sz="2400" b="1" noProof="1" smtClean="0"/>
              <a:t>, </a:t>
            </a:r>
            <a:r>
              <a:rPr lang="en-US" sz="2400" b="1" noProof="1" smtClean="0"/>
              <a:t>цілей</a:t>
            </a:r>
            <a:r>
              <a:rPr lang="en-US" sz="2400" b="1" noProof="1" smtClean="0"/>
              <a:t>, </a:t>
            </a:r>
            <a:r>
              <a:rPr lang="en-US" sz="2400" b="1" noProof="1" smtClean="0"/>
              <a:t>позицій</a:t>
            </a:r>
            <a:r>
              <a:rPr lang="en-US" sz="2400" b="1" noProof="1" smtClean="0"/>
              <a:t>, цінностей або поглядів суб´єктів соціальної взаємодії </a:t>
            </a:r>
            <a:r>
              <a:rPr lang="en-US" sz="2400" b="1" noProof="1" smtClean="0"/>
              <a:t>(</a:t>
            </a:r>
            <a:r>
              <a:rPr lang="en-US" sz="2400" b="1" noProof="1" smtClean="0"/>
              <a:t>індивідів соціальних </a:t>
            </a:r>
            <a:r>
              <a:rPr lang="en-US" sz="2400" b="1" noProof="1" smtClean="0"/>
              <a:t>груп</a:t>
            </a:r>
            <a:r>
              <a:rPr lang="en-US" sz="2400" b="1" noProof="1" smtClean="0"/>
              <a:t>, класів </a:t>
            </a:r>
            <a:r>
              <a:rPr lang="en-US" sz="2400" b="1" noProof="1" smtClean="0"/>
              <a:t>тощо).</a:t>
            </a:r>
            <a:r>
              <a:rPr lang="en-US" sz="2400" noProof="1" smtClean="0"/>
              <a:t> У соціології конфлікт розглядається як невід´ємне явище суспільного </a:t>
            </a:r>
            <a:r>
              <a:rPr lang="en-US" sz="2400" noProof="1" smtClean="0"/>
              <a:t>життя</a:t>
            </a:r>
            <a:r>
              <a:rPr lang="en-US" sz="2400" noProof="1" smtClean="0"/>
              <a:t>, що призводить до соціальних </a:t>
            </a:r>
            <a:r>
              <a:rPr lang="en-US" sz="2400" noProof="1" smtClean="0"/>
              <a:t>змін</a:t>
            </a:r>
            <a:r>
              <a:rPr lang="en-US" sz="2400" noProof="1" smtClean="0"/>
              <a:t>, і яким необхідно вміти </a:t>
            </a:r>
            <a:r>
              <a:rPr lang="en-US" sz="2400" noProof="1" smtClean="0"/>
              <a:t>управляти.</a:t>
            </a:r>
            <a:endParaRPr lang="en-US" sz="2400" noProof="1" smtClean="0"/>
          </a:p>
          <a:p>
            <a:pPr algn="just"/>
            <a:r>
              <a:rPr lang="en-US" sz="2400" noProof="1" smtClean="0"/>
              <a:t>В соціології тему конфлікту розглянуто у працях </a:t>
            </a:r>
            <a:r>
              <a:rPr lang="en-US" sz="2400" noProof="1" smtClean="0"/>
              <a:t>Г.Спенсера</a:t>
            </a:r>
            <a:r>
              <a:rPr lang="en-US" sz="2400" noProof="1" smtClean="0"/>
              <a:t>, </a:t>
            </a:r>
            <a:r>
              <a:rPr lang="en-US" sz="2400" noProof="1" smtClean="0"/>
              <a:t>Г.Зіммеля</a:t>
            </a:r>
            <a:r>
              <a:rPr lang="en-US" sz="2400" noProof="1" smtClean="0"/>
              <a:t>, </a:t>
            </a:r>
            <a:r>
              <a:rPr lang="en-US" sz="2400" noProof="1" smtClean="0"/>
              <a:t>К.Маркса</a:t>
            </a:r>
            <a:r>
              <a:rPr lang="en-US" sz="2400" noProof="1" smtClean="0"/>
              <a:t>, </a:t>
            </a:r>
            <a:r>
              <a:rPr lang="en-US" sz="2400" noProof="1" smtClean="0"/>
              <a:t>Р.Дарендорфа</a:t>
            </a:r>
            <a:r>
              <a:rPr lang="en-US" sz="2400" noProof="1" smtClean="0"/>
              <a:t>, </a:t>
            </a:r>
            <a:r>
              <a:rPr lang="en-US" sz="2400" noProof="1" smtClean="0"/>
              <a:t>Л.Козера</a:t>
            </a:r>
            <a:r>
              <a:rPr lang="en-US" sz="2400" noProof="1" smtClean="0"/>
              <a:t>, </a:t>
            </a:r>
            <a:r>
              <a:rPr lang="en-US" sz="2400" noProof="1" smtClean="0"/>
              <a:t>Т.Парсонса</a:t>
            </a:r>
            <a:r>
              <a:rPr lang="en-US" sz="2400" noProof="1" smtClean="0"/>
              <a:t>, К.Боулдінга та багатьох </a:t>
            </a:r>
            <a:r>
              <a:rPr lang="en-US" sz="2400" noProof="1" smtClean="0"/>
              <a:t>інших.</a:t>
            </a:r>
            <a:endParaRPr lang="en-US" sz="2400" noProof="1"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85800" y="1219200"/>
            <a:ext cx="10972800" cy="5410201"/>
          </a:xfrm>
        </p:spPr>
        <p:txBody>
          <a:bodyPr>
            <a:normAutofit fontScale="92500" lnSpcReduction="20000"/>
          </a:bodyPr>
          <a:lstStyle/>
          <a:p>
            <a:pPr algn="just"/>
            <a:r>
              <a:rPr lang="uk-UA" sz="2400" dirty="0" smtClean="0"/>
              <a:t>Серед соціологів немає одностайності з проблеми </a:t>
            </a:r>
            <a:r>
              <a:rPr lang="uk-UA" sz="2400" b="1" dirty="0" smtClean="0"/>
              <a:t>класифікації конфліктів</a:t>
            </a:r>
            <a:r>
              <a:rPr lang="uk-UA" sz="2400" dirty="0" smtClean="0"/>
              <a:t>, проте більшість з них вважать суттєвим виділення наступних видів конфліктів:</a:t>
            </a:r>
            <a:endParaRPr lang="ru-RU" sz="2400" dirty="0" smtClean="0"/>
          </a:p>
          <a:p>
            <a:pPr algn="just">
              <a:buNone/>
            </a:pPr>
            <a:r>
              <a:rPr lang="uk-UA" sz="2400" dirty="0" smtClean="0"/>
              <a:t>• за способом розв'язання — насильницькі або ненасильницькі;</a:t>
            </a:r>
            <a:endParaRPr lang="ru-RU" sz="2400" dirty="0" smtClean="0"/>
          </a:p>
          <a:p>
            <a:pPr algn="just">
              <a:buNone/>
            </a:pPr>
            <a:r>
              <a:rPr lang="uk-UA" sz="2400" dirty="0" smtClean="0"/>
              <a:t>• за сферою розгортання — політичні, соціальні, економічні, організаційні, юридичні, сімейно-побудові, ідеологічні, соціокультурні тощо;</a:t>
            </a:r>
            <a:endParaRPr lang="ru-RU" sz="2400" dirty="0" smtClean="0"/>
          </a:p>
          <a:p>
            <a:pPr algn="just">
              <a:buNone/>
            </a:pPr>
            <a:r>
              <a:rPr lang="uk-UA" sz="2400" dirty="0" smtClean="0"/>
              <a:t>• за напрямком впливу — вертикальні та горизонтальні, в залежності в характеру соціальних зв'язків між суб'єктами конфлікту;</a:t>
            </a:r>
            <a:endParaRPr lang="ru-RU" sz="2400" dirty="0" smtClean="0"/>
          </a:p>
          <a:p>
            <a:pPr algn="just">
              <a:buNone/>
            </a:pPr>
            <a:r>
              <a:rPr lang="uk-UA" sz="2400" dirty="0" smtClean="0"/>
              <a:t>• за ступенем виявлення — відкриті та приховані;</a:t>
            </a:r>
            <a:endParaRPr lang="ru-RU" sz="2400" dirty="0" smtClean="0"/>
          </a:p>
          <a:p>
            <a:pPr algn="just">
              <a:buNone/>
            </a:pPr>
            <a:r>
              <a:rPr lang="uk-UA" sz="2400" dirty="0" smtClean="0"/>
              <a:t>• за суб'єктами — </a:t>
            </a:r>
            <a:r>
              <a:rPr lang="uk-UA" sz="2400" noProof="1" smtClean="0"/>
              <a:t>внутрішньоособистісні</a:t>
            </a:r>
            <a:r>
              <a:rPr lang="uk-UA" sz="2400" noProof="1" smtClean="0"/>
              <a:t>, </a:t>
            </a:r>
            <a:r>
              <a:rPr lang="uk-UA" sz="2400" noProof="1" smtClean="0"/>
              <a:t>міжособистісні</a:t>
            </a:r>
            <a:r>
              <a:rPr lang="uk-UA" sz="2400" noProof="1" smtClean="0"/>
              <a:t>, </a:t>
            </a:r>
            <a:r>
              <a:rPr lang="uk-UA" sz="2400" noProof="1" smtClean="0"/>
              <a:t>міжгрупові</a:t>
            </a:r>
            <a:r>
              <a:rPr lang="uk-UA" sz="2400" noProof="1" smtClean="0"/>
              <a:t>, між малими та великими соціальними </a:t>
            </a:r>
            <a:r>
              <a:rPr lang="uk-UA" sz="2400" noProof="1" smtClean="0"/>
              <a:t>спільнотами</a:t>
            </a:r>
            <a:r>
              <a:rPr lang="uk-UA" sz="2400" noProof="1" smtClean="0"/>
              <a:t>, </a:t>
            </a:r>
            <a:r>
              <a:rPr lang="uk-UA" sz="2400" noProof="1" smtClean="0"/>
              <a:t>міжетнічні</a:t>
            </a:r>
            <a:r>
              <a:rPr lang="uk-UA" sz="2400" noProof="1" smtClean="0"/>
              <a:t>, </a:t>
            </a:r>
            <a:r>
              <a:rPr lang="uk-UA" sz="2400" noProof="1" smtClean="0"/>
              <a:t>міжнаціональні</a:t>
            </a:r>
            <a:r>
              <a:rPr lang="uk-UA" sz="2400" noProof="1" smtClean="0"/>
              <a:t>, </a:t>
            </a:r>
            <a:r>
              <a:rPr lang="uk-UA" sz="2400" noProof="1" smtClean="0"/>
              <a:t>міждержавні</a:t>
            </a:r>
            <a:r>
              <a:rPr lang="uk-UA" sz="2400" dirty="0" smtClean="0"/>
              <a:t>;</a:t>
            </a:r>
            <a:endParaRPr lang="ru-RU" sz="2400" dirty="0" smtClean="0"/>
          </a:p>
          <a:p>
            <a:pPr algn="just">
              <a:buNone/>
            </a:pPr>
            <a:r>
              <a:rPr lang="uk-UA" sz="2400" dirty="0" smtClean="0"/>
              <a:t>• за мотивацією — конфлікти з приводу розподілу владних повноважень і позицій, з приводу розподілу ресурсів, з приводу цінностей та життєвих установок;</a:t>
            </a:r>
            <a:endParaRPr lang="ru-RU" sz="2400" dirty="0" smtClean="0"/>
          </a:p>
          <a:p>
            <a:pPr algn="just">
              <a:buNone/>
            </a:pPr>
            <a:r>
              <a:rPr lang="uk-UA" sz="2400" dirty="0" smtClean="0"/>
              <a:t>• за масштабами — глобальні, регіональні, локальні;</a:t>
            </a:r>
            <a:endParaRPr lang="ru-RU" sz="2400" dirty="0" smtClean="0"/>
          </a:p>
          <a:p>
            <a:pPr algn="just">
              <a:buNone/>
            </a:pPr>
            <a:r>
              <a:rPr lang="uk-UA" sz="2400" dirty="0" smtClean="0"/>
              <a:t>• за формою — прості (бойкот, саботаж, переслідування, агресія) та складні (суспільний протест, бунт, соціальна революція, війна).</a:t>
            </a:r>
            <a:endParaRPr lang="ru-RU" sz="2400" dirty="0" smtClean="0"/>
          </a:p>
          <a:p>
            <a:pPr algn="just">
              <a:buNone/>
            </a:pPr>
            <a:r>
              <a:rPr lang="uk-UA" sz="2400" dirty="0" smtClean="0"/>
              <a:t>• за наслідками — конструктивні та деструктивні (або функціональні і дисфункціональні</a:t>
            </a:r>
            <a:r>
              <a:rPr lang="uk-UA" sz="2400" dirty="0" smtClean="0"/>
              <a:t>).</a:t>
            </a:r>
            <a:endParaRPr lang="ru-RU"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fontScale="92500" lnSpcReduction="10000"/>
          </a:bodyPr>
          <a:lstStyle/>
          <a:p>
            <a:pPr algn="just"/>
            <a:r>
              <a:rPr lang="uk-UA" sz="2400" dirty="0" smtClean="0"/>
              <a:t>До </a:t>
            </a:r>
            <a:r>
              <a:rPr lang="uk-UA" sz="2400" b="1" dirty="0" smtClean="0"/>
              <a:t>позитивних</a:t>
            </a:r>
            <a:r>
              <a:rPr lang="uk-UA" sz="2400" dirty="0" smtClean="0"/>
              <a:t> (конструктивних) функцій конфліктів більшість соціологів відносить:</a:t>
            </a:r>
            <a:endParaRPr lang="ru-RU" sz="2400" dirty="0" smtClean="0"/>
          </a:p>
          <a:p>
            <a:pPr algn="just">
              <a:buNone/>
            </a:pPr>
            <a:r>
              <a:rPr lang="uk-UA" sz="2400" dirty="0" smtClean="0"/>
              <a:t>• соціально-діагностичну — виникнення конфліктів свідчить про недоліки у функціонуванні соціальних організацій, поглиблення суспільних протиріч, поляризацію інтересів різних соціальних груп;</a:t>
            </a:r>
            <a:endParaRPr lang="ru-RU" sz="2400" dirty="0" smtClean="0"/>
          </a:p>
          <a:p>
            <a:pPr algn="just">
              <a:buNone/>
            </a:pPr>
            <a:r>
              <a:rPr lang="uk-UA" sz="2400" dirty="0" smtClean="0"/>
              <a:t>• регулюючу — конфлікти створюють і підтримують у суспільстві соціальну рівновагу;</a:t>
            </a:r>
            <a:endParaRPr lang="ru-RU" sz="2400" dirty="0" smtClean="0"/>
          </a:p>
          <a:p>
            <a:pPr algn="just">
              <a:buNone/>
            </a:pPr>
            <a:r>
              <a:rPr lang="uk-UA" sz="2400" dirty="0" smtClean="0"/>
              <a:t>• інтегративну — участь у конфлікті сприяє консолідації людей, які захищають спільні інтереси, формуванню їх зацікавленості у співпраці, узгодженні та об'єднанні своїх зусиль;</a:t>
            </a:r>
            <a:endParaRPr lang="ru-RU" sz="2400" dirty="0" smtClean="0"/>
          </a:p>
          <a:p>
            <a:pPr algn="just">
              <a:buNone/>
            </a:pPr>
            <a:r>
              <a:rPr lang="uk-UA" sz="2400" dirty="0" smtClean="0"/>
              <a:t>• інноваційну — конфлікти сприяють оновленню соціальних відносин, утвердженню нових норм та цінностей, дозволяють уникнути застою, є джерелом нововведень та прогресивних тенденцій;</a:t>
            </a:r>
            <a:endParaRPr lang="ru-RU" sz="2400" dirty="0" smtClean="0"/>
          </a:p>
          <a:p>
            <a:pPr algn="just">
              <a:buNone/>
            </a:pPr>
            <a:r>
              <a:rPr lang="uk-UA" sz="2400" dirty="0" smtClean="0"/>
              <a:t>• комунікативну — пошук шляхів розв'язання конфлікту активізує соціальну взаємодію, забезпечує взаємне пристосування його учасників, спільне вироблення взаємоприйнятних рішень;</a:t>
            </a:r>
            <a:endParaRPr lang="ru-RU" sz="2400" dirty="0" smtClean="0"/>
          </a:p>
          <a:p>
            <a:pPr algn="just">
              <a:buNone/>
            </a:pPr>
            <a:r>
              <a:rPr lang="uk-UA" sz="2400" dirty="0" smtClean="0"/>
              <a:t>• соціально-психологічну — конфлікти сприяють зняттю психологічної напруги, викиду негативних емоцій і поступовому зниженню їх інтенсивності.</a:t>
            </a:r>
            <a:endParaRPr lang="ru-RU"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algn="just"/>
            <a:r>
              <a:rPr lang="uk-UA" sz="2400" dirty="0" smtClean="0"/>
              <a:t>Водночас, конфлікти можуть нести і </a:t>
            </a:r>
            <a:r>
              <a:rPr lang="uk-UA" sz="2400" b="1" dirty="0" smtClean="0"/>
              <a:t>деструктивні</a:t>
            </a:r>
            <a:r>
              <a:rPr lang="uk-UA" sz="2400" dirty="0" smtClean="0"/>
              <a:t> (негативні) наслідки, посилювати нестабільність соціальної системи, порушувати її нормальне функціонування. У такому випадку говорять про негативні функції конфліктів, до яких відносять:</a:t>
            </a:r>
            <a:endParaRPr lang="ru-RU" sz="2400" dirty="0" smtClean="0"/>
          </a:p>
          <a:p>
            <a:pPr algn="just"/>
            <a:r>
              <a:rPr lang="uk-UA" sz="2400" dirty="0" smtClean="0"/>
              <a:t>• дестабілізуючу — деструктивні конфлікти призводять до порушення соціальної рівноваги, громадського порядку, застосуванню насильницьких методів розв'язання існуючих проблем;</a:t>
            </a:r>
            <a:endParaRPr lang="ru-RU" sz="2400" dirty="0" smtClean="0"/>
          </a:p>
          <a:p>
            <a:pPr algn="just"/>
            <a:r>
              <a:rPr lang="uk-UA" sz="2400" dirty="0" smtClean="0"/>
              <a:t>• надлишково-витратну — конфлікти, як правило, вимагають використання додаткових матеріальних, часових, моральних, зокрема, емоційних ресурсів для вирішення проблем, навколо яких вони виникають;</a:t>
            </a:r>
            <a:endParaRPr lang="ru-RU" sz="2400" dirty="0" smtClean="0"/>
          </a:p>
          <a:p>
            <a:pPr algn="just"/>
            <a:r>
              <a:rPr lang="uk-UA" sz="2400" dirty="0" smtClean="0"/>
              <a:t>• дезорганізуючу — конфлікти уповільнюють та ускладнюють процеси прийняття рішень, відволікають від виконання поточних завдань, порушують ритм та ефективність діяльності. </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fontScale="92500" lnSpcReduction="20000"/>
          </a:bodyPr>
          <a:lstStyle/>
          <a:p>
            <a:pPr lvl="0"/>
            <a:r>
              <a:rPr lang="uk-UA" sz="2400" b="1" dirty="0" smtClean="0"/>
              <a:t>Механізм розгортання соціального конфлікту.</a:t>
            </a:r>
            <a:endParaRPr lang="ru-RU" sz="2400" dirty="0" smtClean="0"/>
          </a:p>
          <a:p>
            <a:pPr algn="just"/>
            <a:r>
              <a:rPr lang="uk-UA" sz="2400" dirty="0" smtClean="0"/>
              <a:t>У визначенні механізму соціального конфлікту в соціологічній науці існує два підходи: 1) статичний; 2) динамічний. </a:t>
            </a:r>
            <a:endParaRPr lang="ru-RU" sz="2400" dirty="0" smtClean="0"/>
          </a:p>
          <a:p>
            <a:pPr algn="just"/>
            <a:r>
              <a:rPr lang="uk-UA" sz="2400" dirty="0" smtClean="0"/>
              <a:t>З точки зору </a:t>
            </a:r>
            <a:r>
              <a:rPr lang="uk-UA" sz="2400" b="1" i="1" dirty="0" smtClean="0"/>
              <a:t>статичного підходу</a:t>
            </a:r>
            <a:r>
              <a:rPr lang="uk-UA" sz="2400" dirty="0" smtClean="0"/>
              <a:t> механізм соціального конфлікту охоплює такі елементи, </a:t>
            </a:r>
            <a:r>
              <a:rPr lang="uk-UA" sz="2400" b="1" dirty="0" smtClean="0"/>
              <a:t>як конфліктна ситуація, учасники та суб’єкти конфлікту, об’єкт конфлікту</a:t>
            </a:r>
            <a:r>
              <a:rPr lang="uk-UA" sz="2400" dirty="0" smtClean="0"/>
              <a:t>. Розглянемо їх докладніше.</a:t>
            </a:r>
            <a:endParaRPr lang="ru-RU" sz="2400" dirty="0" smtClean="0"/>
          </a:p>
          <a:p>
            <a:pPr algn="just"/>
            <a:r>
              <a:rPr lang="uk-UA" sz="2400" b="1" dirty="0" smtClean="0"/>
              <a:t>Конфліктна ситуація.</a:t>
            </a:r>
            <a:r>
              <a:rPr lang="uk-UA" sz="2400" dirty="0" smtClean="0"/>
              <a:t> На шляху переростання протиріччя у конфлікт складається своєрідна ситуація, яку називають конфліктною. На цій стадії складається сполучення різних обставин, які передують конфліктам і часто породжують несумісні вимоги. При цьому задоволення інтересів однієї сторони перешкоджає задоволенню інтересів іншої.</a:t>
            </a:r>
            <a:endParaRPr lang="ru-RU" sz="2400" dirty="0" smtClean="0"/>
          </a:p>
          <a:p>
            <a:pPr algn="just"/>
            <a:r>
              <a:rPr lang="uk-UA" sz="2400" b="1" dirty="0" smtClean="0"/>
              <a:t>Учасники та суб’єкти конфлікту.</a:t>
            </a:r>
            <a:r>
              <a:rPr lang="uk-UA" sz="2400" dirty="0" smtClean="0"/>
              <a:t> окрема людина чи соціальна група, що здатні створювати конфліктну ситуацію, тобто тривко і відносно самостійно впливати на хід конфлікту відповідно до своїх інтересів, а також впливати на поведінку і стан інших людей, викликати ті чи інші зміни в соціальних відносинах. </a:t>
            </a:r>
            <a:endParaRPr lang="ru-RU" sz="2400" dirty="0" smtClean="0"/>
          </a:p>
          <a:p>
            <a:pPr algn="just"/>
            <a:r>
              <a:rPr lang="uk-UA" sz="2400" b="1" dirty="0" smtClean="0"/>
              <a:t>Об’єкт конфлікту</a:t>
            </a:r>
            <a:r>
              <a:rPr lang="uk-UA" sz="2400" dirty="0" smtClean="0"/>
              <a:t> — це той ресурс, на який саме і поширюються інтереси конфліктуючих сторін. Об’єкт конфлікту є неподільним або він представлений в рамках конфлікту як неподільний. </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fontScale="85000" lnSpcReduction="10000"/>
          </a:bodyPr>
          <a:lstStyle/>
          <a:p>
            <a:pPr lvl="0"/>
            <a:r>
              <a:rPr lang="uk-UA" sz="2400" b="1" dirty="0" smtClean="0"/>
              <a:t>Механізм розгортання соціального конфлікту.</a:t>
            </a:r>
            <a:endParaRPr lang="ru-RU" sz="2400" dirty="0" smtClean="0"/>
          </a:p>
          <a:p>
            <a:pPr algn="just"/>
            <a:r>
              <a:rPr lang="uk-UA" sz="2400" dirty="0" smtClean="0"/>
              <a:t>З точки зору </a:t>
            </a:r>
            <a:r>
              <a:rPr lang="uk-UA" sz="2400" b="1" i="1" dirty="0" smtClean="0"/>
              <a:t>динамічного підходу</a:t>
            </a:r>
            <a:r>
              <a:rPr lang="uk-UA" sz="2400" dirty="0" smtClean="0"/>
              <a:t> механізм соціального конфлікту проходить зазвичай наступні стадії протікання конфлікту.</a:t>
            </a:r>
            <a:endParaRPr lang="ru-RU" sz="2400" dirty="0" smtClean="0"/>
          </a:p>
          <a:p>
            <a:pPr algn="just"/>
            <a:r>
              <a:rPr lang="uk-UA" sz="2400" b="1" dirty="0" smtClean="0"/>
              <a:t>Прихована стадія.</a:t>
            </a:r>
            <a:r>
              <a:rPr lang="uk-UA" sz="2400" dirty="0" smtClean="0"/>
              <a:t> На цій стадії протиріччя ще не усвідомлюються всіма учасниками конфлікту. Конфлікт виявляється лише в явному чи неявному невдоволенні ситуацією. Власне конфлікт починається з невизначених дій, що спрямовані проти інтересів іншої сторони. Крім того, ця стадія є періодом формування кожною із конфліктуючих сторін своєї стратегії і тактики подальших дій.</a:t>
            </a:r>
            <a:endParaRPr lang="ru-RU" sz="2400" dirty="0" smtClean="0"/>
          </a:p>
          <a:p>
            <a:pPr algn="just"/>
            <a:r>
              <a:rPr lang="uk-UA" sz="2400" b="1" dirty="0" smtClean="0"/>
              <a:t>Стадія формування конфлікту.</a:t>
            </a:r>
            <a:r>
              <a:rPr lang="uk-UA" sz="2400" dirty="0" smtClean="0"/>
              <a:t> На цій стадії, як правило, формуються протиріччя, чітко усвідомлюються претензії, що можуть бути висловлені протилежній стороні у вигляді відповідних вимог. Оформляються групи, що беруть участь у конфлікті, та висуваються їх лідери. Відбувається демонстрація своїх аргументів і критика аргументів супротивника.</a:t>
            </a:r>
            <a:endParaRPr lang="ru-RU" sz="2400" dirty="0" smtClean="0"/>
          </a:p>
          <a:p>
            <a:pPr algn="just"/>
            <a:r>
              <a:rPr lang="uk-UA" sz="2400" dirty="0" smtClean="0"/>
              <a:t>Аналіз свідчить, що процес формування соціального конфлікту триває доти, поки не з’являються перші та відчутні результати протиборства, які осмислюються, обмірковуються та аналізуються суб’єктами конфлікту. Разом з тим, у цей період створюються відповідні умови для втручання у конфлікт з метою його вирішення. Тому саме в цей час варто розпочати відповідні дії, що дозволять зупинити відкрите </a:t>
            </a:r>
            <a:r>
              <a:rPr lang="uk-UA" sz="2400" dirty="0" smtClean="0"/>
              <a:t>зіткнення</a:t>
            </a:r>
            <a:r>
              <a:rPr lang="uk-UA" sz="2400" dirty="0" smtClean="0"/>
              <a:t> </a:t>
            </a:r>
            <a:r>
              <a:rPr lang="uk-UA" sz="2400" dirty="0" smtClean="0"/>
              <a:t>і вирішити конфлікт.</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lnSpcReduction="10000"/>
          </a:bodyPr>
          <a:lstStyle/>
          <a:p>
            <a:pPr lvl="0" algn="just"/>
            <a:r>
              <a:rPr lang="uk-UA" sz="2400" b="1" dirty="0" smtClean="0"/>
              <a:t>Механізм розгортання соціального конфлікту.</a:t>
            </a:r>
            <a:endParaRPr lang="ru-RU" sz="2400" dirty="0" smtClean="0"/>
          </a:p>
          <a:p>
            <a:pPr algn="just"/>
            <a:r>
              <a:rPr lang="uk-UA" sz="2400" dirty="0" smtClean="0"/>
              <a:t>З точки зору </a:t>
            </a:r>
            <a:r>
              <a:rPr lang="uk-UA" sz="2400" b="1" i="1" dirty="0" smtClean="0"/>
              <a:t>динамічного підходу</a:t>
            </a:r>
            <a:r>
              <a:rPr lang="uk-UA" sz="2400" dirty="0" smtClean="0"/>
              <a:t> механізм соціального конфлікту проходить зазвичай наступні стадії протікання конфлікту.</a:t>
            </a:r>
            <a:endParaRPr lang="ru-RU" sz="2400" dirty="0" smtClean="0"/>
          </a:p>
          <a:p>
            <a:pPr algn="just"/>
            <a:r>
              <a:rPr lang="uk-UA" sz="2000" b="1" dirty="0" smtClean="0"/>
              <a:t>Стадія інциденту.</a:t>
            </a:r>
            <a:r>
              <a:rPr lang="uk-UA" sz="2000" dirty="0" smtClean="0"/>
              <a:t> Для виникнення конфлікту як такого потрібні три умови: конфліктна ситуація, учасники конфлікту, а також наявність приводу для конфлікту, тобто своєрідного "спускового механізму", що сприяє розвитку подій. Слугує цьому, як правило, подія, що переводить конфлікт у стадію активних дій. </a:t>
            </a:r>
            <a:endParaRPr lang="ru-RU" sz="2000" dirty="0" smtClean="0"/>
          </a:p>
          <a:p>
            <a:pPr algn="just"/>
            <a:r>
              <a:rPr lang="uk-UA" sz="2000" b="1" dirty="0" smtClean="0"/>
              <a:t>Стадія активних дій (ескалація).</a:t>
            </a:r>
            <a:r>
              <a:rPr lang="uk-UA" sz="2000" dirty="0" smtClean="0"/>
              <a:t> У самому конфлікті дії обох сторін можуть бути як відкритими, або безпосередніми, так і прихованими, або опосередкованими. Вони можуть бути фізичними, психологічними, ідеологічними, тобто залежать від специфічної поведінки людей. Ці дії можуть бути також передбачувані і непередбачувані, але вони зазвичай розширюють сферу соціального конфлікту.</a:t>
            </a:r>
            <a:endParaRPr lang="ru-RU" sz="2000" dirty="0" smtClean="0"/>
          </a:p>
          <a:p>
            <a:pPr algn="just"/>
            <a:r>
              <a:rPr lang="uk-UA" sz="2000" dirty="0" smtClean="0"/>
              <a:t>Соціальний конфлікт, як показує аналіз, зовні схожий на спіралеподібні природні явища. Тому цілком припустимо розглядати розвиток кожної його стадії у вигляді певного витка спіралі, що має свої підйоми і спади, напруженість і розрядку</a:t>
            </a:r>
            <a:r>
              <a:rPr lang="uk-UA" sz="2000" dirty="0" smtClean="0"/>
              <a:t>.</a:t>
            </a:r>
          </a:p>
          <a:p>
            <a:pPr algn="just"/>
            <a:r>
              <a:rPr lang="uk-UA" sz="2000" b="1" dirty="0" smtClean="0"/>
              <a:t>Деескалація/Ескалація</a:t>
            </a:r>
            <a:endParaRPr lang="ru-RU" sz="2000" b="1" dirty="0" smtClean="0"/>
          </a:p>
          <a:p>
            <a:pPr>
              <a:buNone/>
            </a:pPr>
            <a:endParaRPr lang="ru-R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процеси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ru-RU" sz="2400" b="1" noProof="1" smtClean="0"/>
              <a:t>Соціальний</a:t>
            </a:r>
            <a:r>
              <a:rPr lang="ru-RU" sz="2400" b="1" noProof="1" smtClean="0"/>
              <a:t> </a:t>
            </a:r>
            <a:r>
              <a:rPr lang="ru-RU" sz="2400" b="1" noProof="1" smtClean="0"/>
              <a:t>процес</a:t>
            </a:r>
            <a:r>
              <a:rPr lang="ru-RU" sz="2400" noProof="1" smtClean="0"/>
              <a:t> — послідовна зміна станів суспільства або його окремих </a:t>
            </a:r>
            <a:r>
              <a:rPr lang="ru-RU" sz="2400" noProof="1" smtClean="0"/>
              <a:t>систем.</a:t>
            </a:r>
            <a:endParaRPr lang="ru-RU" sz="2400" noProof="1" smtClean="0"/>
          </a:p>
          <a:p>
            <a:pPr algn="just"/>
            <a:r>
              <a:rPr lang="ru-RU" sz="2400" noProof="1" smtClean="0"/>
              <a:t>Соціальний процес проявляється як рух у часі низки соціальних подій чи явищ певної </a:t>
            </a:r>
            <a:r>
              <a:rPr lang="ru-RU" sz="2400" noProof="1" smtClean="0"/>
              <a:t>спрямованості</a:t>
            </a:r>
            <a:r>
              <a:rPr lang="ru-RU" sz="2400" noProof="1" smtClean="0"/>
              <a:t>. У ньому діалектично поєднуються зміна і </a:t>
            </a:r>
            <a:r>
              <a:rPr lang="ru-RU" sz="2400" noProof="1" smtClean="0"/>
              <a:t>сталість</a:t>
            </a:r>
            <a:r>
              <a:rPr lang="ru-RU" sz="2400" noProof="1" smtClean="0"/>
              <a:t>, перервність і </a:t>
            </a:r>
            <a:r>
              <a:rPr lang="ru-RU" sz="2400" noProof="1" smtClean="0"/>
              <a:t>неперервність</a:t>
            </a:r>
            <a:r>
              <a:rPr lang="ru-RU" sz="2400" noProof="1" smtClean="0"/>
              <a:t>. Соціальна система не може існувати без </a:t>
            </a:r>
            <a:r>
              <a:rPr lang="ru-RU" sz="2400" noProof="1" smtClean="0"/>
              <a:t>процесу</a:t>
            </a:r>
            <a:r>
              <a:rPr lang="ru-RU" sz="2400" noProof="1" smtClean="0"/>
              <a:t>, що призводить до певних </a:t>
            </a:r>
            <a:r>
              <a:rPr lang="ru-RU" sz="2400" noProof="1" smtClean="0"/>
              <a:t>змін</a:t>
            </a:r>
            <a:r>
              <a:rPr lang="ru-RU" sz="2400" noProof="1" smtClean="0"/>
              <a:t>. </a:t>
            </a:r>
            <a:endParaRPr lang="ru-RU" sz="2400" noProof="1" smtClean="0"/>
          </a:p>
          <a:p>
            <a:pPr algn="just"/>
            <a:r>
              <a:rPr lang="ru-RU" sz="2400" noProof="1" smtClean="0"/>
              <a:t>Процеси відбуваються на різних рівнях соціальної </a:t>
            </a:r>
            <a:r>
              <a:rPr lang="ru-RU" sz="2400" noProof="1" smtClean="0"/>
              <a:t>системи</a:t>
            </a:r>
            <a:r>
              <a:rPr lang="ru-RU" sz="2400" noProof="1" smtClean="0"/>
              <a:t>: окремого </a:t>
            </a:r>
            <a:r>
              <a:rPr lang="ru-RU" sz="2400" noProof="1" smtClean="0"/>
              <a:t>індивіда</a:t>
            </a:r>
            <a:r>
              <a:rPr lang="ru-RU" sz="2400" noProof="1" smtClean="0"/>
              <a:t>, соціальної </a:t>
            </a:r>
            <a:r>
              <a:rPr lang="ru-RU" sz="2400" noProof="1" smtClean="0"/>
              <a:t>групи</a:t>
            </a:r>
            <a:r>
              <a:rPr lang="ru-RU" sz="2400" noProof="1" smtClean="0"/>
              <a:t>, </a:t>
            </a:r>
            <a:r>
              <a:rPr lang="ru-RU" sz="2400" noProof="1" smtClean="0"/>
              <a:t>організації</a:t>
            </a:r>
            <a:r>
              <a:rPr lang="ru-RU" sz="2400" noProof="1" smtClean="0"/>
              <a:t>, </a:t>
            </a:r>
            <a:r>
              <a:rPr lang="ru-RU" sz="2400" noProof="1" smtClean="0"/>
              <a:t>суспільства</a:t>
            </a:r>
            <a:r>
              <a:rPr lang="ru-RU" sz="2400" noProof="1" smtClean="0"/>
              <a:t>. </a:t>
            </a:r>
            <a:endParaRPr lang="ru-RU" sz="2400" noProof="1" smtClean="0"/>
          </a:p>
          <a:p>
            <a:pPr algn="just"/>
            <a:r>
              <a:rPr lang="ru-RU" sz="2400" noProof="1" smtClean="0"/>
              <a:t>Функціонування й розвиток суспільства відбуваються в різних формах соціальних </a:t>
            </a:r>
            <a:r>
              <a:rPr lang="ru-RU" sz="2400" noProof="1" smtClean="0"/>
              <a:t>процесів.</a:t>
            </a:r>
            <a:endParaRPr lang="ru-RU" sz="2400" noProof="1"/>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lnSpcReduction="10000"/>
          </a:bodyPr>
          <a:lstStyle/>
          <a:p>
            <a:pPr lvl="0" algn="just"/>
            <a:r>
              <a:rPr lang="uk-UA" sz="2400" b="1" dirty="0" smtClean="0"/>
              <a:t>Механізм розгортання соціального конфлікту.</a:t>
            </a:r>
            <a:endParaRPr lang="ru-RU" sz="2400" dirty="0" smtClean="0"/>
          </a:p>
          <a:p>
            <a:pPr algn="just"/>
            <a:r>
              <a:rPr lang="uk-UA" sz="2400" dirty="0" smtClean="0"/>
              <a:t>З точки зору </a:t>
            </a:r>
            <a:r>
              <a:rPr lang="uk-UA" sz="2400" b="1" i="1" dirty="0" smtClean="0"/>
              <a:t>динамічного підходу</a:t>
            </a:r>
            <a:r>
              <a:rPr lang="uk-UA" sz="2400" dirty="0" smtClean="0"/>
              <a:t> механізм соціального конфлікту проходить зазвичай наступні стадії протікання конфлікту.</a:t>
            </a:r>
            <a:endParaRPr lang="ru-RU" sz="2400" dirty="0" smtClean="0"/>
          </a:p>
          <a:p>
            <a:pPr algn="just"/>
            <a:r>
              <a:rPr lang="uk-UA" sz="2400" b="1" dirty="0" smtClean="0"/>
              <a:t>Стадія завершення конфлікту.</a:t>
            </a:r>
            <a:r>
              <a:rPr lang="uk-UA" sz="2400" dirty="0" smtClean="0"/>
              <a:t> Своєрідною ознакою завершення конфлікту служить завершення самого зіткнення, тобто коли між конфліктуючими сторонами припиняється конфліктна взаємодія. </a:t>
            </a:r>
            <a:endParaRPr lang="uk-UA" sz="2400" dirty="0" smtClean="0"/>
          </a:p>
          <a:p>
            <a:pPr algn="just"/>
            <a:r>
              <a:rPr lang="uk-UA" sz="2400" dirty="0" smtClean="0"/>
              <a:t>Усунення </a:t>
            </a:r>
            <a:r>
              <a:rPr lang="uk-UA" sz="2400" dirty="0" smtClean="0"/>
              <a:t>зіткнення — це необхідна дія, але її недостатньо для погашення конфлікту, оскільки за певних обставин цей конфлікт може спалахнути знову Отже, розв’язання конфлікту може бути як повним, так і частковим. </a:t>
            </a:r>
            <a:endParaRPr lang="uk-UA" sz="2400" dirty="0" smtClean="0"/>
          </a:p>
          <a:p>
            <a:pPr algn="just"/>
            <a:r>
              <a:rPr lang="uk-UA" sz="2400" dirty="0" smtClean="0"/>
              <a:t>Повне </a:t>
            </a:r>
            <a:r>
              <a:rPr lang="uk-UA" sz="2400" dirty="0" smtClean="0"/>
              <a:t>розв’язання означає припинення конфлікту, кардинальну перебудову всієї конфліктної ситуації. При цьому "образ ворога" трансформується в "образ партнера", а установка на боротьбу змінюється орієнтацією на співпрацю. При частковому розв’язанні конфлікту передусім змінюється тільки зовнішня його форма, але зберігаються внутрішні спонукальні установки щодо продовження протиборства.</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fontScale="92500"/>
          </a:bodyPr>
          <a:lstStyle/>
          <a:p>
            <a:pPr algn="just"/>
            <a:r>
              <a:rPr lang="uk-UA" sz="2400" dirty="0" smtClean="0"/>
              <a:t>У соціальній практиці існує, як правило, три основних виходи із конфлікту або три результати конфлікту: </a:t>
            </a:r>
            <a:r>
              <a:rPr lang="uk-UA" sz="2400" b="1" dirty="0" smtClean="0"/>
              <a:t>"виграш-програш" </a:t>
            </a:r>
            <a:r>
              <a:rPr lang="uk-UA" sz="2400" dirty="0" smtClean="0"/>
              <a:t>(коли перемагає одна зі сторін); </a:t>
            </a:r>
            <a:r>
              <a:rPr lang="uk-UA" sz="2400" b="1" dirty="0" smtClean="0"/>
              <a:t>"виграш-виграш" </a:t>
            </a:r>
            <a:r>
              <a:rPr lang="uk-UA" sz="2400" dirty="0" smtClean="0"/>
              <a:t>(коли сторони знаходять порозуміння через співробітництво і партнерство); </a:t>
            </a:r>
            <a:r>
              <a:rPr lang="uk-UA" sz="2400" b="1" dirty="0" smtClean="0"/>
              <a:t>"програш-програш" </a:t>
            </a:r>
            <a:r>
              <a:rPr lang="uk-UA" sz="2400" dirty="0" smtClean="0"/>
              <a:t>(це ситуація компромісу, коли обидві сторони йдуть на поступки і відповідно – втрачають вихідні позиції).</a:t>
            </a:r>
            <a:endParaRPr lang="ru-RU" sz="2400" dirty="0" smtClean="0"/>
          </a:p>
          <a:p>
            <a:pPr algn="just"/>
            <a:r>
              <a:rPr lang="uk-UA" sz="2400" b="1" i="1" dirty="0" smtClean="0"/>
              <a:t>Однак є варіанти, які не відповідають повною мірою цій вихідній схемі. </a:t>
            </a:r>
            <a:endParaRPr lang="ru-RU" sz="2400" dirty="0" smtClean="0"/>
          </a:p>
          <a:p>
            <a:pPr algn="just"/>
            <a:r>
              <a:rPr lang="uk-UA" sz="2400" dirty="0" smtClean="0"/>
              <a:t>Що стосується схеми "виграш-виграш", то, наприклад, компроміс не завжди можна вважати перемогою обох сторін. Та чи інша сторона нерідко домагається компромісу лише для того, щоб її опонент не зміг вважати себе переможцем, і це відбудеться навіть у тому разі, коли компроміс для неї так само невигідний, як і програш.</a:t>
            </a:r>
            <a:endParaRPr lang="ru-RU" sz="2400" dirty="0" smtClean="0"/>
          </a:p>
          <a:p>
            <a:pPr algn="just"/>
            <a:r>
              <a:rPr lang="uk-UA" sz="2400" dirty="0" smtClean="0"/>
              <a:t>Щодо схеми "програш-програш", то вона не стосується повною мірою таких випадків, коли обидві сторони стають жертвами деякої третьої сторони, що користується їхнім розбратом для одержання своєї вигоди. Крім того, наявність конфлікту може стати для незацікавленої або мало-зацікавленої третьої сторони причиною того, що цінність передається особі чи групі, що взагалі не брала участь у конфлікті.</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lvl="0"/>
            <a:r>
              <a:rPr lang="uk-UA" sz="2400" b="1" dirty="0" smtClean="0"/>
              <a:t>Шляхи та можливості вирішення соціального конфлікту.</a:t>
            </a:r>
            <a:endParaRPr lang="ru-RU" sz="2400" dirty="0" smtClean="0"/>
          </a:p>
          <a:p>
            <a:pPr algn="just"/>
            <a:r>
              <a:rPr lang="uk-UA" sz="2400" dirty="0" smtClean="0"/>
              <a:t>Певних умов потребує не тільки виникнення, але й успішне вирішення конфлікту. Набагато легше попередити конфлікт, ніж його розв'язати. Але якщо конфлікт виник, необхідно зробити все для його швидкого вирішення.</a:t>
            </a:r>
            <a:endParaRPr lang="ru-RU" sz="2400" dirty="0" smtClean="0"/>
          </a:p>
          <a:p>
            <a:pPr algn="just">
              <a:buNone/>
            </a:pPr>
            <a:r>
              <a:rPr lang="uk-UA" sz="2400" b="1" u="sng" dirty="0" smtClean="0"/>
              <a:t>Умови вирішення конфлікту:</a:t>
            </a:r>
            <a:endParaRPr lang="ru-RU" sz="2400" b="1" u="sng" dirty="0" smtClean="0"/>
          </a:p>
          <a:p>
            <a:pPr algn="just">
              <a:buNone/>
            </a:pPr>
            <a:r>
              <a:rPr lang="uk-UA" sz="2400" dirty="0" smtClean="0"/>
              <a:t>• своєчасна і точна діагностика причин виникнення конфлікту, в ході якої виявляються об'єктивно існуючі протиріччя, інтереси, цілі сторін. На підставі такого аналізу визначається так звана "ділова зона конфлікту";</a:t>
            </a:r>
            <a:endParaRPr lang="ru-RU" sz="2400" dirty="0" smtClean="0"/>
          </a:p>
          <a:p>
            <a:pPr algn="just">
              <a:buNone/>
            </a:pPr>
            <a:r>
              <a:rPr lang="uk-UA" sz="2400" dirty="0" smtClean="0"/>
              <a:t>• взаємна зацікавленість сторін у подолання існуючих між ними протиріч. Це можливо лише за умови визнання інтересів кожної із сторін, подолання недовіри одна до одної;</a:t>
            </a:r>
            <a:endParaRPr lang="ru-RU" sz="2400" dirty="0" smtClean="0"/>
          </a:p>
          <a:p>
            <a:pPr algn="just">
              <a:buNone/>
            </a:pPr>
            <a:r>
              <a:rPr lang="uk-UA" sz="2400" dirty="0" smtClean="0"/>
              <a:t>• спільний пошук шляхів подолання конфліктів.</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lvl="0"/>
            <a:r>
              <a:rPr lang="uk-UA" sz="2400" b="1" dirty="0" smtClean="0"/>
              <a:t>Шляхи та можливості вирішення соціального конфлікту.</a:t>
            </a:r>
            <a:endParaRPr lang="ru-RU" sz="2400" dirty="0" smtClean="0"/>
          </a:p>
          <a:p>
            <a:pPr marL="0" indent="360363" algn="just">
              <a:buNone/>
            </a:pPr>
            <a:r>
              <a:rPr lang="uk-UA" sz="2400" dirty="0" smtClean="0"/>
              <a:t>Вирішення конфлікту — це повне чи часткове усунення причин, що його породжують, або зміна цілей та поведінки учасників конфлікту.</a:t>
            </a:r>
            <a:endParaRPr lang="ru-RU" sz="2400" dirty="0" smtClean="0"/>
          </a:p>
          <a:p>
            <a:pPr marL="0" indent="360363" algn="just">
              <a:buNone/>
            </a:pPr>
            <a:r>
              <a:rPr lang="uk-UA" sz="2400" dirty="0" smtClean="0"/>
              <a:t>Вирішення конфліктів є головною, проте не єдиною складовою процесу управління конфліктами, який включає в себе заходи і стратегії не тільки подолання, а й попередження конфліктів.</a:t>
            </a:r>
            <a:endParaRPr lang="ru-RU" sz="2400" dirty="0" smtClean="0"/>
          </a:p>
          <a:p>
            <a:pPr marL="0" indent="360363" algn="just">
              <a:buNone/>
            </a:pPr>
            <a:r>
              <a:rPr lang="uk-UA" sz="2400" dirty="0" smtClean="0"/>
              <a:t>Управління конфліктами — це цілеспрямований вплив відповідних державних органів, громадських організацій на характер відносин між соціальними суб'єктами з метою:</a:t>
            </a:r>
            <a:endParaRPr lang="ru-RU" sz="2400" dirty="0" smtClean="0"/>
          </a:p>
          <a:p>
            <a:pPr algn="just">
              <a:buNone/>
            </a:pPr>
            <a:r>
              <a:rPr lang="uk-UA" sz="2400" dirty="0" smtClean="0"/>
              <a:t>• уникнення їх конфліктної взаємодії,</a:t>
            </a:r>
            <a:endParaRPr lang="ru-RU" sz="2400" dirty="0" smtClean="0"/>
          </a:p>
          <a:p>
            <a:pPr algn="just">
              <a:buNone/>
            </a:pPr>
            <a:r>
              <a:rPr lang="uk-UA" sz="2400" dirty="0" smtClean="0"/>
              <a:t>• усунення чи мінімізації причин ймовірних конфліктів,</a:t>
            </a:r>
            <a:endParaRPr lang="ru-RU" sz="2400" dirty="0" smtClean="0"/>
          </a:p>
          <a:p>
            <a:pPr algn="just">
              <a:buNone/>
            </a:pPr>
            <a:r>
              <a:rPr lang="uk-UA" sz="2400" dirty="0" smtClean="0"/>
              <a:t>• а у разі їх виникнення — корегування поведінки учасників конфлікту у напрямку пошуку взаємоприйнятних шляхів його конструктивного розв'язання.</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lvl="0"/>
            <a:r>
              <a:rPr lang="uk-UA" sz="2400" b="1" dirty="0" smtClean="0"/>
              <a:t>Шляхи та можливості вирішення соціального конфлікту.</a:t>
            </a:r>
            <a:endParaRPr lang="ru-RU" sz="2400" dirty="0" smtClean="0"/>
          </a:p>
          <a:p>
            <a:pPr algn="just"/>
            <a:r>
              <a:rPr lang="uk-UA" sz="2400" dirty="0" smtClean="0"/>
              <a:t>Розробка технологій управління соціальними конфліктами, регулювання конфліктних відносин у суспільстві є однією з центральних проблем сучасної соціології конфлікту. Такі технології спираються на використання апробованих практикою науково обґрунтованих методів розв'язання конфліктів.</a:t>
            </a:r>
            <a:endParaRPr lang="ru-RU" sz="2400" dirty="0" smtClean="0"/>
          </a:p>
          <a:p>
            <a:pPr>
              <a:buNone/>
            </a:pPr>
            <a:r>
              <a:rPr lang="uk-UA" sz="2400" b="1" dirty="0" smtClean="0"/>
              <a:t>Методи розв'язання конфліктів</a:t>
            </a:r>
            <a:r>
              <a:rPr lang="uk-UA" sz="2400" dirty="0" smtClean="0"/>
              <a:t>	</a:t>
            </a:r>
            <a:endParaRPr lang="ru-RU" sz="2400" dirty="0" smtClean="0"/>
          </a:p>
          <a:p>
            <a:pPr>
              <a:buNone/>
            </a:pPr>
            <a:r>
              <a:rPr lang="uk-UA" sz="2400" dirty="0" smtClean="0"/>
              <a:t>• метод уникнення конфлікту;</a:t>
            </a:r>
            <a:endParaRPr lang="ru-RU" sz="2400" dirty="0" smtClean="0"/>
          </a:p>
          <a:p>
            <a:pPr>
              <a:buNone/>
            </a:pPr>
            <a:r>
              <a:rPr lang="uk-UA" sz="2400" dirty="0" smtClean="0"/>
              <a:t>• метод переговорів;</a:t>
            </a:r>
            <a:endParaRPr lang="ru-RU" sz="2400" dirty="0" smtClean="0"/>
          </a:p>
          <a:p>
            <a:pPr>
              <a:buNone/>
            </a:pPr>
            <a:r>
              <a:rPr lang="uk-UA" sz="2400" dirty="0" smtClean="0"/>
              <a:t>• метод використання посередництва;</a:t>
            </a:r>
            <a:endParaRPr lang="ru-RU" sz="2400" dirty="0" smtClean="0"/>
          </a:p>
          <a:p>
            <a:pPr>
              <a:buNone/>
            </a:pPr>
            <a:r>
              <a:rPr lang="uk-UA" sz="2400" dirty="0" smtClean="0"/>
              <a:t>• метод третейського розгляду</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algn="just"/>
            <a:r>
              <a:rPr lang="uk-UA" sz="2400" b="1" dirty="0" smtClean="0"/>
              <a:t>Метод уникнення конфлікту</a:t>
            </a:r>
            <a:r>
              <a:rPr lang="uk-UA" sz="2400" dirty="0" smtClean="0"/>
              <a:t> дозволяє виграти час, мобілізувати ресурси, об'єктивно оцінити ситуацію, скорегувати свої цілі, однак не усуває причини, а, отже — і ймовірності виникнення конфлікту у майбутньому.</a:t>
            </a:r>
            <a:endParaRPr lang="ru-RU" sz="2400" dirty="0" smtClean="0"/>
          </a:p>
          <a:p>
            <a:pPr algn="just"/>
            <a:r>
              <a:rPr lang="uk-UA" sz="2400" b="1" dirty="0" smtClean="0"/>
              <a:t>Метод прямих переговорів</a:t>
            </a:r>
            <a:r>
              <a:rPr lang="uk-UA" sz="2400" dirty="0" smtClean="0"/>
              <a:t> дозволяє уникнути насильницьких методів, зняти гостроту конфлікту, зрозуміти аргументацію опонента, об'єктивно оцінити реальне співвідношення сил та умови примирення. Переговори дозволяють розглянути альтернативні ситуації, прийти до взаєморозуміння, відкрити шлях до співробітництва. Однак цей метод важко реалізувати, якщо сторони не довіряють одна одній, або коли знаходяться на стадії ескалації конфлікту.</a:t>
            </a:r>
            <a:endParaRPr lang="ru-RU" sz="2400" dirty="0" smtClean="0"/>
          </a:p>
          <a:p>
            <a:pPr>
              <a:buNone/>
            </a:pPr>
            <a:endParaRPr lang="ru-RU"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конфлікти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algn="just"/>
            <a:r>
              <a:rPr lang="uk-UA" sz="2400" b="1" dirty="0" smtClean="0"/>
              <a:t>Метод використання посередництва.</a:t>
            </a:r>
            <a:r>
              <a:rPr lang="uk-UA" sz="2400" dirty="0" smtClean="0"/>
              <a:t> Практика доводить, що вдало підібраний посередник (медіатор) може швидко врегулювати конфлікт там, де без його участі згода була б неможливою. Посередник допомагає сторонам </a:t>
            </a:r>
            <a:r>
              <a:rPr lang="uk-UA" sz="2400" dirty="0" smtClean="0"/>
              <a:t>конфлікту налагодити </a:t>
            </a:r>
            <a:r>
              <a:rPr lang="uk-UA" sz="2400" dirty="0" smtClean="0"/>
              <a:t>процес </a:t>
            </a:r>
            <a:r>
              <a:rPr lang="uk-UA" sz="2400" dirty="0" smtClean="0"/>
              <a:t>комунікації</a:t>
            </a:r>
            <a:r>
              <a:rPr lang="uk-UA" sz="2400" dirty="0" smtClean="0"/>
              <a:t> і проаналізувати конфліктну ситуацію таким чином, щоб вони самі змогли обрати той варіант рішення, який би задовольняв інтереси і потреби усіх учасників конфлікту.</a:t>
            </a:r>
            <a:endParaRPr lang="ru-RU" sz="2400" dirty="0" smtClean="0"/>
          </a:p>
          <a:p>
            <a:pPr algn="just"/>
            <a:r>
              <a:rPr lang="uk-UA" sz="2400" b="1" dirty="0" smtClean="0"/>
              <a:t>Метод третейського розгляду</a:t>
            </a:r>
            <a:r>
              <a:rPr lang="uk-UA" sz="2400" dirty="0" smtClean="0"/>
              <a:t> передбачає, що аналіз конфлікту здійснюється у чіткій відповідності нормам закону, у тому числі, й міжнародного права. Суть третейського розгляду полягає у тому, що сторони довіряють вирішення спору та ухвалення рішення третій стороні і погоджуються виконати її рішення.</a:t>
            </a:r>
            <a:endParaRPr lang="ru-RU" sz="2400" dirty="0" smtClean="0"/>
          </a:p>
          <a:p>
            <a:pPr marL="0" indent="0" algn="just">
              <a:buNone/>
            </a:pPr>
            <a:r>
              <a:rPr lang="uk-UA" sz="2400" b="1" dirty="0" smtClean="0"/>
              <a:t>Використання зазначених методів, або їх поєднання дозволяє </a:t>
            </a:r>
            <a:r>
              <a:rPr lang="uk-UA" sz="2400" b="1" dirty="0" smtClean="0"/>
              <a:t>учасникам конфлікту </a:t>
            </a:r>
            <a:r>
              <a:rPr lang="uk-UA" sz="2400" b="1" dirty="0" smtClean="0"/>
              <a:t>успішно реалізувати ту чи іншу стратегію виходу з конфлікту.</a:t>
            </a:r>
            <a:endParaRPr lang="ru-RU" sz="2400" b="1" dirty="0" smtClean="0"/>
          </a:p>
          <a:p>
            <a:pPr>
              <a:buNone/>
            </a:pPr>
            <a:endParaRPr lang="ru-RU"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процеси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fontScale="92500" lnSpcReduction="10000"/>
          </a:bodyPr>
          <a:lstStyle/>
          <a:p>
            <a:r>
              <a:rPr lang="en-US" sz="2400" noProof="1" smtClean="0"/>
              <a:t>Можна</a:t>
            </a:r>
            <a:r>
              <a:rPr lang="en-US" sz="2400" noProof="1" smtClean="0"/>
              <a:t> здійснити класифікацію соціальних процесів за певними </a:t>
            </a:r>
            <a:r>
              <a:rPr lang="en-US" sz="2400" noProof="1" smtClean="0"/>
              <a:t>критеріями</a:t>
            </a:r>
            <a:r>
              <a:rPr lang="en-US" sz="2400" noProof="1" smtClean="0"/>
              <a:t>. </a:t>
            </a:r>
            <a:r>
              <a:rPr lang="en-US" sz="2400" noProof="1" smtClean="0"/>
              <a:t>Зокрема</a:t>
            </a:r>
            <a:r>
              <a:rPr lang="en-US" sz="2400" noProof="1" smtClean="0"/>
              <a:t>, за формами розвитку соціальні процеси поділяють на такі </a:t>
            </a:r>
            <a:r>
              <a:rPr lang="en-US" sz="2400" noProof="1" smtClean="0"/>
              <a:t>види:</a:t>
            </a:r>
            <a:endParaRPr lang="en-US" sz="2400" noProof="1" smtClean="0"/>
          </a:p>
          <a:p>
            <a:pPr>
              <a:buNone/>
            </a:pPr>
            <a:r>
              <a:rPr lang="en-US" sz="2400" noProof="1" smtClean="0"/>
              <a:t>• спрямовані </a:t>
            </a:r>
            <a:r>
              <a:rPr lang="en-US" sz="2400" noProof="1" smtClean="0"/>
              <a:t>(</a:t>
            </a:r>
            <a:r>
              <a:rPr lang="en-US" sz="2400" noProof="1" smtClean="0"/>
              <a:t>передбачають певну мету або тенденцію у своєму </a:t>
            </a:r>
            <a:r>
              <a:rPr lang="en-US" sz="2400" noProof="1" smtClean="0"/>
              <a:t>русі</a:t>
            </a:r>
            <a:r>
              <a:rPr lang="en-US" sz="2400" noProof="1" smtClean="0"/>
              <a:t>). Вони є передбачуваними або </a:t>
            </a:r>
            <a:r>
              <a:rPr lang="en-US" sz="2400" noProof="1" smtClean="0"/>
              <a:t>явними</a:t>
            </a:r>
            <a:r>
              <a:rPr lang="en-US" sz="2400" noProof="1" smtClean="0"/>
              <a:t>. </a:t>
            </a:r>
            <a:r>
              <a:rPr lang="en-US" sz="2400" noProof="1" smtClean="0"/>
              <a:t>Наприклад</a:t>
            </a:r>
            <a:r>
              <a:rPr lang="en-US" sz="2400" noProof="1" smtClean="0"/>
              <a:t>, процес реформування </a:t>
            </a:r>
            <a:r>
              <a:rPr lang="en-US" sz="2400" noProof="1" smtClean="0"/>
              <a:t>економіки</a:t>
            </a:r>
            <a:r>
              <a:rPr lang="en-US" sz="2400" noProof="1" smtClean="0"/>
              <a:t>, створення єдиного європейського </a:t>
            </a:r>
            <a:r>
              <a:rPr lang="en-US" sz="2400" noProof="1" smtClean="0"/>
              <a:t>суспільства.</a:t>
            </a:r>
            <a:endParaRPr lang="en-US" sz="2400" noProof="1" smtClean="0"/>
          </a:p>
          <a:p>
            <a:pPr>
              <a:buNone/>
            </a:pPr>
            <a:r>
              <a:rPr lang="en-US" sz="2400" noProof="1" smtClean="0"/>
              <a:t>• не спрямовані </a:t>
            </a:r>
            <a:r>
              <a:rPr lang="en-US" sz="2400" noProof="1" smtClean="0"/>
              <a:t>(</a:t>
            </a:r>
            <a:r>
              <a:rPr lang="en-US" sz="2400" noProof="1" smtClean="0"/>
              <a:t>мають </a:t>
            </a:r>
            <a:r>
              <a:rPr lang="en-US" sz="2400" noProof="1" smtClean="0"/>
              <a:t>випадковий</a:t>
            </a:r>
            <a:r>
              <a:rPr lang="en-US" sz="2400" noProof="1" smtClean="0"/>
              <a:t>, хаотичний </a:t>
            </a:r>
            <a:r>
              <a:rPr lang="en-US" sz="2400" noProof="1" smtClean="0"/>
              <a:t>характер</a:t>
            </a:r>
            <a:r>
              <a:rPr lang="en-US" sz="2400" noProof="1" smtClean="0"/>
              <a:t>). </a:t>
            </a:r>
            <a:r>
              <a:rPr lang="en-US" sz="2400" noProof="1" smtClean="0"/>
              <a:t>Наприклад</a:t>
            </a:r>
            <a:r>
              <a:rPr lang="en-US" sz="2400" noProof="1" smtClean="0"/>
              <a:t>, </a:t>
            </a:r>
            <a:r>
              <a:rPr lang="en-US" sz="2400" noProof="1" smtClean="0"/>
              <a:t>конфлікти</a:t>
            </a:r>
            <a:r>
              <a:rPr lang="en-US" sz="2400" noProof="1" smtClean="0"/>
              <a:t>, мобілізації в соціальних </a:t>
            </a:r>
            <a:r>
              <a:rPr lang="en-US" sz="2400" noProof="1" smtClean="0"/>
              <a:t>рухах.</a:t>
            </a:r>
            <a:endParaRPr lang="en-US" sz="2400" noProof="1" smtClean="0"/>
          </a:p>
          <a:p>
            <a:pPr>
              <a:buNone/>
            </a:pPr>
            <a:r>
              <a:rPr lang="en-US" sz="2400" noProof="1" smtClean="0"/>
              <a:t>• зворотні </a:t>
            </a:r>
            <a:r>
              <a:rPr lang="en-US" sz="2400" noProof="1" smtClean="0"/>
              <a:t>(процеси</a:t>
            </a:r>
            <a:r>
              <a:rPr lang="en-US" sz="2400" noProof="1" smtClean="0"/>
              <a:t>, які викликають у системі певні </a:t>
            </a:r>
            <a:r>
              <a:rPr lang="en-US" sz="2400" noProof="1" smtClean="0"/>
              <a:t>зміни</a:t>
            </a:r>
            <a:r>
              <a:rPr lang="en-US" sz="2400" noProof="1" smtClean="0"/>
              <a:t>, що передбачають повернення до попереднього </a:t>
            </a:r>
            <a:r>
              <a:rPr lang="en-US" sz="2400" noProof="1" smtClean="0"/>
              <a:t>стану).</a:t>
            </a:r>
            <a:endParaRPr lang="en-US" sz="2400" noProof="1" smtClean="0"/>
          </a:p>
          <a:p>
            <a:pPr>
              <a:buNone/>
            </a:pPr>
            <a:r>
              <a:rPr lang="en-US" sz="2400" noProof="1" smtClean="0"/>
              <a:t>• незворотні </a:t>
            </a:r>
            <a:r>
              <a:rPr lang="en-US" sz="2400" noProof="1" smtClean="0"/>
              <a:t>(</a:t>
            </a:r>
            <a:r>
              <a:rPr lang="en-US" sz="2400" noProof="1" smtClean="0"/>
              <a:t>відображають </a:t>
            </a:r>
            <a:r>
              <a:rPr lang="en-US" sz="2400" noProof="1" smtClean="0"/>
              <a:t>зміни</a:t>
            </a:r>
            <a:r>
              <a:rPr lang="en-US" sz="2400" noProof="1" smtClean="0"/>
              <a:t>, які не можна </a:t>
            </a:r>
            <a:r>
              <a:rPr lang="en-US" sz="2400" noProof="1" smtClean="0"/>
              <a:t>повернути</a:t>
            </a:r>
            <a:r>
              <a:rPr lang="en-US" sz="2400" noProof="1" smtClean="0"/>
              <a:t>). </a:t>
            </a:r>
            <a:endParaRPr lang="en-US" sz="2400" noProof="1" smtClean="0"/>
          </a:p>
          <a:p>
            <a:pPr>
              <a:buNone/>
            </a:pPr>
            <a:r>
              <a:rPr lang="en-US" sz="2400" noProof="1" smtClean="0"/>
              <a:t>• висхідні </a:t>
            </a:r>
            <a:r>
              <a:rPr lang="en-US" sz="2400" noProof="1" smtClean="0"/>
              <a:t>(</a:t>
            </a:r>
            <a:r>
              <a:rPr lang="en-US" sz="2400" noProof="1" smtClean="0"/>
              <a:t>передбачають розвиток </a:t>
            </a:r>
            <a:r>
              <a:rPr lang="en-US" sz="2400" noProof="1" smtClean="0"/>
              <a:t>системи</a:t>
            </a:r>
            <a:r>
              <a:rPr lang="en-US" sz="2400" noProof="1" smtClean="0"/>
              <a:t>, стан </a:t>
            </a:r>
            <a:r>
              <a:rPr lang="en-US" sz="2400" noProof="1" smtClean="0"/>
              <a:t>прогресу).</a:t>
            </a:r>
            <a:endParaRPr lang="en-US" sz="2400" noProof="1" smtClean="0"/>
          </a:p>
          <a:p>
            <a:pPr>
              <a:buNone/>
            </a:pPr>
            <a:r>
              <a:rPr lang="en-US" sz="2400" noProof="1" smtClean="0"/>
              <a:t>• низхідні </a:t>
            </a:r>
            <a:r>
              <a:rPr lang="en-US" sz="2400" noProof="1" smtClean="0"/>
              <a:t>(</a:t>
            </a:r>
            <a:r>
              <a:rPr lang="en-US" sz="2400" noProof="1" smtClean="0"/>
              <a:t>викликають негативні дисфункціональні зміни у </a:t>
            </a:r>
            <a:r>
              <a:rPr lang="en-US" sz="2400" noProof="1" smtClean="0"/>
              <a:t>системі</a:t>
            </a:r>
            <a:r>
              <a:rPr lang="en-US" sz="2400" noProof="1" smtClean="0"/>
              <a:t>, стан </a:t>
            </a:r>
            <a:r>
              <a:rPr lang="en-US" sz="2400" noProof="1" smtClean="0"/>
              <a:t>регресу).</a:t>
            </a:r>
            <a:endParaRPr lang="en-US" sz="2400" noProof="1" smtClean="0"/>
          </a:p>
          <a:p>
            <a:pPr>
              <a:buNone/>
            </a:pPr>
            <a:r>
              <a:rPr lang="en-US" sz="2400" noProof="1" smtClean="0"/>
              <a:t>• лінійні </a:t>
            </a:r>
            <a:r>
              <a:rPr lang="en-US" sz="2400" noProof="1" smtClean="0"/>
              <a:t>(</a:t>
            </a:r>
            <a:r>
              <a:rPr lang="en-US" sz="2400" noProof="1" smtClean="0"/>
              <a:t>поступові безперервні висхідні або низхідні зміни в </a:t>
            </a:r>
            <a:r>
              <a:rPr lang="en-US" sz="2400" noProof="1" smtClean="0"/>
              <a:t>системі).</a:t>
            </a:r>
            <a:endParaRPr lang="en-US" sz="2400" noProof="1" smtClean="0"/>
          </a:p>
          <a:p>
            <a:pPr>
              <a:buNone/>
            </a:pPr>
            <a:r>
              <a:rPr lang="en-US" sz="2400" noProof="1" smtClean="0"/>
              <a:t>• циклічні </a:t>
            </a:r>
            <a:r>
              <a:rPr lang="en-US" sz="2400" noProof="1" smtClean="0"/>
              <a:t>(</a:t>
            </a:r>
            <a:r>
              <a:rPr lang="en-US" sz="2400" noProof="1" smtClean="0"/>
              <a:t>періодичне повторення певних фаз розвитку </a:t>
            </a:r>
            <a:r>
              <a:rPr lang="en-US" sz="2400" noProof="1" smtClean="0"/>
              <a:t>системи</a:t>
            </a:r>
            <a:r>
              <a:rPr lang="en-US" sz="2400" noProof="1" smtClean="0"/>
              <a:t>). </a:t>
            </a:r>
            <a:r>
              <a:rPr lang="en-US" sz="2400" noProof="1" smtClean="0"/>
              <a:t>Наприклад</a:t>
            </a:r>
            <a:r>
              <a:rPr lang="en-US" sz="2400" noProof="1" smtClean="0"/>
              <a:t>, вибори та перевибори президента або </a:t>
            </a:r>
            <a:r>
              <a:rPr lang="en-US" sz="2400" noProof="1" smtClean="0"/>
              <a:t>парламенту</a:t>
            </a:r>
            <a:r>
              <a:rPr lang="en-US" sz="2400" noProof="1" smtClean="0"/>
              <a:t>. </a:t>
            </a:r>
            <a:endParaRPr lang="en-US" sz="2400" noProof="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процеси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219200"/>
            <a:ext cx="10972800" cy="5410201"/>
          </a:xfrm>
        </p:spPr>
        <p:txBody>
          <a:bodyPr>
            <a:normAutofit/>
          </a:bodyPr>
          <a:lstStyle/>
          <a:p>
            <a:pPr algn="just"/>
            <a:r>
              <a:rPr lang="uk-UA" sz="2400" dirty="0" smtClean="0"/>
              <a:t>У реальному житті всі перераховані форми соціальних процесів можуть чергуватись, змінюючи один одного, або протікати паралельно. Можуть накладатись або протистояти один одному. </a:t>
            </a:r>
            <a:endParaRPr lang="uk-UA" sz="2400" dirty="0" smtClean="0"/>
          </a:p>
          <a:p>
            <a:pPr algn="just"/>
            <a:r>
              <a:rPr lang="uk-UA" sz="2400" dirty="0" smtClean="0"/>
              <a:t>При </a:t>
            </a:r>
            <a:r>
              <a:rPr lang="uk-UA" sz="2400" dirty="0" smtClean="0"/>
              <a:t>цьому, як правило, одні процеси є основою соціальних змін, а інші — залишаються нейтральними до цих змін. Вони можуть сприяти відновленню, збереженню, а не трансформації системи.</a:t>
            </a:r>
            <a:endParaRPr lang="ru-RU"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400" i="1" dirty="0" smtClean="0"/>
              <a:t>Соціальні зміни – це перехід соціальних систем, спільнот, інститутів і організацій з одного стану в інше. </a:t>
            </a:r>
          </a:p>
          <a:p>
            <a:pPr algn="just"/>
            <a:endParaRPr lang="uk-UA" sz="2400" i="1" noProof="1" smtClean="0"/>
          </a:p>
          <a:p>
            <a:pPr algn="just"/>
            <a:r>
              <a:rPr lang="uk-UA" sz="2400" dirty="0" smtClean="0"/>
              <a:t>Поняття соціальна зміна </a:t>
            </a:r>
            <a:r>
              <a:rPr lang="uk-UA" sz="2400" dirty="0" smtClean="0"/>
              <a:t>конкретизується поняттям розвитку. Поняття </a:t>
            </a:r>
            <a:r>
              <a:rPr lang="uk-UA" sz="2400" i="1" dirty="0" smtClean="0"/>
              <a:t>«соціальний розвиток» означає певний вид соціальних змін, що мають спрямованість убік поліпшення, ускладнення, удосконалення. </a:t>
            </a:r>
          </a:p>
          <a:p>
            <a:pPr algn="just"/>
            <a:r>
              <a:rPr lang="uk-UA" sz="2400" dirty="0" smtClean="0"/>
              <a:t>Зміни можуть здійснюватися на наступних </a:t>
            </a:r>
            <a:r>
              <a:rPr lang="uk-UA" sz="2400" i="1" dirty="0" smtClean="0"/>
              <a:t>рівнях: </a:t>
            </a:r>
          </a:p>
          <a:p>
            <a:pPr algn="just"/>
            <a:r>
              <a:rPr lang="uk-UA" sz="2400" dirty="0" smtClean="0"/>
              <a:t>1. На рівні особистості й міжособистісних відносин.</a:t>
            </a:r>
          </a:p>
          <a:p>
            <a:pPr algn="just"/>
            <a:r>
              <a:rPr lang="uk-UA" sz="2400" dirty="0" smtClean="0"/>
              <a:t>2</a:t>
            </a:r>
            <a:r>
              <a:rPr lang="uk-UA" sz="2400" dirty="0" smtClean="0"/>
              <a:t>. На рівні малих і великих соціальних. </a:t>
            </a:r>
          </a:p>
          <a:p>
            <a:pPr algn="just"/>
            <a:r>
              <a:rPr lang="uk-UA" sz="2400" dirty="0" smtClean="0"/>
              <a:t>3. </a:t>
            </a:r>
            <a:r>
              <a:rPr lang="uk-UA" sz="2400" dirty="0" smtClean="0"/>
              <a:t>На рівні організацій і інститутів. </a:t>
            </a:r>
            <a:endParaRPr lang="uk-UA" sz="2400" dirty="0" smtClean="0"/>
          </a:p>
          <a:p>
            <a:pPr algn="just"/>
            <a:r>
              <a:rPr lang="uk-UA" sz="2400" dirty="0" smtClean="0"/>
              <a:t>4. На </a:t>
            </a:r>
            <a:r>
              <a:rPr lang="uk-UA" sz="2400" dirty="0" err="1" smtClean="0"/>
              <a:t>соцієтальному</a:t>
            </a:r>
            <a:r>
              <a:rPr lang="uk-UA" sz="2400" dirty="0" smtClean="0"/>
              <a:t> і глобальному рівнях (економічний розвиток одних країн, застій і криза в інші). </a:t>
            </a:r>
            <a:endParaRPr lang="uk-UA" sz="2400" noProof="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400" i="1" noProof="1" smtClean="0"/>
              <a:t>Види соціальних змін залежно від типу соціальних </a:t>
            </a:r>
            <a:r>
              <a:rPr lang="uk-UA" sz="2400" i="1" noProof="1" smtClean="0"/>
              <a:t>зв'язків</a:t>
            </a:r>
            <a:r>
              <a:rPr lang="uk-UA" sz="2400" i="1" noProof="1" smtClean="0"/>
              <a:t>:</a:t>
            </a:r>
            <a:endParaRPr lang="uk-UA" sz="2400" noProof="1" smtClean="0"/>
          </a:p>
          <a:p>
            <a:pPr algn="just"/>
            <a:r>
              <a:rPr lang="uk-UA" sz="2400" i="1" noProof="1" smtClean="0"/>
              <a:t>1</a:t>
            </a:r>
            <a:r>
              <a:rPr lang="uk-UA" sz="2400" i="1" noProof="1" smtClean="0"/>
              <a:t>. Структурні </a:t>
            </a:r>
            <a:r>
              <a:rPr lang="uk-UA" sz="2400" noProof="1" smtClean="0"/>
              <a:t>соціальні зміни – </a:t>
            </a:r>
            <a:r>
              <a:rPr lang="uk-UA" sz="2400" noProof="1" smtClean="0"/>
              <a:t>зміни</a:t>
            </a:r>
            <a:r>
              <a:rPr lang="uk-UA" sz="2400" noProof="1" smtClean="0"/>
              <a:t>, що стосуються структур різних соціальних утворень </a:t>
            </a:r>
            <a:r>
              <a:rPr lang="uk-UA" sz="2400" noProof="1" smtClean="0"/>
              <a:t>(</a:t>
            </a:r>
            <a:r>
              <a:rPr lang="uk-UA" sz="2400" noProof="1" smtClean="0"/>
              <a:t>зміни в структурі </a:t>
            </a:r>
            <a:r>
              <a:rPr lang="uk-UA" sz="2400" noProof="1" smtClean="0"/>
              <a:t>сім’ї</a:t>
            </a:r>
            <a:r>
              <a:rPr lang="uk-UA" sz="2400" noProof="1" smtClean="0"/>
              <a:t>, </a:t>
            </a:r>
            <a:r>
              <a:rPr lang="uk-UA" sz="2400" noProof="1" smtClean="0"/>
              <a:t>суспільства).</a:t>
            </a:r>
            <a:endParaRPr lang="uk-UA" sz="2400" noProof="1" smtClean="0"/>
          </a:p>
          <a:p>
            <a:pPr algn="just"/>
            <a:r>
              <a:rPr lang="uk-UA" sz="2400" i="1" noProof="1" smtClean="0"/>
              <a:t>2</a:t>
            </a:r>
            <a:r>
              <a:rPr lang="uk-UA" sz="2400" i="1" noProof="1" smtClean="0"/>
              <a:t>. Процесуальні </a:t>
            </a:r>
            <a:r>
              <a:rPr lang="uk-UA" sz="2400" noProof="1" smtClean="0"/>
              <a:t>– </a:t>
            </a:r>
            <a:r>
              <a:rPr lang="uk-UA" sz="2400" noProof="1" smtClean="0"/>
              <a:t>зміни</a:t>
            </a:r>
            <a:r>
              <a:rPr lang="uk-UA" sz="2400" noProof="1" smtClean="0"/>
              <a:t>, що зачіпають соціальні процеси </a:t>
            </a:r>
            <a:r>
              <a:rPr lang="uk-UA" sz="2400" noProof="1" smtClean="0"/>
              <a:t>(</a:t>
            </a:r>
            <a:r>
              <a:rPr lang="uk-UA" sz="2400" noProof="1" smtClean="0"/>
              <a:t>зміни в міграційних </a:t>
            </a:r>
            <a:r>
              <a:rPr lang="uk-UA" sz="2400" noProof="1" smtClean="0"/>
              <a:t>процесах</a:t>
            </a:r>
            <a:r>
              <a:rPr lang="uk-UA" sz="2400" noProof="1" smtClean="0"/>
              <a:t>, у стратифікації </a:t>
            </a:r>
            <a:r>
              <a:rPr lang="uk-UA" sz="2400" noProof="1" smtClean="0"/>
              <a:t>суспільства).</a:t>
            </a:r>
            <a:endParaRPr lang="uk-UA" sz="2400" noProof="1" smtClean="0"/>
          </a:p>
          <a:p>
            <a:pPr algn="just"/>
            <a:r>
              <a:rPr lang="uk-UA" sz="2400" i="1" noProof="1" smtClean="0"/>
              <a:t>3</a:t>
            </a:r>
            <a:r>
              <a:rPr lang="uk-UA" sz="2400" i="1" noProof="1" smtClean="0"/>
              <a:t>. Функціональні </a:t>
            </a:r>
            <a:r>
              <a:rPr lang="uk-UA" sz="2400" noProof="1" smtClean="0"/>
              <a:t>– </a:t>
            </a:r>
            <a:r>
              <a:rPr lang="uk-UA" sz="2400" noProof="1" smtClean="0"/>
              <a:t>зміни</a:t>
            </a:r>
            <a:r>
              <a:rPr lang="uk-UA" sz="2400" noProof="1" smtClean="0"/>
              <a:t>, що стосуються функцій різних соціальних </a:t>
            </a:r>
            <a:r>
              <a:rPr lang="uk-UA" sz="2400" noProof="1" smtClean="0"/>
              <a:t>систем</a:t>
            </a:r>
            <a:r>
              <a:rPr lang="uk-UA" sz="2400" noProof="1" smtClean="0"/>
              <a:t>, </a:t>
            </a:r>
            <a:r>
              <a:rPr lang="uk-UA" sz="2400" noProof="1" smtClean="0"/>
              <a:t>інститутів</a:t>
            </a:r>
            <a:r>
              <a:rPr lang="uk-UA" sz="2400" noProof="1" smtClean="0"/>
              <a:t>, організацій </a:t>
            </a:r>
            <a:r>
              <a:rPr lang="uk-UA" sz="2400" noProof="1" smtClean="0"/>
              <a:t>(</a:t>
            </a:r>
            <a:r>
              <a:rPr lang="uk-UA" sz="2400" noProof="1" smtClean="0"/>
              <a:t>зміни у функціях </a:t>
            </a:r>
            <a:r>
              <a:rPr lang="uk-UA" sz="2400" noProof="1" smtClean="0"/>
              <a:t>сім’ї</a:t>
            </a:r>
            <a:r>
              <a:rPr lang="uk-UA" sz="2400" noProof="1" smtClean="0"/>
              <a:t>, </a:t>
            </a:r>
            <a:r>
              <a:rPr lang="uk-UA" sz="2400" noProof="1" smtClean="0"/>
              <a:t>освіти</a:t>
            </a:r>
            <a:r>
              <a:rPr lang="uk-UA" sz="2400" noProof="1" smtClean="0"/>
              <a:t>, законодавчої й виконавчої </a:t>
            </a:r>
            <a:r>
              <a:rPr lang="uk-UA" sz="2400" noProof="1" smtClean="0"/>
              <a:t>влади).</a:t>
            </a:r>
            <a:endParaRPr lang="uk-UA" sz="2400" noProof="1" smtClean="0"/>
          </a:p>
          <a:p>
            <a:pPr algn="just"/>
            <a:r>
              <a:rPr lang="uk-UA" sz="2400" i="1" noProof="1" smtClean="0"/>
              <a:t>4</a:t>
            </a:r>
            <a:r>
              <a:rPr lang="uk-UA" sz="2400" i="1" noProof="1" smtClean="0"/>
              <a:t>. Мотиваційні </a:t>
            </a:r>
            <a:r>
              <a:rPr lang="uk-UA" sz="2400" noProof="1" smtClean="0"/>
              <a:t>– зміни в сфері мотивацій індивідуальної й колективної діяльності </a:t>
            </a:r>
            <a:r>
              <a:rPr lang="uk-UA" sz="2400" noProof="1" smtClean="0"/>
              <a:t>(</a:t>
            </a:r>
            <a:r>
              <a:rPr lang="uk-UA" sz="2400" noProof="1" smtClean="0"/>
              <a:t>зміни мотивації </a:t>
            </a:r>
            <a:r>
              <a:rPr lang="uk-UA" sz="2400" noProof="1" smtClean="0"/>
              <a:t>студентів).</a:t>
            </a:r>
            <a:endParaRPr lang="uk-UA" sz="2400" noProof="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r>
              <a:rPr lang="en-US" sz="2400" noProof="1" smtClean="0"/>
              <a:t>Також</a:t>
            </a:r>
            <a:r>
              <a:rPr lang="en-US" sz="2400" noProof="1" smtClean="0"/>
              <a:t> виділяють такі типи соціальних змін </a:t>
            </a:r>
            <a:r>
              <a:rPr lang="en-US" sz="2400" noProof="1" smtClean="0"/>
              <a:t>як</a:t>
            </a:r>
            <a:r>
              <a:rPr lang="en-US" sz="2400" noProof="1" smtClean="0"/>
              <a:t>: </a:t>
            </a:r>
            <a:endParaRPr lang="en-US" sz="2400" noProof="1" smtClean="0"/>
          </a:p>
          <a:p>
            <a:r>
              <a:rPr lang="en-US" sz="2400" noProof="1" smtClean="0"/>
              <a:t>1</a:t>
            </a:r>
            <a:r>
              <a:rPr lang="en-US" sz="2400" noProof="1" smtClean="0"/>
              <a:t>. </a:t>
            </a:r>
            <a:r>
              <a:rPr lang="en-US" sz="2400" i="1" noProof="1" smtClean="0"/>
              <a:t>Еволюційні </a:t>
            </a:r>
            <a:r>
              <a:rPr lang="en-US" sz="2400" i="1" noProof="1" smtClean="0"/>
              <a:t>(поступові</a:t>
            </a:r>
            <a:r>
              <a:rPr lang="en-US" sz="2400" i="1" noProof="1" smtClean="0"/>
              <a:t>, </a:t>
            </a:r>
            <a:r>
              <a:rPr lang="en-US" sz="2400" i="1" noProof="1" smtClean="0"/>
              <a:t>повільні</a:t>
            </a:r>
            <a:r>
              <a:rPr lang="en-US" sz="2400" i="1" noProof="1" smtClean="0"/>
              <a:t>, </a:t>
            </a:r>
            <a:r>
              <a:rPr lang="en-US" sz="2400" i="1" noProof="1" smtClean="0"/>
              <a:t>плавні</a:t>
            </a:r>
            <a:r>
              <a:rPr lang="en-US" sz="2400" i="1" noProof="1" smtClean="0"/>
              <a:t>, кількісні перетворення </a:t>
            </a:r>
            <a:r>
              <a:rPr lang="en-US" sz="2400" i="1" noProof="1" smtClean="0"/>
              <a:t>об'єктів</a:t>
            </a:r>
            <a:r>
              <a:rPr lang="en-US" sz="2400" i="1" noProof="1" smtClean="0"/>
              <a:t>) і революційні </a:t>
            </a:r>
            <a:r>
              <a:rPr lang="en-US" sz="2400" i="1" noProof="1" smtClean="0"/>
              <a:t>(</a:t>
            </a:r>
            <a:r>
              <a:rPr lang="en-US" sz="2400" i="1" noProof="1" smtClean="0"/>
              <a:t>відносно </a:t>
            </a:r>
            <a:r>
              <a:rPr lang="en-US" sz="2400" i="1" noProof="1" smtClean="0"/>
              <a:t>швидкі</a:t>
            </a:r>
            <a:r>
              <a:rPr lang="en-US" sz="2400" i="1" noProof="1" smtClean="0"/>
              <a:t>, </a:t>
            </a:r>
            <a:r>
              <a:rPr lang="en-US" sz="2400" i="1" noProof="1" smtClean="0"/>
              <a:t>корінні</a:t>
            </a:r>
            <a:r>
              <a:rPr lang="en-US" sz="2400" i="1" noProof="1" smtClean="0"/>
              <a:t>, </a:t>
            </a:r>
            <a:r>
              <a:rPr lang="en-US" sz="2400" i="1" noProof="1" smtClean="0"/>
              <a:t>якісні</a:t>
            </a:r>
            <a:r>
              <a:rPr lang="en-US" sz="2400" i="1" noProof="1" smtClean="0"/>
              <a:t>) </a:t>
            </a:r>
            <a:r>
              <a:rPr lang="en-US" sz="2400" i="1" noProof="1" smtClean="0"/>
              <a:t>зміни</a:t>
            </a:r>
            <a:r>
              <a:rPr lang="en-US" sz="2400" i="1" noProof="1" smtClean="0"/>
              <a:t>; </a:t>
            </a:r>
            <a:endParaRPr lang="en-US" sz="2400" i="1" noProof="1" smtClean="0"/>
          </a:p>
          <a:p>
            <a:r>
              <a:rPr lang="en-US" sz="2400" noProof="1" smtClean="0"/>
              <a:t>2</a:t>
            </a:r>
            <a:r>
              <a:rPr lang="en-US" sz="2400" noProof="1" smtClean="0"/>
              <a:t>. </a:t>
            </a:r>
            <a:r>
              <a:rPr lang="en-US" sz="2400" i="1" noProof="1" smtClean="0"/>
              <a:t>Прогресивні </a:t>
            </a:r>
            <a:r>
              <a:rPr lang="en-US" sz="2400" i="1" noProof="1" smtClean="0"/>
              <a:t>(</a:t>
            </a:r>
            <a:r>
              <a:rPr lang="en-US" sz="2400" i="1" noProof="1" smtClean="0"/>
              <a:t>рух </a:t>
            </a:r>
            <a:r>
              <a:rPr lang="en-US" sz="2400" i="1" noProof="1" smtClean="0"/>
              <a:t>уперед</a:t>
            </a:r>
            <a:r>
              <a:rPr lang="en-US" sz="2400" i="1" noProof="1" smtClean="0"/>
              <a:t>) і регресивні </a:t>
            </a:r>
            <a:r>
              <a:rPr lang="en-US" sz="2400" i="1" noProof="1" smtClean="0"/>
              <a:t>(</a:t>
            </a:r>
            <a:r>
              <a:rPr lang="en-US" sz="2400" i="1" noProof="1" smtClean="0"/>
              <a:t>відкіт </a:t>
            </a:r>
            <a:r>
              <a:rPr lang="en-US" sz="2400" i="1" noProof="1" smtClean="0"/>
              <a:t>назад</a:t>
            </a:r>
            <a:r>
              <a:rPr lang="en-US" sz="2400" i="1" noProof="1" smtClean="0"/>
              <a:t>); </a:t>
            </a:r>
            <a:endParaRPr lang="en-US" sz="2400" i="1" noProof="1" smtClean="0"/>
          </a:p>
          <a:p>
            <a:r>
              <a:rPr lang="en-US" sz="2400" noProof="1" smtClean="0"/>
              <a:t>3</a:t>
            </a:r>
            <a:r>
              <a:rPr lang="en-US" sz="2400" noProof="1" smtClean="0"/>
              <a:t>. </a:t>
            </a:r>
            <a:r>
              <a:rPr lang="en-US" sz="2400" i="1" noProof="1" smtClean="0"/>
              <a:t>Імітаційні </a:t>
            </a:r>
            <a:r>
              <a:rPr lang="en-US" sz="2400" i="1" noProof="1" smtClean="0"/>
              <a:t>(</a:t>
            </a:r>
            <a:r>
              <a:rPr lang="en-US" sz="2400" i="1" noProof="1" smtClean="0"/>
              <a:t>копіювання існуючих форм соціального </a:t>
            </a:r>
            <a:r>
              <a:rPr lang="en-US" sz="2400" i="1" noProof="1" smtClean="0"/>
              <a:t>життя</a:t>
            </a:r>
            <a:r>
              <a:rPr lang="en-US" sz="2400" i="1" noProof="1" smtClean="0"/>
              <a:t>) і інноваційні </a:t>
            </a:r>
            <a:r>
              <a:rPr lang="en-US" sz="2400" i="1" noProof="1" smtClean="0"/>
              <a:t>(</a:t>
            </a:r>
            <a:r>
              <a:rPr lang="en-US" sz="2400" i="1" noProof="1" smtClean="0"/>
              <a:t>створення нових форм соціального </a:t>
            </a:r>
            <a:r>
              <a:rPr lang="en-US" sz="2400" i="1" noProof="1" smtClean="0"/>
              <a:t>життя</a:t>
            </a:r>
            <a:r>
              <a:rPr lang="en-US" sz="2400" i="1" noProof="1" smtClean="0"/>
              <a:t>). </a:t>
            </a:r>
            <a:endParaRPr lang="en-US" sz="2400" noProof="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ru-RU" sz="2400" noProof="1" smtClean="0"/>
              <a:t>Щодо</a:t>
            </a:r>
            <a:r>
              <a:rPr lang="ru-RU" sz="2400" noProof="1" smtClean="0"/>
              <a:t> ролі </a:t>
            </a:r>
            <a:r>
              <a:rPr lang="ru-RU" sz="2400" i="1" noProof="1" smtClean="0"/>
              <a:t>об'єктивних і суб'єктивних факторів </a:t>
            </a:r>
            <a:r>
              <a:rPr lang="ru-RU" sz="2400" noProof="1" smtClean="0"/>
              <a:t>у соціальних змін висловлюються дві точки </a:t>
            </a:r>
            <a:r>
              <a:rPr lang="ru-RU" sz="2400" noProof="1" smtClean="0"/>
              <a:t>зору</a:t>
            </a:r>
            <a:r>
              <a:rPr lang="ru-RU" sz="2400" noProof="1" smtClean="0"/>
              <a:t>: </a:t>
            </a:r>
            <a:endParaRPr lang="ru-RU" sz="2400" noProof="1" smtClean="0"/>
          </a:p>
          <a:p>
            <a:pPr algn="just"/>
            <a:r>
              <a:rPr lang="ru-RU" sz="2400" noProof="1" smtClean="0"/>
              <a:t>1</a:t>
            </a:r>
            <a:r>
              <a:rPr lang="ru-RU" sz="2400" noProof="1" smtClean="0"/>
              <a:t>) прихильники </a:t>
            </a:r>
            <a:r>
              <a:rPr lang="ru-RU" sz="2400" i="1" noProof="1" smtClean="0"/>
              <a:t>суб'єктивізму </a:t>
            </a:r>
            <a:r>
              <a:rPr lang="ru-RU" sz="2400" noProof="1" smtClean="0"/>
              <a:t>як основну причину соціальних змін розглядають свідому діяльність індивіда або групи </a:t>
            </a:r>
            <a:r>
              <a:rPr lang="ru-RU" sz="2400" noProof="1" smtClean="0"/>
              <a:t>людей</a:t>
            </a:r>
            <a:r>
              <a:rPr lang="ru-RU" sz="2400" noProof="1" smtClean="0"/>
              <a:t>, на перший план висувається індивідуальна </a:t>
            </a:r>
            <a:r>
              <a:rPr lang="ru-RU" sz="2400" noProof="1" smtClean="0"/>
              <a:t>свідомість;</a:t>
            </a:r>
            <a:endParaRPr lang="ru-RU" sz="2400" noProof="1" smtClean="0"/>
          </a:p>
          <a:p>
            <a:pPr algn="just"/>
            <a:r>
              <a:rPr lang="ru-RU" sz="2400" noProof="1" smtClean="0"/>
              <a:t>2</a:t>
            </a:r>
            <a:r>
              <a:rPr lang="ru-RU" sz="2400" noProof="1" smtClean="0"/>
              <a:t>) прихильники </a:t>
            </a:r>
            <a:r>
              <a:rPr lang="ru-RU" sz="2400" i="1" noProof="1" smtClean="0"/>
              <a:t>об'єктивізму </a:t>
            </a:r>
            <a:r>
              <a:rPr lang="ru-RU" sz="2400" noProof="1" smtClean="0"/>
              <a:t>думають</a:t>
            </a:r>
            <a:r>
              <a:rPr lang="ru-RU" sz="2400" noProof="1" smtClean="0"/>
              <a:t>, що в суспільстві діють об'єктивні </a:t>
            </a:r>
            <a:r>
              <a:rPr lang="ru-RU" sz="2400" noProof="1" smtClean="0"/>
              <a:t>закони</a:t>
            </a:r>
            <a:r>
              <a:rPr lang="ru-RU" sz="2400" noProof="1" smtClean="0"/>
              <a:t>, не залежні від волі й свідомості </a:t>
            </a:r>
            <a:r>
              <a:rPr lang="ru-RU" sz="2400" noProof="1" smtClean="0"/>
              <a:t>людей.</a:t>
            </a:r>
            <a:endParaRPr lang="ru-RU" sz="2400" noProof="1" smtClean="0"/>
          </a:p>
          <a:p>
            <a:pPr algn="just"/>
            <a:r>
              <a:rPr lang="ru-RU" sz="2400" noProof="1" smtClean="0"/>
              <a:t>3</a:t>
            </a:r>
            <a:r>
              <a:rPr lang="ru-RU" sz="2400" noProof="1" smtClean="0"/>
              <a:t>) представники інтегративних теорій намагаються поєднати ці </a:t>
            </a:r>
            <a:r>
              <a:rPr lang="ru-RU" sz="2400" noProof="1" smtClean="0"/>
              <a:t>підходи.</a:t>
            </a:r>
            <a:endParaRPr lang="ru-RU" sz="2400" noProof="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52400"/>
            <a:ext cx="11506200" cy="1066800"/>
          </a:xfrm>
        </p:spPr>
        <p:txBody>
          <a:bodyPr>
            <a:noAutofit/>
          </a:bodyPr>
          <a:lstStyle/>
          <a:p>
            <a:pPr lvl="0"/>
            <a:r>
              <a:rPr lang="uk-UA" sz="3600" b="1" noProof="1" smtClean="0">
                <a:effectLst>
                  <a:outerShdw blurRad="38100" dist="38100" dir="2700000" algn="tl">
                    <a:srgbClr val="000000">
                      <a:alpha val="43137"/>
                    </a:srgbClr>
                  </a:outerShdw>
                </a:effectLst>
              </a:rPr>
              <a:t>Соціальні зміни та їхні види</a:t>
            </a:r>
            <a:endParaRPr lang="ru-RU" sz="3600" b="1"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r>
              <a:rPr lang="en-US" sz="2400" noProof="1" smtClean="0"/>
              <a:t>У сучасній соціології виділяють </a:t>
            </a:r>
            <a:r>
              <a:rPr lang="en-US" sz="2400" noProof="1" smtClean="0"/>
              <a:t>наступні </a:t>
            </a:r>
            <a:r>
              <a:rPr lang="en-US" sz="2400" i="1" noProof="1" smtClean="0"/>
              <a:t>концепції соціальних </a:t>
            </a:r>
            <a:r>
              <a:rPr lang="en-US" sz="2400" i="1" noProof="1" smtClean="0"/>
              <a:t>змін</a:t>
            </a:r>
            <a:r>
              <a:rPr lang="en-US" sz="2400" i="1" noProof="1" smtClean="0"/>
              <a:t>: </a:t>
            </a:r>
            <a:endParaRPr lang="en-US" sz="2400" i="1" noProof="1" smtClean="0"/>
          </a:p>
          <a:p>
            <a:r>
              <a:rPr lang="en-US" sz="2400" noProof="1" smtClean="0"/>
              <a:t>1</a:t>
            </a:r>
            <a:r>
              <a:rPr lang="en-US" sz="2400" noProof="1" smtClean="0"/>
              <a:t>) Теорії еволюційного розвитку суспільства </a:t>
            </a:r>
            <a:r>
              <a:rPr lang="en-US" sz="2400" noProof="1" smtClean="0"/>
              <a:t>(</a:t>
            </a:r>
            <a:r>
              <a:rPr lang="en-US" sz="2400" noProof="1" smtClean="0"/>
              <a:t>соціальний </a:t>
            </a:r>
            <a:r>
              <a:rPr lang="en-US" sz="2400" noProof="1" smtClean="0"/>
              <a:t>еволюціонізм</a:t>
            </a:r>
            <a:r>
              <a:rPr lang="en-US" sz="2400" noProof="1" smtClean="0"/>
              <a:t>). </a:t>
            </a:r>
            <a:endParaRPr lang="en-US" sz="2400" noProof="1" smtClean="0"/>
          </a:p>
          <a:p>
            <a:r>
              <a:rPr lang="en-US" sz="2400" noProof="1" smtClean="0"/>
              <a:t>2</a:t>
            </a:r>
            <a:r>
              <a:rPr lang="en-US" sz="2400" noProof="1" smtClean="0"/>
              <a:t>) Теорії революційного розвитку суспільства </a:t>
            </a:r>
            <a:r>
              <a:rPr lang="en-US" sz="2400" noProof="1" smtClean="0"/>
              <a:t>(</a:t>
            </a:r>
            <a:r>
              <a:rPr lang="en-US" sz="2400" noProof="1" smtClean="0"/>
              <a:t>соціальний </a:t>
            </a:r>
            <a:r>
              <a:rPr lang="en-US" sz="2400" noProof="1" smtClean="0"/>
              <a:t>революціонізм</a:t>
            </a:r>
            <a:r>
              <a:rPr lang="en-US" sz="2400" noProof="1" smtClean="0"/>
              <a:t>). </a:t>
            </a:r>
            <a:endParaRPr lang="en-US" sz="2400" noProof="1" smtClean="0"/>
          </a:p>
          <a:p>
            <a:r>
              <a:rPr lang="en-US" sz="2400" noProof="1" smtClean="0"/>
              <a:t>3</a:t>
            </a:r>
            <a:r>
              <a:rPr lang="en-US" sz="2400" noProof="1" smtClean="0"/>
              <a:t>) Циклічні теорії </a:t>
            </a:r>
            <a:r>
              <a:rPr lang="en-US" sz="2400" noProof="1" smtClean="0"/>
              <a:t>(</a:t>
            </a:r>
            <a:r>
              <a:rPr lang="en-US" sz="2400" noProof="1" smtClean="0"/>
              <a:t>теорії культурно-історичних </a:t>
            </a:r>
            <a:r>
              <a:rPr lang="en-US" sz="2400" noProof="1" smtClean="0"/>
              <a:t>типів</a:t>
            </a:r>
            <a:r>
              <a:rPr lang="en-US" sz="2400" noProof="1" smtClean="0"/>
              <a:t>). </a:t>
            </a:r>
            <a:endParaRPr lang="en-US" sz="2400" noProof="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4779</TotalTime>
  <Words>2924</Words>
  <Application>Microsoft Office PowerPoint</Application>
  <PresentationFormat>Произвольный</PresentationFormat>
  <Paragraphs>166</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Тема: Соціальні зміни</vt:lpstr>
      <vt:lpstr>Соціальні процеси</vt:lpstr>
      <vt:lpstr>Соціальні процеси</vt:lpstr>
      <vt:lpstr>Соціальні процеси</vt:lpstr>
      <vt:lpstr>Соціальні зміни та їхні види</vt:lpstr>
      <vt:lpstr>Соціальні зміни та їхні види</vt:lpstr>
      <vt:lpstr>Соціальні зміни та їхні види</vt:lpstr>
      <vt:lpstr>Соціальні зміни та їхні види</vt:lpstr>
      <vt:lpstr>Соціальні зміни та їхні види</vt:lpstr>
      <vt:lpstr>Соціальні зміни та їхні види</vt:lpstr>
      <vt:lpstr>Соціальні зміни та їхні види</vt:lpstr>
      <vt:lpstr>Соціальні зміни та їхні види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lpstr>Соціальні конфлікти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методів в кількісній і якісній стратегїї дослідження»</dc:title>
  <dc:creator>Гойда Анна</dc:creator>
  <cp:lastModifiedBy> </cp:lastModifiedBy>
  <cp:revision>41</cp:revision>
  <dcterms:created xsi:type="dcterms:W3CDTF">2020-10-05T19:12:53Z</dcterms:created>
  <dcterms:modified xsi:type="dcterms:W3CDTF">2021-05-14T06:11:35Z</dcterms:modified>
</cp:coreProperties>
</file>