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06.10.2020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lide-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50848" y="1091184"/>
            <a:ext cx="6242304" cy="46756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0"/>
            <a:ext cx="6323040" cy="1266416"/>
          </a:xfrm>
        </p:spPr>
        <p:txBody>
          <a:bodyPr/>
          <a:lstStyle/>
          <a:p>
            <a:pPr algn="ctr"/>
            <a:r>
              <a:rPr lang="uk-UA" sz="4000" dirty="0" smtClean="0"/>
              <a:t>Соціальні системи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628800"/>
            <a:ext cx="7668344" cy="5445224"/>
          </a:xfrm>
        </p:spPr>
        <p:txBody>
          <a:bodyPr>
            <a:normAutofit/>
          </a:bodyPr>
          <a:lstStyle/>
          <a:p>
            <a:pPr algn="ctr"/>
            <a:r>
              <a:rPr lang="ru-RU" sz="2300" b="1" dirty="0" smtClean="0">
                <a:solidFill>
                  <a:srgbClr val="FFFF00"/>
                </a:solidFill>
              </a:rPr>
              <a:t>В </a:t>
            </a:r>
            <a:r>
              <a:rPr lang="ru-RU" sz="2300" b="1" dirty="0" err="1" smtClean="0">
                <a:solidFill>
                  <a:srgbClr val="FFFF00"/>
                </a:solidFill>
              </a:rPr>
              <a:t>цілому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традиційні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суспільства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звичайно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вважаються</a:t>
            </a:r>
            <a:r>
              <a:rPr lang="ru-RU" sz="2300" b="1" dirty="0" smtClean="0">
                <a:solidFill>
                  <a:srgbClr val="FFFF00"/>
                </a:solidFill>
              </a:rPr>
              <a:t> "</a:t>
            </a:r>
            <a:r>
              <a:rPr lang="ru-RU" sz="2300" b="1" dirty="0" err="1" smtClean="0">
                <a:solidFill>
                  <a:srgbClr val="FFFF00"/>
                </a:solidFill>
              </a:rPr>
              <a:t>закритими</a:t>
            </a:r>
            <a:r>
              <a:rPr lang="ru-RU" sz="2300" b="1" dirty="0" smtClean="0">
                <a:solidFill>
                  <a:srgbClr val="FFFF00"/>
                </a:solidFill>
              </a:rPr>
              <a:t>". </a:t>
            </a:r>
            <a:r>
              <a:rPr lang="ru-RU" sz="2300" b="1" dirty="0" err="1" smtClean="0">
                <a:solidFill>
                  <a:srgbClr val="FFFF00"/>
                </a:solidFill>
              </a:rPr>
              <a:t>Відповідно</a:t>
            </a:r>
            <a:r>
              <a:rPr lang="ru-RU" sz="2300" b="1" dirty="0" smtClean="0">
                <a:solidFill>
                  <a:srgbClr val="FFFF00"/>
                </a:solidFill>
              </a:rPr>
              <a:t>, "</a:t>
            </a:r>
            <a:r>
              <a:rPr lang="ru-RU" sz="2300" b="1" dirty="0" err="1" smtClean="0">
                <a:solidFill>
                  <a:srgbClr val="FFFF00"/>
                </a:solidFill>
              </a:rPr>
              <a:t>відкриті</a:t>
            </a:r>
            <a:r>
              <a:rPr lang="ru-RU" sz="2300" b="1" dirty="0" smtClean="0">
                <a:solidFill>
                  <a:srgbClr val="FFFF00"/>
                </a:solidFill>
              </a:rPr>
              <a:t>" </a:t>
            </a:r>
            <a:r>
              <a:rPr lang="ru-RU" sz="2300" b="1" dirty="0" err="1" smtClean="0">
                <a:solidFill>
                  <a:srgbClr val="FFFF00"/>
                </a:solidFill>
              </a:rPr>
              <a:t>суспільства</a:t>
            </a:r>
            <a:r>
              <a:rPr lang="ru-RU" sz="2300" b="1" dirty="0" smtClean="0">
                <a:solidFill>
                  <a:srgbClr val="FFFF00"/>
                </a:solidFill>
              </a:rPr>
              <a:t> — </a:t>
            </a:r>
            <a:r>
              <a:rPr lang="ru-RU" sz="2300" b="1" dirty="0" err="1" smtClean="0">
                <a:solidFill>
                  <a:srgbClr val="FFFF00"/>
                </a:solidFill>
              </a:rPr>
              <a:t>це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суспільства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з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високим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рівнем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і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складним</a:t>
            </a:r>
            <a:r>
              <a:rPr lang="ru-RU" sz="2300" b="1" dirty="0" smtClean="0">
                <a:solidFill>
                  <a:srgbClr val="FFFF00"/>
                </a:solidFill>
              </a:rPr>
              <a:t> характером </a:t>
            </a:r>
            <a:r>
              <a:rPr lang="ru-RU" sz="2300" b="1" dirty="0" err="1" smtClean="0">
                <a:solidFill>
                  <a:srgbClr val="FFFF00"/>
                </a:solidFill>
              </a:rPr>
              <a:t>соціальної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мобільності</a:t>
            </a:r>
            <a:r>
              <a:rPr lang="ru-RU" sz="2300" b="1" dirty="0" smtClean="0">
                <a:solidFill>
                  <a:srgbClr val="FFFF00"/>
                </a:solidFill>
              </a:rPr>
              <a:t>. </a:t>
            </a:r>
            <a:r>
              <a:rPr lang="ru-RU" sz="2300" b="1" dirty="0" err="1" smtClean="0">
                <a:solidFill>
                  <a:srgbClr val="FFFF00"/>
                </a:solidFill>
              </a:rPr>
              <a:t>Таке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сучасне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індустріальне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суспільство</a:t>
            </a:r>
            <a:r>
              <a:rPr lang="ru-RU" sz="2300" b="1" dirty="0" smtClean="0">
                <a:solidFill>
                  <a:srgbClr val="FFFF00"/>
                </a:solidFill>
              </a:rPr>
              <a:t>.</a:t>
            </a:r>
          </a:p>
          <a:p>
            <a:pPr algn="ctr"/>
            <a:r>
              <a:rPr lang="ru-RU" sz="2300" b="1" dirty="0" smtClean="0">
                <a:solidFill>
                  <a:srgbClr val="FFFF00"/>
                </a:solidFill>
              </a:rPr>
              <a:t>У </a:t>
            </a:r>
            <a:r>
              <a:rPr lang="ru-RU" sz="2300" b="1" dirty="0" err="1" smtClean="0">
                <a:solidFill>
                  <a:srgbClr val="FFFF00"/>
                </a:solidFill>
              </a:rPr>
              <a:t>відкритій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соціальній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системі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розподіл</a:t>
            </a:r>
            <a:r>
              <a:rPr lang="ru-RU" sz="2300" b="1" dirty="0" smtClean="0">
                <a:solidFill>
                  <a:srgbClr val="FFFF00"/>
                </a:solidFill>
              </a:rPr>
              <a:t> на </a:t>
            </a:r>
            <a:r>
              <a:rPr lang="ru-RU" sz="2300" b="1" dirty="0" err="1" smtClean="0">
                <a:solidFill>
                  <a:srgbClr val="FFFF00"/>
                </a:solidFill>
              </a:rPr>
              <a:t>соціальні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класи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встановлюється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дуже</a:t>
            </a:r>
            <a:r>
              <a:rPr lang="ru-RU" sz="2300" b="1" dirty="0" smtClean="0">
                <a:solidFill>
                  <a:srgbClr val="FFFF00"/>
                </a:solidFill>
              </a:rPr>
              <a:t> легко, </a:t>
            </a:r>
            <a:r>
              <a:rPr lang="ru-RU" sz="2300" b="1" dirty="0" err="1" smtClean="0">
                <a:solidFill>
                  <a:srgbClr val="FFFF00"/>
                </a:solidFill>
              </a:rPr>
              <a:t>але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межі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цих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класів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майже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непомітні</a:t>
            </a:r>
            <a:r>
              <a:rPr lang="ru-RU" sz="2300" b="1" dirty="0" smtClean="0">
                <a:solidFill>
                  <a:srgbClr val="FFFF00"/>
                </a:solidFill>
              </a:rPr>
              <a:t>. І </a:t>
            </a:r>
            <a:r>
              <a:rPr lang="ru-RU" sz="2300" b="1" dirty="0" err="1" smtClean="0">
                <a:solidFill>
                  <a:srgbClr val="FFFF00"/>
                </a:solidFill>
              </a:rPr>
              <a:t>хоча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це</a:t>
            </a:r>
            <a:r>
              <a:rPr lang="ru-RU" sz="2300" b="1" dirty="0" smtClean="0">
                <a:solidFill>
                  <a:srgbClr val="FFFF00"/>
                </a:solidFill>
              </a:rPr>
              <a:t> не </a:t>
            </a:r>
            <a:r>
              <a:rPr lang="ru-RU" sz="2300" b="1" dirty="0" err="1" smtClean="0">
                <a:solidFill>
                  <a:srgbClr val="FFFF00"/>
                </a:solidFill>
              </a:rPr>
              <a:t>завжди</a:t>
            </a:r>
            <a:r>
              <a:rPr lang="ru-RU" sz="2300" b="1" dirty="0" smtClean="0">
                <a:solidFill>
                  <a:srgbClr val="FFFF00"/>
                </a:solidFill>
              </a:rPr>
              <a:t> легко, </a:t>
            </a:r>
            <a:r>
              <a:rPr lang="ru-RU" sz="2300" b="1" dirty="0" err="1" smtClean="0">
                <a:solidFill>
                  <a:srgbClr val="FFFF00"/>
                </a:solidFill>
              </a:rPr>
              <a:t>але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пересування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з</a:t>
            </a:r>
            <a:r>
              <a:rPr lang="ru-RU" sz="2300" b="1" dirty="0" smtClean="0">
                <a:solidFill>
                  <a:srgbClr val="FFFF00"/>
                </a:solidFill>
              </a:rPr>
              <a:t> одного </a:t>
            </a:r>
            <a:r>
              <a:rPr lang="ru-RU" sz="2300" b="1" dirty="0" err="1" smtClean="0">
                <a:solidFill>
                  <a:srgbClr val="FFFF00"/>
                </a:solidFill>
              </a:rPr>
              <a:t>класу</a:t>
            </a:r>
            <a:r>
              <a:rPr lang="ru-RU" sz="2300" b="1" dirty="0" smtClean="0">
                <a:solidFill>
                  <a:srgbClr val="FFFF00"/>
                </a:solidFill>
              </a:rPr>
              <a:t> до </a:t>
            </a:r>
            <a:r>
              <a:rPr lang="ru-RU" sz="2300" b="1" dirty="0" err="1" smtClean="0">
                <a:solidFill>
                  <a:srgbClr val="FFFF00"/>
                </a:solidFill>
              </a:rPr>
              <a:t>іншого</a:t>
            </a:r>
            <a:r>
              <a:rPr lang="ru-RU" sz="2300" b="1" dirty="0" smtClean="0">
                <a:solidFill>
                  <a:srgbClr val="FFFF00"/>
                </a:solidFill>
              </a:rPr>
              <a:t> </a:t>
            </a:r>
            <a:r>
              <a:rPr lang="ru-RU" sz="2300" b="1" dirty="0" err="1" smtClean="0">
                <a:solidFill>
                  <a:srgbClr val="FFFF00"/>
                </a:solidFill>
              </a:rPr>
              <a:t>можливе</a:t>
            </a:r>
            <a:r>
              <a:rPr lang="ru-RU" sz="2300" b="1" dirty="0" smtClean="0">
                <a:solidFill>
                  <a:srgbClr val="FFFF00"/>
                </a:solidFill>
              </a:rPr>
              <a:t>. </a:t>
            </a:r>
          </a:p>
          <a:p>
            <a:endParaRPr lang="uk-UA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92696"/>
            <a:ext cx="6408712" cy="332656"/>
          </a:xfrm>
        </p:spPr>
        <p:txBody>
          <a:bodyPr/>
          <a:lstStyle/>
          <a:p>
            <a:pPr algn="ctr"/>
            <a:r>
              <a:rPr lang="uk-UA" sz="3200" dirty="0" smtClean="0"/>
              <a:t>Риси відкритих соціальних систем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340768"/>
            <a:ext cx="7272808" cy="5328592"/>
          </a:xfrm>
        </p:spPr>
        <p:txBody>
          <a:bodyPr>
            <a:normAutofit fontScale="92500" lnSpcReduction="20000"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</a:rPr>
              <a:t>люди, як правило, в </a:t>
            </a:r>
            <a:r>
              <a:rPr lang="ru-RU" sz="2000" b="1" dirty="0" err="1" smtClean="0">
                <a:solidFill>
                  <a:srgbClr val="FFFF00"/>
                </a:solidFill>
              </a:rPr>
              <a:t>боротьбі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досягають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певних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позицій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в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суспільній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ієрархії</a:t>
            </a:r>
            <a:r>
              <a:rPr lang="ru-RU" sz="2000" b="1" dirty="0" smtClean="0">
                <a:solidFill>
                  <a:srgbClr val="FFFF00"/>
                </a:solidFill>
              </a:rPr>
              <a:t>. </a:t>
            </a:r>
            <a:r>
              <a:rPr lang="ru-RU" sz="2000" b="1" dirty="0" err="1" smtClean="0">
                <a:solidFill>
                  <a:srgbClr val="FFFF00"/>
                </a:solidFill>
              </a:rPr>
              <a:t>Якщо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людина</a:t>
            </a:r>
            <a:r>
              <a:rPr lang="ru-RU" sz="2000" b="1" dirty="0" smtClean="0">
                <a:solidFill>
                  <a:srgbClr val="FFFF00"/>
                </a:solidFill>
              </a:rPr>
              <a:t> не </a:t>
            </a:r>
            <a:r>
              <a:rPr lang="ru-RU" sz="2000" b="1" dirty="0" err="1" smtClean="0">
                <a:solidFill>
                  <a:srgbClr val="FFFF00"/>
                </a:solidFill>
              </a:rPr>
              <a:t>прикладає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певних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зусиль</a:t>
            </a:r>
            <a:r>
              <a:rPr lang="ru-RU" sz="2000" b="1" dirty="0" smtClean="0">
                <a:solidFill>
                  <a:srgbClr val="FFFF00"/>
                </a:solidFill>
              </a:rPr>
              <a:t>, вона </a:t>
            </a:r>
            <a:r>
              <a:rPr lang="ru-RU" sz="2000" b="1" dirty="0" err="1" smtClean="0">
                <a:solidFill>
                  <a:srgbClr val="FFFF00"/>
                </a:solidFill>
              </a:rPr>
              <a:t>може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втратити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своє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колишнє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положення</a:t>
            </a:r>
            <a:r>
              <a:rPr lang="ru-RU" sz="2000" b="1" dirty="0" smtClean="0">
                <a:solidFill>
                  <a:srgbClr val="FFFF00"/>
                </a:solidFill>
              </a:rPr>
              <a:t> в </a:t>
            </a:r>
            <a:r>
              <a:rPr lang="ru-RU" sz="2000" b="1" dirty="0" err="1" smtClean="0">
                <a:solidFill>
                  <a:srgbClr val="FFFF00"/>
                </a:solidFill>
              </a:rPr>
              <a:t>суспільстві</a:t>
            </a:r>
            <a:r>
              <a:rPr lang="ru-RU" sz="2000" b="1" dirty="0" smtClean="0">
                <a:solidFill>
                  <a:srgbClr val="FFFF00"/>
                </a:solidFill>
              </a:rPr>
              <a:t>;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</a:rPr>
              <a:t>люди </a:t>
            </a:r>
            <a:r>
              <a:rPr lang="ru-RU" sz="2000" b="1" dirty="0" err="1" smtClean="0">
                <a:solidFill>
                  <a:srgbClr val="FFFF00"/>
                </a:solidFill>
              </a:rPr>
              <a:t>мають</a:t>
            </a:r>
            <a:r>
              <a:rPr lang="ru-RU" sz="2000" b="1" dirty="0" smtClean="0">
                <a:solidFill>
                  <a:srgbClr val="FFFF00"/>
                </a:solidFill>
              </a:rPr>
              <a:t> стимул </a:t>
            </a:r>
            <a:r>
              <a:rPr lang="ru-RU" sz="2000" b="1" dirty="0" err="1" smtClean="0">
                <a:solidFill>
                  <a:srgbClr val="FFFF00"/>
                </a:solidFill>
              </a:rPr>
              <a:t>постійно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наполегливо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працювати</a:t>
            </a:r>
            <a:r>
              <a:rPr lang="ru-RU" sz="2000" b="1" dirty="0" smtClean="0">
                <a:solidFill>
                  <a:srgbClr val="FFFF00"/>
                </a:solidFill>
              </a:rPr>
              <a:t>, </a:t>
            </a:r>
            <a:r>
              <a:rPr lang="ru-RU" sz="2000" b="1" dirty="0" err="1" smtClean="0">
                <a:solidFill>
                  <a:srgbClr val="FFFF00"/>
                </a:solidFill>
              </a:rPr>
              <a:t>знаючи</a:t>
            </a:r>
            <a:r>
              <a:rPr lang="ru-RU" sz="2000" b="1" dirty="0" smtClean="0">
                <a:solidFill>
                  <a:srgbClr val="FFFF00"/>
                </a:solidFill>
              </a:rPr>
              <a:t>, </a:t>
            </a:r>
            <a:r>
              <a:rPr lang="ru-RU" sz="2000" b="1" dirty="0" err="1" smtClean="0">
                <a:solidFill>
                  <a:srgbClr val="FFFF00"/>
                </a:solidFill>
              </a:rPr>
              <a:t>шо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має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можливість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поліпшити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свій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соціальне</a:t>
            </a:r>
            <a:r>
              <a:rPr lang="ru-RU" sz="2000" b="1" dirty="0" smtClean="0">
                <a:solidFill>
                  <a:srgbClr val="FFFF00"/>
                </a:solidFill>
              </a:rPr>
              <a:t> стан;</a:t>
            </a:r>
          </a:p>
          <a:p>
            <a:pPr algn="ctr"/>
            <a:r>
              <a:rPr lang="ru-RU" sz="2000" b="1" dirty="0" err="1" smtClean="0">
                <a:solidFill>
                  <a:srgbClr val="FFFF00"/>
                </a:solidFill>
              </a:rPr>
              <a:t>відкриті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соціальні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системи</a:t>
            </a:r>
            <a:r>
              <a:rPr lang="ru-RU" sz="2000" b="1" dirty="0" smtClean="0">
                <a:solidFill>
                  <a:srgbClr val="FFFF00"/>
                </a:solidFill>
              </a:rPr>
              <a:t>, як правило, </a:t>
            </a:r>
            <a:r>
              <a:rPr lang="ru-RU" sz="2000" b="1" dirty="0" err="1" smtClean="0">
                <a:solidFill>
                  <a:srgbClr val="FFFF00"/>
                </a:solidFill>
              </a:rPr>
              <a:t>мають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високий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рівень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конкурентної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боротьби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або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суперництва</a:t>
            </a:r>
            <a:r>
              <a:rPr lang="ru-RU" sz="2000" b="1" dirty="0" smtClean="0">
                <a:solidFill>
                  <a:srgbClr val="FFFF00"/>
                </a:solidFill>
              </a:rPr>
              <a:t>, </a:t>
            </a:r>
            <a:r>
              <a:rPr lang="ru-RU" sz="2000" b="1" dirty="0" err="1" smtClean="0">
                <a:solidFill>
                  <a:srgbClr val="FFFF00"/>
                </a:solidFill>
              </a:rPr>
              <a:t>оскільки</a:t>
            </a:r>
            <a:r>
              <a:rPr lang="ru-RU" sz="2000" b="1" dirty="0" smtClean="0">
                <a:solidFill>
                  <a:srgbClr val="FFFF00"/>
                </a:solidFill>
              </a:rPr>
              <a:t> люди </a:t>
            </a:r>
            <a:r>
              <a:rPr lang="ru-RU" sz="2000" b="1" dirty="0" err="1" smtClean="0">
                <a:solidFill>
                  <a:srgbClr val="FFFF00"/>
                </a:solidFill>
              </a:rPr>
              <a:t>різних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суспільних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класів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співіснують</a:t>
            </a:r>
            <a:r>
              <a:rPr lang="ru-RU" sz="2000" b="1" dirty="0" smtClean="0">
                <a:solidFill>
                  <a:srgbClr val="FFFF00"/>
                </a:solidFill>
              </a:rPr>
              <a:t> разом </a:t>
            </a:r>
            <a:r>
              <a:rPr lang="ru-RU" sz="2000" b="1" dirty="0" err="1" smtClean="0">
                <a:solidFill>
                  <a:srgbClr val="FFFF00"/>
                </a:solidFill>
              </a:rPr>
              <a:t>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мають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можливість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бачити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життя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іншого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класу</a:t>
            </a:r>
            <a:r>
              <a:rPr lang="ru-RU" sz="2000" b="1" dirty="0" smtClean="0">
                <a:solidFill>
                  <a:srgbClr val="FFFF00"/>
                </a:solidFill>
              </a:rPr>
              <a:t> (людей "</a:t>
            </a:r>
            <a:r>
              <a:rPr lang="ru-RU" sz="2000" b="1" dirty="0" err="1" smtClean="0">
                <a:solidFill>
                  <a:srgbClr val="FFFF00"/>
                </a:solidFill>
              </a:rPr>
              <a:t>іншого</a:t>
            </a:r>
            <a:r>
              <a:rPr lang="ru-RU" sz="2000" b="1" dirty="0" smtClean="0">
                <a:solidFill>
                  <a:srgbClr val="FFFF00"/>
                </a:solidFill>
              </a:rPr>
              <a:t> сорту");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FFFF00"/>
                </a:solidFill>
              </a:rPr>
              <a:t>люди, </a:t>
            </a:r>
            <a:r>
              <a:rPr lang="ru-RU" sz="2000" b="1" dirty="0" err="1" smtClean="0">
                <a:solidFill>
                  <a:srgbClr val="FFFF00"/>
                </a:solidFill>
              </a:rPr>
              <a:t>які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відносяться</a:t>
            </a:r>
            <a:r>
              <a:rPr lang="ru-RU" sz="2000" b="1" dirty="0" smtClean="0">
                <a:solidFill>
                  <a:srgbClr val="FFFF00"/>
                </a:solidFill>
              </a:rPr>
              <a:t> до </a:t>
            </a:r>
            <a:r>
              <a:rPr lang="ru-RU" sz="2000" b="1" dirty="0" err="1" smtClean="0">
                <a:solidFill>
                  <a:srgbClr val="FFFF00"/>
                </a:solidFill>
              </a:rPr>
              <a:t>нижчого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класу</a:t>
            </a:r>
            <a:r>
              <a:rPr lang="ru-RU" sz="2000" b="1" dirty="0" smtClean="0">
                <a:solidFill>
                  <a:srgbClr val="FFFF00"/>
                </a:solidFill>
              </a:rPr>
              <a:t>, </a:t>
            </a:r>
            <a:r>
              <a:rPr lang="ru-RU" sz="2000" b="1" dirty="0" err="1" smtClean="0">
                <a:solidFill>
                  <a:srgbClr val="FFFF00"/>
                </a:solidFill>
              </a:rPr>
              <a:t>розуміють</a:t>
            </a:r>
            <a:r>
              <a:rPr lang="ru-RU" sz="2000" b="1" dirty="0" smtClean="0">
                <a:solidFill>
                  <a:srgbClr val="FFFF00"/>
                </a:solidFill>
              </a:rPr>
              <a:t>, </a:t>
            </a:r>
            <a:r>
              <a:rPr lang="ru-RU" sz="2000" b="1" dirty="0" err="1" smtClean="0">
                <a:solidFill>
                  <a:srgbClr val="FFFF00"/>
                </a:solidFill>
              </a:rPr>
              <a:t>що</a:t>
            </a:r>
            <a:r>
              <a:rPr lang="ru-RU" sz="2000" b="1" dirty="0" smtClean="0">
                <a:solidFill>
                  <a:srgbClr val="FFFF00"/>
                </a:solidFill>
              </a:rPr>
              <a:t> для </a:t>
            </a:r>
            <a:r>
              <a:rPr lang="ru-RU" sz="2000" b="1" dirty="0" err="1" smtClean="0">
                <a:solidFill>
                  <a:srgbClr val="FFFF00"/>
                </a:solidFill>
              </a:rPr>
              <a:t>підвищення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свого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соціального</a:t>
            </a:r>
            <a:r>
              <a:rPr lang="ru-RU" sz="2000" b="1" dirty="0" smtClean="0">
                <a:solidFill>
                  <a:srgbClr val="FFFF00"/>
                </a:solidFill>
              </a:rPr>
              <a:t> статусу вони </a:t>
            </a:r>
            <a:r>
              <a:rPr lang="ru-RU" sz="2000" b="1" dirty="0" err="1" smtClean="0">
                <a:solidFill>
                  <a:srgbClr val="FFFF00"/>
                </a:solidFill>
              </a:rPr>
              <a:t>повинні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більше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працювати</a:t>
            </a:r>
            <a:r>
              <a:rPr lang="ru-RU" sz="2000" b="1" dirty="0" smtClean="0">
                <a:solidFill>
                  <a:srgbClr val="FFFF00"/>
                </a:solidFill>
              </a:rPr>
              <a:t>; люди, </a:t>
            </a:r>
            <a:r>
              <a:rPr lang="ru-RU" sz="2000" b="1" dirty="0" err="1" smtClean="0">
                <a:solidFill>
                  <a:srgbClr val="FFFF00"/>
                </a:solidFill>
              </a:rPr>
              <a:t>які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відносяться</a:t>
            </a:r>
            <a:r>
              <a:rPr lang="ru-RU" sz="2000" b="1" dirty="0" smtClean="0">
                <a:solidFill>
                  <a:srgbClr val="FFFF00"/>
                </a:solidFill>
              </a:rPr>
              <a:t> до </a:t>
            </a:r>
            <a:r>
              <a:rPr lang="ru-RU" sz="2000" b="1" dirty="0" err="1" smtClean="0">
                <a:solidFill>
                  <a:srgbClr val="FFFF00"/>
                </a:solidFill>
              </a:rPr>
              <a:t>вищого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класу</a:t>
            </a:r>
            <a:r>
              <a:rPr lang="ru-RU" sz="2000" b="1" dirty="0" smtClean="0">
                <a:solidFill>
                  <a:srgbClr val="FFFF00"/>
                </a:solidFill>
              </a:rPr>
              <a:t>, </a:t>
            </a:r>
            <a:r>
              <a:rPr lang="ru-RU" sz="2000" b="1" dirty="0" err="1" smtClean="0">
                <a:solidFill>
                  <a:srgbClr val="FFFF00"/>
                </a:solidFill>
              </a:rPr>
              <a:t>також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прагнуть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працювати</a:t>
            </a:r>
            <a:r>
              <a:rPr lang="ru-RU" sz="2000" b="1" dirty="0" smtClean="0">
                <a:solidFill>
                  <a:srgbClr val="FFFF00"/>
                </a:solidFill>
              </a:rPr>
              <a:t> активно </a:t>
            </a:r>
            <a:r>
              <a:rPr lang="ru-RU" sz="2000" b="1" dirty="0" err="1" smtClean="0">
                <a:solidFill>
                  <a:srgbClr val="FFFF00"/>
                </a:solidFill>
              </a:rPr>
              <a:t>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наполегливо</a:t>
            </a:r>
            <a:r>
              <a:rPr lang="ru-RU" sz="2000" b="1" dirty="0" smtClean="0">
                <a:solidFill>
                  <a:srgbClr val="FFFF00"/>
                </a:solidFill>
              </a:rPr>
              <a:t> для того, </a:t>
            </a:r>
            <a:r>
              <a:rPr lang="ru-RU" sz="2000" b="1" dirty="0" err="1" smtClean="0">
                <a:solidFill>
                  <a:srgbClr val="FFFF00"/>
                </a:solidFill>
              </a:rPr>
              <a:t>щоб</a:t>
            </a:r>
            <a:r>
              <a:rPr lang="ru-RU" sz="2000" b="1" dirty="0" smtClean="0">
                <a:solidFill>
                  <a:srgbClr val="FFFF00"/>
                </a:solidFill>
              </a:rPr>
              <a:t> не </a:t>
            </a:r>
            <a:r>
              <a:rPr lang="ru-RU" sz="2000" b="1" dirty="0" err="1" smtClean="0">
                <a:solidFill>
                  <a:srgbClr val="FFFF00"/>
                </a:solidFill>
              </a:rPr>
              <a:t>втратити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свого</a:t>
            </a:r>
            <a:r>
              <a:rPr lang="ru-RU" sz="2000" b="1" dirty="0" smtClean="0">
                <a:solidFill>
                  <a:srgbClr val="FFFF00"/>
                </a:solidFill>
              </a:rPr>
              <a:t> статусу </a:t>
            </a:r>
            <a:r>
              <a:rPr lang="ru-RU" sz="2000" b="1" dirty="0" err="1" smtClean="0">
                <a:solidFill>
                  <a:srgbClr val="FFFF00"/>
                </a:solidFill>
              </a:rPr>
              <a:t>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зберегти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дистанцію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між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соціальними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класами</a:t>
            </a:r>
            <a:r>
              <a:rPr lang="ru-RU" sz="2000" b="1" dirty="0" smtClean="0">
                <a:solidFill>
                  <a:srgbClr val="FFFF00"/>
                </a:solidFill>
              </a:rPr>
              <a:t>;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err="1" smtClean="0">
                <a:solidFill>
                  <a:srgbClr val="FFFF00"/>
                </a:solidFill>
              </a:rPr>
              <a:t>якщо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ця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дистанція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стає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дуже</a:t>
            </a:r>
            <a:r>
              <a:rPr lang="ru-RU" sz="2000" b="1" dirty="0" smtClean="0">
                <a:solidFill>
                  <a:srgbClr val="FFFF00"/>
                </a:solidFill>
              </a:rPr>
              <a:t> великою, у </a:t>
            </a:r>
            <a:r>
              <a:rPr lang="ru-RU" sz="2000" b="1" dirty="0" err="1" smtClean="0">
                <a:solidFill>
                  <a:srgbClr val="FFFF00"/>
                </a:solidFill>
              </a:rPr>
              <a:t>відкритій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соціальній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системі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відбувається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соціальний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зсув</a:t>
            </a:r>
            <a:r>
              <a:rPr lang="ru-RU" sz="2000" b="1" dirty="0" smtClean="0">
                <a:solidFill>
                  <a:srgbClr val="FFFF00"/>
                </a:solidFill>
              </a:rPr>
              <a:t>, </a:t>
            </a:r>
            <a:r>
              <a:rPr lang="ru-RU" sz="2000" b="1" dirty="0" err="1" smtClean="0">
                <a:solidFill>
                  <a:srgbClr val="FFFF00"/>
                </a:solidFill>
              </a:rPr>
              <a:t>оскільки</a:t>
            </a:r>
            <a:r>
              <a:rPr lang="ru-RU" sz="2000" b="1" dirty="0" smtClean="0">
                <a:solidFill>
                  <a:srgbClr val="FFFF00"/>
                </a:solidFill>
              </a:rPr>
              <a:t> люди </a:t>
            </a:r>
            <a:r>
              <a:rPr lang="ru-RU" sz="2000" b="1" dirty="0" err="1" smtClean="0">
                <a:solidFill>
                  <a:srgbClr val="FFFF00"/>
                </a:solidFill>
              </a:rPr>
              <a:t>усвідомлюють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нерівність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своїх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можливостей</a:t>
            </a:r>
            <a:r>
              <a:rPr lang="ru-RU" sz="2000" b="1" dirty="0" smtClean="0">
                <a:solidFill>
                  <a:srgbClr val="FFFF00"/>
                </a:solidFill>
              </a:rPr>
              <a:t> для </a:t>
            </a:r>
            <a:r>
              <a:rPr lang="ru-RU" sz="2000" b="1" dirty="0" err="1" smtClean="0">
                <a:solidFill>
                  <a:srgbClr val="FFFF00"/>
                </a:solidFill>
              </a:rPr>
              <a:t>досягнення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успіху</a:t>
            </a:r>
            <a:r>
              <a:rPr lang="ru-RU" sz="2000" b="1" dirty="0" smtClean="0">
                <a:solidFill>
                  <a:srgbClr val="FFFF00"/>
                </a:solidFill>
              </a:rPr>
              <a:t> в </a:t>
            </a:r>
            <a:r>
              <a:rPr lang="ru-RU" sz="2000" b="1" dirty="0" err="1" smtClean="0">
                <a:solidFill>
                  <a:srgbClr val="FFFF00"/>
                </a:solidFill>
              </a:rPr>
              <a:t>суспільстві</a:t>
            </a:r>
            <a:r>
              <a:rPr lang="ru-RU" sz="2000" b="1" dirty="0" smtClean="0">
                <a:solidFill>
                  <a:srgbClr val="FFFF00"/>
                </a:solidFill>
              </a:rPr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498032" cy="456080"/>
          </a:xfrm>
        </p:spPr>
        <p:txBody>
          <a:bodyPr/>
          <a:lstStyle/>
          <a:p>
            <a:pPr algn="ctr"/>
            <a:r>
              <a:rPr lang="uk-UA" sz="4000" dirty="0" smtClean="0"/>
              <a:t>Закрита соціальна система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2348880"/>
            <a:ext cx="8640960" cy="4248472"/>
          </a:xfrm>
        </p:spPr>
        <p:txBody>
          <a:bodyPr>
            <a:noAutofit/>
          </a:bodyPr>
          <a:lstStyle/>
          <a:p>
            <a:endParaRPr lang="ru-RU" sz="1800" b="1" dirty="0" smtClean="0"/>
          </a:p>
          <a:p>
            <a:endParaRPr lang="ru-RU" sz="1800" b="1" dirty="0" smtClean="0"/>
          </a:p>
          <a:p>
            <a:endParaRPr lang="ru-RU" sz="1800" b="1" dirty="0" smtClean="0"/>
          </a:p>
          <a:p>
            <a:endParaRPr lang="ru-RU" sz="1800" b="1" dirty="0" smtClean="0"/>
          </a:p>
          <a:p>
            <a:endParaRPr lang="ru-RU" sz="1800" b="1" dirty="0" smtClean="0"/>
          </a:p>
          <a:p>
            <a:pPr algn="ctr"/>
            <a:endParaRPr lang="ru-RU" sz="1800" b="1" dirty="0" smtClean="0">
              <a:solidFill>
                <a:srgbClr val="FFFF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В </a:t>
            </a:r>
            <a:r>
              <a:rPr lang="ru-RU" sz="2000" b="1" dirty="0" err="1" smtClean="0">
                <a:solidFill>
                  <a:srgbClr val="FFFF00"/>
                </a:solidFill>
              </a:rPr>
              <a:t>закритій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соціальній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системі</a:t>
            </a:r>
            <a:r>
              <a:rPr lang="ru-RU" sz="2000" b="1" dirty="0" smtClean="0">
                <a:solidFill>
                  <a:srgbClr val="FFFF00"/>
                </a:solidFill>
              </a:rPr>
              <a:t>, яку </a:t>
            </a:r>
            <a:r>
              <a:rPr lang="ru-RU" sz="2000" b="1" dirty="0" err="1" smtClean="0">
                <a:solidFill>
                  <a:srgbClr val="FFFF00"/>
                </a:solidFill>
              </a:rPr>
              <a:t>іноді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називають</a:t>
            </a:r>
            <a:r>
              <a:rPr lang="ru-RU" sz="2000" b="1" dirty="0" smtClean="0">
                <a:solidFill>
                  <a:srgbClr val="FFFF00"/>
                </a:solidFill>
              </a:rPr>
              <a:t> кастовою системою, </a:t>
            </a:r>
            <a:r>
              <a:rPr lang="ru-RU" sz="2000" b="1" dirty="0" err="1" smtClean="0">
                <a:solidFill>
                  <a:srgbClr val="FFFF00"/>
                </a:solidFill>
              </a:rPr>
              <a:t>розподіл</a:t>
            </a:r>
            <a:r>
              <a:rPr lang="ru-RU" sz="2000" b="1" dirty="0" smtClean="0">
                <a:solidFill>
                  <a:srgbClr val="FFFF00"/>
                </a:solidFill>
              </a:rPr>
              <a:t> на </a:t>
            </a:r>
            <a:r>
              <a:rPr lang="ru-RU" sz="2000" b="1" dirty="0" err="1" smtClean="0">
                <a:solidFill>
                  <a:srgbClr val="FFFF00"/>
                </a:solidFill>
              </a:rPr>
              <a:t>соціальні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класи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встановлюється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також</a:t>
            </a:r>
            <a:r>
              <a:rPr lang="ru-RU" sz="2000" b="1" dirty="0" smtClean="0">
                <a:solidFill>
                  <a:srgbClr val="FFFF00"/>
                </a:solidFill>
              </a:rPr>
              <a:t> легко, </a:t>
            </a:r>
            <a:r>
              <a:rPr lang="ru-RU" sz="2000" b="1" dirty="0" err="1" smtClean="0">
                <a:solidFill>
                  <a:srgbClr val="FFFF00"/>
                </a:solidFill>
              </a:rPr>
              <a:t>але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межі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між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різними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класами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встановлюються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дуже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чітко</a:t>
            </a:r>
            <a:r>
              <a:rPr lang="ru-RU" sz="2000" b="1" dirty="0" smtClean="0">
                <a:solidFill>
                  <a:srgbClr val="FFFF00"/>
                </a:solidFill>
              </a:rPr>
              <a:t> (на </a:t>
            </a:r>
            <a:r>
              <a:rPr lang="ru-RU" sz="2000" b="1" dirty="0" err="1" smtClean="0">
                <a:solidFill>
                  <a:srgbClr val="FFFF00"/>
                </a:solidFill>
              </a:rPr>
              <a:t>відміну</a:t>
            </a:r>
            <a:r>
              <a:rPr lang="ru-RU" sz="2000" b="1" dirty="0" smtClean="0">
                <a:solidFill>
                  <a:srgbClr val="FFFF00"/>
                </a:solidFill>
              </a:rPr>
              <a:t> </a:t>
            </a:r>
            <a:r>
              <a:rPr lang="ru-RU" sz="2000" b="1" dirty="0" err="1" smtClean="0">
                <a:solidFill>
                  <a:srgbClr val="FFFF00"/>
                </a:solidFill>
              </a:rPr>
              <a:t>від</a:t>
            </a:r>
            <a:r>
              <a:rPr lang="ru-RU" sz="2000" b="1" dirty="0" smtClean="0">
                <a:solidFill>
                  <a:srgbClr val="FFFF00"/>
                </a:solidFill>
              </a:rPr>
              <a:t> систем </a:t>
            </a:r>
            <a:r>
              <a:rPr lang="ru-RU" sz="2000" b="1" dirty="0" err="1" smtClean="0">
                <a:solidFill>
                  <a:srgbClr val="FFFF00"/>
                </a:solidFill>
              </a:rPr>
              <a:t>відкритих</a:t>
            </a:r>
            <a:r>
              <a:rPr lang="ru-RU" sz="2000" b="1" dirty="0" smtClean="0">
                <a:solidFill>
                  <a:srgbClr val="FFFF00"/>
                </a:solidFill>
              </a:rPr>
              <a:t>). </a:t>
            </a:r>
          </a:p>
          <a:p>
            <a:endParaRPr lang="ru-RU" sz="2000" dirty="0"/>
          </a:p>
        </p:txBody>
      </p:sp>
      <p:pic>
        <p:nvPicPr>
          <p:cNvPr id="4" name="Рисунок 3" descr="ea3e4b89-88c8-409a-886f-5d9014cd6d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1196752"/>
            <a:ext cx="3667774" cy="276339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60840" cy="720080"/>
          </a:xfrm>
        </p:spPr>
        <p:txBody>
          <a:bodyPr/>
          <a:lstStyle/>
          <a:p>
            <a:pPr algn="ctr"/>
            <a:r>
              <a:rPr lang="uk-UA" sz="3200" dirty="0" smtClean="0"/>
              <a:t>Риси закритих соціальних систем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412776"/>
            <a:ext cx="8280920" cy="4968552"/>
          </a:xfrm>
        </p:spPr>
        <p:txBody>
          <a:bodyPr>
            <a:normAutofit fontScale="85000" lnSpcReduction="20000"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2400" b="1" dirty="0" err="1" smtClean="0">
                <a:solidFill>
                  <a:srgbClr val="FFFF00"/>
                </a:solidFill>
              </a:rPr>
              <a:t>неможлива</a:t>
            </a:r>
            <a:r>
              <a:rPr lang="ru-RU" sz="2400" b="1" dirty="0" smtClean="0">
                <a:solidFill>
                  <a:srgbClr val="FFFF00"/>
                </a:solidFill>
              </a:rPr>
              <a:t> вертикальна </a:t>
            </a:r>
            <a:r>
              <a:rPr lang="ru-RU" sz="2400" b="1" dirty="0" err="1" smtClean="0">
                <a:solidFill>
                  <a:srgbClr val="FFFF00"/>
                </a:solidFill>
              </a:rPr>
              <a:t>соціальна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sz="2400" b="1" dirty="0" smtClean="0">
                <a:solidFill>
                  <a:srgbClr val="FFFF00"/>
                </a:solidFill>
              </a:rPr>
              <a:t>;</a:t>
            </a:r>
          </a:p>
          <a:p>
            <a:pPr algn="ctr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FF00"/>
                </a:solidFill>
              </a:rPr>
              <a:t>при </a:t>
            </a:r>
            <a:r>
              <a:rPr lang="ru-RU" sz="2400" b="1" dirty="0" err="1" smtClean="0">
                <a:solidFill>
                  <a:srgbClr val="FFFF00"/>
                </a:solidFill>
              </a:rPr>
              <a:t>розгляді</a:t>
            </a:r>
            <a:r>
              <a:rPr lang="ru-RU" sz="2400" b="1" dirty="0" smtClean="0">
                <a:solidFill>
                  <a:srgbClr val="FFFF00"/>
                </a:solidFill>
              </a:rPr>
              <a:t> таких систем </a:t>
            </a:r>
            <a:r>
              <a:rPr lang="ru-RU" sz="2400" b="1" dirty="0" err="1" smtClean="0">
                <a:solidFill>
                  <a:srgbClr val="FFFF00"/>
                </a:solidFill>
              </a:rPr>
              <a:t>різні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стратифікаційні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групи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позначаються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терміном</a:t>
            </a:r>
            <a:r>
              <a:rPr lang="ru-RU" sz="2400" b="1" dirty="0" smtClean="0">
                <a:solidFill>
                  <a:srgbClr val="FFFF00"/>
                </a:solidFill>
              </a:rPr>
              <a:t> "каста";</a:t>
            </a:r>
          </a:p>
          <a:p>
            <a:pPr algn="ctr">
              <a:buFont typeface="Arial" pitchFamily="34" charset="0"/>
              <a:buChar char="•"/>
            </a:pPr>
            <a:r>
              <a:rPr lang="ru-RU" sz="2400" b="1" dirty="0" err="1" smtClean="0">
                <a:solidFill>
                  <a:srgbClr val="FFFF00"/>
                </a:solidFill>
              </a:rPr>
              <a:t>наполеглива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праця</a:t>
            </a:r>
            <a:r>
              <a:rPr lang="ru-RU" sz="2400" b="1" dirty="0" smtClean="0">
                <a:solidFill>
                  <a:srgbClr val="FFFF00"/>
                </a:solidFill>
              </a:rPr>
              <a:t> не </a:t>
            </a:r>
            <a:r>
              <a:rPr lang="ru-RU" sz="2400" b="1" dirty="0" err="1" smtClean="0">
                <a:solidFill>
                  <a:srgbClr val="FFFF00"/>
                </a:solidFill>
              </a:rPr>
              <a:t>призводить</a:t>
            </a:r>
            <a:r>
              <a:rPr lang="ru-RU" sz="2400" b="1" dirty="0" smtClean="0">
                <a:solidFill>
                  <a:srgbClr val="FFFF00"/>
                </a:solidFill>
              </a:rPr>
              <a:t> до </a:t>
            </a:r>
            <a:r>
              <a:rPr lang="ru-RU" sz="2400" b="1" dirty="0" err="1" smtClean="0">
                <a:solidFill>
                  <a:srgbClr val="FFFF00"/>
                </a:solidFill>
              </a:rPr>
              <a:t>змін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і</a:t>
            </a:r>
            <a:r>
              <a:rPr lang="ru-RU" sz="2400" b="1" dirty="0" smtClean="0">
                <a:solidFill>
                  <a:srgbClr val="FFFF00"/>
                </a:solidFill>
              </a:rPr>
              <a:t>, перш за все, </a:t>
            </a:r>
            <a:r>
              <a:rPr lang="ru-RU" sz="2400" b="1" dirty="0" err="1" smtClean="0">
                <a:solidFill>
                  <a:srgbClr val="FFFF00"/>
                </a:solidFill>
              </a:rPr>
              <a:t>підвищення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соціального</a:t>
            </a:r>
            <a:r>
              <a:rPr lang="ru-RU" sz="2400" b="1" dirty="0" smtClean="0">
                <a:solidFill>
                  <a:srgbClr val="FFFF00"/>
                </a:solidFill>
              </a:rPr>
              <a:t> статусу; талант, </a:t>
            </a:r>
            <a:r>
              <a:rPr lang="ru-RU" sz="2400" b="1" dirty="0" err="1" smtClean="0">
                <a:solidFill>
                  <a:srgbClr val="FFFF00"/>
                </a:solidFill>
              </a:rPr>
              <a:t>наявність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особливих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здібностей</a:t>
            </a:r>
            <a:r>
              <a:rPr lang="ru-RU" sz="2400" b="1" dirty="0" smtClean="0">
                <a:solidFill>
                  <a:srgbClr val="FFFF00"/>
                </a:solidFill>
              </a:rPr>
              <a:t> не </a:t>
            </a:r>
            <a:r>
              <a:rPr lang="ru-RU" sz="2400" b="1" dirty="0" err="1" smtClean="0">
                <a:solidFill>
                  <a:srgbClr val="FFFF00"/>
                </a:solidFill>
              </a:rPr>
              <a:t>збільшує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можливості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людини</a:t>
            </a:r>
            <a:r>
              <a:rPr lang="ru-RU" sz="2400" b="1" dirty="0" smtClean="0">
                <a:solidFill>
                  <a:srgbClr val="FFFF00"/>
                </a:solidFill>
              </a:rPr>
              <a:t> в </a:t>
            </a:r>
            <a:r>
              <a:rPr lang="ru-RU" sz="2400" b="1" dirty="0" err="1" smtClean="0">
                <a:solidFill>
                  <a:srgbClr val="FFFF00"/>
                </a:solidFill>
              </a:rPr>
              <a:t>просуванні</a:t>
            </a:r>
            <a:r>
              <a:rPr lang="ru-RU" sz="2400" b="1" dirty="0" smtClean="0">
                <a:solidFill>
                  <a:srgbClr val="FFFF00"/>
                </a:solidFill>
              </a:rPr>
              <a:t> до </a:t>
            </a:r>
            <a:r>
              <a:rPr lang="ru-RU" sz="2400" b="1" dirty="0" err="1" smtClean="0">
                <a:solidFill>
                  <a:srgbClr val="FFFF00"/>
                </a:solidFill>
              </a:rPr>
              <a:t>вищого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класу</a:t>
            </a:r>
            <a:r>
              <a:rPr lang="ru-RU" sz="2400" b="1" dirty="0" smtClean="0">
                <a:solidFill>
                  <a:srgbClr val="FFFF00"/>
                </a:solidFill>
              </a:rPr>
              <a:t>;</a:t>
            </a:r>
          </a:p>
          <a:p>
            <a:pPr algn="ctr">
              <a:buFont typeface="Arial" pitchFamily="34" charset="0"/>
              <a:buChar char="•"/>
            </a:pPr>
            <a:r>
              <a:rPr lang="ru-RU" sz="2400" b="1" dirty="0" err="1" smtClean="0">
                <a:solidFill>
                  <a:srgbClr val="FFFF00"/>
                </a:solidFill>
              </a:rPr>
              <a:t>можлива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sz="2400" b="1" dirty="0" smtClean="0">
                <a:solidFill>
                  <a:srgbClr val="FFFF00"/>
                </a:solidFill>
              </a:rPr>
              <a:t> вниз, коли </a:t>
            </a:r>
            <a:r>
              <a:rPr lang="ru-RU" sz="2400" b="1" dirty="0" err="1" smtClean="0">
                <a:solidFill>
                  <a:srgbClr val="FFFF00"/>
                </a:solidFill>
              </a:rPr>
              <a:t>людина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порушує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певні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моральні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норми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або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закони</a:t>
            </a:r>
            <a:r>
              <a:rPr lang="ru-RU" sz="2400" b="1" dirty="0" smtClean="0">
                <a:solidFill>
                  <a:srgbClr val="FFFF00"/>
                </a:solidFill>
              </a:rPr>
              <a:t>, </a:t>
            </a:r>
            <a:r>
              <a:rPr lang="ru-RU" sz="2400" b="1" dirty="0" err="1" smtClean="0">
                <a:solidFill>
                  <a:srgbClr val="FFFF00"/>
                </a:solidFill>
              </a:rPr>
              <a:t>що</a:t>
            </a:r>
            <a:r>
              <a:rPr lang="ru-RU" sz="2400" b="1" dirty="0" smtClean="0">
                <a:solidFill>
                  <a:srgbClr val="FFFF00"/>
                </a:solidFill>
              </a:rPr>
              <a:t> приводить до </a:t>
            </a:r>
            <a:r>
              <a:rPr lang="ru-RU" sz="2400" b="1" dirty="0" err="1" smtClean="0">
                <a:solidFill>
                  <a:srgbClr val="FFFF00"/>
                </a:solidFill>
              </a:rPr>
              <a:t>зниження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її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соціального</a:t>
            </a:r>
            <a:r>
              <a:rPr lang="ru-RU" sz="2400" b="1" dirty="0" smtClean="0">
                <a:solidFill>
                  <a:srgbClr val="FFFF00"/>
                </a:solidFill>
              </a:rPr>
              <a:t> стану. </a:t>
            </a:r>
            <a:r>
              <a:rPr lang="ru-RU" sz="2400" b="1" dirty="0" err="1" smtClean="0">
                <a:solidFill>
                  <a:srgbClr val="FFFF00"/>
                </a:solidFill>
              </a:rPr>
              <a:t>Щоб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зберегти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таку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чітку</a:t>
            </a:r>
            <a:r>
              <a:rPr lang="ru-RU" sz="2400" b="1" dirty="0" smtClean="0">
                <a:solidFill>
                  <a:srgbClr val="FFFF00"/>
                </a:solidFill>
              </a:rPr>
              <a:t>, </a:t>
            </a:r>
            <a:r>
              <a:rPr lang="ru-RU" sz="2400" b="1" dirty="0" err="1" smtClean="0">
                <a:solidFill>
                  <a:srgbClr val="FFFF00"/>
                </a:solidFill>
              </a:rPr>
              <a:t>жорстку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соціально-класову</a:t>
            </a:r>
            <a:r>
              <a:rPr lang="ru-RU" sz="2400" b="1" dirty="0" smtClean="0">
                <a:solidFill>
                  <a:srgbClr val="FFFF00"/>
                </a:solidFill>
              </a:rPr>
              <a:t> структуру, </a:t>
            </a:r>
            <a:r>
              <a:rPr lang="ru-RU" sz="2400" b="1" dirty="0" err="1" smtClean="0">
                <a:solidFill>
                  <a:srgbClr val="FFFF00"/>
                </a:solidFill>
              </a:rPr>
              <a:t>закриті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соціальні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системи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мають</a:t>
            </a:r>
            <a:r>
              <a:rPr lang="ru-RU" sz="2400" b="1" dirty="0" smtClean="0">
                <a:solidFill>
                  <a:srgbClr val="FFFF00"/>
                </a:solidFill>
              </a:rPr>
              <a:t>, як правило, </a:t>
            </a:r>
            <a:r>
              <a:rPr lang="ru-RU" sz="2400" b="1" dirty="0" err="1" smtClean="0">
                <a:solidFill>
                  <a:srgbClr val="FFFF00"/>
                </a:solidFill>
              </a:rPr>
              <a:t>авторитарну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правлячу</a:t>
            </a:r>
            <a:r>
              <a:rPr lang="ru-RU" sz="2400" b="1" dirty="0" smtClean="0">
                <a:solidFill>
                  <a:srgbClr val="FFFF00"/>
                </a:solidFill>
              </a:rPr>
              <a:t> структуру;</a:t>
            </a:r>
          </a:p>
          <a:p>
            <a:pPr algn="ctr">
              <a:buFont typeface="Arial" pitchFamily="34" charset="0"/>
              <a:buChar char="•"/>
            </a:pPr>
            <a:r>
              <a:rPr lang="ru-RU" sz="2400" b="1" dirty="0" smtClean="0">
                <a:solidFill>
                  <a:srgbClr val="FFFF00"/>
                </a:solidFill>
              </a:rPr>
              <a:t>без сильного </a:t>
            </a:r>
            <a:r>
              <a:rPr lang="ru-RU" sz="2400" b="1" dirty="0" err="1" smtClean="0">
                <a:solidFill>
                  <a:srgbClr val="FFFF00"/>
                </a:solidFill>
              </a:rPr>
              <a:t>апарату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управління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класові</a:t>
            </a:r>
            <a:r>
              <a:rPr lang="ru-RU" sz="2400" b="1" dirty="0" smtClean="0">
                <a:solidFill>
                  <a:srgbClr val="FFFF00"/>
                </a:solidFill>
              </a:rPr>
              <a:t>, </a:t>
            </a:r>
            <a:r>
              <a:rPr lang="ru-RU" sz="2400" b="1" dirty="0" err="1" smtClean="0">
                <a:solidFill>
                  <a:srgbClr val="FFFF00"/>
                </a:solidFill>
              </a:rPr>
              <a:t>кастові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межі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стають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менш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чіткими</a:t>
            </a:r>
            <a:r>
              <a:rPr lang="ru-RU" sz="2400" b="1" dirty="0" smtClean="0">
                <a:solidFill>
                  <a:srgbClr val="FFFF00"/>
                </a:solidFill>
              </a:rPr>
              <a:t>, </a:t>
            </a:r>
            <a:r>
              <a:rPr lang="ru-RU" sz="2400" b="1" dirty="0" err="1" smtClean="0">
                <a:solidFill>
                  <a:srgbClr val="FFFF00"/>
                </a:solidFill>
              </a:rPr>
              <a:t>що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створює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передумови</a:t>
            </a:r>
            <a:r>
              <a:rPr lang="ru-RU" sz="2400" b="1" dirty="0" smtClean="0">
                <a:solidFill>
                  <a:srgbClr val="FFFF00"/>
                </a:solidFill>
              </a:rPr>
              <a:t> для </a:t>
            </a:r>
            <a:r>
              <a:rPr lang="ru-RU" sz="2400" b="1" dirty="0" err="1" smtClean="0">
                <a:solidFill>
                  <a:srgbClr val="FFFF00"/>
                </a:solidFill>
              </a:rPr>
              <a:t>кардинальних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змін</a:t>
            </a:r>
            <a:r>
              <a:rPr lang="ru-RU" sz="2400" b="1" dirty="0" smtClean="0">
                <a:solidFill>
                  <a:srgbClr val="FFFF00"/>
                </a:solidFill>
              </a:rPr>
              <a:t> в </a:t>
            </a:r>
            <a:r>
              <a:rPr lang="ru-RU" sz="2400" b="1" dirty="0" err="1" smtClean="0">
                <a:solidFill>
                  <a:srgbClr val="FFFF00"/>
                </a:solidFill>
              </a:rPr>
              <a:t>суспільстві</a:t>
            </a:r>
            <a:r>
              <a:rPr lang="ru-RU" sz="2400" b="1" dirty="0" smtClean="0">
                <a:solidFill>
                  <a:srgbClr val="FFFF00"/>
                </a:solidFill>
              </a:rPr>
              <a:t>;</a:t>
            </a:r>
          </a:p>
          <a:p>
            <a:pPr algn="ctr">
              <a:buFont typeface="Arial" pitchFamily="34" charset="0"/>
              <a:buChar char="•"/>
            </a:pPr>
            <a:r>
              <a:rPr lang="ru-RU" sz="2400" b="1" dirty="0" err="1" smtClean="0">
                <a:solidFill>
                  <a:srgbClr val="FFFF00"/>
                </a:solidFill>
              </a:rPr>
              <a:t>зміни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sz="2400" b="1" dirty="0" smtClean="0">
                <a:solidFill>
                  <a:srgbClr val="FFFF00"/>
                </a:solidFill>
              </a:rPr>
              <a:t> в </a:t>
            </a:r>
            <a:r>
              <a:rPr lang="ru-RU" sz="2400" b="1" dirty="0" err="1" smtClean="0">
                <a:solidFill>
                  <a:srgbClr val="FFFF00"/>
                </a:solidFill>
              </a:rPr>
              <a:t>закритих</a:t>
            </a:r>
            <a:r>
              <a:rPr lang="ru-RU" sz="2400" b="1" dirty="0" smtClean="0">
                <a:solidFill>
                  <a:srgbClr val="FFFF00"/>
                </a:solidFill>
              </a:rPr>
              <a:t> системах </a:t>
            </a:r>
            <a:r>
              <a:rPr lang="ru-RU" sz="2400" b="1" dirty="0" err="1" smtClean="0">
                <a:solidFill>
                  <a:srgbClr val="FFFF00"/>
                </a:solidFill>
              </a:rPr>
              <a:t>такі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незначні</a:t>
            </a:r>
            <a:r>
              <a:rPr lang="ru-RU" sz="2400" b="1" dirty="0" smtClean="0">
                <a:solidFill>
                  <a:srgbClr val="FFFF00"/>
                </a:solidFill>
              </a:rPr>
              <a:t>, </a:t>
            </a:r>
            <a:r>
              <a:rPr lang="ru-RU" sz="2400" b="1" dirty="0" err="1" smtClean="0">
                <a:solidFill>
                  <a:srgbClr val="FFFF00"/>
                </a:solidFill>
              </a:rPr>
              <a:t>що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суспільство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зберігає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стабільність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протягом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значного</a:t>
            </a:r>
            <a:r>
              <a:rPr lang="ru-RU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err="1" smtClean="0">
                <a:solidFill>
                  <a:srgbClr val="FFFF00"/>
                </a:solidFill>
              </a:rPr>
              <a:t>відрізку</a:t>
            </a:r>
            <a:r>
              <a:rPr lang="ru-RU" sz="2400" b="1" dirty="0" smtClean="0">
                <a:solidFill>
                  <a:srgbClr val="FFFF00"/>
                </a:solidFill>
              </a:rPr>
              <a:t> часу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068960"/>
            <a:ext cx="8305800" cy="1143000"/>
          </a:xfrm>
        </p:spPr>
        <p:txBody>
          <a:bodyPr/>
          <a:lstStyle/>
          <a:p>
            <a:pPr algn="ctr"/>
            <a:r>
              <a:rPr lang="ru-RU" b="1" i="1" dirty="0" err="1" smtClean="0"/>
              <a:t>Дякую</a:t>
            </a:r>
            <a:r>
              <a:rPr lang="ru-RU" b="1" i="1" dirty="0" smtClean="0"/>
              <a:t> за перегляд!</a:t>
            </a:r>
            <a:endParaRPr lang="ru-RU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196752"/>
            <a:ext cx="3969640" cy="5976664"/>
          </a:xfrm>
        </p:spPr>
        <p:txBody>
          <a:bodyPr>
            <a:normAutofit/>
          </a:bodyPr>
          <a:lstStyle/>
          <a:p>
            <a:r>
              <a:rPr lang="ru-RU" b="1" i="1" dirty="0" err="1" smtClean="0">
                <a:solidFill>
                  <a:srgbClr val="FFFF00"/>
                </a:solidFill>
              </a:rPr>
              <a:t>Соціальна</a:t>
            </a:r>
            <a:r>
              <a:rPr lang="ru-RU" b="1" i="1" dirty="0" smtClean="0">
                <a:solidFill>
                  <a:srgbClr val="FFFF00"/>
                </a:solidFill>
              </a:rPr>
              <a:t> </a:t>
            </a:r>
            <a:r>
              <a:rPr lang="ru-RU" b="1" i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b="1" i="1" dirty="0" smtClean="0">
                <a:solidFill>
                  <a:srgbClr val="FFFF00"/>
                </a:solidFill>
              </a:rPr>
              <a:t>—</a:t>
            </a:r>
            <a:r>
              <a:rPr lang="ru-RU" b="1" i="1" dirty="0" err="1" smtClean="0">
                <a:solidFill>
                  <a:srgbClr val="FFFF00"/>
                </a:solidFill>
              </a:rPr>
              <a:t>це</a:t>
            </a:r>
            <a:r>
              <a:rPr lang="ru-RU" b="1" i="1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процес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руху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індивідів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між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ієрархічно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організованими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елементами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структури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err="1" smtClean="0">
                <a:solidFill>
                  <a:srgbClr val="FFFF00"/>
                </a:solidFill>
              </a:rPr>
              <a:t>П.Сорокін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визначає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dirty="0" smtClean="0">
                <a:solidFill>
                  <a:srgbClr val="FFFF00"/>
                </a:solidFill>
              </a:rPr>
              <a:t> як </a:t>
            </a:r>
            <a:r>
              <a:rPr lang="ru-RU" dirty="0" err="1" smtClean="0">
                <a:solidFill>
                  <a:srgbClr val="FFFF00"/>
                </a:solidFill>
              </a:rPr>
              <a:t>будь-який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перехід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індивіда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або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об'єкта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тобто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всього</a:t>
            </a:r>
            <a:r>
              <a:rPr lang="ru-RU" dirty="0" smtClean="0">
                <a:solidFill>
                  <a:srgbClr val="FFFF00"/>
                </a:solidFill>
              </a:rPr>
              <a:t> того, </a:t>
            </a:r>
            <a:r>
              <a:rPr lang="ru-RU" dirty="0" err="1" smtClean="0">
                <a:solidFill>
                  <a:srgbClr val="FFFF00"/>
                </a:solidFill>
              </a:rPr>
              <a:t>що</a:t>
            </a:r>
            <a:r>
              <a:rPr lang="ru-RU" dirty="0" smtClean="0">
                <a:solidFill>
                  <a:srgbClr val="FFFF00"/>
                </a:solidFill>
              </a:rPr>
              <a:t> створено </a:t>
            </a:r>
            <a:r>
              <a:rPr lang="ru-RU" dirty="0" err="1" smtClean="0">
                <a:solidFill>
                  <a:srgbClr val="FFFF00"/>
                </a:solidFill>
              </a:rPr>
              <a:t>або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модифіковано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людською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діяльністю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із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однієї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позиції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іншу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 descr="1341c9397a223e9dcc8bcb3b80a3a20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1772816"/>
            <a:ext cx="3698756" cy="36776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32656"/>
            <a:ext cx="7642048" cy="1152128"/>
          </a:xfrm>
        </p:spPr>
        <p:txBody>
          <a:bodyPr/>
          <a:lstStyle/>
          <a:p>
            <a:pPr algn="ctr"/>
            <a:r>
              <a:rPr lang="uk-UA" sz="4000" dirty="0" smtClean="0"/>
              <a:t>Види соціальної мобільності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5400600" cy="669674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FF00"/>
                </a:solidFill>
              </a:rPr>
              <a:t>Вертикальна </a:t>
            </a:r>
            <a:r>
              <a:rPr lang="ru-RU" b="1" i="1" dirty="0" err="1" smtClean="0">
                <a:solidFill>
                  <a:srgbClr val="FFFF00"/>
                </a:solidFill>
              </a:rPr>
              <a:t>соціальна</a:t>
            </a:r>
            <a:r>
              <a:rPr lang="ru-RU" b="1" i="1" dirty="0" smtClean="0">
                <a:solidFill>
                  <a:srgbClr val="FFFF00"/>
                </a:solidFill>
              </a:rPr>
              <a:t> </a:t>
            </a:r>
            <a:r>
              <a:rPr lang="ru-RU" b="1" i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b="1" i="1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— </a:t>
            </a:r>
            <a:r>
              <a:rPr lang="ru-RU" dirty="0" err="1" smtClean="0">
                <a:solidFill>
                  <a:srgbClr val="FFFF00"/>
                </a:solidFill>
              </a:rPr>
              <a:t>переміщення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однієї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страти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іншу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Розрізняють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висхідну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dirty="0" smtClean="0">
                <a:solidFill>
                  <a:srgbClr val="FFFF00"/>
                </a:solidFill>
              </a:rPr>
              <a:t> (</a:t>
            </a:r>
            <a:r>
              <a:rPr lang="ru-RU" dirty="0" err="1" smtClean="0">
                <a:solidFill>
                  <a:srgbClr val="FFFF00"/>
                </a:solidFill>
              </a:rPr>
              <a:t>наприклад</a:t>
            </a:r>
            <a:r>
              <a:rPr lang="ru-RU" dirty="0" smtClean="0">
                <a:solidFill>
                  <a:srgbClr val="FFFF00"/>
                </a:solidFill>
              </a:rPr>
              <a:t>, доцент став </a:t>
            </a:r>
            <a:r>
              <a:rPr lang="ru-RU" dirty="0" err="1" smtClean="0">
                <a:solidFill>
                  <a:srgbClr val="FFFF00"/>
                </a:solidFill>
              </a:rPr>
              <a:t>професором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чи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завідувачем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кафедри</a:t>
            </a:r>
            <a:r>
              <a:rPr lang="ru-RU" dirty="0" smtClean="0">
                <a:solidFill>
                  <a:srgbClr val="FFFF00"/>
                </a:solidFill>
              </a:rPr>
              <a:t>)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низхідну</a:t>
            </a:r>
            <a:r>
              <a:rPr lang="ru-RU" dirty="0" smtClean="0">
                <a:solidFill>
                  <a:srgbClr val="FFFF00"/>
                </a:solidFill>
              </a:rPr>
              <a:t> (доцент став таксистом </a:t>
            </a:r>
            <a:r>
              <a:rPr lang="ru-RU" dirty="0" err="1" smtClean="0">
                <a:solidFill>
                  <a:srgbClr val="FFFF00"/>
                </a:solidFill>
              </a:rPr>
              <a:t>чи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сміттярем</a:t>
            </a:r>
            <a:r>
              <a:rPr lang="ru-RU" dirty="0" smtClean="0">
                <a:solidFill>
                  <a:srgbClr val="FFFF00"/>
                </a:solidFill>
              </a:rPr>
              <a:t>)</a:t>
            </a:r>
          </a:p>
          <a:p>
            <a:endParaRPr lang="ru-RU" dirty="0"/>
          </a:p>
        </p:txBody>
      </p:sp>
      <p:pic>
        <p:nvPicPr>
          <p:cNvPr id="4" name="Рисунок 3" descr="kas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2420888"/>
            <a:ext cx="3425957" cy="256946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748464" cy="936104"/>
          </a:xfrm>
        </p:spPr>
        <p:txBody>
          <a:bodyPr/>
          <a:lstStyle/>
          <a:p>
            <a:r>
              <a:rPr lang="uk-UA" sz="4400" dirty="0" smtClean="0"/>
              <a:t>Види соціальної мобільності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916832"/>
            <a:ext cx="5688632" cy="4248472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FF00"/>
                </a:solidFill>
              </a:rPr>
              <a:t>Горизонтальна </a:t>
            </a:r>
            <a:r>
              <a:rPr lang="ru-RU" b="1" i="1" dirty="0" err="1" smtClean="0">
                <a:solidFill>
                  <a:srgbClr val="FFFF00"/>
                </a:solidFill>
              </a:rPr>
              <a:t>соціальна</a:t>
            </a:r>
            <a:r>
              <a:rPr lang="ru-RU" b="1" i="1" dirty="0" smtClean="0">
                <a:solidFill>
                  <a:srgbClr val="FFFF00"/>
                </a:solidFill>
              </a:rPr>
              <a:t> </a:t>
            </a:r>
            <a:r>
              <a:rPr lang="ru-RU" b="1" i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b="1" i="1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rgbClr val="FFFF00"/>
                </a:solidFill>
              </a:rPr>
              <a:t>— </a:t>
            </a:r>
            <a:r>
              <a:rPr lang="ru-RU" dirty="0" err="1" smtClean="0">
                <a:solidFill>
                  <a:srgbClr val="FFFF00"/>
                </a:solidFill>
              </a:rPr>
              <a:t>перехід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однієї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групи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іншу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але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</a:t>
            </a:r>
            <a:r>
              <a:rPr lang="ru-RU" dirty="0" smtClean="0">
                <a:solidFill>
                  <a:srgbClr val="FFFF00"/>
                </a:solidFill>
              </a:rPr>
              <a:t> межах </a:t>
            </a:r>
            <a:r>
              <a:rPr lang="ru-RU" dirty="0" err="1" smtClean="0">
                <a:solidFill>
                  <a:srgbClr val="FFFF00"/>
                </a:solidFill>
              </a:rPr>
              <a:t>однієї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страти</a:t>
            </a:r>
            <a:r>
              <a:rPr lang="ru-RU" dirty="0" smtClean="0">
                <a:solidFill>
                  <a:srgbClr val="FFFF00"/>
                </a:solidFill>
              </a:rPr>
              <a:t> (</a:t>
            </a:r>
            <a:r>
              <a:rPr lang="ru-RU" dirty="0" err="1" smtClean="0">
                <a:solidFill>
                  <a:srgbClr val="FFFF00"/>
                </a:solidFill>
              </a:rPr>
              <a:t>наприклад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перехід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однієї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сім'ї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іншу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таку</a:t>
            </a:r>
            <a:r>
              <a:rPr lang="ru-RU" dirty="0" smtClean="0">
                <a:solidFill>
                  <a:srgbClr val="FFFF00"/>
                </a:solidFill>
              </a:rPr>
              <a:t> саму за </a:t>
            </a:r>
            <a:r>
              <a:rPr lang="ru-RU" dirty="0" err="1" smtClean="0">
                <a:solidFill>
                  <a:srgbClr val="FFFF00"/>
                </a:solidFill>
              </a:rPr>
              <a:t>своїм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соціальним</a:t>
            </a:r>
            <a:r>
              <a:rPr lang="ru-RU" dirty="0" smtClean="0">
                <a:solidFill>
                  <a:srgbClr val="FFFF00"/>
                </a:solidFill>
              </a:rPr>
              <a:t> статусом, </a:t>
            </a:r>
            <a:r>
              <a:rPr lang="ru-RU" dirty="0" err="1" smtClean="0">
                <a:solidFill>
                  <a:srgbClr val="FFFF00"/>
                </a:solidFill>
              </a:rPr>
              <a:t>або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переїзд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одного </a:t>
            </a:r>
            <a:r>
              <a:rPr lang="ru-RU" dirty="0" err="1" smtClean="0">
                <a:solidFill>
                  <a:srgbClr val="FFFF00"/>
                </a:solidFill>
              </a:rPr>
              <a:t>місця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проживання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інше</a:t>
            </a:r>
            <a:r>
              <a:rPr lang="ru-RU" dirty="0" smtClean="0">
                <a:solidFill>
                  <a:srgbClr val="FFFF00"/>
                </a:solidFill>
              </a:rPr>
              <a:t> без </a:t>
            </a:r>
            <a:r>
              <a:rPr lang="ru-RU" dirty="0" err="1" smtClean="0">
                <a:solidFill>
                  <a:srgbClr val="FFFF00"/>
                </a:solidFill>
              </a:rPr>
              <a:t>зміни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свого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соціального</a:t>
            </a:r>
            <a:r>
              <a:rPr lang="ru-RU" dirty="0" smtClean="0">
                <a:solidFill>
                  <a:srgbClr val="FFFF00"/>
                </a:solidFill>
              </a:rPr>
              <a:t> статусу, </a:t>
            </a:r>
            <a:r>
              <a:rPr lang="ru-RU" dirty="0" err="1" smtClean="0">
                <a:solidFill>
                  <a:srgbClr val="FFFF00"/>
                </a:solidFill>
              </a:rPr>
              <a:t>як-от</a:t>
            </a:r>
            <a:r>
              <a:rPr lang="ru-RU" dirty="0" smtClean="0">
                <a:solidFill>
                  <a:srgbClr val="FFFF00"/>
                </a:solidFill>
              </a:rPr>
              <a:t>: доцент </a:t>
            </a:r>
            <a:r>
              <a:rPr lang="ru-RU" dirty="0" err="1" smtClean="0">
                <a:solidFill>
                  <a:srgbClr val="FFFF00"/>
                </a:solidFill>
              </a:rPr>
              <a:t>Львівського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університету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стає</a:t>
            </a:r>
            <a:r>
              <a:rPr lang="ru-RU" dirty="0" smtClean="0">
                <a:solidFill>
                  <a:srgbClr val="FFFF00"/>
                </a:solidFill>
              </a:rPr>
              <a:t> доцентом </a:t>
            </a:r>
            <a:r>
              <a:rPr lang="ru-RU" dirty="0" err="1" smtClean="0">
                <a:solidFill>
                  <a:srgbClr val="FFFF00"/>
                </a:solidFill>
              </a:rPr>
              <a:t>Дніпропетровського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університету</a:t>
            </a:r>
            <a:r>
              <a:rPr lang="ru-RU" dirty="0" smtClean="0">
                <a:solidFill>
                  <a:srgbClr val="FFFF00"/>
                </a:solidFill>
              </a:rPr>
              <a:t>).</a:t>
            </a:r>
          </a:p>
          <a:p>
            <a:endParaRPr lang="ru-RU" dirty="0"/>
          </a:p>
        </p:txBody>
      </p:sp>
      <p:pic>
        <p:nvPicPr>
          <p:cNvPr id="4" name="Рисунок 3" descr="img-dD29W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2204864"/>
            <a:ext cx="2571378" cy="35755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692696"/>
            <a:ext cx="8140422" cy="532859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632848" cy="908720"/>
          </a:xfrm>
        </p:spPr>
        <p:txBody>
          <a:bodyPr/>
          <a:lstStyle/>
          <a:p>
            <a:pPr algn="ctr"/>
            <a:r>
              <a:rPr lang="uk-UA" sz="4000" dirty="0" smtClean="0"/>
              <a:t>Види соціальної мобільності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5976664" cy="558924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 smtClean="0">
                <a:solidFill>
                  <a:srgbClr val="FFFF00"/>
                </a:solidFill>
              </a:rPr>
              <a:t>Індивідуальна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соціальна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зв'язана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із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соціальними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переміщеннями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окремих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індивідів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групова</a:t>
            </a:r>
            <a:r>
              <a:rPr lang="ru-RU" b="1" dirty="0" smtClean="0">
                <a:solidFill>
                  <a:srgbClr val="FFFF00"/>
                </a:solidFill>
              </a:rPr>
              <a:t> — </a:t>
            </a:r>
            <a:r>
              <a:rPr lang="ru-RU" b="1" dirty="0" err="1" smtClean="0">
                <a:solidFill>
                  <a:srgbClr val="FFFF00"/>
                </a:solidFill>
              </a:rPr>
              <a:t>із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змінами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соціальної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структури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суспільства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і</a:t>
            </a:r>
            <a:r>
              <a:rPr lang="ru-RU" b="1" dirty="0" smtClean="0">
                <a:solidFill>
                  <a:srgbClr val="FFFF00"/>
                </a:solidFill>
              </a:rPr>
              <a:t> самих </a:t>
            </a:r>
            <a:r>
              <a:rPr lang="ru-RU" b="1" dirty="0" err="1" smtClean="0">
                <a:solidFill>
                  <a:srgbClr val="FFFF00"/>
                </a:solidFill>
              </a:rPr>
              <a:t>підстав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соціальної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стратифікації</a:t>
            </a:r>
            <a:r>
              <a:rPr lang="ru-RU" b="1" dirty="0" smtClean="0">
                <a:solidFill>
                  <a:srgbClr val="FFFF00"/>
                </a:solidFill>
              </a:rPr>
              <a:t> (</a:t>
            </a:r>
            <a:r>
              <a:rPr lang="ru-RU" b="1" dirty="0" err="1" smtClean="0">
                <a:solidFill>
                  <a:srgbClr val="FFFF00"/>
                </a:solidFill>
              </a:rPr>
              <a:t>революції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реформи</a:t>
            </a:r>
            <a:r>
              <a:rPr lang="ru-RU" b="1" dirty="0" smtClean="0">
                <a:solidFill>
                  <a:srgbClr val="FFFF00"/>
                </a:solidFill>
              </a:rPr>
              <a:t>).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Виділяють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також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міжпоколіннєву</a:t>
            </a:r>
            <a:r>
              <a:rPr lang="ru-RU" b="1" dirty="0" smtClean="0">
                <a:solidFill>
                  <a:srgbClr val="FFFF00"/>
                </a:solidFill>
              </a:rPr>
              <a:t> (</a:t>
            </a:r>
            <a:r>
              <a:rPr lang="ru-RU" b="1" dirty="0" err="1" smtClean="0">
                <a:solidFill>
                  <a:srgbClr val="FFFF00"/>
                </a:solidFill>
              </a:rPr>
              <a:t>інтергенераційну</a:t>
            </a:r>
            <a:r>
              <a:rPr lang="ru-RU" b="1" dirty="0" smtClean="0">
                <a:solidFill>
                  <a:srgbClr val="FFFF00"/>
                </a:solidFill>
              </a:rPr>
              <a:t>) </a:t>
            </a:r>
            <a:r>
              <a:rPr lang="ru-RU" b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b="1" dirty="0" smtClean="0">
                <a:solidFill>
                  <a:srgbClr val="FFFF00"/>
                </a:solidFill>
              </a:rPr>
              <a:t> — </a:t>
            </a:r>
            <a:r>
              <a:rPr lang="ru-RU" b="1" dirty="0" err="1" smtClean="0">
                <a:solidFill>
                  <a:srgbClr val="FFFF00"/>
                </a:solidFill>
              </a:rPr>
              <a:t>відмінності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між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батьком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сином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соціально-економічним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класом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або</a:t>
            </a:r>
            <a:r>
              <a:rPr lang="ru-RU" b="1" dirty="0" smtClean="0">
                <a:solidFill>
                  <a:srgbClr val="FFFF00"/>
                </a:solidFill>
              </a:rPr>
              <a:t> статусом </a:t>
            </a:r>
            <a:r>
              <a:rPr lang="ru-RU" b="1" dirty="0" err="1" smtClean="0">
                <a:solidFill>
                  <a:srgbClr val="FFFF00"/>
                </a:solidFill>
              </a:rPr>
              <a:t>сім'ї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походження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людини</a:t>
            </a:r>
            <a:r>
              <a:rPr lang="ru-RU" b="1" dirty="0" smtClean="0">
                <a:solidFill>
                  <a:srgbClr val="FFFF00"/>
                </a:solidFill>
              </a:rPr>
              <a:t> в </a:t>
            </a:r>
            <a:r>
              <a:rPr lang="ru-RU" b="1" dirty="0" err="1" smtClean="0">
                <a:solidFill>
                  <a:srgbClr val="FFFF00"/>
                </a:solidFill>
              </a:rPr>
              <a:t>порівнянні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з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досягнутим</a:t>
            </a:r>
            <a:r>
              <a:rPr lang="ru-RU" b="1" dirty="0" smtClean="0">
                <a:solidFill>
                  <a:srgbClr val="FFFF00"/>
                </a:solidFill>
              </a:rPr>
              <a:t> нею </a:t>
            </a:r>
            <a:r>
              <a:rPr lang="ru-RU" b="1" dirty="0" err="1" smtClean="0">
                <a:solidFill>
                  <a:srgbClr val="FFFF00"/>
                </a:solidFill>
              </a:rPr>
              <a:t>особисто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всередині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покоління</a:t>
            </a:r>
            <a:r>
              <a:rPr lang="ru-RU" b="1" dirty="0" smtClean="0">
                <a:solidFill>
                  <a:srgbClr val="FFFF00"/>
                </a:solidFill>
              </a:rPr>
              <a:t> (</a:t>
            </a:r>
            <a:r>
              <a:rPr lang="ru-RU" b="1" dirty="0" err="1" smtClean="0">
                <a:solidFill>
                  <a:srgbClr val="FFFF00"/>
                </a:solidFill>
              </a:rPr>
              <a:t>інтрагенераційну</a:t>
            </a:r>
            <a:r>
              <a:rPr lang="ru-RU" b="1" dirty="0" smtClean="0">
                <a:solidFill>
                  <a:srgbClr val="FFFF00"/>
                </a:solidFill>
              </a:rPr>
              <a:t>) — </a:t>
            </a:r>
            <a:r>
              <a:rPr lang="ru-RU" b="1" dirty="0" err="1" smtClean="0">
                <a:solidFill>
                  <a:srgbClr val="FFFF00"/>
                </a:solidFill>
              </a:rPr>
              <a:t>зльоти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падіння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індивідуальної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кар'єри</a:t>
            </a:r>
            <a:r>
              <a:rPr lang="ru-RU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Існує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висхідна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низхідна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соціальна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b="1" dirty="0" smtClean="0">
                <a:solidFill>
                  <a:srgbClr val="FFFF00"/>
                </a:solidFill>
              </a:rPr>
              <a:t>. В </a:t>
            </a:r>
            <a:r>
              <a:rPr lang="ru-RU" b="1" dirty="0" err="1" smtClean="0">
                <a:solidFill>
                  <a:srgbClr val="FFFF00"/>
                </a:solidFill>
              </a:rPr>
              <a:t>період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серйозних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суспільних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трансформацій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якісних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змін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соціально-економічних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політичних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відносин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переміщення</a:t>
            </a:r>
            <a:r>
              <a:rPr lang="ru-RU" b="1" dirty="0" smtClean="0">
                <a:solidFill>
                  <a:srgbClr val="FFFF00"/>
                </a:solidFill>
              </a:rPr>
              <a:t> особливо </a:t>
            </a:r>
            <a:r>
              <a:rPr lang="ru-RU" b="1" dirty="0" err="1" smtClean="0">
                <a:solidFill>
                  <a:srgbClr val="FFFF00"/>
                </a:solidFill>
              </a:rPr>
              <a:t>інтенсивні</a:t>
            </a:r>
            <a:r>
              <a:rPr lang="ru-RU" b="1" dirty="0" smtClean="0">
                <a:solidFill>
                  <a:srgbClr val="FFFF00"/>
                </a:solidFill>
              </a:rPr>
              <a:t>. </a:t>
            </a:r>
            <a:r>
              <a:rPr lang="ru-RU" b="1" dirty="0" err="1" smtClean="0">
                <a:solidFill>
                  <a:srgbClr val="FFFF00"/>
                </a:solidFill>
              </a:rPr>
              <a:t>З'являються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нові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соціальні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групи</a:t>
            </a:r>
            <a:r>
              <a:rPr lang="ru-RU" b="1" dirty="0" smtClean="0">
                <a:solidFill>
                  <a:srgbClr val="FFFF00"/>
                </a:solidFill>
              </a:rPr>
              <a:t> (</a:t>
            </a:r>
            <a:r>
              <a:rPr lang="ru-RU" b="1" dirty="0" err="1" smtClean="0">
                <a:solidFill>
                  <a:srgbClr val="FFFF00"/>
                </a:solidFill>
              </a:rPr>
              <a:t>наприклад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орендарі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банкіри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фермери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кооператори</a:t>
            </a:r>
            <a:r>
              <a:rPr lang="ru-RU" b="1" dirty="0" smtClean="0">
                <a:solidFill>
                  <a:srgbClr val="FFFF00"/>
                </a:solidFill>
              </a:rPr>
              <a:t>).</a:t>
            </a:r>
          </a:p>
          <a:p>
            <a:endParaRPr lang="ru-RU" dirty="0"/>
          </a:p>
        </p:txBody>
      </p:sp>
      <p:pic>
        <p:nvPicPr>
          <p:cNvPr id="4" name="Рисунок 3" descr="image08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3212976"/>
            <a:ext cx="2576102" cy="19564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80920" cy="1224136"/>
          </a:xfrm>
        </p:spPr>
        <p:txBody>
          <a:bodyPr/>
          <a:lstStyle/>
          <a:p>
            <a:pPr algn="ctr"/>
            <a:r>
              <a:rPr lang="uk-UA" sz="4000" dirty="0" smtClean="0"/>
              <a:t>Принципи соціальної мобільності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700808"/>
            <a:ext cx="8496944" cy="489654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FF00"/>
              </a:solidFill>
            </a:endParaRPr>
          </a:p>
          <a:p>
            <a:r>
              <a:rPr lang="ru-RU" dirty="0" err="1" smtClean="0">
                <a:solidFill>
                  <a:srgbClr val="FFFF00"/>
                </a:solidFill>
              </a:rPr>
              <a:t>П.Сорокін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визначив</a:t>
            </a:r>
            <a:r>
              <a:rPr lang="ru-RU" dirty="0" smtClean="0">
                <a:solidFill>
                  <a:srgbClr val="FFFF00"/>
                </a:solidFill>
              </a:rPr>
              <a:t> ряд </a:t>
            </a:r>
            <a:r>
              <a:rPr lang="ru-RU" dirty="0" err="1" smtClean="0">
                <a:solidFill>
                  <a:srgbClr val="FFFF00"/>
                </a:solidFill>
              </a:rPr>
              <a:t>принципів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вертикальної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мобільності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1. Навряд </a:t>
            </a:r>
            <a:r>
              <a:rPr lang="ru-RU" dirty="0" err="1" smtClean="0">
                <a:solidFill>
                  <a:srgbClr val="FFFF00"/>
                </a:solidFill>
              </a:rPr>
              <a:t>чи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коли-небудь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існували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суспільства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соціальні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верстви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яких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були</a:t>
            </a:r>
            <a:r>
              <a:rPr lang="ru-RU" dirty="0" smtClean="0">
                <a:solidFill>
                  <a:srgbClr val="FFFF00"/>
                </a:solidFill>
              </a:rPr>
              <a:t> абсолютно </a:t>
            </a:r>
            <a:r>
              <a:rPr lang="ru-RU" dirty="0" err="1" smtClean="0">
                <a:solidFill>
                  <a:srgbClr val="FFFF00"/>
                </a:solidFill>
              </a:rPr>
              <a:t>закритими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або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яких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відсутня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була</a:t>
            </a:r>
            <a:r>
              <a:rPr lang="ru-RU" dirty="0" smtClean="0">
                <a:solidFill>
                  <a:srgbClr val="FFFF00"/>
                </a:solidFill>
              </a:rPr>
              <a:t> б вертикальна </a:t>
            </a:r>
            <a:r>
              <a:rPr lang="ru-RU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її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трьох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основних</a:t>
            </a:r>
            <a:r>
              <a:rPr lang="ru-RU" dirty="0" smtClean="0">
                <a:solidFill>
                  <a:srgbClr val="FFFF00"/>
                </a:solidFill>
              </a:rPr>
              <a:t> аспектах — </a:t>
            </a:r>
            <a:r>
              <a:rPr lang="ru-RU" dirty="0" err="1" smtClean="0">
                <a:solidFill>
                  <a:srgbClr val="FFFF00"/>
                </a:solidFill>
              </a:rPr>
              <a:t>економічній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політичній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професійній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2. </a:t>
            </a:r>
            <a:r>
              <a:rPr lang="ru-RU" dirty="0" err="1" smtClean="0">
                <a:solidFill>
                  <a:srgbClr val="FFFF00"/>
                </a:solidFill>
              </a:rPr>
              <a:t>Ніколи</a:t>
            </a:r>
            <a:r>
              <a:rPr lang="ru-RU" dirty="0" smtClean="0">
                <a:solidFill>
                  <a:srgbClr val="FFFF00"/>
                </a:solidFill>
              </a:rPr>
              <a:t> не </a:t>
            </a:r>
            <a:r>
              <a:rPr lang="ru-RU" dirty="0" err="1" smtClean="0">
                <a:solidFill>
                  <a:srgbClr val="FFFF00"/>
                </a:solidFill>
              </a:rPr>
              <a:t>існувало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суспільства</a:t>
            </a:r>
            <a:r>
              <a:rPr lang="ru-RU" dirty="0" smtClean="0">
                <a:solidFill>
                  <a:srgbClr val="FFFF00"/>
                </a:solidFill>
              </a:rPr>
              <a:t>, в </a:t>
            </a:r>
            <a:r>
              <a:rPr lang="ru-RU" dirty="0" err="1" smtClean="0">
                <a:solidFill>
                  <a:srgbClr val="FFFF00"/>
                </a:solidFill>
              </a:rPr>
              <a:t>якому</a:t>
            </a:r>
            <a:r>
              <a:rPr lang="ru-RU" dirty="0" smtClean="0">
                <a:solidFill>
                  <a:srgbClr val="FFFF00"/>
                </a:solidFill>
              </a:rPr>
              <a:t> вертикальна </a:t>
            </a:r>
            <a:r>
              <a:rPr lang="ru-RU" dirty="0" err="1" smtClean="0">
                <a:solidFill>
                  <a:srgbClr val="FFFF00"/>
                </a:solidFill>
              </a:rPr>
              <a:t>соціальна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була</a:t>
            </a:r>
            <a:r>
              <a:rPr lang="ru-RU" dirty="0" smtClean="0">
                <a:solidFill>
                  <a:srgbClr val="FFFF00"/>
                </a:solidFill>
              </a:rPr>
              <a:t> б абсолютно </a:t>
            </a:r>
            <a:r>
              <a:rPr lang="ru-RU" dirty="0" err="1" smtClean="0">
                <a:solidFill>
                  <a:srgbClr val="FFFF00"/>
                </a:solidFill>
              </a:rPr>
              <a:t>вільною</a:t>
            </a:r>
            <a:r>
              <a:rPr lang="ru-RU" dirty="0" smtClean="0">
                <a:solidFill>
                  <a:srgbClr val="FFFF00"/>
                </a:solidFill>
              </a:rPr>
              <a:t>, а </a:t>
            </a:r>
            <a:r>
              <a:rPr lang="ru-RU" dirty="0" err="1" smtClean="0">
                <a:solidFill>
                  <a:srgbClr val="FFFF00"/>
                </a:solidFill>
              </a:rPr>
              <a:t>перехід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однієї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страти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іншу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здійснювався</a:t>
            </a:r>
            <a:r>
              <a:rPr lang="ru-RU" dirty="0" smtClean="0">
                <a:solidFill>
                  <a:srgbClr val="FFFF00"/>
                </a:solidFill>
              </a:rPr>
              <a:t> б без </a:t>
            </a:r>
            <a:r>
              <a:rPr lang="ru-RU" dirty="0" err="1" smtClean="0">
                <a:solidFill>
                  <a:srgbClr val="FFFF00"/>
                </a:solidFill>
              </a:rPr>
              <a:t>будь-якого</a:t>
            </a:r>
            <a:r>
              <a:rPr lang="ru-RU" dirty="0" smtClean="0">
                <a:solidFill>
                  <a:srgbClr val="FFFF00"/>
                </a:solidFill>
              </a:rPr>
              <a:t> опору. </a:t>
            </a:r>
            <a:r>
              <a:rPr lang="ru-RU" dirty="0" err="1" smtClean="0">
                <a:solidFill>
                  <a:srgbClr val="FFFF00"/>
                </a:solidFill>
              </a:rPr>
              <a:t>Якби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була</a:t>
            </a:r>
            <a:r>
              <a:rPr lang="ru-RU" dirty="0" smtClean="0">
                <a:solidFill>
                  <a:srgbClr val="FFFF00"/>
                </a:solidFill>
              </a:rPr>
              <a:t> б абсолютно </a:t>
            </a:r>
            <a:r>
              <a:rPr lang="ru-RU" dirty="0" err="1" smtClean="0">
                <a:solidFill>
                  <a:srgbClr val="FFFF00"/>
                </a:solidFill>
              </a:rPr>
              <a:t>вільною</a:t>
            </a:r>
            <a:r>
              <a:rPr lang="ru-RU" dirty="0" smtClean="0">
                <a:solidFill>
                  <a:srgbClr val="FFFF00"/>
                </a:solidFill>
              </a:rPr>
              <a:t>, то в </a:t>
            </a:r>
            <a:r>
              <a:rPr lang="ru-RU" dirty="0" err="1" smtClean="0">
                <a:solidFill>
                  <a:srgbClr val="FFFF00"/>
                </a:solidFill>
              </a:rPr>
              <a:t>суспільстві</a:t>
            </a:r>
            <a:r>
              <a:rPr lang="ru-RU" dirty="0" smtClean="0">
                <a:solidFill>
                  <a:srgbClr val="FFFF00"/>
                </a:solidFill>
              </a:rPr>
              <a:t>, яке </a:t>
            </a:r>
            <a:r>
              <a:rPr lang="ru-RU" dirty="0" err="1" smtClean="0">
                <a:solidFill>
                  <a:srgbClr val="FFFF00"/>
                </a:solidFill>
              </a:rPr>
              <a:t>виникло</a:t>
            </a:r>
            <a:r>
              <a:rPr lang="ru-RU" dirty="0" smtClean="0">
                <a:solidFill>
                  <a:srgbClr val="FFFF00"/>
                </a:solidFill>
              </a:rPr>
              <a:t>, не </a:t>
            </a:r>
            <a:r>
              <a:rPr lang="ru-RU" dirty="0" err="1" smtClean="0">
                <a:solidFill>
                  <a:srgbClr val="FFFF00"/>
                </a:solidFill>
              </a:rPr>
              <a:t>було</a:t>
            </a:r>
            <a:r>
              <a:rPr lang="ru-RU" dirty="0" smtClean="0">
                <a:solidFill>
                  <a:srgbClr val="FFFF00"/>
                </a:solidFill>
              </a:rPr>
              <a:t> б </a:t>
            </a:r>
            <a:r>
              <a:rPr lang="ru-RU" dirty="0" err="1" smtClean="0">
                <a:solidFill>
                  <a:srgbClr val="FFFF00"/>
                </a:solidFill>
              </a:rPr>
              <a:t>соціальних</a:t>
            </a:r>
            <a:r>
              <a:rPr lang="ru-RU" dirty="0" smtClean="0">
                <a:solidFill>
                  <a:srgbClr val="FFFF00"/>
                </a:solidFill>
              </a:rPr>
              <a:t> страт.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714056" cy="1296144"/>
          </a:xfrm>
        </p:spPr>
        <p:txBody>
          <a:bodyPr/>
          <a:lstStyle/>
          <a:p>
            <a:pPr algn="ctr"/>
            <a:r>
              <a:rPr lang="uk-UA" sz="4000" dirty="0" smtClean="0"/>
              <a:t>Принципи соціальної мобільності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673424"/>
            <a:ext cx="8892480" cy="518457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3. </a:t>
            </a:r>
            <a:r>
              <a:rPr lang="ru-RU" dirty="0" err="1" smtClean="0">
                <a:solidFill>
                  <a:srgbClr val="FFFF00"/>
                </a:solidFill>
              </a:rPr>
              <a:t>Інтенсивність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загальність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вертикальної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мобільності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змінюється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від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суспільства</a:t>
            </a:r>
            <a:r>
              <a:rPr lang="ru-RU" dirty="0" smtClean="0">
                <a:solidFill>
                  <a:srgbClr val="FFFF00"/>
                </a:solidFill>
              </a:rPr>
              <a:t> до </a:t>
            </a:r>
            <a:r>
              <a:rPr lang="ru-RU" dirty="0" err="1" smtClean="0">
                <a:solidFill>
                  <a:srgbClr val="FFFF00"/>
                </a:solidFill>
              </a:rPr>
              <a:t>суспільства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тобто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просторі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4. </a:t>
            </a:r>
            <a:r>
              <a:rPr lang="ru-RU" dirty="0" err="1" smtClean="0">
                <a:solidFill>
                  <a:srgbClr val="FFFF00"/>
                </a:solidFill>
              </a:rPr>
              <a:t>Інтенсивність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всеосяжність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вертикальної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мобільності</a:t>
            </a:r>
            <a:r>
              <a:rPr lang="ru-RU" dirty="0" smtClean="0">
                <a:solidFill>
                  <a:srgbClr val="FFFF00"/>
                </a:solidFill>
              </a:rPr>
              <a:t> — </a:t>
            </a:r>
            <a:r>
              <a:rPr lang="ru-RU" dirty="0" err="1" smtClean="0">
                <a:solidFill>
                  <a:srgbClr val="FFFF00"/>
                </a:solidFill>
              </a:rPr>
              <a:t>економічної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політичної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професійної</a:t>
            </a:r>
            <a:r>
              <a:rPr lang="ru-RU" dirty="0" smtClean="0">
                <a:solidFill>
                  <a:srgbClr val="FFFF00"/>
                </a:solidFill>
              </a:rPr>
              <a:t> — </a:t>
            </a:r>
            <a:r>
              <a:rPr lang="ru-RU" dirty="0" err="1" smtClean="0">
                <a:solidFill>
                  <a:srgbClr val="FFFF00"/>
                </a:solidFill>
              </a:rPr>
              <a:t>коливається</a:t>
            </a:r>
            <a:r>
              <a:rPr lang="ru-RU" dirty="0" smtClean="0">
                <a:solidFill>
                  <a:srgbClr val="FFFF00"/>
                </a:solidFill>
              </a:rPr>
              <a:t> в межах одного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того ж </a:t>
            </a:r>
            <a:r>
              <a:rPr lang="ru-RU" dirty="0" err="1" smtClean="0">
                <a:solidFill>
                  <a:srgbClr val="FFFF00"/>
                </a:solidFill>
              </a:rPr>
              <a:t>суспільства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різні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періоди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його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історії</a:t>
            </a:r>
            <a:r>
              <a:rPr lang="ru-RU" dirty="0" smtClean="0">
                <a:solidFill>
                  <a:srgbClr val="FFFF00"/>
                </a:solidFill>
              </a:rPr>
              <a:t>. В </a:t>
            </a:r>
            <a:r>
              <a:rPr lang="ru-RU" dirty="0" err="1" smtClean="0">
                <a:solidFill>
                  <a:srgbClr val="FFFF00"/>
                </a:solidFill>
              </a:rPr>
              <a:t>історії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будь-якої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країни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або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соціальної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групи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існують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періоди</a:t>
            </a:r>
            <a:r>
              <a:rPr lang="ru-RU" dirty="0" smtClean="0">
                <a:solidFill>
                  <a:srgbClr val="FFFF00"/>
                </a:solidFill>
              </a:rPr>
              <a:t>, коли вертикальна </a:t>
            </a:r>
            <a:r>
              <a:rPr lang="ru-RU" dirty="0" err="1" smtClean="0">
                <a:solidFill>
                  <a:srgbClr val="FFFF00"/>
                </a:solidFill>
              </a:rPr>
              <a:t>мобільність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зростає</a:t>
            </a:r>
            <a:r>
              <a:rPr lang="ru-RU" dirty="0" smtClean="0">
                <a:solidFill>
                  <a:srgbClr val="FFFF00"/>
                </a:solidFill>
              </a:rPr>
              <a:t> як </a:t>
            </a:r>
            <a:r>
              <a:rPr lang="ru-RU" dirty="0" err="1" smtClean="0">
                <a:solidFill>
                  <a:srgbClr val="FFFF00"/>
                </a:solidFill>
              </a:rPr>
              <a:t>кількісно</a:t>
            </a:r>
            <a:r>
              <a:rPr lang="ru-RU" dirty="0" smtClean="0">
                <a:solidFill>
                  <a:srgbClr val="FFFF00"/>
                </a:solidFill>
              </a:rPr>
              <a:t>, так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якісно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однак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існують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періоди</a:t>
            </a:r>
            <a:r>
              <a:rPr lang="ru-RU" dirty="0" smtClean="0">
                <a:solidFill>
                  <a:srgbClr val="FFFF00"/>
                </a:solidFill>
              </a:rPr>
              <a:t>, коли вона </a:t>
            </a:r>
            <a:r>
              <a:rPr lang="ru-RU" dirty="0" err="1" smtClean="0">
                <a:solidFill>
                  <a:srgbClr val="FFFF00"/>
                </a:solidFill>
              </a:rPr>
              <a:t>зменшується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5. У </a:t>
            </a:r>
            <a:r>
              <a:rPr lang="ru-RU" dirty="0" err="1" smtClean="0">
                <a:solidFill>
                  <a:srgbClr val="FFFF00"/>
                </a:solidFill>
              </a:rPr>
              <a:t>вертикальній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мобільності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її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трьох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основних</a:t>
            </a:r>
            <a:r>
              <a:rPr lang="ru-RU" dirty="0" smtClean="0">
                <a:solidFill>
                  <a:srgbClr val="FFFF00"/>
                </a:solidFill>
              </a:rPr>
              <a:t> формах </a:t>
            </a:r>
            <a:r>
              <a:rPr lang="ru-RU" dirty="0" err="1" smtClean="0">
                <a:solidFill>
                  <a:srgbClr val="FFFF00"/>
                </a:solidFill>
              </a:rPr>
              <a:t>немає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постійного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напрямку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ні</a:t>
            </a:r>
            <a:r>
              <a:rPr lang="ru-RU" dirty="0" smtClean="0">
                <a:solidFill>
                  <a:srgbClr val="FFFF00"/>
                </a:solidFill>
              </a:rPr>
              <a:t> в </a:t>
            </a:r>
            <a:r>
              <a:rPr lang="ru-RU" dirty="0" err="1" smtClean="0">
                <a:solidFill>
                  <a:srgbClr val="FFFF00"/>
                </a:solidFill>
              </a:rPr>
              <a:t>бік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посилення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ні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бік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послаблення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інтенсивності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всеосяжності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r>
              <a:rPr lang="ru-RU" dirty="0" err="1" smtClean="0">
                <a:solidFill>
                  <a:srgbClr val="FFFF00"/>
                </a:solidFill>
              </a:rPr>
              <a:t>Це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припущення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є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дійсним</a:t>
            </a:r>
            <a:r>
              <a:rPr lang="ru-RU" dirty="0" smtClean="0">
                <a:solidFill>
                  <a:srgbClr val="FFFF00"/>
                </a:solidFill>
              </a:rPr>
              <a:t> для </a:t>
            </a:r>
            <a:r>
              <a:rPr lang="ru-RU" dirty="0" err="1" smtClean="0">
                <a:solidFill>
                  <a:srgbClr val="FFFF00"/>
                </a:solidFill>
              </a:rPr>
              <a:t>історії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будь-якої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країни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для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історії</a:t>
            </a:r>
            <a:r>
              <a:rPr lang="ru-RU" dirty="0" smtClean="0">
                <a:solidFill>
                  <a:srgbClr val="FFFF00"/>
                </a:solidFill>
              </a:rPr>
              <a:t> великих </a:t>
            </a:r>
            <a:r>
              <a:rPr lang="ru-RU" dirty="0" err="1" smtClean="0">
                <a:solidFill>
                  <a:srgbClr val="FFFF00"/>
                </a:solidFill>
              </a:rPr>
              <a:t>соціальних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організмів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  <a:r>
              <a:rPr lang="ru-RU" dirty="0" err="1" smtClean="0">
                <a:solidFill>
                  <a:srgbClr val="FFFF00"/>
                </a:solidFill>
              </a:rPr>
              <a:t>нарешті</a:t>
            </a:r>
            <a:r>
              <a:rPr lang="ru-RU" dirty="0" smtClean="0">
                <a:solidFill>
                  <a:srgbClr val="FFFF00"/>
                </a:solidFill>
              </a:rPr>
              <a:t>, для </a:t>
            </a:r>
            <a:r>
              <a:rPr lang="ru-RU" dirty="0" err="1" smtClean="0">
                <a:solidFill>
                  <a:srgbClr val="FFFF00"/>
                </a:solidFill>
              </a:rPr>
              <a:t>всієї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історії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людства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440160"/>
          </a:xfrm>
        </p:spPr>
        <p:txBody>
          <a:bodyPr/>
          <a:lstStyle/>
          <a:p>
            <a:pPr algn="ctr"/>
            <a:r>
              <a:rPr lang="uk-UA" sz="4000" dirty="0" smtClean="0"/>
              <a:t>Методи вивчення соціальної мобільності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2132856"/>
            <a:ext cx="4257672" cy="45365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Перший — </a:t>
            </a:r>
            <a:r>
              <a:rPr lang="ru-RU" b="1" dirty="0" err="1" smtClean="0">
                <a:solidFill>
                  <a:srgbClr val="FFFF00"/>
                </a:solidFill>
              </a:rPr>
              <a:t>вивчення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кар'єри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індивіда</a:t>
            </a:r>
            <a:r>
              <a:rPr lang="ru-RU" b="1" dirty="0" smtClean="0">
                <a:solidFill>
                  <a:srgbClr val="FFFF00"/>
                </a:solidFill>
              </a:rPr>
              <a:t>, </a:t>
            </a:r>
            <a:r>
              <a:rPr lang="ru-RU" b="1" dirty="0" err="1" smtClean="0">
                <a:solidFill>
                  <a:srgbClr val="FFFF00"/>
                </a:solidFill>
              </a:rPr>
              <a:t>тобто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його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просування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вгору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або</a:t>
            </a:r>
            <a:r>
              <a:rPr lang="ru-RU" b="1" dirty="0" smtClean="0">
                <a:solidFill>
                  <a:srgbClr val="FFFF00"/>
                </a:solidFill>
              </a:rPr>
              <a:t> вниз по </a:t>
            </a:r>
            <a:r>
              <a:rPr lang="ru-RU" b="1" dirty="0" err="1" smtClean="0">
                <a:solidFill>
                  <a:srgbClr val="FFFF00"/>
                </a:solidFill>
              </a:rPr>
              <a:t>соціальних</a:t>
            </a:r>
            <a:r>
              <a:rPr lang="ru-RU" b="1" dirty="0" smtClean="0">
                <a:solidFill>
                  <a:srgbClr val="FFFF00"/>
                </a:solidFill>
              </a:rPr>
              <a:t> сходах </a:t>
            </a:r>
            <a:r>
              <a:rPr lang="ru-RU" b="1" dirty="0" err="1" smtClean="0">
                <a:solidFill>
                  <a:srgbClr val="FFFF00"/>
                </a:solidFill>
              </a:rPr>
              <a:t>протягом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його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життя</a:t>
            </a:r>
            <a:r>
              <a:rPr lang="ru-RU" b="1" dirty="0" smtClean="0">
                <a:solidFill>
                  <a:srgbClr val="FFFF00"/>
                </a:solidFill>
              </a:rPr>
              <a:t>. Цей метод </a:t>
            </a:r>
            <a:r>
              <a:rPr lang="ru-RU" b="1" dirty="0" err="1" smtClean="0">
                <a:solidFill>
                  <a:srgbClr val="FFFF00"/>
                </a:solidFill>
              </a:rPr>
              <a:t>називають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внутрішньопоколіневою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мобільністю</a:t>
            </a:r>
            <a:r>
              <a:rPr lang="ru-RU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ru-RU" b="1" dirty="0" err="1" smtClean="0">
                <a:solidFill>
                  <a:srgbClr val="FFFF00"/>
                </a:solidFill>
              </a:rPr>
              <a:t>Другий</a:t>
            </a:r>
            <a:r>
              <a:rPr lang="ru-RU" b="1" dirty="0" smtClean="0">
                <a:solidFill>
                  <a:srgbClr val="FFFF00"/>
                </a:solidFill>
              </a:rPr>
              <a:t> метод </a:t>
            </a:r>
            <a:r>
              <a:rPr lang="ru-RU" b="1" dirty="0" err="1" smtClean="0">
                <a:solidFill>
                  <a:srgbClr val="FFFF00"/>
                </a:solidFill>
              </a:rPr>
              <a:t>відноситься</a:t>
            </a:r>
            <a:r>
              <a:rPr lang="ru-RU" b="1" dirty="0" smtClean="0">
                <a:solidFill>
                  <a:srgbClr val="FFFF00"/>
                </a:solidFill>
              </a:rPr>
              <a:t> до </a:t>
            </a:r>
            <a:r>
              <a:rPr lang="ru-RU" b="1" dirty="0" err="1" smtClean="0">
                <a:solidFill>
                  <a:srgbClr val="FFFF00"/>
                </a:solidFill>
              </a:rPr>
              <a:t>вивчення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вибору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дитиною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професії</a:t>
            </a:r>
            <a:r>
              <a:rPr lang="ru-RU" b="1" dirty="0" smtClean="0">
                <a:solidFill>
                  <a:srgbClr val="FFFF00"/>
                </a:solidFill>
              </a:rPr>
              <a:t>, яку </a:t>
            </a:r>
            <a:r>
              <a:rPr lang="ru-RU" b="1" dirty="0" err="1" smtClean="0">
                <a:solidFill>
                  <a:srgbClr val="FFFF00"/>
                </a:solidFill>
              </a:rPr>
              <a:t>мали</a:t>
            </a:r>
            <a:r>
              <a:rPr lang="ru-RU" b="1" dirty="0" smtClean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його</a:t>
            </a:r>
            <a:r>
              <a:rPr lang="ru-RU" b="1" dirty="0" smtClean="0">
                <a:solidFill>
                  <a:srgbClr val="FFFF00"/>
                </a:solidFill>
              </a:rPr>
              <a:t> батьки.</a:t>
            </a:r>
          </a:p>
          <a:p>
            <a:endParaRPr lang="ru-RU" dirty="0"/>
          </a:p>
        </p:txBody>
      </p:sp>
      <p:pic>
        <p:nvPicPr>
          <p:cNvPr id="4" name="Рисунок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3140968"/>
            <a:ext cx="3333750" cy="24955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922</Words>
  <Application>Microsoft Office PowerPoint</Application>
  <PresentationFormat>Экран (4:3)</PresentationFormat>
  <Paragraphs>47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Слайд 1</vt:lpstr>
      <vt:lpstr>Слайд 2</vt:lpstr>
      <vt:lpstr>Види соціальної мобільності</vt:lpstr>
      <vt:lpstr>Види соціальної мобільності</vt:lpstr>
      <vt:lpstr>Слайд 5</vt:lpstr>
      <vt:lpstr>Види соціальної мобільності</vt:lpstr>
      <vt:lpstr>Принципи соціальної мобільності</vt:lpstr>
      <vt:lpstr>Принципи соціальної мобільності</vt:lpstr>
      <vt:lpstr>Методи вивчення соціальної мобільності</vt:lpstr>
      <vt:lpstr>Соціальні системи</vt:lpstr>
      <vt:lpstr>Риси відкритих соціальних систем</vt:lpstr>
      <vt:lpstr>Закрита соціальна система</vt:lpstr>
      <vt:lpstr>Риси закритих соціальних систем</vt:lpstr>
      <vt:lpstr>Дякую за перегляд!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13</cp:revision>
  <dcterms:created xsi:type="dcterms:W3CDTF">2020-10-05T14:07:01Z</dcterms:created>
  <dcterms:modified xsi:type="dcterms:W3CDTF">2020-10-06T13:04:35Z</dcterms:modified>
</cp:coreProperties>
</file>