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57" r:id="rId3"/>
    <p:sldId id="258" r:id="rId4"/>
    <p:sldId id="260" r:id="rId5"/>
    <p:sldId id="331" r:id="rId6"/>
    <p:sldId id="259" r:id="rId7"/>
    <p:sldId id="261" r:id="rId8"/>
    <p:sldId id="262" r:id="rId9"/>
    <p:sldId id="264" r:id="rId10"/>
    <p:sldId id="265" r:id="rId11"/>
    <p:sldId id="300" r:id="rId12"/>
    <p:sldId id="266" r:id="rId13"/>
    <p:sldId id="267" r:id="rId14"/>
    <p:sldId id="299" r:id="rId15"/>
    <p:sldId id="269" r:id="rId16"/>
    <p:sldId id="318" r:id="rId17"/>
    <p:sldId id="319" r:id="rId18"/>
    <p:sldId id="332" r:id="rId19"/>
    <p:sldId id="320" r:id="rId20"/>
    <p:sldId id="333" r:id="rId21"/>
    <p:sldId id="321" r:id="rId22"/>
    <p:sldId id="334" r:id="rId23"/>
    <p:sldId id="322" r:id="rId24"/>
    <p:sldId id="335" r:id="rId25"/>
    <p:sldId id="323" r:id="rId26"/>
    <p:sldId id="272" r:id="rId27"/>
    <p:sldId id="273" r:id="rId28"/>
    <p:sldId id="274" r:id="rId29"/>
    <p:sldId id="275" r:id="rId30"/>
    <p:sldId id="276" r:id="rId31"/>
    <p:sldId id="277" r:id="rId32"/>
    <p:sldId id="305" r:id="rId33"/>
    <p:sldId id="283" r:id="rId34"/>
    <p:sldId id="285" r:id="rId35"/>
    <p:sldId id="286" r:id="rId36"/>
    <p:sldId id="287" r:id="rId37"/>
    <p:sldId id="288" r:id="rId38"/>
    <p:sldId id="306" r:id="rId39"/>
    <p:sldId id="307" r:id="rId40"/>
    <p:sldId id="325" r:id="rId41"/>
    <p:sldId id="326" r:id="rId42"/>
    <p:sldId id="327" r:id="rId43"/>
    <p:sldId id="328" r:id="rId44"/>
    <p:sldId id="329" r:id="rId45"/>
    <p:sldId id="330" r:id="rId46"/>
    <p:sldId id="290" r:id="rId47"/>
    <p:sldId id="291" r:id="rId48"/>
    <p:sldId id="292" r:id="rId49"/>
    <p:sldId id="293" r:id="rId50"/>
    <p:sldId id="294" r:id="rId51"/>
    <p:sldId id="295" r:id="rId52"/>
    <p:sldId id="298" r:id="rId53"/>
    <p:sldId id="297" r:id="rId54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1380" y="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E93F2AD-5119-4A2C-BD9E-F2201EC9B655}" type="doc">
      <dgm:prSet loTypeId="urn:microsoft.com/office/officeart/2005/8/layout/h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56AB4D2C-59C3-4E51-A3A9-0C8355804B3D}">
      <dgm:prSet phldrT="[Текст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uk-UA" sz="2000" dirty="0">
              <a:solidFill>
                <a:srgbClr val="002060"/>
              </a:solidFill>
            </a:rPr>
            <a:t>Створення єдиної установи, де людина може отримати комплексну підтримку</a:t>
          </a:r>
        </a:p>
      </dgm:t>
    </dgm:pt>
    <dgm:pt modelId="{D3EA4194-5CAF-4409-B4FF-26FA6DAD9C1D}" type="parTrans" cxnId="{17C527FB-5DF2-4E9C-9714-C9A8C731AE8C}">
      <dgm:prSet/>
      <dgm:spPr/>
      <dgm:t>
        <a:bodyPr/>
        <a:lstStyle/>
        <a:p>
          <a:endParaRPr lang="uk-UA"/>
        </a:p>
      </dgm:t>
    </dgm:pt>
    <dgm:pt modelId="{FB89563F-B9F0-4B8E-9DB2-2A0B378F9F41}" type="sibTrans" cxnId="{17C527FB-5DF2-4E9C-9714-C9A8C731AE8C}">
      <dgm:prSet/>
      <dgm:spPr/>
      <dgm:t>
        <a:bodyPr/>
        <a:lstStyle/>
        <a:p>
          <a:endParaRPr lang="uk-UA"/>
        </a:p>
      </dgm:t>
    </dgm:pt>
    <dgm:pt modelId="{89AAE881-C103-4D93-8F34-D8A273238EEA}">
      <dgm:prSet phldrT="[Текст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uk-UA" sz="2000" dirty="0">
              <a:solidFill>
                <a:srgbClr val="002060"/>
              </a:solidFill>
            </a:rPr>
            <a:t>Створення державних </a:t>
          </a:r>
          <a:r>
            <a:rPr lang="uk-UA" sz="2000" dirty="0" err="1">
              <a:solidFill>
                <a:srgbClr val="002060"/>
              </a:solidFill>
            </a:rPr>
            <a:t>шелторів</a:t>
          </a:r>
          <a:r>
            <a:rPr lang="uk-UA" sz="2000" dirty="0">
              <a:solidFill>
                <a:srgbClr val="002060"/>
              </a:solidFill>
            </a:rPr>
            <a:t> (один </a:t>
          </a:r>
          <a:r>
            <a:rPr lang="uk-UA" sz="2000" dirty="0" err="1">
              <a:solidFill>
                <a:srgbClr val="002060"/>
              </a:solidFill>
            </a:rPr>
            <a:t>прихисток</a:t>
          </a:r>
          <a:r>
            <a:rPr lang="uk-UA" sz="2000" dirty="0">
              <a:solidFill>
                <a:srgbClr val="002060"/>
              </a:solidFill>
            </a:rPr>
            <a:t> на 10 тис. населення)</a:t>
          </a:r>
        </a:p>
      </dgm:t>
    </dgm:pt>
    <dgm:pt modelId="{71E8C740-F1FB-4CC1-8737-6E9EAC0DBE21}" type="parTrans" cxnId="{6DF22A52-B7E9-475D-B5E7-934E297730AD}">
      <dgm:prSet/>
      <dgm:spPr/>
      <dgm:t>
        <a:bodyPr/>
        <a:lstStyle/>
        <a:p>
          <a:endParaRPr lang="uk-UA"/>
        </a:p>
      </dgm:t>
    </dgm:pt>
    <dgm:pt modelId="{66CB0A84-19FD-4DFA-B4BD-04C360CD49F1}" type="sibTrans" cxnId="{6DF22A52-B7E9-475D-B5E7-934E297730AD}">
      <dgm:prSet/>
      <dgm:spPr/>
      <dgm:t>
        <a:bodyPr/>
        <a:lstStyle/>
        <a:p>
          <a:endParaRPr lang="uk-UA"/>
        </a:p>
      </dgm:t>
    </dgm:pt>
    <dgm:pt modelId="{5C6AAAFF-2938-443D-B8FD-D2015D36BED9}">
      <dgm:prSet phldrT="[Текст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uk-UA" sz="2000" dirty="0">
              <a:solidFill>
                <a:srgbClr val="002060"/>
              </a:solidFill>
            </a:rPr>
            <a:t>Будуть розслідуватися усі випадки, незалежно від того, хто про них заявив</a:t>
          </a:r>
        </a:p>
      </dgm:t>
    </dgm:pt>
    <dgm:pt modelId="{69A63B20-DC63-438F-BA6E-C268558BF954}" type="parTrans" cxnId="{877CAC59-5016-4CD3-8FDA-93495E875EBE}">
      <dgm:prSet/>
      <dgm:spPr/>
      <dgm:t>
        <a:bodyPr/>
        <a:lstStyle/>
        <a:p>
          <a:endParaRPr lang="uk-UA"/>
        </a:p>
      </dgm:t>
    </dgm:pt>
    <dgm:pt modelId="{80D3B0B2-6030-4F70-B80E-2B8475C342BB}" type="sibTrans" cxnId="{877CAC59-5016-4CD3-8FDA-93495E875EBE}">
      <dgm:prSet/>
      <dgm:spPr/>
      <dgm:t>
        <a:bodyPr/>
        <a:lstStyle/>
        <a:p>
          <a:endParaRPr lang="uk-UA"/>
        </a:p>
      </dgm:t>
    </dgm:pt>
    <dgm:pt modelId="{88522F25-815B-4E9D-9384-00CA8D77507F}">
      <dgm:prSet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uk-UA" sz="2000" dirty="0">
              <a:solidFill>
                <a:srgbClr val="002060"/>
              </a:solidFill>
            </a:rPr>
            <a:t>З'явиться компенсація  жертві від кривдника</a:t>
          </a:r>
        </a:p>
      </dgm:t>
    </dgm:pt>
    <dgm:pt modelId="{C573A749-68C7-4190-9817-4C6F59FD524B}" type="parTrans" cxnId="{126BB73D-D0E7-464B-AE4A-49B720646610}">
      <dgm:prSet/>
      <dgm:spPr/>
      <dgm:t>
        <a:bodyPr/>
        <a:lstStyle/>
        <a:p>
          <a:endParaRPr lang="uk-UA"/>
        </a:p>
      </dgm:t>
    </dgm:pt>
    <dgm:pt modelId="{53F0C1C4-8A2D-473D-A7E7-DCB12337FF73}" type="sibTrans" cxnId="{126BB73D-D0E7-464B-AE4A-49B720646610}">
      <dgm:prSet/>
      <dgm:spPr/>
      <dgm:t>
        <a:bodyPr/>
        <a:lstStyle/>
        <a:p>
          <a:endParaRPr lang="uk-UA"/>
        </a:p>
      </dgm:t>
    </dgm:pt>
    <dgm:pt modelId="{991B6A81-34CC-4F92-AA0D-E699B0DB87B5}">
      <dgm:prSet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uk-UA" sz="2000" dirty="0">
              <a:solidFill>
                <a:srgbClr val="002060"/>
              </a:solidFill>
            </a:rPr>
            <a:t>Батьківські права можуть бути обмежені, якщо насильство відбулося в присутності дитини або стосовно неї</a:t>
          </a:r>
        </a:p>
      </dgm:t>
    </dgm:pt>
    <dgm:pt modelId="{1A147C21-ED08-478C-829A-6C1FF29E04EA}" type="parTrans" cxnId="{C5227156-826F-4172-A3F0-9FC080DB9BCC}">
      <dgm:prSet/>
      <dgm:spPr/>
      <dgm:t>
        <a:bodyPr/>
        <a:lstStyle/>
        <a:p>
          <a:endParaRPr lang="uk-UA"/>
        </a:p>
      </dgm:t>
    </dgm:pt>
    <dgm:pt modelId="{7E751ECE-886B-458B-8401-A5A97838F638}" type="sibTrans" cxnId="{C5227156-826F-4172-A3F0-9FC080DB9BCC}">
      <dgm:prSet/>
      <dgm:spPr/>
      <dgm:t>
        <a:bodyPr/>
        <a:lstStyle/>
        <a:p>
          <a:endParaRPr lang="uk-UA"/>
        </a:p>
      </dgm:t>
    </dgm:pt>
    <dgm:pt modelId="{03A4AF57-A140-45A0-9373-C144A3D57689}" type="pres">
      <dgm:prSet presAssocID="{CE93F2AD-5119-4A2C-BD9E-F2201EC9B655}" presName="Name0" presStyleCnt="0">
        <dgm:presLayoutVars>
          <dgm:dir/>
          <dgm:resizeHandles val="exact"/>
        </dgm:presLayoutVars>
      </dgm:prSet>
      <dgm:spPr/>
    </dgm:pt>
    <dgm:pt modelId="{8C0215F8-39C8-4D01-A6CF-377046EE45EE}" type="pres">
      <dgm:prSet presAssocID="{56AB4D2C-59C3-4E51-A3A9-0C8355804B3D}" presName="node" presStyleLbl="node1" presStyleIdx="0" presStyleCnt="5" custLinFactX="-1341" custLinFactNeighborX="-100000" custLinFactNeighborY="-2703">
        <dgm:presLayoutVars>
          <dgm:bulletEnabled val="1"/>
        </dgm:presLayoutVars>
      </dgm:prSet>
      <dgm:spPr/>
    </dgm:pt>
    <dgm:pt modelId="{151469C8-539F-4E7C-A858-52B7BA313526}" type="pres">
      <dgm:prSet presAssocID="{FB89563F-B9F0-4B8E-9DB2-2A0B378F9F41}" presName="sibTrans" presStyleCnt="0"/>
      <dgm:spPr/>
    </dgm:pt>
    <dgm:pt modelId="{98C4C025-EEB4-46EC-8B23-11A9A1C557FF}" type="pres">
      <dgm:prSet presAssocID="{89AAE881-C103-4D93-8F34-D8A273238EEA}" presName="node" presStyleLbl="node1" presStyleIdx="1" presStyleCnt="5" custLinFactNeighborX="-10870" custLinFactNeighborY="-1351">
        <dgm:presLayoutVars>
          <dgm:bulletEnabled val="1"/>
        </dgm:presLayoutVars>
      </dgm:prSet>
      <dgm:spPr/>
    </dgm:pt>
    <dgm:pt modelId="{8F012409-349A-447F-B5D1-1E51015A7CFB}" type="pres">
      <dgm:prSet presAssocID="{66CB0A84-19FD-4DFA-B4BD-04C360CD49F1}" presName="sibTrans" presStyleCnt="0"/>
      <dgm:spPr/>
    </dgm:pt>
    <dgm:pt modelId="{9894E806-0214-443A-94DE-FED8E5B95F11}" type="pres">
      <dgm:prSet presAssocID="{5C6AAAFF-2938-443D-B8FD-D2015D36BED9}" presName="node" presStyleLbl="node1" presStyleIdx="2" presStyleCnt="5">
        <dgm:presLayoutVars>
          <dgm:bulletEnabled val="1"/>
        </dgm:presLayoutVars>
      </dgm:prSet>
      <dgm:spPr/>
    </dgm:pt>
    <dgm:pt modelId="{5EBF3939-886F-4E75-B6DE-CCE898F141F9}" type="pres">
      <dgm:prSet presAssocID="{80D3B0B2-6030-4F70-B80E-2B8475C342BB}" presName="sibTrans" presStyleCnt="0"/>
      <dgm:spPr/>
    </dgm:pt>
    <dgm:pt modelId="{1A2789D1-426E-4FAD-BC18-B396C619232B}" type="pres">
      <dgm:prSet presAssocID="{88522F25-815B-4E9D-9384-00CA8D77507F}" presName="node" presStyleLbl="node1" presStyleIdx="3" presStyleCnt="5">
        <dgm:presLayoutVars>
          <dgm:bulletEnabled val="1"/>
        </dgm:presLayoutVars>
      </dgm:prSet>
      <dgm:spPr/>
    </dgm:pt>
    <dgm:pt modelId="{3B48FE8D-23BC-4C8B-8101-2F7ED903A714}" type="pres">
      <dgm:prSet presAssocID="{53F0C1C4-8A2D-473D-A7E7-DCB12337FF73}" presName="sibTrans" presStyleCnt="0"/>
      <dgm:spPr/>
    </dgm:pt>
    <dgm:pt modelId="{8C108E81-EB26-410B-83F6-728CF1531A91}" type="pres">
      <dgm:prSet presAssocID="{991B6A81-34CC-4F92-AA0D-E699B0DB87B5}" presName="node" presStyleLbl="node1" presStyleIdx="4" presStyleCnt="5">
        <dgm:presLayoutVars>
          <dgm:bulletEnabled val="1"/>
        </dgm:presLayoutVars>
      </dgm:prSet>
      <dgm:spPr/>
    </dgm:pt>
  </dgm:ptLst>
  <dgm:cxnLst>
    <dgm:cxn modelId="{317FBC36-3C0C-4138-86B2-AC018E19B1B4}" type="presOf" srcId="{56AB4D2C-59C3-4E51-A3A9-0C8355804B3D}" destId="{8C0215F8-39C8-4D01-A6CF-377046EE45EE}" srcOrd="0" destOrd="0" presId="urn:microsoft.com/office/officeart/2005/8/layout/hList6"/>
    <dgm:cxn modelId="{126BB73D-D0E7-464B-AE4A-49B720646610}" srcId="{CE93F2AD-5119-4A2C-BD9E-F2201EC9B655}" destId="{88522F25-815B-4E9D-9384-00CA8D77507F}" srcOrd="3" destOrd="0" parTransId="{C573A749-68C7-4190-9817-4C6F59FD524B}" sibTransId="{53F0C1C4-8A2D-473D-A7E7-DCB12337FF73}"/>
    <dgm:cxn modelId="{F9054161-1FC8-4EF7-9A3C-51478EF7E81B}" type="presOf" srcId="{89AAE881-C103-4D93-8F34-D8A273238EEA}" destId="{98C4C025-EEB4-46EC-8B23-11A9A1C557FF}" srcOrd="0" destOrd="0" presId="urn:microsoft.com/office/officeart/2005/8/layout/hList6"/>
    <dgm:cxn modelId="{CB510670-2F81-4FD5-B6CF-43353319FD5B}" type="presOf" srcId="{CE93F2AD-5119-4A2C-BD9E-F2201EC9B655}" destId="{03A4AF57-A140-45A0-9373-C144A3D57689}" srcOrd="0" destOrd="0" presId="urn:microsoft.com/office/officeart/2005/8/layout/hList6"/>
    <dgm:cxn modelId="{6DF22A52-B7E9-475D-B5E7-934E297730AD}" srcId="{CE93F2AD-5119-4A2C-BD9E-F2201EC9B655}" destId="{89AAE881-C103-4D93-8F34-D8A273238EEA}" srcOrd="1" destOrd="0" parTransId="{71E8C740-F1FB-4CC1-8737-6E9EAC0DBE21}" sibTransId="{66CB0A84-19FD-4DFA-B4BD-04C360CD49F1}"/>
    <dgm:cxn modelId="{C5227156-826F-4172-A3F0-9FC080DB9BCC}" srcId="{CE93F2AD-5119-4A2C-BD9E-F2201EC9B655}" destId="{991B6A81-34CC-4F92-AA0D-E699B0DB87B5}" srcOrd="4" destOrd="0" parTransId="{1A147C21-ED08-478C-829A-6C1FF29E04EA}" sibTransId="{7E751ECE-886B-458B-8401-A5A97838F638}"/>
    <dgm:cxn modelId="{877CAC59-5016-4CD3-8FDA-93495E875EBE}" srcId="{CE93F2AD-5119-4A2C-BD9E-F2201EC9B655}" destId="{5C6AAAFF-2938-443D-B8FD-D2015D36BED9}" srcOrd="2" destOrd="0" parTransId="{69A63B20-DC63-438F-BA6E-C268558BF954}" sibTransId="{80D3B0B2-6030-4F70-B80E-2B8475C342BB}"/>
    <dgm:cxn modelId="{487C748B-998A-4390-B97F-8911C5FD7530}" type="presOf" srcId="{88522F25-815B-4E9D-9384-00CA8D77507F}" destId="{1A2789D1-426E-4FAD-BC18-B396C619232B}" srcOrd="0" destOrd="0" presId="urn:microsoft.com/office/officeart/2005/8/layout/hList6"/>
    <dgm:cxn modelId="{848888B3-D173-4747-90E6-27333B0CEC77}" type="presOf" srcId="{5C6AAAFF-2938-443D-B8FD-D2015D36BED9}" destId="{9894E806-0214-443A-94DE-FED8E5B95F11}" srcOrd="0" destOrd="0" presId="urn:microsoft.com/office/officeart/2005/8/layout/hList6"/>
    <dgm:cxn modelId="{5B521FEB-5FF2-4C3B-B1B6-7B4AD094F613}" type="presOf" srcId="{991B6A81-34CC-4F92-AA0D-E699B0DB87B5}" destId="{8C108E81-EB26-410B-83F6-728CF1531A91}" srcOrd="0" destOrd="0" presId="urn:microsoft.com/office/officeart/2005/8/layout/hList6"/>
    <dgm:cxn modelId="{17C527FB-5DF2-4E9C-9714-C9A8C731AE8C}" srcId="{CE93F2AD-5119-4A2C-BD9E-F2201EC9B655}" destId="{56AB4D2C-59C3-4E51-A3A9-0C8355804B3D}" srcOrd="0" destOrd="0" parTransId="{D3EA4194-5CAF-4409-B4FF-26FA6DAD9C1D}" sibTransId="{FB89563F-B9F0-4B8E-9DB2-2A0B378F9F41}"/>
    <dgm:cxn modelId="{21F84690-26A0-4AA3-A837-9DDFF7A9F552}" type="presParOf" srcId="{03A4AF57-A140-45A0-9373-C144A3D57689}" destId="{8C0215F8-39C8-4D01-A6CF-377046EE45EE}" srcOrd="0" destOrd="0" presId="urn:microsoft.com/office/officeart/2005/8/layout/hList6"/>
    <dgm:cxn modelId="{4463A08D-00A3-4EAE-9BEE-06914A3734DF}" type="presParOf" srcId="{03A4AF57-A140-45A0-9373-C144A3D57689}" destId="{151469C8-539F-4E7C-A858-52B7BA313526}" srcOrd="1" destOrd="0" presId="urn:microsoft.com/office/officeart/2005/8/layout/hList6"/>
    <dgm:cxn modelId="{C04783B9-ECE9-4C0C-8260-BB69CE8025AA}" type="presParOf" srcId="{03A4AF57-A140-45A0-9373-C144A3D57689}" destId="{98C4C025-EEB4-46EC-8B23-11A9A1C557FF}" srcOrd="2" destOrd="0" presId="urn:microsoft.com/office/officeart/2005/8/layout/hList6"/>
    <dgm:cxn modelId="{BA88B942-81E0-4DE9-925F-204ED1F19A19}" type="presParOf" srcId="{03A4AF57-A140-45A0-9373-C144A3D57689}" destId="{8F012409-349A-447F-B5D1-1E51015A7CFB}" srcOrd="3" destOrd="0" presId="urn:microsoft.com/office/officeart/2005/8/layout/hList6"/>
    <dgm:cxn modelId="{877BB373-67FC-4335-A47A-EAAF6895F0EB}" type="presParOf" srcId="{03A4AF57-A140-45A0-9373-C144A3D57689}" destId="{9894E806-0214-443A-94DE-FED8E5B95F11}" srcOrd="4" destOrd="0" presId="urn:microsoft.com/office/officeart/2005/8/layout/hList6"/>
    <dgm:cxn modelId="{9747BF86-C5D0-4941-BE76-46B2314CF350}" type="presParOf" srcId="{03A4AF57-A140-45A0-9373-C144A3D57689}" destId="{5EBF3939-886F-4E75-B6DE-CCE898F141F9}" srcOrd="5" destOrd="0" presId="urn:microsoft.com/office/officeart/2005/8/layout/hList6"/>
    <dgm:cxn modelId="{672E572E-601C-4EFD-842E-ACD9015A75E3}" type="presParOf" srcId="{03A4AF57-A140-45A0-9373-C144A3D57689}" destId="{1A2789D1-426E-4FAD-BC18-B396C619232B}" srcOrd="6" destOrd="0" presId="urn:microsoft.com/office/officeart/2005/8/layout/hList6"/>
    <dgm:cxn modelId="{EC28B347-F328-4FE8-8684-0DEA0A1254FF}" type="presParOf" srcId="{03A4AF57-A140-45A0-9373-C144A3D57689}" destId="{3B48FE8D-23BC-4C8B-8101-2F7ED903A714}" srcOrd="7" destOrd="0" presId="urn:microsoft.com/office/officeart/2005/8/layout/hList6"/>
    <dgm:cxn modelId="{7314E8BE-0184-4DDE-BFCF-B67397A661FD}" type="presParOf" srcId="{03A4AF57-A140-45A0-9373-C144A3D57689}" destId="{8C108E81-EB26-410B-83F6-728CF1531A91}" srcOrd="8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0215F8-39C8-4D01-A6CF-377046EE45EE}">
      <dsp:nvSpPr>
        <dsp:cNvPr id="0" name=""/>
        <dsp:cNvSpPr/>
      </dsp:nvSpPr>
      <dsp:spPr>
        <a:xfrm rot="16200000">
          <a:off x="-1808413" y="1808413"/>
          <a:ext cx="5286412" cy="1669584"/>
        </a:xfrm>
        <a:prstGeom prst="flowChartManualOperation">
          <a:avLst/>
        </a:prstGeom>
        <a:solidFill>
          <a:schemeClr val="accent2">
            <a:lumMod val="60000"/>
            <a:lumOff val="40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0" tIns="0" rIns="1270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kern="1200" dirty="0">
              <a:solidFill>
                <a:srgbClr val="002060"/>
              </a:solidFill>
            </a:rPr>
            <a:t>Створення єдиної установи, де людина може отримати комплексну підтримку</a:t>
          </a:r>
        </a:p>
      </dsp:txBody>
      <dsp:txXfrm rot="5400000">
        <a:off x="1" y="1057281"/>
        <a:ext cx="1669584" cy="3171848"/>
      </dsp:txXfrm>
    </dsp:sp>
    <dsp:sp modelId="{98C4C025-EEB4-46EC-8B23-11A9A1C557FF}">
      <dsp:nvSpPr>
        <dsp:cNvPr id="0" name=""/>
        <dsp:cNvSpPr/>
      </dsp:nvSpPr>
      <dsp:spPr>
        <a:xfrm rot="16200000">
          <a:off x="-22464" y="1808413"/>
          <a:ext cx="5286412" cy="1669584"/>
        </a:xfrm>
        <a:prstGeom prst="flowChartManualOperation">
          <a:avLst/>
        </a:prstGeom>
        <a:solidFill>
          <a:schemeClr val="accent2">
            <a:lumMod val="60000"/>
            <a:lumOff val="40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0" tIns="0" rIns="1270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kern="1200" dirty="0">
              <a:solidFill>
                <a:srgbClr val="002060"/>
              </a:solidFill>
            </a:rPr>
            <a:t>Створення державних </a:t>
          </a:r>
          <a:r>
            <a:rPr lang="uk-UA" sz="2000" kern="1200" dirty="0" err="1">
              <a:solidFill>
                <a:srgbClr val="002060"/>
              </a:solidFill>
            </a:rPr>
            <a:t>шелторів</a:t>
          </a:r>
          <a:r>
            <a:rPr lang="uk-UA" sz="2000" kern="1200" dirty="0">
              <a:solidFill>
                <a:srgbClr val="002060"/>
              </a:solidFill>
            </a:rPr>
            <a:t> (один </a:t>
          </a:r>
          <a:r>
            <a:rPr lang="uk-UA" sz="2000" kern="1200" dirty="0" err="1">
              <a:solidFill>
                <a:srgbClr val="002060"/>
              </a:solidFill>
            </a:rPr>
            <a:t>прихисток</a:t>
          </a:r>
          <a:r>
            <a:rPr lang="uk-UA" sz="2000" kern="1200" dirty="0">
              <a:solidFill>
                <a:srgbClr val="002060"/>
              </a:solidFill>
            </a:rPr>
            <a:t> на 10 тис. населення)</a:t>
          </a:r>
        </a:p>
      </dsp:txBody>
      <dsp:txXfrm rot="5400000">
        <a:off x="1785950" y="1057281"/>
        <a:ext cx="1669584" cy="3171848"/>
      </dsp:txXfrm>
    </dsp:sp>
    <dsp:sp modelId="{9894E806-0214-443A-94DE-FED8E5B95F11}">
      <dsp:nvSpPr>
        <dsp:cNvPr id="0" name=""/>
        <dsp:cNvSpPr/>
      </dsp:nvSpPr>
      <dsp:spPr>
        <a:xfrm rot="16200000">
          <a:off x="1785950" y="1808413"/>
          <a:ext cx="5286412" cy="1669584"/>
        </a:xfrm>
        <a:prstGeom prst="flowChartManualOperation">
          <a:avLst/>
        </a:prstGeom>
        <a:solidFill>
          <a:schemeClr val="accent2">
            <a:lumMod val="60000"/>
            <a:lumOff val="40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0" tIns="0" rIns="1270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kern="1200" dirty="0">
              <a:solidFill>
                <a:srgbClr val="002060"/>
              </a:solidFill>
            </a:rPr>
            <a:t>Будуть розслідуватися усі випадки, незалежно від того, хто про них заявив</a:t>
          </a:r>
        </a:p>
      </dsp:txBody>
      <dsp:txXfrm rot="5400000">
        <a:off x="3594364" y="1057281"/>
        <a:ext cx="1669584" cy="3171848"/>
      </dsp:txXfrm>
    </dsp:sp>
    <dsp:sp modelId="{1A2789D1-426E-4FAD-BC18-B396C619232B}">
      <dsp:nvSpPr>
        <dsp:cNvPr id="0" name=""/>
        <dsp:cNvSpPr/>
      </dsp:nvSpPr>
      <dsp:spPr>
        <a:xfrm rot="16200000">
          <a:off x="3580753" y="1808413"/>
          <a:ext cx="5286412" cy="1669584"/>
        </a:xfrm>
        <a:prstGeom prst="flowChartManualOperation">
          <a:avLst/>
        </a:prstGeom>
        <a:solidFill>
          <a:schemeClr val="accent2">
            <a:lumMod val="60000"/>
            <a:lumOff val="40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0" tIns="0" rIns="127000" bIns="0" numCol="1" spcCol="1270" anchor="ctr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uk-UA" sz="2000" kern="1200" dirty="0">
              <a:solidFill>
                <a:srgbClr val="002060"/>
              </a:solidFill>
            </a:rPr>
            <a:t>З'явиться компенсація  жертві від кривдника</a:t>
          </a:r>
        </a:p>
      </dsp:txBody>
      <dsp:txXfrm rot="5400000">
        <a:off x="5389167" y="1057281"/>
        <a:ext cx="1669584" cy="3171848"/>
      </dsp:txXfrm>
    </dsp:sp>
    <dsp:sp modelId="{8C108E81-EB26-410B-83F6-728CF1531A91}">
      <dsp:nvSpPr>
        <dsp:cNvPr id="0" name=""/>
        <dsp:cNvSpPr/>
      </dsp:nvSpPr>
      <dsp:spPr>
        <a:xfrm rot="16200000">
          <a:off x="5375556" y="1808413"/>
          <a:ext cx="5286412" cy="1669584"/>
        </a:xfrm>
        <a:prstGeom prst="flowChartManualOperation">
          <a:avLst/>
        </a:prstGeom>
        <a:solidFill>
          <a:schemeClr val="accent2">
            <a:lumMod val="60000"/>
            <a:lumOff val="40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0" tIns="0" rIns="1270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kern="1200" dirty="0">
              <a:solidFill>
                <a:srgbClr val="002060"/>
              </a:solidFill>
            </a:rPr>
            <a:t>Батьківські права можуть бути обмежені, якщо насильство відбулося в присутності дитини або стосовно неї</a:t>
          </a:r>
        </a:p>
      </dsp:txBody>
      <dsp:txXfrm rot="5400000">
        <a:off x="7183970" y="1057281"/>
        <a:ext cx="1669584" cy="317184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0FC64-7D9E-4691-9862-0C59B8853401}" type="datetimeFigureOut">
              <a:rPr lang="uk-UA" smtClean="0"/>
              <a:pPr/>
              <a:t>18.04.2025</a:t>
            </a:fld>
            <a:endParaRPr lang="uk-UA" dirty="0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2C91DCE-B4BA-4365-AB09-4902BFBF2485}" type="slidenum">
              <a:rPr lang="uk-UA" smtClean="0"/>
              <a:pPr/>
              <a:t>‹#›</a:t>
            </a:fld>
            <a:endParaRPr lang="uk-UA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uk-UA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0FC64-7D9E-4691-9862-0C59B8853401}" type="datetimeFigureOut">
              <a:rPr lang="uk-UA" smtClean="0"/>
              <a:pPr/>
              <a:t>18.04.2025</a:t>
            </a:fld>
            <a:endParaRPr lang="uk-UA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91DCE-B4BA-4365-AB09-4902BFBF2485}" type="slidenum">
              <a:rPr lang="uk-UA" smtClean="0"/>
              <a:pPr/>
              <a:t>‹#›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0FC64-7D9E-4691-9862-0C59B8853401}" type="datetimeFigureOut">
              <a:rPr lang="uk-UA" smtClean="0"/>
              <a:pPr/>
              <a:t>18.04.2025</a:t>
            </a:fld>
            <a:endParaRPr lang="uk-UA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91DCE-B4BA-4365-AB09-4902BFBF2485}" type="slidenum">
              <a:rPr lang="uk-UA" smtClean="0"/>
              <a:pPr/>
              <a:t>‹#›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4/18/2025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986675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E080FC64-7D9E-4691-9862-0C59B8853401}" type="datetimeFigureOut">
              <a:rPr lang="uk-UA" smtClean="0"/>
              <a:pPr/>
              <a:t>18.04.2025</a:t>
            </a:fld>
            <a:endParaRPr lang="uk-UA" dirty="0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42C91DCE-B4BA-4365-AB09-4902BFBF2485}" type="slidenum">
              <a:rPr lang="uk-UA" smtClean="0"/>
              <a:pPr/>
              <a:t>‹#›</a:t>
            </a:fld>
            <a:endParaRPr lang="uk-UA" dirty="0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0FC64-7D9E-4691-9862-0C59B8853401}" type="datetimeFigureOut">
              <a:rPr lang="uk-UA" smtClean="0"/>
              <a:pPr/>
              <a:t>18.04.2025</a:t>
            </a:fld>
            <a:endParaRPr lang="uk-UA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91DCE-B4BA-4365-AB09-4902BFBF2485}" type="slidenum">
              <a:rPr lang="uk-UA" smtClean="0"/>
              <a:pPr/>
              <a:t>‹#›</a:t>
            </a:fld>
            <a:endParaRPr lang="uk-UA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0FC64-7D9E-4691-9862-0C59B8853401}" type="datetimeFigureOut">
              <a:rPr lang="uk-UA" smtClean="0"/>
              <a:pPr/>
              <a:t>18.04.2025</a:t>
            </a:fld>
            <a:endParaRPr lang="uk-UA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91DCE-B4BA-4365-AB09-4902BFBF2485}" type="slidenum">
              <a:rPr lang="uk-UA" smtClean="0"/>
              <a:pPr/>
              <a:t>‹#›</a:t>
            </a:fld>
            <a:endParaRPr lang="uk-UA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91DCE-B4BA-4365-AB09-4902BFBF2485}" type="slidenum">
              <a:rPr lang="uk-UA" smtClean="0"/>
              <a:pPr/>
              <a:t>‹#›</a:t>
            </a:fld>
            <a:endParaRPr lang="uk-UA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0FC64-7D9E-4691-9862-0C59B8853401}" type="datetimeFigureOut">
              <a:rPr lang="uk-UA" smtClean="0"/>
              <a:pPr/>
              <a:t>18.04.2025</a:t>
            </a:fld>
            <a:endParaRPr lang="uk-UA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32" name="Содержимое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34" name="Содержимое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0FC64-7D9E-4691-9862-0C59B8853401}" type="datetimeFigureOut">
              <a:rPr lang="uk-UA" smtClean="0"/>
              <a:pPr/>
              <a:t>18.04.2025</a:t>
            </a:fld>
            <a:endParaRPr lang="uk-UA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91DCE-B4BA-4365-AB09-4902BFBF2485}" type="slidenum">
              <a:rPr lang="uk-UA" smtClean="0"/>
              <a:pPr/>
              <a:t>‹#›</a:t>
            </a:fld>
            <a:endParaRPr lang="uk-UA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0FC64-7D9E-4691-9862-0C59B8853401}" type="datetimeFigureOut">
              <a:rPr lang="uk-UA" smtClean="0"/>
              <a:pPr/>
              <a:t>18.04.2025</a:t>
            </a:fld>
            <a:endParaRPr lang="uk-UA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91DCE-B4BA-4365-AB09-4902BFBF2485}" type="slidenum">
              <a:rPr lang="uk-UA" smtClean="0"/>
              <a:pPr/>
              <a:t>‹#›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одержимое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E080FC64-7D9E-4691-9862-0C59B8853401}" type="datetimeFigureOut">
              <a:rPr lang="uk-UA" smtClean="0"/>
              <a:pPr/>
              <a:t>18.04.2025</a:t>
            </a:fld>
            <a:endParaRPr lang="uk-UA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2C91DCE-B4BA-4365-AB09-4902BFBF2485}" type="slidenum">
              <a:rPr lang="uk-UA" smtClean="0"/>
              <a:pPr/>
              <a:t>‹#›</a:t>
            </a:fld>
            <a:endParaRPr lang="uk-UA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uk-UA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dirty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0FC64-7D9E-4691-9862-0C59B8853401}" type="datetimeFigureOut">
              <a:rPr lang="uk-UA" smtClean="0"/>
              <a:pPr/>
              <a:t>18.04.2025</a:t>
            </a:fld>
            <a:endParaRPr lang="uk-UA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2C91DCE-B4BA-4365-AB09-4902BFBF2485}" type="slidenum">
              <a:rPr lang="uk-UA" smtClean="0"/>
              <a:pPr/>
              <a:t>‹#›</a:t>
            </a:fld>
            <a:endParaRPr lang="uk-UA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uk-UA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E080FC64-7D9E-4691-9862-0C59B8853401}" type="datetimeFigureOut">
              <a:rPr lang="uk-UA" smtClean="0"/>
              <a:pPr/>
              <a:t>18.04.2025</a:t>
            </a:fld>
            <a:endParaRPr lang="uk-UA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uk-UA" dirty="0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42C91DCE-B4BA-4365-AB09-4902BFBF2485}" type="slidenum">
              <a:rPr lang="uk-UA" smtClean="0"/>
              <a:pPr/>
              <a:t>‹#›</a:t>
            </a:fld>
            <a:endParaRPr lang="uk-UA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Relationship Id="rId9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don.kyivcity.gov.ua/files/2018/5/22/mon.pdf" TargetMode="External"/><Relationship Id="rId2" Type="http://schemas.openxmlformats.org/officeDocument/2006/relationships/hyperlink" Target="https://rm.coe.int/1680093d9e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zakon.rada.gov.ua/laws/show/2229-19" TargetMode="Externa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elpforukrainians.info/ukrainian/" TargetMode="External"/><Relationship Id="rId2" Type="http://schemas.openxmlformats.org/officeDocument/2006/relationships/hyperlink" Target="https://1547.ukc.gov.ua/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0034" y="3714752"/>
            <a:ext cx="8305800" cy="1143000"/>
          </a:xfrm>
        </p:spPr>
        <p:txBody>
          <a:bodyPr/>
          <a:lstStyle/>
          <a:p>
            <a:r>
              <a:rPr lang="uk-UA" dirty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Лекція 10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uk-UA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Гендерно</a:t>
            </a:r>
            <a:r>
              <a:rPr lang="uk-UA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зумовлене насильство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just"/>
            <a:r>
              <a:rPr lang="uk-UA" sz="2400" dirty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У 2011 Рада Європи прийняла </a:t>
            </a:r>
            <a:r>
              <a:rPr lang="uk-UA" sz="2400" dirty="0" err="1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“Конвенцію</a:t>
            </a:r>
            <a:r>
              <a:rPr lang="uk-UA" sz="2400" dirty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Ради Європи про запобігання насильству стосовно жінок і домашньому насильству та боротьбу з цими </a:t>
            </a:r>
            <a:r>
              <a:rPr lang="uk-UA" sz="2400" dirty="0" err="1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явищами”</a:t>
            </a:r>
            <a:r>
              <a:rPr lang="uk-UA" sz="2400" dirty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(Стамбульську конвенцію)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71472" y="1500174"/>
            <a:ext cx="81439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На 2023 р. її підписало </a:t>
            </a:r>
            <a:r>
              <a:rPr lang="uk-UA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45 країн</a:t>
            </a:r>
            <a:r>
              <a:rPr lang="uk-UA" dirty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, ратифікували </a:t>
            </a:r>
            <a:r>
              <a:rPr lang="uk-UA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35 країн </a:t>
            </a:r>
            <a:r>
              <a:rPr lang="uk-UA" dirty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(першою була Туреччина).  </a:t>
            </a:r>
            <a:r>
              <a:rPr lang="uk-UA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 країна  </a:t>
            </a:r>
            <a:r>
              <a:rPr lang="uk-UA" dirty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підкликала ратифікацію (Туреччина).</a:t>
            </a:r>
          </a:p>
        </p:txBody>
      </p:sp>
      <p:pic>
        <p:nvPicPr>
          <p:cNvPr id="29698" name="Picture 2" descr="Istanbul Convention 2011 participation map.sv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1604" y="2143116"/>
            <a:ext cx="6166080" cy="47148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7158" y="214290"/>
            <a:ext cx="83582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uk-UA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Україна ратифікувала Стамбульську конвенцію 20 червня 2022 р.</a:t>
            </a:r>
          </a:p>
        </p:txBody>
      </p:sp>
      <p:sp>
        <p:nvSpPr>
          <p:cNvPr id="1026" name="AutoShape 2" descr="https://n7b5h3f7.rocketcdn.me/wp-content/uploads/2022/11/konvencziy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028" name="AutoShape 4" descr="C:\Users\%D0%86%D1%80%D0%B8%D0%BD%D0%B0\Desktop\konvencziya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030" name="AutoShape 6" descr="C:\Users\%D0%86%D1%80%D0%B8%D0%BD%D0%B0\Desktop\konvencziya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1032" name="Picture 8" descr="https://womo.ua/wp-content/uploads/2022/06/289420201_5580931681946494_4359071753851066447_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28736"/>
            <a:ext cx="4699280" cy="4268698"/>
          </a:xfrm>
          <a:prstGeom prst="rect">
            <a:avLst/>
          </a:prstGeom>
          <a:noFill/>
        </p:spPr>
      </p:pic>
      <p:pic>
        <p:nvPicPr>
          <p:cNvPr id="1034" name="Picture 10" descr="https://womo.ua/wp-content/uploads/2022/06/288846772_5580931685279827_631137080081313803_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2496" y="1785926"/>
            <a:ext cx="4721504" cy="507207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Немає опису світлини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4876" y="2428868"/>
            <a:ext cx="4000527" cy="4000527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500034" y="142852"/>
            <a:ext cx="821537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4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17 січня 2020 р. у Верховній раді 307 депутатів утворили </a:t>
            </a:r>
            <a:r>
              <a:rPr lang="uk-UA" sz="2400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міжфракційне</a:t>
            </a:r>
            <a:r>
              <a:rPr lang="uk-UA" sz="24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об</a:t>
            </a:r>
            <a:r>
              <a:rPr lang="en-US" sz="24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’</a:t>
            </a:r>
            <a:r>
              <a:rPr lang="uk-UA" sz="24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єднання </a:t>
            </a:r>
            <a:r>
              <a:rPr lang="uk-UA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“Цінності</a:t>
            </a:r>
            <a:r>
              <a:rPr lang="uk-UA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 Гідність. </a:t>
            </a:r>
            <a:r>
              <a:rPr lang="uk-UA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Родина”</a:t>
            </a:r>
            <a:endParaRPr lang="uk-UA" sz="24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uk-UA" sz="24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Мета – захист вічних цінностей українського суспільства, популяризація світової консервативної думки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71472" y="2285992"/>
            <a:ext cx="342902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000" dirty="0">
                <a:latin typeface="Arial" pitchFamily="34" charset="0"/>
                <a:cs typeface="Arial" pitchFamily="34" charset="0"/>
              </a:rPr>
              <a:t>Напрямки роботи:</a:t>
            </a:r>
          </a:p>
          <a:p>
            <a:pPr marL="342900" indent="-342900" algn="just">
              <a:buAutoNum type="arabicParenR"/>
            </a:pPr>
            <a:r>
              <a:rPr lang="uk-UA" sz="2000" dirty="0">
                <a:latin typeface="Arial" pitchFamily="34" charset="0"/>
                <a:cs typeface="Arial" pitchFamily="34" charset="0"/>
              </a:rPr>
              <a:t>спілкування з релігійними лідерами </a:t>
            </a:r>
          </a:p>
          <a:p>
            <a:pPr marL="342900" indent="-342900" algn="just">
              <a:buAutoNum type="arabicParenR"/>
            </a:pPr>
            <a:r>
              <a:rPr lang="uk-UA" sz="2000" dirty="0">
                <a:latin typeface="Arial" pitchFamily="34" charset="0"/>
                <a:cs typeface="Arial" pitchFamily="34" charset="0"/>
              </a:rPr>
              <a:t> організація Національного молитовного сніданку в Україні</a:t>
            </a:r>
          </a:p>
          <a:p>
            <a:pPr marL="342900" indent="-342900" algn="just">
              <a:buAutoNum type="arabicParenR"/>
            </a:pPr>
            <a:r>
              <a:rPr lang="uk-UA" sz="2000" dirty="0">
                <a:latin typeface="Arial" pitchFamily="34" charset="0"/>
                <a:cs typeface="Arial" pitchFamily="34" charset="0"/>
              </a:rPr>
              <a:t> захист інституту сім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’</a:t>
            </a:r>
            <a:r>
              <a:rPr lang="uk-UA" sz="2000" dirty="0">
                <a:latin typeface="Arial" pitchFamily="34" charset="0"/>
                <a:cs typeface="Arial" pitchFamily="34" charset="0"/>
              </a:rPr>
              <a:t>ї та шлюбу</a:t>
            </a:r>
          </a:p>
          <a:p>
            <a:pPr marL="342900" indent="-342900" algn="just">
              <a:buAutoNum type="arabicParenR"/>
            </a:pPr>
            <a:r>
              <a:rPr lang="uk-UA" sz="2000" dirty="0">
                <a:latin typeface="Arial" pitchFamily="34" charset="0"/>
                <a:cs typeface="Arial" pitchFamily="34" charset="0"/>
              </a:rPr>
              <a:t> напрацювання </a:t>
            </a:r>
            <a:r>
              <a:rPr lang="uk-UA" sz="2000" dirty="0" err="1">
                <a:latin typeface="Arial" pitchFamily="34" charset="0"/>
                <a:cs typeface="Arial" pitchFamily="34" charset="0"/>
              </a:rPr>
              <a:t>законопроєктів</a:t>
            </a:r>
            <a:r>
              <a:rPr lang="uk-UA" sz="2000" dirty="0">
                <a:latin typeface="Arial" pitchFamily="34" charset="0"/>
                <a:cs typeface="Arial" pitchFamily="34" charset="0"/>
              </a:rPr>
              <a:t> в контексті консервативних цінностей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85852" y="285728"/>
            <a:ext cx="66437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dirty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Співголови МФО “Цінності. Гідність. </a:t>
            </a:r>
            <a:r>
              <a:rPr lang="uk-UA" sz="2000" dirty="0" err="1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Родина”</a:t>
            </a:r>
            <a:endParaRPr lang="uk-UA" sz="2000" dirty="0">
              <a:solidFill>
                <a:schemeClr val="tx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4578" name="Picture 2" descr="PEP: Профіль: Юраш Святослав Андрійович, Верховна Рада України, Народний  депутат Україн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785794"/>
            <a:ext cx="1714511" cy="2285473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28596" y="3071810"/>
            <a:ext cx="1714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400" dirty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Святосла Юраш, “Слуга народу”</a:t>
            </a:r>
          </a:p>
        </p:txBody>
      </p:sp>
      <p:pic>
        <p:nvPicPr>
          <p:cNvPr id="24582" name="Picture 6" descr="Депутат ОПЗЖ Волошин заявил, что тест не выявил у него коронавируса |  Громадское телевидение | Громадское телевидение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5984" y="785794"/>
            <a:ext cx="2143140" cy="2286017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2500298" y="3071810"/>
            <a:ext cx="1714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400" dirty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Олег Волошин, ОПЗЖ </a:t>
            </a:r>
            <a:r>
              <a:rPr lang="" sz="140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uk-UA" sz="1400" dirty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колишній)</a:t>
            </a:r>
          </a:p>
        </p:txBody>
      </p:sp>
      <p:pic>
        <p:nvPicPr>
          <p:cNvPr id="24584" name="Picture 8" descr="Офіційний портал Верховної Ради України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785795"/>
            <a:ext cx="1705981" cy="2286015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4572000" y="3071810"/>
            <a:ext cx="1714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400" dirty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Сергій Тарута, “Батьківщина”</a:t>
            </a:r>
          </a:p>
        </p:txBody>
      </p:sp>
      <p:pic>
        <p:nvPicPr>
          <p:cNvPr id="24586" name="Picture 10" descr="Кандидат від &quot;Європейської Солідарності&quot; Михайло Боднар переміг у 119  окрузі на Львівщині - Четверта студія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29388" y="785794"/>
            <a:ext cx="2214578" cy="2220484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6786578" y="3000372"/>
            <a:ext cx="1714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400" dirty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Михайло Бондар, ЄС</a:t>
            </a:r>
          </a:p>
        </p:txBody>
      </p:sp>
      <p:pic>
        <p:nvPicPr>
          <p:cNvPr id="24588" name="Picture 12" descr="Ірина Констанкевич перемогла з найвищим результатом, - УКРОП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8596" y="3643314"/>
            <a:ext cx="1928826" cy="2286016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642910" y="5929330"/>
            <a:ext cx="17145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400" dirty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Ірина Констанкевич, “За майбутнє”</a:t>
            </a:r>
          </a:p>
        </p:txBody>
      </p:sp>
      <p:pic>
        <p:nvPicPr>
          <p:cNvPr id="24590" name="Picture 14" descr="PEP: Профіль: Ковальов Олександр Іванович, Верховна Рада України, Народний  депутат України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00299" y="3643315"/>
            <a:ext cx="1714512" cy="2286016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2357422" y="5929330"/>
            <a:ext cx="20717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400" dirty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Олександр Ковальов, </a:t>
            </a:r>
            <a:r>
              <a:rPr lang="uk-UA" sz="1400" dirty="0" err="1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“Довіра”</a:t>
            </a:r>
            <a:r>
              <a:rPr lang="uk-UA" sz="1400" dirty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(зараз – </a:t>
            </a:r>
            <a:r>
              <a:rPr lang="uk-UA" sz="1400" dirty="0" err="1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“Відновлення</a:t>
            </a:r>
            <a:r>
              <a:rPr lang="uk-UA" sz="1400" dirty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sz="1400" dirty="0" err="1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України”</a:t>
            </a:r>
            <a:r>
              <a:rPr lang="uk-UA" sz="1400" dirty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)</a:t>
            </a:r>
          </a:p>
        </p:txBody>
      </p:sp>
      <p:pic>
        <p:nvPicPr>
          <p:cNvPr id="24592" name="Picture 16" descr="Оксана Савчук: «Українська мова потребує нашого захисту. Гуртуймося!» -  Галичина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357686" y="3643315"/>
            <a:ext cx="1694972" cy="2286015"/>
          </a:xfrm>
          <a:prstGeom prst="rect">
            <a:avLst/>
          </a:prstGeom>
          <a:noFill/>
        </p:spPr>
      </p:pic>
      <p:sp>
        <p:nvSpPr>
          <p:cNvPr id="19" name="TextBox 18"/>
          <p:cNvSpPr txBox="1"/>
          <p:nvPr/>
        </p:nvSpPr>
        <p:spPr>
          <a:xfrm>
            <a:off x="4357686" y="5929330"/>
            <a:ext cx="1714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400" dirty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Оксана Савчук, позафракційна</a:t>
            </a:r>
          </a:p>
        </p:txBody>
      </p:sp>
      <p:sp>
        <p:nvSpPr>
          <p:cNvPr id="24594" name="AutoShape 18" descr="Васюк Александр Александрович — Генштабъ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 dirty="0"/>
          </a:p>
        </p:txBody>
      </p:sp>
      <p:pic>
        <p:nvPicPr>
          <p:cNvPr id="24595" name="Picture 19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215074" y="3643314"/>
            <a:ext cx="2275182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" name="TextBox 21"/>
          <p:cNvSpPr txBox="1"/>
          <p:nvPr/>
        </p:nvSpPr>
        <p:spPr>
          <a:xfrm>
            <a:off x="6215074" y="5929330"/>
            <a:ext cx="22860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400" dirty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Олександр Васюк, “Слуга народу”, керівник Офісу з організації діяльності об</a:t>
            </a:r>
            <a:r>
              <a:rPr lang="en-US" sz="1400" dirty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’</a:t>
            </a:r>
            <a:r>
              <a:rPr lang="uk-UA" sz="1400" dirty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єднання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42910" y="571480"/>
            <a:ext cx="7858180" cy="400110"/>
          </a:xfrm>
          <a:prstGeom prst="rect">
            <a:avLst/>
          </a:prstGeom>
          <a:gradFill>
            <a:gsLst>
              <a:gs pos="0">
                <a:srgbClr val="FF000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pPr algn="ctr"/>
            <a:r>
              <a:rPr lang="uk-UA" sz="20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МФО </a:t>
            </a:r>
            <a:r>
              <a:rPr lang="uk-UA" sz="2000" dirty="0" err="1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“Рівні</a:t>
            </a:r>
            <a:r>
              <a:rPr lang="uk-UA" sz="20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sz="2000" dirty="0" err="1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можливості”</a:t>
            </a:r>
            <a:r>
              <a:rPr lang="uk-UA" sz="20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у Верховній Раді ІХ-го скликання</a:t>
            </a:r>
          </a:p>
        </p:txBody>
      </p:sp>
      <p:pic>
        <p:nvPicPr>
          <p:cNvPr id="30722" name="Picture 2" descr="Немає опису світлини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000108"/>
            <a:ext cx="2000264" cy="2000264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000496" y="1214422"/>
            <a:ext cx="3071834" cy="400110"/>
          </a:xfrm>
          <a:prstGeom prst="rect">
            <a:avLst/>
          </a:prstGeom>
          <a:gradFill>
            <a:gsLst>
              <a:gs pos="0">
                <a:srgbClr val="FF000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pPr algn="ctr"/>
            <a:r>
              <a:rPr lang="uk-UA" sz="20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87 народних депутатів</a:t>
            </a:r>
          </a:p>
        </p:txBody>
      </p:sp>
      <p:sp>
        <p:nvSpPr>
          <p:cNvPr id="7" name="Овал 6"/>
          <p:cNvSpPr/>
          <p:nvPr/>
        </p:nvSpPr>
        <p:spPr>
          <a:xfrm>
            <a:off x="3214678" y="1928802"/>
            <a:ext cx="1857388" cy="785818"/>
          </a:xfrm>
          <a:prstGeom prst="ellipse">
            <a:avLst/>
          </a:prstGeom>
          <a:gradFill>
            <a:gsLst>
              <a:gs pos="0">
                <a:srgbClr val="FF000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>
                <a:solidFill>
                  <a:schemeClr val="accent2">
                    <a:lumMod val="50000"/>
                  </a:schemeClr>
                </a:solidFill>
              </a:rPr>
              <a:t>45 жінок</a:t>
            </a:r>
          </a:p>
        </p:txBody>
      </p:sp>
      <p:sp>
        <p:nvSpPr>
          <p:cNvPr id="8" name="Овал 7"/>
          <p:cNvSpPr/>
          <p:nvPr/>
        </p:nvSpPr>
        <p:spPr>
          <a:xfrm>
            <a:off x="5929322" y="1928802"/>
            <a:ext cx="1714512" cy="785818"/>
          </a:xfrm>
          <a:prstGeom prst="ellipse">
            <a:avLst/>
          </a:prstGeom>
          <a:gradFill>
            <a:gsLst>
              <a:gs pos="0">
                <a:srgbClr val="FF000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>
                <a:solidFill>
                  <a:schemeClr val="accent2">
                    <a:lumMod val="50000"/>
                  </a:schemeClr>
                </a:solidFill>
              </a:rPr>
              <a:t>42 чоловіка</a:t>
            </a:r>
          </a:p>
        </p:txBody>
      </p:sp>
      <p:cxnSp>
        <p:nvCxnSpPr>
          <p:cNvPr id="10" name="Прямая со стрелкой 9"/>
          <p:cNvCxnSpPr>
            <a:stCxn id="6" idx="2"/>
          </p:cNvCxnSpPr>
          <p:nvPr/>
        </p:nvCxnSpPr>
        <p:spPr>
          <a:xfrm rot="16200000" flipH="1">
            <a:off x="5932922" y="1218022"/>
            <a:ext cx="314270" cy="110728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>
            <a:stCxn id="6" idx="2"/>
            <a:endCxn id="7" idx="0"/>
          </p:cNvCxnSpPr>
          <p:nvPr/>
        </p:nvCxnSpPr>
        <p:spPr>
          <a:xfrm rot="5400000">
            <a:off x="4682758" y="1075147"/>
            <a:ext cx="314270" cy="139304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30724" name="Picture 4" descr="Марина Бардіна під час конференції &quot;Діалоги про реформи. На шляху до Вільнюса&quot;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10" y="3214686"/>
            <a:ext cx="1285884" cy="1285884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642910" y="4500570"/>
            <a:ext cx="12858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>
                <a:latin typeface="Arial" pitchFamily="34" charset="0"/>
                <a:cs typeface="Arial" pitchFamily="34" charset="0"/>
              </a:rPr>
              <a:t>М.Бардіна</a:t>
            </a:r>
          </a:p>
          <a:p>
            <a:pPr algn="ctr"/>
            <a:r>
              <a:rPr lang="uk-UA" dirty="0" err="1">
                <a:latin typeface="Arial" pitchFamily="34" charset="0"/>
                <a:cs typeface="Arial" pitchFamily="34" charset="0"/>
              </a:rPr>
              <a:t>“Слуга</a:t>
            </a:r>
            <a:r>
              <a:rPr lang="uk-UA" dirty="0">
                <a:latin typeface="Arial" pitchFamily="34" charset="0"/>
                <a:cs typeface="Arial" pitchFamily="34" charset="0"/>
              </a:rPr>
              <a:t> </a:t>
            </a:r>
            <a:r>
              <a:rPr lang="uk-UA" dirty="0" err="1">
                <a:latin typeface="Arial" pitchFamily="34" charset="0"/>
                <a:cs typeface="Arial" pitchFamily="34" charset="0"/>
              </a:rPr>
              <a:t>народу”</a:t>
            </a:r>
            <a:endParaRPr lang="uk-UA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26" name="Picture 6" descr="Олексій Жмеренецький (cropped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57422" y="3214686"/>
            <a:ext cx="857255" cy="1302160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2000232" y="4572008"/>
            <a:ext cx="1714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400" dirty="0">
                <a:latin typeface="Arial" pitchFamily="34" charset="0"/>
                <a:cs typeface="Arial" pitchFamily="34" charset="0"/>
              </a:rPr>
              <a:t>О.</a:t>
            </a:r>
            <a:r>
              <a:rPr lang="uk-UA" sz="1400" dirty="0" err="1">
                <a:latin typeface="Arial" pitchFamily="34" charset="0"/>
                <a:cs typeface="Arial" pitchFamily="34" charset="0"/>
              </a:rPr>
              <a:t>Жмеренецький</a:t>
            </a:r>
            <a:endParaRPr lang="uk-UA" sz="1400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uk-UA" sz="1400" dirty="0" err="1">
                <a:latin typeface="Arial" pitchFamily="34" charset="0"/>
                <a:cs typeface="Arial" pitchFamily="34" charset="0"/>
              </a:rPr>
              <a:t>“Слуга</a:t>
            </a:r>
            <a:r>
              <a:rPr lang="uk-UA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uk-UA" sz="1400" dirty="0" err="1">
                <a:latin typeface="Arial" pitchFamily="34" charset="0"/>
                <a:cs typeface="Arial" pitchFamily="34" charset="0"/>
              </a:rPr>
              <a:t>народу”</a:t>
            </a:r>
            <a:endParaRPr lang="uk-UA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28" name="Picture 8" descr="Марія Іонова.jpe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86182" y="3214686"/>
            <a:ext cx="899218" cy="1285883"/>
          </a:xfrm>
          <a:prstGeom prst="rect">
            <a:avLst/>
          </a:prstGeom>
          <a:noFill/>
        </p:spPr>
      </p:pic>
      <p:sp>
        <p:nvSpPr>
          <p:cNvPr id="19" name="TextBox 18"/>
          <p:cNvSpPr txBox="1"/>
          <p:nvPr/>
        </p:nvSpPr>
        <p:spPr>
          <a:xfrm>
            <a:off x="3500430" y="4500570"/>
            <a:ext cx="12858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>
                <a:latin typeface="Arial" pitchFamily="34" charset="0"/>
                <a:cs typeface="Arial" pitchFamily="34" charset="0"/>
              </a:rPr>
              <a:t>М.</a:t>
            </a:r>
            <a:r>
              <a:rPr lang="uk-UA" dirty="0" err="1">
                <a:latin typeface="Arial" pitchFamily="34" charset="0"/>
                <a:cs typeface="Arial" pitchFamily="34" charset="0"/>
              </a:rPr>
              <a:t>Іонова</a:t>
            </a:r>
            <a:endParaRPr lang="uk-UA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uk-UA" dirty="0">
                <a:latin typeface="Arial" pitchFamily="34" charset="0"/>
                <a:cs typeface="Arial" pitchFamily="34" charset="0"/>
              </a:rPr>
              <a:t>“ЄС”</a:t>
            </a:r>
          </a:p>
        </p:txBody>
      </p:sp>
      <p:pic>
        <p:nvPicPr>
          <p:cNvPr id="30730" name="Picture 10" descr="Фото ОК.jpe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72066" y="3214686"/>
            <a:ext cx="1285884" cy="1285884"/>
          </a:xfrm>
          <a:prstGeom prst="rect">
            <a:avLst/>
          </a:prstGeom>
          <a:noFill/>
        </p:spPr>
      </p:pic>
      <p:sp>
        <p:nvSpPr>
          <p:cNvPr id="21" name="TextBox 20"/>
          <p:cNvSpPr txBox="1"/>
          <p:nvPr/>
        </p:nvSpPr>
        <p:spPr>
          <a:xfrm>
            <a:off x="5072066" y="4572008"/>
            <a:ext cx="128588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400" dirty="0">
                <a:latin typeface="Arial" pitchFamily="34" charset="0"/>
                <a:cs typeface="Arial" pitchFamily="34" charset="0"/>
              </a:rPr>
              <a:t>О.Кондратюк</a:t>
            </a:r>
          </a:p>
          <a:p>
            <a:pPr algn="ctr"/>
            <a:r>
              <a:rPr lang="uk-UA" sz="1400" dirty="0" err="1">
                <a:latin typeface="Arial" pitchFamily="34" charset="0"/>
                <a:cs typeface="Arial" pitchFamily="34" charset="0"/>
              </a:rPr>
              <a:t>“Батьківщина”</a:t>
            </a:r>
            <a:endParaRPr lang="uk-UA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32" name="Picture 12" descr="Інна Романівна Совсун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715140" y="3214686"/>
            <a:ext cx="1948308" cy="1285884"/>
          </a:xfrm>
          <a:prstGeom prst="rect">
            <a:avLst/>
          </a:prstGeom>
          <a:noFill/>
        </p:spPr>
      </p:pic>
      <p:sp>
        <p:nvSpPr>
          <p:cNvPr id="23" name="TextBox 22"/>
          <p:cNvSpPr txBox="1"/>
          <p:nvPr/>
        </p:nvSpPr>
        <p:spPr>
          <a:xfrm>
            <a:off x="7143768" y="4572008"/>
            <a:ext cx="12858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>
                <a:latin typeface="Arial" pitchFamily="34" charset="0"/>
                <a:cs typeface="Arial" pitchFamily="34" charset="0"/>
              </a:rPr>
              <a:t>І.</a:t>
            </a:r>
            <a:r>
              <a:rPr lang="uk-UA" dirty="0" err="1">
                <a:latin typeface="Arial" pitchFamily="34" charset="0"/>
                <a:cs typeface="Arial" pitchFamily="34" charset="0"/>
              </a:rPr>
              <a:t>Совсун</a:t>
            </a:r>
            <a:endParaRPr lang="uk-UA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uk-UA" dirty="0" err="1">
                <a:latin typeface="Arial" pitchFamily="34" charset="0"/>
                <a:cs typeface="Arial" pitchFamily="34" charset="0"/>
              </a:rPr>
              <a:t>“Голос”</a:t>
            </a:r>
            <a:endParaRPr lang="uk-UA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2285984" y="285728"/>
            <a:ext cx="4500594" cy="64294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dirty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Прояви гендерного насильства (Л.Кобилянська, Т.Мельник)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57158" y="1643050"/>
            <a:ext cx="2214578" cy="7143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у родинних стосунках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571868" y="1643050"/>
            <a:ext cx="2214578" cy="7143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у суспільстві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572264" y="1643050"/>
            <a:ext cx="2214578" cy="7143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з боку державах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928794" y="3571876"/>
            <a:ext cx="2214578" cy="7143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у зонах збройних конфліктів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143504" y="3571876"/>
            <a:ext cx="2214578" cy="307183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Загроза насильства для осіб окремих груп: жінки національних меншин, біженки, мігрантки, жінки похилого віку, жінки-репатріантки</a:t>
            </a:r>
          </a:p>
        </p:txBody>
      </p:sp>
      <p:sp>
        <p:nvSpPr>
          <p:cNvPr id="10" name="Стрелка вниз 9"/>
          <p:cNvSpPr/>
          <p:nvPr/>
        </p:nvSpPr>
        <p:spPr>
          <a:xfrm rot="2077777">
            <a:off x="1785918" y="928670"/>
            <a:ext cx="714380" cy="64294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1" name="Стрелка вниз 10"/>
          <p:cNvSpPr/>
          <p:nvPr/>
        </p:nvSpPr>
        <p:spPr>
          <a:xfrm rot="19088540">
            <a:off x="6552748" y="942102"/>
            <a:ext cx="714380" cy="64294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2" name="Стрелка вниз 11"/>
          <p:cNvSpPr/>
          <p:nvPr/>
        </p:nvSpPr>
        <p:spPr>
          <a:xfrm>
            <a:off x="4286248" y="1000108"/>
            <a:ext cx="714380" cy="64294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3" name="Стрелка вниз 12"/>
          <p:cNvSpPr/>
          <p:nvPr/>
        </p:nvSpPr>
        <p:spPr>
          <a:xfrm>
            <a:off x="2643174" y="1285860"/>
            <a:ext cx="642942" cy="21431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4" name="Стрелка вниз 13"/>
          <p:cNvSpPr/>
          <p:nvPr/>
        </p:nvSpPr>
        <p:spPr>
          <a:xfrm>
            <a:off x="5786446" y="1285860"/>
            <a:ext cx="642942" cy="21431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068254" y="758406"/>
            <a:ext cx="6897568" cy="2863445"/>
          </a:xfrm>
          <a:prstGeom prst="rect">
            <a:avLst/>
          </a:prstGeom>
        </p:spPr>
        <p:txBody>
          <a:bodyPr vert="horz" wrap="square" lIns="0" tIns="8732" rIns="0" bIns="0" rtlCol="0">
            <a:spAutoFit/>
          </a:bodyPr>
          <a:lstStyle/>
          <a:p>
            <a:pPr marL="1617" algn="just">
              <a:spcBef>
                <a:spcPts val="69"/>
              </a:spcBef>
            </a:pPr>
            <a:r>
              <a:rPr sz="2300" spc="71" dirty="0">
                <a:solidFill>
                  <a:srgbClr val="002060"/>
                </a:solidFill>
                <a:latin typeface="+mj-lt"/>
                <a:cs typeface="Segoe UI Light"/>
              </a:rPr>
              <a:t>Давайте</a:t>
            </a:r>
            <a:r>
              <a:rPr sz="2300" spc="3" dirty="0">
                <a:solidFill>
                  <a:srgbClr val="002060"/>
                </a:solidFill>
                <a:latin typeface="+mj-lt"/>
                <a:cs typeface="Segoe UI Light"/>
              </a:rPr>
              <a:t> </a:t>
            </a:r>
            <a:r>
              <a:rPr sz="2300" spc="69" dirty="0">
                <a:solidFill>
                  <a:srgbClr val="002060"/>
                </a:solidFill>
                <a:latin typeface="+mj-lt"/>
                <a:cs typeface="Segoe UI Light"/>
              </a:rPr>
              <a:t>розберемось</a:t>
            </a:r>
            <a:r>
              <a:rPr sz="2300" spc="5" dirty="0">
                <a:solidFill>
                  <a:srgbClr val="002060"/>
                </a:solidFill>
                <a:latin typeface="+mj-lt"/>
                <a:cs typeface="Segoe UI Light"/>
              </a:rPr>
              <a:t> </a:t>
            </a:r>
            <a:r>
              <a:rPr sz="2300" spc="-20" dirty="0">
                <a:solidFill>
                  <a:srgbClr val="002060"/>
                </a:solidFill>
                <a:latin typeface="+mj-lt"/>
                <a:cs typeface="Segoe UI Light"/>
              </a:rPr>
              <a:t>з</a:t>
            </a:r>
            <a:r>
              <a:rPr sz="2300" spc="8" dirty="0">
                <a:solidFill>
                  <a:srgbClr val="002060"/>
                </a:solidFill>
                <a:latin typeface="+mj-lt"/>
                <a:cs typeface="Segoe UI Light"/>
              </a:rPr>
              <a:t> </a:t>
            </a:r>
            <a:r>
              <a:rPr sz="2300" spc="112" dirty="0">
                <a:solidFill>
                  <a:srgbClr val="002060"/>
                </a:solidFill>
                <a:latin typeface="+mj-lt"/>
                <a:cs typeface="Segoe UI Light"/>
              </a:rPr>
              <a:t>тим</a:t>
            </a:r>
            <a:r>
              <a:rPr sz="2300" spc="3" dirty="0">
                <a:solidFill>
                  <a:srgbClr val="002060"/>
                </a:solidFill>
                <a:latin typeface="+mj-lt"/>
                <a:cs typeface="Segoe UI Light"/>
              </a:rPr>
              <a:t> </a:t>
            </a:r>
            <a:r>
              <a:rPr sz="2300" spc="97" dirty="0">
                <a:solidFill>
                  <a:srgbClr val="002060"/>
                </a:solidFill>
                <a:latin typeface="+mj-lt"/>
                <a:cs typeface="Segoe UI Light"/>
              </a:rPr>
              <a:t>які</a:t>
            </a:r>
            <a:r>
              <a:rPr sz="2300" spc="8" dirty="0">
                <a:solidFill>
                  <a:srgbClr val="002060"/>
                </a:solidFill>
                <a:latin typeface="+mj-lt"/>
                <a:cs typeface="Segoe UI Light"/>
              </a:rPr>
              <a:t> </a:t>
            </a:r>
            <a:r>
              <a:rPr sz="2300" spc="84" dirty="0">
                <a:solidFill>
                  <a:srgbClr val="002060"/>
                </a:solidFill>
                <a:latin typeface="+mj-lt"/>
                <a:cs typeface="Segoe UI Light"/>
              </a:rPr>
              <a:t>види</a:t>
            </a:r>
            <a:r>
              <a:rPr sz="2300" spc="5" dirty="0">
                <a:solidFill>
                  <a:srgbClr val="002060"/>
                </a:solidFill>
                <a:latin typeface="+mj-lt"/>
                <a:cs typeface="Segoe UI Light"/>
              </a:rPr>
              <a:t> </a:t>
            </a:r>
            <a:r>
              <a:rPr sz="2300" spc="64" dirty="0">
                <a:solidFill>
                  <a:srgbClr val="002060"/>
                </a:solidFill>
                <a:latin typeface="+mj-lt"/>
                <a:cs typeface="Segoe UI Light"/>
              </a:rPr>
              <a:t>ГЗН</a:t>
            </a:r>
            <a:r>
              <a:rPr sz="2300" spc="8" dirty="0">
                <a:solidFill>
                  <a:srgbClr val="002060"/>
                </a:solidFill>
                <a:latin typeface="+mj-lt"/>
                <a:cs typeface="Segoe UI Light"/>
              </a:rPr>
              <a:t> </a:t>
            </a:r>
            <a:r>
              <a:rPr sz="2300" spc="71" dirty="0">
                <a:solidFill>
                  <a:srgbClr val="002060"/>
                </a:solidFill>
                <a:latin typeface="+mj-lt"/>
                <a:cs typeface="Segoe UI Light"/>
              </a:rPr>
              <a:t>існують,</a:t>
            </a:r>
            <a:r>
              <a:rPr sz="2300" spc="3" dirty="0">
                <a:solidFill>
                  <a:srgbClr val="002060"/>
                </a:solidFill>
                <a:latin typeface="+mj-lt"/>
                <a:cs typeface="Segoe UI Light"/>
              </a:rPr>
              <a:t> </a:t>
            </a:r>
            <a:r>
              <a:rPr sz="2300" spc="41" dirty="0">
                <a:solidFill>
                  <a:srgbClr val="002060"/>
                </a:solidFill>
                <a:latin typeface="+mj-lt"/>
                <a:cs typeface="Segoe UI Light"/>
              </a:rPr>
              <a:t>а</a:t>
            </a:r>
            <a:r>
              <a:rPr sz="2300" spc="5" dirty="0">
                <a:solidFill>
                  <a:srgbClr val="002060"/>
                </a:solidFill>
                <a:latin typeface="+mj-lt"/>
                <a:cs typeface="Segoe UI Light"/>
              </a:rPr>
              <a:t> </a:t>
            </a:r>
            <a:r>
              <a:rPr sz="2300" spc="41" dirty="0">
                <a:solidFill>
                  <a:srgbClr val="002060"/>
                </a:solidFill>
                <a:latin typeface="+mj-lt"/>
                <a:cs typeface="Segoe UI Light"/>
              </a:rPr>
              <a:t>це:</a:t>
            </a:r>
            <a:endParaRPr sz="2300">
              <a:solidFill>
                <a:srgbClr val="002060"/>
              </a:solidFill>
              <a:latin typeface="+mj-lt"/>
              <a:cs typeface="Segoe UI Light"/>
            </a:endParaRPr>
          </a:p>
          <a:p>
            <a:pPr algn="just">
              <a:spcBef>
                <a:spcPts val="20"/>
              </a:spcBef>
              <a:buFont typeface="Wingdings" pitchFamily="2" charset="2"/>
              <a:buChar char="ü"/>
            </a:pPr>
            <a:r>
              <a:rPr sz="2300" spc="163" dirty="0">
                <a:solidFill>
                  <a:srgbClr val="002060"/>
                </a:solidFill>
                <a:latin typeface="+mj-lt"/>
                <a:cs typeface="Segoe UI Light"/>
              </a:rPr>
              <a:t>психологічне</a:t>
            </a:r>
            <a:r>
              <a:rPr sz="2300" spc="163">
                <a:solidFill>
                  <a:srgbClr val="002060"/>
                </a:solidFill>
                <a:latin typeface="+mj-lt"/>
                <a:cs typeface="Segoe UI Light"/>
              </a:rPr>
              <a:t>,</a:t>
            </a:r>
            <a:r>
              <a:rPr sz="2300" spc="10">
                <a:solidFill>
                  <a:srgbClr val="002060"/>
                </a:solidFill>
                <a:latin typeface="+mj-lt"/>
                <a:cs typeface="Segoe UI Light"/>
              </a:rPr>
              <a:t> </a:t>
            </a:r>
            <a:endParaRPr lang="uk-UA" sz="2300" spc="10" dirty="0">
              <a:solidFill>
                <a:srgbClr val="002060"/>
              </a:solidFill>
              <a:latin typeface="+mj-lt"/>
              <a:cs typeface="Segoe UI Light"/>
            </a:endParaRPr>
          </a:p>
          <a:p>
            <a:pPr algn="just">
              <a:spcBef>
                <a:spcPts val="20"/>
              </a:spcBef>
              <a:buFont typeface="Wingdings" pitchFamily="2" charset="2"/>
              <a:buChar char="ü"/>
            </a:pPr>
            <a:r>
              <a:rPr sz="2300" spc="158">
                <a:solidFill>
                  <a:srgbClr val="002060"/>
                </a:solidFill>
                <a:latin typeface="+mj-lt"/>
                <a:cs typeface="Segoe UI Light"/>
              </a:rPr>
              <a:t>фінансове,</a:t>
            </a:r>
            <a:r>
              <a:rPr sz="2300" spc="13">
                <a:solidFill>
                  <a:srgbClr val="002060"/>
                </a:solidFill>
                <a:latin typeface="+mj-lt"/>
                <a:cs typeface="Segoe UI Light"/>
              </a:rPr>
              <a:t> </a:t>
            </a:r>
            <a:endParaRPr lang="uk-UA" sz="2300" spc="13" dirty="0">
              <a:solidFill>
                <a:srgbClr val="002060"/>
              </a:solidFill>
              <a:latin typeface="+mj-lt"/>
              <a:cs typeface="Segoe UI Light"/>
            </a:endParaRPr>
          </a:p>
          <a:p>
            <a:pPr algn="just">
              <a:spcBef>
                <a:spcPts val="20"/>
              </a:spcBef>
              <a:buFont typeface="Wingdings" pitchFamily="2" charset="2"/>
              <a:buChar char="ü"/>
            </a:pPr>
            <a:r>
              <a:rPr lang="uk-UA" sz="2300" spc="155" dirty="0">
                <a:solidFill>
                  <a:srgbClr val="002060"/>
                </a:solidFill>
                <a:latin typeface="+mj-lt"/>
                <a:cs typeface="Segoe UI Light"/>
              </a:rPr>
              <a:t>с</a:t>
            </a:r>
            <a:r>
              <a:rPr sz="2300" spc="155">
                <a:solidFill>
                  <a:srgbClr val="002060"/>
                </a:solidFill>
                <a:latin typeface="+mj-lt"/>
                <a:cs typeface="Segoe UI Light"/>
              </a:rPr>
              <a:t>ексуальне</a:t>
            </a:r>
            <a:r>
              <a:rPr lang="uk-UA" sz="2300" spc="155" dirty="0">
                <a:solidFill>
                  <a:srgbClr val="002060"/>
                </a:solidFill>
                <a:latin typeface="+mj-lt"/>
                <a:cs typeface="Segoe UI Light"/>
              </a:rPr>
              <a:t>,</a:t>
            </a:r>
          </a:p>
          <a:p>
            <a:pPr algn="just">
              <a:spcBef>
                <a:spcPts val="20"/>
              </a:spcBef>
              <a:buFont typeface="Wingdings" pitchFamily="2" charset="2"/>
              <a:buChar char="ü"/>
            </a:pPr>
            <a:r>
              <a:rPr sz="2300" spc="163">
                <a:solidFill>
                  <a:srgbClr val="002060"/>
                </a:solidFill>
                <a:latin typeface="+mj-lt"/>
                <a:cs typeface="Segoe UI Light"/>
              </a:rPr>
              <a:t>фізичне</a:t>
            </a:r>
            <a:r>
              <a:rPr sz="2300" spc="163" dirty="0">
                <a:solidFill>
                  <a:srgbClr val="002060"/>
                </a:solidFill>
                <a:latin typeface="+mj-lt"/>
                <a:cs typeface="Segoe UI Light"/>
              </a:rPr>
              <a:t>.</a:t>
            </a:r>
            <a:endParaRPr sz="2300">
              <a:solidFill>
                <a:srgbClr val="002060"/>
              </a:solidFill>
              <a:latin typeface="+mj-lt"/>
              <a:cs typeface="Segoe UI Light"/>
            </a:endParaRPr>
          </a:p>
          <a:p>
            <a:pPr marL="6145" marR="2587" algn="just">
              <a:lnSpc>
                <a:spcPts val="2771"/>
              </a:lnSpc>
              <a:spcBef>
                <a:spcPts val="56"/>
              </a:spcBef>
            </a:pPr>
            <a:r>
              <a:rPr sz="2300" spc="69" dirty="0">
                <a:solidFill>
                  <a:srgbClr val="002060"/>
                </a:solidFill>
                <a:latin typeface="+mj-lt"/>
                <a:cs typeface="Segoe UI Light"/>
              </a:rPr>
              <a:t>Всі</a:t>
            </a:r>
            <a:r>
              <a:rPr sz="2300" dirty="0">
                <a:solidFill>
                  <a:srgbClr val="002060"/>
                </a:solidFill>
                <a:latin typeface="+mj-lt"/>
                <a:cs typeface="Segoe UI Light"/>
              </a:rPr>
              <a:t> </a:t>
            </a:r>
            <a:r>
              <a:rPr sz="2300" spc="89" dirty="0">
                <a:solidFill>
                  <a:srgbClr val="002060"/>
                </a:solidFill>
                <a:latin typeface="+mj-lt"/>
                <a:cs typeface="Segoe UI Light"/>
              </a:rPr>
              <a:t>вони</a:t>
            </a:r>
            <a:r>
              <a:rPr sz="2300" spc="3" dirty="0">
                <a:solidFill>
                  <a:srgbClr val="002060"/>
                </a:solidFill>
                <a:latin typeface="+mj-lt"/>
                <a:cs typeface="Segoe UI Light"/>
              </a:rPr>
              <a:t> </a:t>
            </a:r>
            <a:r>
              <a:rPr sz="2300" spc="117" dirty="0">
                <a:solidFill>
                  <a:srgbClr val="002060"/>
                </a:solidFill>
                <a:latin typeface="+mj-lt"/>
                <a:cs typeface="Segoe UI Light"/>
              </a:rPr>
              <a:t>можуть</a:t>
            </a:r>
            <a:r>
              <a:rPr sz="2300" dirty="0">
                <a:solidFill>
                  <a:srgbClr val="002060"/>
                </a:solidFill>
                <a:latin typeface="+mj-lt"/>
                <a:cs typeface="Segoe UI Light"/>
              </a:rPr>
              <a:t> </a:t>
            </a:r>
            <a:r>
              <a:rPr sz="2300" spc="97" dirty="0">
                <a:solidFill>
                  <a:srgbClr val="002060"/>
                </a:solidFill>
                <a:latin typeface="+mj-lt"/>
                <a:cs typeface="Segoe UI Light"/>
              </a:rPr>
              <a:t>межуватись</a:t>
            </a:r>
            <a:r>
              <a:rPr sz="2300" dirty="0">
                <a:solidFill>
                  <a:srgbClr val="002060"/>
                </a:solidFill>
                <a:latin typeface="+mj-lt"/>
                <a:cs typeface="Segoe UI Light"/>
              </a:rPr>
              <a:t> </a:t>
            </a:r>
            <a:r>
              <a:rPr sz="2300" spc="148" dirty="0">
                <a:solidFill>
                  <a:srgbClr val="002060"/>
                </a:solidFill>
                <a:latin typeface="+mj-lt"/>
                <a:cs typeface="Segoe UI Light"/>
              </a:rPr>
              <a:t>між</a:t>
            </a:r>
            <a:r>
              <a:rPr sz="2300" dirty="0">
                <a:solidFill>
                  <a:srgbClr val="002060"/>
                </a:solidFill>
                <a:latin typeface="+mj-lt"/>
                <a:cs typeface="Segoe UI Light"/>
              </a:rPr>
              <a:t> </a:t>
            </a:r>
            <a:r>
              <a:rPr sz="2300" spc="69" dirty="0">
                <a:solidFill>
                  <a:srgbClr val="002060"/>
                </a:solidFill>
                <a:latin typeface="+mj-lt"/>
                <a:cs typeface="Segoe UI Light"/>
              </a:rPr>
              <a:t>собою</a:t>
            </a:r>
            <a:r>
              <a:rPr sz="2300" spc="3" dirty="0">
                <a:solidFill>
                  <a:srgbClr val="002060"/>
                </a:solidFill>
                <a:latin typeface="+mj-lt"/>
                <a:cs typeface="Segoe UI Light"/>
              </a:rPr>
              <a:t> </a:t>
            </a:r>
            <a:r>
              <a:rPr sz="2300" spc="89" dirty="0">
                <a:solidFill>
                  <a:srgbClr val="002060"/>
                </a:solidFill>
                <a:latin typeface="+mj-lt"/>
                <a:cs typeface="Segoe UI Light"/>
              </a:rPr>
              <a:t>і</a:t>
            </a:r>
            <a:r>
              <a:rPr sz="2300" dirty="0">
                <a:solidFill>
                  <a:srgbClr val="002060"/>
                </a:solidFill>
                <a:latin typeface="+mj-lt"/>
                <a:cs typeface="Segoe UI Light"/>
              </a:rPr>
              <a:t> </a:t>
            </a:r>
            <a:r>
              <a:rPr sz="2300" spc="74" dirty="0">
                <a:solidFill>
                  <a:srgbClr val="002060"/>
                </a:solidFill>
                <a:latin typeface="+mj-lt"/>
                <a:cs typeface="Segoe UI Light"/>
              </a:rPr>
              <a:t>поєднуватись</a:t>
            </a:r>
            <a:r>
              <a:rPr sz="2300" dirty="0">
                <a:solidFill>
                  <a:srgbClr val="002060"/>
                </a:solidFill>
                <a:latin typeface="+mj-lt"/>
                <a:cs typeface="Segoe UI Light"/>
              </a:rPr>
              <a:t> </a:t>
            </a:r>
            <a:r>
              <a:rPr sz="2300" spc="79" dirty="0">
                <a:solidFill>
                  <a:srgbClr val="002060"/>
                </a:solidFill>
                <a:latin typeface="+mj-lt"/>
                <a:cs typeface="Segoe UI Light"/>
              </a:rPr>
              <a:t>у </a:t>
            </a:r>
            <a:r>
              <a:rPr sz="2300" spc="-621" dirty="0">
                <a:solidFill>
                  <a:srgbClr val="002060"/>
                </a:solidFill>
                <a:latin typeface="+mj-lt"/>
                <a:cs typeface="Segoe UI Light"/>
              </a:rPr>
              <a:t> </a:t>
            </a:r>
            <a:r>
              <a:rPr sz="2300" spc="94" dirty="0">
                <a:solidFill>
                  <a:srgbClr val="002060"/>
                </a:solidFill>
                <a:latin typeface="+mj-lt"/>
                <a:cs typeface="Segoe UI Light"/>
              </a:rPr>
              <a:t>домашньому</a:t>
            </a:r>
            <a:r>
              <a:rPr sz="2300" spc="3" dirty="0">
                <a:solidFill>
                  <a:srgbClr val="002060"/>
                </a:solidFill>
                <a:latin typeface="+mj-lt"/>
                <a:cs typeface="Segoe UI Light"/>
              </a:rPr>
              <a:t> </a:t>
            </a:r>
            <a:r>
              <a:rPr sz="2300" spc="69" dirty="0">
                <a:solidFill>
                  <a:srgbClr val="002060"/>
                </a:solidFill>
                <a:latin typeface="+mj-lt"/>
                <a:cs typeface="Segoe UI Light"/>
              </a:rPr>
              <a:t>насильстві.</a:t>
            </a:r>
            <a:endParaRPr sz="2300">
              <a:solidFill>
                <a:srgbClr val="002060"/>
              </a:solidFill>
              <a:latin typeface="+mj-lt"/>
              <a:cs typeface="Segoe UI Light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42976" y="3942705"/>
            <a:ext cx="6689590" cy="291529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77500" y="198514"/>
            <a:ext cx="8283898" cy="4358895"/>
          </a:xfrm>
          <a:prstGeom prst="rect">
            <a:avLst/>
          </a:prstGeom>
        </p:spPr>
        <p:txBody>
          <a:bodyPr vert="horz" wrap="square" lIns="0" tIns="49158" rIns="0" bIns="0" rtlCol="0">
            <a:spAutoFit/>
          </a:bodyPr>
          <a:lstStyle/>
          <a:p>
            <a:pPr marL="21992" marR="2587" algn="just">
              <a:lnSpc>
                <a:spcPts val="2098"/>
              </a:lnSpc>
              <a:spcBef>
                <a:spcPts val="387"/>
              </a:spcBef>
            </a:pPr>
            <a:r>
              <a:rPr sz="2000" b="1" spc="143" dirty="0">
                <a:solidFill>
                  <a:srgbClr val="002060"/>
                </a:solidFill>
                <a:cs typeface="Segoe UI Light"/>
              </a:rPr>
              <a:t>Психологічне</a:t>
            </a:r>
            <a:r>
              <a:rPr sz="2000" b="1" spc="8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000" b="1" spc="140" dirty="0">
                <a:solidFill>
                  <a:srgbClr val="002060"/>
                </a:solidFill>
                <a:cs typeface="Segoe UI Light"/>
              </a:rPr>
              <a:t>насильство</a:t>
            </a:r>
            <a:r>
              <a:rPr sz="2000" b="1" spc="5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000" spc="3" dirty="0">
                <a:solidFill>
                  <a:srgbClr val="002060"/>
                </a:solidFill>
                <a:cs typeface="Segoe UI Light"/>
              </a:rPr>
              <a:t>—</a:t>
            </a:r>
            <a:r>
              <a:rPr sz="2000" spc="5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000" spc="53" dirty="0">
                <a:solidFill>
                  <a:srgbClr val="002060"/>
                </a:solidFill>
                <a:cs typeface="Segoe UI Light"/>
              </a:rPr>
              <a:t>це</a:t>
            </a:r>
            <a:r>
              <a:rPr sz="2000" spc="8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000" spc="58" dirty="0">
                <a:solidFill>
                  <a:srgbClr val="002060"/>
                </a:solidFill>
                <a:cs typeface="Segoe UI Light"/>
              </a:rPr>
              <a:t>маніпуляції,</a:t>
            </a:r>
            <a:r>
              <a:rPr sz="2000" spc="5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000" spc="56" dirty="0">
                <a:solidFill>
                  <a:srgbClr val="002060"/>
                </a:solidFill>
                <a:cs typeface="Segoe UI Light"/>
              </a:rPr>
              <a:t>словесні</a:t>
            </a:r>
            <a:r>
              <a:rPr sz="2000" spc="5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000" spc="33" dirty="0">
                <a:solidFill>
                  <a:srgbClr val="002060"/>
                </a:solidFill>
                <a:cs typeface="Segoe UI Light"/>
              </a:rPr>
              <a:t>образи,</a:t>
            </a:r>
            <a:r>
              <a:rPr sz="2000" spc="5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000" spc="66" dirty="0">
                <a:solidFill>
                  <a:srgbClr val="002060"/>
                </a:solidFill>
                <a:cs typeface="Segoe UI Light"/>
              </a:rPr>
              <a:t>приниження</a:t>
            </a:r>
            <a:r>
              <a:rPr sz="2000" spc="8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000" spc="53" dirty="0">
                <a:solidFill>
                  <a:srgbClr val="002060"/>
                </a:solidFill>
                <a:cs typeface="Segoe UI Light"/>
              </a:rPr>
              <a:t>та </a:t>
            </a:r>
            <a:r>
              <a:rPr sz="2000" spc="-545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000" spc="66" dirty="0">
                <a:solidFill>
                  <a:srgbClr val="002060"/>
                </a:solidFill>
                <a:cs typeface="Segoe UI Light"/>
              </a:rPr>
              <a:t>шантаж. </a:t>
            </a:r>
            <a:r>
              <a:rPr sz="2000" spc="76" dirty="0">
                <a:solidFill>
                  <a:srgbClr val="002060"/>
                </a:solidFill>
                <a:cs typeface="Segoe UI Light"/>
              </a:rPr>
              <a:t>Кривдник </a:t>
            </a:r>
            <a:r>
              <a:rPr sz="2000" spc="74" dirty="0">
                <a:solidFill>
                  <a:srgbClr val="002060"/>
                </a:solidFill>
                <a:cs typeface="Segoe UI Light"/>
              </a:rPr>
              <a:t>чинить </a:t>
            </a:r>
            <a:r>
              <a:rPr sz="2000" spc="58" dirty="0">
                <a:solidFill>
                  <a:srgbClr val="002060"/>
                </a:solidFill>
                <a:cs typeface="Segoe UI Light"/>
              </a:rPr>
              <a:t>насильство </a:t>
            </a:r>
            <a:r>
              <a:rPr sz="2000" spc="46" dirty="0">
                <a:solidFill>
                  <a:srgbClr val="002060"/>
                </a:solidFill>
                <a:cs typeface="Segoe UI Light"/>
              </a:rPr>
              <a:t>зумисне, </a:t>
            </a:r>
            <a:r>
              <a:rPr sz="2000" spc="51" dirty="0">
                <a:solidFill>
                  <a:srgbClr val="002060"/>
                </a:solidFill>
                <a:cs typeface="Segoe UI Light"/>
              </a:rPr>
              <a:t>аби </a:t>
            </a:r>
            <a:r>
              <a:rPr sz="2000" spc="79" dirty="0">
                <a:solidFill>
                  <a:srgbClr val="002060"/>
                </a:solidFill>
                <a:cs typeface="Segoe UI Light"/>
              </a:rPr>
              <a:t>викликати </a:t>
            </a:r>
            <a:r>
              <a:rPr sz="2000" spc="102" dirty="0">
                <a:solidFill>
                  <a:srgbClr val="002060"/>
                </a:solidFill>
                <a:cs typeface="Segoe UI Light"/>
              </a:rPr>
              <a:t>в </a:t>
            </a:r>
            <a:r>
              <a:rPr sz="2000" spc="58" dirty="0">
                <a:solidFill>
                  <a:srgbClr val="002060"/>
                </a:solidFill>
                <a:cs typeface="Segoe UI Light"/>
              </a:rPr>
              <a:t>людини </a:t>
            </a:r>
            <a:r>
              <a:rPr sz="2000" spc="61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000" spc="71" dirty="0">
                <a:solidFill>
                  <a:srgbClr val="002060"/>
                </a:solidFill>
                <a:cs typeface="Segoe UI Light"/>
              </a:rPr>
              <a:t>емоційну</a:t>
            </a:r>
            <a:r>
              <a:rPr sz="2000" spc="-3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000" spc="66" dirty="0">
                <a:solidFill>
                  <a:srgbClr val="002060"/>
                </a:solidFill>
                <a:cs typeface="Segoe UI Light"/>
              </a:rPr>
              <a:t>реакцію</a:t>
            </a:r>
            <a:r>
              <a:rPr sz="2000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000" spc="56" dirty="0">
                <a:solidFill>
                  <a:srgbClr val="002060"/>
                </a:solidFill>
                <a:cs typeface="Segoe UI Light"/>
              </a:rPr>
              <a:t>та</a:t>
            </a:r>
            <a:r>
              <a:rPr sz="2000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000" spc="48" dirty="0">
                <a:solidFill>
                  <a:srgbClr val="002060"/>
                </a:solidFill>
                <a:cs typeface="Segoe UI Light"/>
              </a:rPr>
              <a:t>завдати</a:t>
            </a:r>
            <a:r>
              <a:rPr sz="2000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000" spc="76" dirty="0">
                <a:solidFill>
                  <a:srgbClr val="002060"/>
                </a:solidFill>
                <a:cs typeface="Segoe UI Light"/>
              </a:rPr>
              <a:t>шкоди</a:t>
            </a:r>
            <a:r>
              <a:rPr sz="2000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000" spc="-10" dirty="0">
                <a:solidFill>
                  <a:srgbClr val="002060"/>
                </a:solidFill>
                <a:cs typeface="Segoe UI Light"/>
              </a:rPr>
              <a:t>:</a:t>
            </a:r>
            <a:endParaRPr sz="2000">
              <a:solidFill>
                <a:srgbClr val="002060"/>
              </a:solidFill>
              <a:cs typeface="Segoe UI Light"/>
            </a:endParaRPr>
          </a:p>
          <a:p>
            <a:pPr marL="6468" marR="805280" indent="70502" algn="just">
              <a:lnSpc>
                <a:spcPts val="2098"/>
              </a:lnSpc>
              <a:spcBef>
                <a:spcPts val="5"/>
              </a:spcBef>
              <a:buChar char="-"/>
              <a:tabLst>
                <a:tab pos="251286" algn="l"/>
              </a:tabLst>
            </a:pPr>
            <a:r>
              <a:rPr lang="uk-UA" sz="2000" spc="150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000" spc="150">
                <a:solidFill>
                  <a:srgbClr val="002060"/>
                </a:solidFill>
                <a:cs typeface="Segoe UI Light"/>
              </a:rPr>
              <a:t>Контроль</a:t>
            </a:r>
            <a:r>
              <a:rPr sz="2000" spc="150" dirty="0">
                <a:solidFill>
                  <a:srgbClr val="002060"/>
                </a:solidFill>
                <a:cs typeface="Segoe UI Light"/>
              </a:rPr>
              <a:t>.</a:t>
            </a:r>
            <a:r>
              <a:rPr sz="2000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000" spc="76" dirty="0">
                <a:solidFill>
                  <a:srgbClr val="002060"/>
                </a:solidFill>
                <a:cs typeface="Segoe UI Light"/>
              </a:rPr>
              <a:t>Кривдник</a:t>
            </a:r>
            <a:r>
              <a:rPr sz="2000" spc="-3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000" spc="56" dirty="0">
                <a:solidFill>
                  <a:srgbClr val="002060"/>
                </a:solidFill>
                <a:cs typeface="Segoe UI Light"/>
              </a:rPr>
              <a:t>прагне</a:t>
            </a:r>
            <a:r>
              <a:rPr sz="2000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000" spc="69" dirty="0">
                <a:solidFill>
                  <a:srgbClr val="002060"/>
                </a:solidFill>
                <a:cs typeface="Segoe UI Light"/>
              </a:rPr>
              <a:t>керувати</a:t>
            </a:r>
            <a:r>
              <a:rPr sz="2000" spc="-3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000" spc="94" dirty="0">
                <a:solidFill>
                  <a:srgbClr val="002060"/>
                </a:solidFill>
                <a:cs typeface="Segoe UI Light"/>
              </a:rPr>
              <a:t>життям</a:t>
            </a:r>
            <a:r>
              <a:rPr sz="2000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000" spc="71" dirty="0">
                <a:solidFill>
                  <a:srgbClr val="002060"/>
                </a:solidFill>
                <a:cs typeface="Segoe UI Light"/>
              </a:rPr>
              <a:t>іншої</a:t>
            </a:r>
            <a:r>
              <a:rPr sz="2000" spc="-3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000" spc="48" dirty="0">
                <a:solidFill>
                  <a:srgbClr val="002060"/>
                </a:solidFill>
                <a:cs typeface="Segoe UI Light"/>
              </a:rPr>
              <a:t>людини.</a:t>
            </a:r>
            <a:r>
              <a:rPr sz="2000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000" spc="66" dirty="0">
                <a:solidFill>
                  <a:srgbClr val="002060"/>
                </a:solidFill>
                <a:cs typeface="Segoe UI Light"/>
              </a:rPr>
              <a:t>Він</a:t>
            </a:r>
            <a:r>
              <a:rPr sz="2000" spc="-3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000" spc="64" dirty="0">
                <a:solidFill>
                  <a:srgbClr val="002060"/>
                </a:solidFill>
                <a:cs typeface="Segoe UI Light"/>
              </a:rPr>
              <a:t>хоче </a:t>
            </a:r>
            <a:r>
              <a:rPr sz="2000" spc="-542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000" spc="71" dirty="0">
                <a:solidFill>
                  <a:srgbClr val="002060"/>
                </a:solidFill>
                <a:cs typeface="Segoe UI Light"/>
              </a:rPr>
              <a:t>впливати</a:t>
            </a:r>
            <a:r>
              <a:rPr sz="2000" spc="-3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000" spc="46" dirty="0">
                <a:solidFill>
                  <a:srgbClr val="002060"/>
                </a:solidFill>
                <a:cs typeface="Segoe UI Light"/>
              </a:rPr>
              <a:t>на</a:t>
            </a:r>
            <a:r>
              <a:rPr sz="2000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000" spc="71" dirty="0">
                <a:solidFill>
                  <a:srgbClr val="002060"/>
                </a:solidFill>
                <a:cs typeface="Segoe UI Light"/>
              </a:rPr>
              <a:t>вибір</a:t>
            </a:r>
            <a:r>
              <a:rPr sz="2000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000" spc="51" dirty="0">
                <a:solidFill>
                  <a:srgbClr val="002060"/>
                </a:solidFill>
                <a:cs typeface="Segoe UI Light"/>
              </a:rPr>
              <a:t>роботи,</a:t>
            </a:r>
            <a:r>
              <a:rPr sz="2000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000" spc="53" dirty="0">
                <a:solidFill>
                  <a:srgbClr val="002060"/>
                </a:solidFill>
                <a:cs typeface="Segoe UI Light"/>
              </a:rPr>
              <a:t>друзів</a:t>
            </a:r>
            <a:r>
              <a:rPr sz="2000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000" spc="74" dirty="0">
                <a:solidFill>
                  <a:srgbClr val="002060"/>
                </a:solidFill>
                <a:cs typeface="Segoe UI Light"/>
              </a:rPr>
              <a:t>чи</a:t>
            </a:r>
            <a:r>
              <a:rPr sz="2000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000" spc="71" dirty="0">
                <a:solidFill>
                  <a:srgbClr val="002060"/>
                </a:solidFill>
                <a:cs typeface="Segoe UI Light"/>
              </a:rPr>
              <a:t>навіть</a:t>
            </a:r>
            <a:r>
              <a:rPr sz="2000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000" spc="46" dirty="0">
                <a:solidFill>
                  <a:srgbClr val="002060"/>
                </a:solidFill>
                <a:cs typeface="Segoe UI Light"/>
              </a:rPr>
              <a:t>одягу.</a:t>
            </a:r>
            <a:endParaRPr sz="2000">
              <a:solidFill>
                <a:srgbClr val="002060"/>
              </a:solidFill>
              <a:cs typeface="Segoe UI Light"/>
            </a:endParaRPr>
          </a:p>
          <a:p>
            <a:pPr marL="6468" marR="108664" indent="70502" algn="just">
              <a:lnSpc>
                <a:spcPts val="2098"/>
              </a:lnSpc>
              <a:spcBef>
                <a:spcPts val="5"/>
              </a:spcBef>
              <a:buChar char="-"/>
              <a:tabLst>
                <a:tab pos="251286" algn="l"/>
                <a:tab pos="8442501" algn="l"/>
              </a:tabLst>
            </a:pPr>
            <a:r>
              <a:rPr lang="uk-UA" sz="2000" spc="122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000" spc="122">
                <a:solidFill>
                  <a:srgbClr val="002060"/>
                </a:solidFill>
                <a:cs typeface="Segoe UI Light"/>
              </a:rPr>
              <a:t>Знецінення</a:t>
            </a:r>
            <a:r>
              <a:rPr sz="2000" spc="122" dirty="0">
                <a:solidFill>
                  <a:srgbClr val="002060"/>
                </a:solidFill>
                <a:cs typeface="Segoe UI Light"/>
              </a:rPr>
              <a:t>.</a:t>
            </a:r>
            <a:r>
              <a:rPr sz="2000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000" spc="69" dirty="0">
                <a:solidFill>
                  <a:srgbClr val="002060"/>
                </a:solidFill>
                <a:cs typeface="Segoe UI Light"/>
              </a:rPr>
              <a:t>Ц</a:t>
            </a:r>
            <a:r>
              <a:rPr sz="2000" spc="51" dirty="0">
                <a:solidFill>
                  <a:srgbClr val="002060"/>
                </a:solidFill>
                <a:cs typeface="Segoe UI Light"/>
              </a:rPr>
              <a:t>е</a:t>
            </a:r>
            <a:r>
              <a:rPr sz="2000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000" spc="64" dirty="0">
                <a:solidFill>
                  <a:srgbClr val="002060"/>
                </a:solidFill>
                <a:cs typeface="Segoe UI Light"/>
              </a:rPr>
              <a:t>приниження</a:t>
            </a:r>
            <a:r>
              <a:rPr sz="2000" spc="25" dirty="0">
                <a:solidFill>
                  <a:srgbClr val="002060"/>
                </a:solidFill>
                <a:cs typeface="Segoe UI Light"/>
              </a:rPr>
              <a:t>,</a:t>
            </a:r>
            <a:r>
              <a:rPr sz="2000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000" spc="46" dirty="0">
                <a:solidFill>
                  <a:srgbClr val="002060"/>
                </a:solidFill>
                <a:cs typeface="Segoe UI Light"/>
              </a:rPr>
              <a:t>нецензурна</a:t>
            </a:r>
            <a:r>
              <a:rPr sz="2000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000" spc="61" dirty="0">
                <a:solidFill>
                  <a:srgbClr val="002060"/>
                </a:solidFill>
                <a:cs typeface="Segoe UI Light"/>
              </a:rPr>
              <a:t>лайка</a:t>
            </a:r>
            <a:r>
              <a:rPr sz="2000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000" spc="46" dirty="0">
                <a:solidFill>
                  <a:srgbClr val="002060"/>
                </a:solidFill>
                <a:cs typeface="Segoe UI Light"/>
              </a:rPr>
              <a:t>т</a:t>
            </a:r>
            <a:r>
              <a:rPr sz="2000" spc="64" dirty="0">
                <a:solidFill>
                  <a:srgbClr val="002060"/>
                </a:solidFill>
                <a:cs typeface="Segoe UI Light"/>
              </a:rPr>
              <a:t>а</a:t>
            </a:r>
            <a:r>
              <a:rPr sz="2000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000" spc="56" dirty="0">
                <a:solidFill>
                  <a:srgbClr val="002060"/>
                </a:solidFill>
                <a:cs typeface="Segoe UI Light"/>
              </a:rPr>
              <a:t>словесні</a:t>
            </a:r>
            <a:r>
              <a:rPr sz="2000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000" spc="33">
                <a:solidFill>
                  <a:srgbClr val="002060"/>
                </a:solidFill>
                <a:cs typeface="Segoe UI Light"/>
              </a:rPr>
              <a:t>образи.</a:t>
            </a:r>
            <a:r>
              <a:rPr lang="uk-UA" sz="2000" spc="33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000" spc="66">
                <a:solidFill>
                  <a:srgbClr val="002060"/>
                </a:solidFill>
                <a:cs typeface="Segoe UI Light"/>
              </a:rPr>
              <a:t>Таким  </a:t>
            </a:r>
            <a:r>
              <a:rPr sz="2000" spc="81" dirty="0">
                <a:solidFill>
                  <a:srgbClr val="002060"/>
                </a:solidFill>
                <a:cs typeface="Segoe UI Light"/>
              </a:rPr>
              <a:t>чином</a:t>
            </a:r>
            <a:r>
              <a:rPr sz="2000" spc="-3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000" spc="79" dirty="0">
                <a:solidFill>
                  <a:srgbClr val="002060"/>
                </a:solidFill>
                <a:cs typeface="Segoe UI Light"/>
              </a:rPr>
              <a:t>кривдник</a:t>
            </a:r>
            <a:r>
              <a:rPr sz="2000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000" spc="56" dirty="0">
                <a:solidFill>
                  <a:srgbClr val="002060"/>
                </a:solidFill>
                <a:cs typeface="Segoe UI Light"/>
              </a:rPr>
              <a:t>прагне</a:t>
            </a:r>
            <a:r>
              <a:rPr sz="2000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000" spc="48" dirty="0">
                <a:solidFill>
                  <a:srgbClr val="002060"/>
                </a:solidFill>
                <a:cs typeface="Segoe UI Light"/>
              </a:rPr>
              <a:t>завдати</a:t>
            </a:r>
            <a:r>
              <a:rPr sz="2000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000" spc="69" dirty="0">
                <a:solidFill>
                  <a:srgbClr val="002060"/>
                </a:solidFill>
                <a:cs typeface="Segoe UI Light"/>
              </a:rPr>
              <a:t>емоційного</a:t>
            </a:r>
            <a:r>
              <a:rPr sz="2000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000" spc="56" dirty="0">
                <a:solidFill>
                  <a:srgbClr val="002060"/>
                </a:solidFill>
                <a:cs typeface="Segoe UI Light"/>
              </a:rPr>
              <a:t>болю</a:t>
            </a:r>
            <a:r>
              <a:rPr sz="2000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000" spc="74" dirty="0">
                <a:solidFill>
                  <a:srgbClr val="002060"/>
                </a:solidFill>
                <a:cs typeface="Segoe UI Light"/>
              </a:rPr>
              <a:t>іншій</a:t>
            </a:r>
            <a:r>
              <a:rPr sz="2000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000" spc="51" dirty="0">
                <a:solidFill>
                  <a:srgbClr val="002060"/>
                </a:solidFill>
                <a:cs typeface="Segoe UI Light"/>
              </a:rPr>
              <a:t>людині.</a:t>
            </a:r>
            <a:endParaRPr sz="2000">
              <a:solidFill>
                <a:srgbClr val="002060"/>
              </a:solidFill>
              <a:cs typeface="Segoe UI Light"/>
            </a:endParaRPr>
          </a:p>
          <a:p>
            <a:pPr marL="6468" marR="201158" indent="69856" algn="just">
              <a:lnSpc>
                <a:spcPts val="2098"/>
              </a:lnSpc>
              <a:spcBef>
                <a:spcPts val="3"/>
              </a:spcBef>
              <a:buChar char="-"/>
              <a:tabLst>
                <a:tab pos="250639" algn="l"/>
              </a:tabLst>
            </a:pPr>
            <a:r>
              <a:rPr lang="uk-UA" sz="2000" spc="140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000" spc="140">
                <a:solidFill>
                  <a:srgbClr val="002060"/>
                </a:solidFill>
                <a:cs typeface="Segoe UI Light"/>
              </a:rPr>
              <a:t>Ігнорування</a:t>
            </a:r>
            <a:r>
              <a:rPr sz="2000" spc="140" dirty="0">
                <a:solidFill>
                  <a:srgbClr val="002060"/>
                </a:solidFill>
                <a:cs typeface="Segoe UI Light"/>
              </a:rPr>
              <a:t>.</a:t>
            </a:r>
            <a:r>
              <a:rPr sz="2000" spc="3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000" spc="76" dirty="0">
                <a:solidFill>
                  <a:srgbClr val="002060"/>
                </a:solidFill>
                <a:cs typeface="Segoe UI Light"/>
              </a:rPr>
              <a:t>Кривдник</a:t>
            </a:r>
            <a:r>
              <a:rPr sz="2000" spc="5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000" spc="58" dirty="0">
                <a:solidFill>
                  <a:srgbClr val="002060"/>
                </a:solidFill>
                <a:cs typeface="Segoe UI Light"/>
              </a:rPr>
              <a:t>ігнорує</a:t>
            </a:r>
            <a:r>
              <a:rPr sz="2000" spc="5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000" spc="56" dirty="0">
                <a:solidFill>
                  <a:srgbClr val="002060"/>
                </a:solidFill>
                <a:cs typeface="Segoe UI Light"/>
              </a:rPr>
              <a:t>потреби</a:t>
            </a:r>
            <a:r>
              <a:rPr sz="2000" spc="5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000" spc="58" dirty="0">
                <a:solidFill>
                  <a:srgbClr val="002060"/>
                </a:solidFill>
                <a:cs typeface="Segoe UI Light"/>
              </a:rPr>
              <a:t>людини</a:t>
            </a:r>
            <a:r>
              <a:rPr sz="2000" spc="3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000" spc="56" dirty="0">
                <a:solidFill>
                  <a:srgbClr val="002060"/>
                </a:solidFill>
                <a:cs typeface="Segoe UI Light"/>
              </a:rPr>
              <a:t>та</a:t>
            </a:r>
            <a:r>
              <a:rPr sz="2000" spc="5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000" spc="38" dirty="0">
                <a:solidFill>
                  <a:srgbClr val="002060"/>
                </a:solidFill>
                <a:cs typeface="Segoe UI Light"/>
              </a:rPr>
              <a:t>вдає,</a:t>
            </a:r>
            <a:r>
              <a:rPr sz="2000" spc="5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000" spc="79" dirty="0">
                <a:solidFill>
                  <a:srgbClr val="002060"/>
                </a:solidFill>
                <a:cs typeface="Segoe UI Light"/>
              </a:rPr>
              <a:t>що</a:t>
            </a:r>
            <a:r>
              <a:rPr sz="2000" spc="5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000" spc="74" dirty="0">
                <a:solidFill>
                  <a:srgbClr val="002060"/>
                </a:solidFill>
                <a:cs typeface="Segoe UI Light"/>
              </a:rPr>
              <a:t>її</a:t>
            </a:r>
            <a:r>
              <a:rPr sz="2000" spc="3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000" spc="51" dirty="0">
                <a:solidFill>
                  <a:srgbClr val="002060"/>
                </a:solidFill>
                <a:cs typeface="Segoe UI Light"/>
              </a:rPr>
              <a:t>не</a:t>
            </a:r>
            <a:r>
              <a:rPr sz="2000" spc="5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000" spc="41" dirty="0">
                <a:solidFill>
                  <a:srgbClr val="002060"/>
                </a:solidFill>
                <a:cs typeface="Segoe UI Light"/>
              </a:rPr>
              <a:t>існує.</a:t>
            </a:r>
            <a:r>
              <a:rPr sz="2000" spc="5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000" spc="58" dirty="0">
                <a:solidFill>
                  <a:srgbClr val="002060"/>
                </a:solidFill>
                <a:cs typeface="Segoe UI Light"/>
              </a:rPr>
              <a:t>Це </a:t>
            </a:r>
            <a:r>
              <a:rPr sz="2000" spc="-545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000" spc="56" dirty="0">
                <a:solidFill>
                  <a:srgbClr val="002060"/>
                </a:solidFill>
                <a:cs typeface="Segoe UI Light"/>
              </a:rPr>
              <a:t>один</a:t>
            </a:r>
            <a:r>
              <a:rPr sz="2000" spc="-3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000" spc="25" dirty="0">
                <a:solidFill>
                  <a:srgbClr val="002060"/>
                </a:solidFill>
                <a:cs typeface="Segoe UI Light"/>
              </a:rPr>
              <a:t>із</a:t>
            </a:r>
            <a:r>
              <a:rPr sz="2000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000" spc="74" dirty="0">
                <a:solidFill>
                  <a:srgbClr val="002060"/>
                </a:solidFill>
                <a:cs typeface="Segoe UI Light"/>
              </a:rPr>
              <a:t>методів</a:t>
            </a:r>
            <a:r>
              <a:rPr sz="2000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000" spc="51" dirty="0">
                <a:solidFill>
                  <a:srgbClr val="002060"/>
                </a:solidFill>
                <a:cs typeface="Segoe UI Light"/>
              </a:rPr>
              <a:t>покарання.</a:t>
            </a:r>
            <a:endParaRPr sz="2000">
              <a:solidFill>
                <a:srgbClr val="002060"/>
              </a:solidFill>
              <a:cs typeface="Segoe UI Light"/>
            </a:endParaRPr>
          </a:p>
          <a:p>
            <a:pPr marL="76324" marR="1616057" indent="323" algn="just">
              <a:lnSpc>
                <a:spcPts val="2098"/>
              </a:lnSpc>
              <a:spcBef>
                <a:spcPts val="5"/>
              </a:spcBef>
              <a:buChar char="-"/>
              <a:tabLst>
                <a:tab pos="251286" algn="l"/>
              </a:tabLst>
            </a:pPr>
            <a:r>
              <a:rPr lang="uk-UA" sz="2000" spc="148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000" spc="148">
                <a:solidFill>
                  <a:srgbClr val="002060"/>
                </a:solidFill>
                <a:cs typeface="Segoe UI Light"/>
              </a:rPr>
              <a:t>Ізоляція</a:t>
            </a:r>
            <a:r>
              <a:rPr sz="2000" spc="148" dirty="0">
                <a:solidFill>
                  <a:srgbClr val="002060"/>
                </a:solidFill>
                <a:cs typeface="Segoe UI Light"/>
              </a:rPr>
              <a:t>.</a:t>
            </a:r>
            <a:r>
              <a:rPr sz="2000" spc="5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000" spc="76" dirty="0">
                <a:solidFill>
                  <a:srgbClr val="002060"/>
                </a:solidFill>
                <a:cs typeface="Segoe UI Light"/>
              </a:rPr>
              <a:t>Кривдник</a:t>
            </a:r>
            <a:r>
              <a:rPr sz="2000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000" spc="41" dirty="0">
                <a:solidFill>
                  <a:srgbClr val="002060"/>
                </a:solidFill>
                <a:cs typeface="Segoe UI Light"/>
              </a:rPr>
              <a:t>забороняє</a:t>
            </a:r>
            <a:r>
              <a:rPr sz="2000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000" spc="64" dirty="0">
                <a:solidFill>
                  <a:srgbClr val="002060"/>
                </a:solidFill>
                <a:cs typeface="Segoe UI Light"/>
              </a:rPr>
              <a:t>спілкуватися</a:t>
            </a:r>
            <a:r>
              <a:rPr sz="2000" spc="3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000" spc="-23" dirty="0">
                <a:solidFill>
                  <a:srgbClr val="002060"/>
                </a:solidFill>
                <a:cs typeface="Segoe UI Light"/>
              </a:rPr>
              <a:t>з</a:t>
            </a:r>
            <a:r>
              <a:rPr sz="2000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000" spc="81" dirty="0">
                <a:solidFill>
                  <a:srgbClr val="002060"/>
                </a:solidFill>
                <a:cs typeface="Segoe UI Light"/>
              </a:rPr>
              <a:t>іншими</a:t>
            </a:r>
            <a:r>
              <a:rPr sz="2000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000" spc="64" dirty="0">
                <a:solidFill>
                  <a:srgbClr val="002060"/>
                </a:solidFill>
                <a:cs typeface="Segoe UI Light"/>
              </a:rPr>
              <a:t>людьми, </a:t>
            </a:r>
            <a:r>
              <a:rPr sz="2000" spc="-542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000" spc="64" dirty="0">
                <a:solidFill>
                  <a:srgbClr val="002060"/>
                </a:solidFill>
                <a:cs typeface="Segoe UI Light"/>
              </a:rPr>
              <a:t>ходити</a:t>
            </a:r>
            <a:r>
              <a:rPr sz="2000" spc="-3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000" spc="46" dirty="0">
                <a:solidFill>
                  <a:srgbClr val="002060"/>
                </a:solidFill>
                <a:cs typeface="Segoe UI Light"/>
              </a:rPr>
              <a:t>на</a:t>
            </a:r>
            <a:r>
              <a:rPr sz="2000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000" spc="61" dirty="0">
                <a:solidFill>
                  <a:srgbClr val="002060"/>
                </a:solidFill>
                <a:cs typeface="Segoe UI Light"/>
              </a:rPr>
              <a:t>роботу</a:t>
            </a:r>
            <a:r>
              <a:rPr sz="2000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000" spc="46" dirty="0">
                <a:solidFill>
                  <a:srgbClr val="002060"/>
                </a:solidFill>
                <a:cs typeface="Segoe UI Light"/>
              </a:rPr>
              <a:t>або</a:t>
            </a:r>
            <a:r>
              <a:rPr sz="2000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000" spc="51" dirty="0">
                <a:solidFill>
                  <a:srgbClr val="002060"/>
                </a:solidFill>
                <a:cs typeface="Segoe UI Light"/>
              </a:rPr>
              <a:t>навчання.</a:t>
            </a:r>
            <a:endParaRPr sz="2000">
              <a:solidFill>
                <a:srgbClr val="002060"/>
              </a:solidFill>
              <a:cs typeface="Segoe UI Light"/>
            </a:endParaRPr>
          </a:p>
          <a:p>
            <a:pPr marL="6468" marR="28136" indent="70502" algn="just">
              <a:lnSpc>
                <a:spcPts val="2098"/>
              </a:lnSpc>
              <a:spcBef>
                <a:spcPts val="3"/>
              </a:spcBef>
              <a:buChar char="-"/>
              <a:tabLst>
                <a:tab pos="251286" algn="l"/>
              </a:tabLst>
            </a:pPr>
            <a:r>
              <a:rPr lang="uk-UA" sz="2000" spc="138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000" spc="138">
                <a:solidFill>
                  <a:srgbClr val="002060"/>
                </a:solidFill>
                <a:cs typeface="Segoe UI Light"/>
              </a:rPr>
              <a:t>Переслідування</a:t>
            </a:r>
            <a:r>
              <a:rPr sz="2000" spc="138" dirty="0">
                <a:solidFill>
                  <a:srgbClr val="002060"/>
                </a:solidFill>
                <a:cs typeface="Segoe UI Light"/>
              </a:rPr>
              <a:t>.</a:t>
            </a:r>
            <a:r>
              <a:rPr sz="2000" spc="3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000" spc="76" dirty="0">
                <a:solidFill>
                  <a:srgbClr val="002060"/>
                </a:solidFill>
                <a:cs typeface="Segoe UI Light"/>
              </a:rPr>
              <a:t>Кривдник</a:t>
            </a:r>
            <a:r>
              <a:rPr sz="2000" spc="3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000" spc="79" dirty="0">
                <a:solidFill>
                  <a:srgbClr val="002060"/>
                </a:solidFill>
                <a:cs typeface="Segoe UI Light"/>
              </a:rPr>
              <a:t>стежить</a:t>
            </a:r>
            <a:r>
              <a:rPr sz="2000" spc="3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000" spc="5" dirty="0">
                <a:solidFill>
                  <a:srgbClr val="002060"/>
                </a:solidFill>
                <a:cs typeface="Segoe UI Light"/>
              </a:rPr>
              <a:t>за</a:t>
            </a:r>
            <a:r>
              <a:rPr sz="2000" spc="3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000" spc="58" dirty="0">
                <a:solidFill>
                  <a:srgbClr val="002060"/>
                </a:solidFill>
                <a:cs typeface="Segoe UI Light"/>
              </a:rPr>
              <a:t>постраждалою</a:t>
            </a:r>
            <a:r>
              <a:rPr sz="2000" spc="3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000" spc="102" dirty="0">
                <a:solidFill>
                  <a:srgbClr val="002060"/>
                </a:solidFill>
                <a:cs typeface="Segoe UI Light"/>
              </a:rPr>
              <a:t>в</a:t>
            </a:r>
            <a:r>
              <a:rPr sz="2000" spc="3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000" spc="64" dirty="0">
                <a:solidFill>
                  <a:srgbClr val="002060"/>
                </a:solidFill>
                <a:cs typeface="Segoe UI Light"/>
              </a:rPr>
              <a:t>реальному</a:t>
            </a:r>
            <a:r>
              <a:rPr sz="2000" spc="3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000" spc="92" dirty="0">
                <a:solidFill>
                  <a:srgbClr val="002060"/>
                </a:solidFill>
                <a:cs typeface="Segoe UI Light"/>
              </a:rPr>
              <a:t>житті</a:t>
            </a:r>
            <a:r>
              <a:rPr sz="2000" spc="3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000" spc="53" dirty="0">
                <a:solidFill>
                  <a:srgbClr val="002060"/>
                </a:solidFill>
                <a:cs typeface="Segoe UI Light"/>
              </a:rPr>
              <a:t>та </a:t>
            </a:r>
            <a:r>
              <a:rPr sz="2000" spc="-545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000" spc="64" dirty="0">
                <a:solidFill>
                  <a:srgbClr val="002060"/>
                </a:solidFill>
                <a:cs typeface="Segoe UI Light"/>
              </a:rPr>
              <a:t>соцмережах.</a:t>
            </a:r>
            <a:r>
              <a:rPr sz="2000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000" spc="71" dirty="0">
                <a:solidFill>
                  <a:srgbClr val="002060"/>
                </a:solidFill>
                <a:cs typeface="Segoe UI Light"/>
              </a:rPr>
              <a:t>Погрожує</a:t>
            </a:r>
            <a:r>
              <a:rPr sz="2000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000" spc="56" dirty="0">
                <a:solidFill>
                  <a:srgbClr val="002060"/>
                </a:solidFill>
                <a:cs typeface="Segoe UI Light"/>
              </a:rPr>
              <a:t>та</a:t>
            </a:r>
            <a:r>
              <a:rPr sz="2000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000" spc="61" dirty="0">
                <a:solidFill>
                  <a:srgbClr val="002060"/>
                </a:solidFill>
                <a:cs typeface="Segoe UI Light"/>
              </a:rPr>
              <a:t>шантажує,</a:t>
            </a:r>
            <a:r>
              <a:rPr sz="2000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000" spc="51" dirty="0">
                <a:solidFill>
                  <a:srgbClr val="002060"/>
                </a:solidFill>
                <a:cs typeface="Segoe UI Light"/>
              </a:rPr>
              <a:t>аби</a:t>
            </a:r>
            <a:r>
              <a:rPr sz="2000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000" spc="71" dirty="0">
                <a:solidFill>
                  <a:srgbClr val="002060"/>
                </a:solidFill>
                <a:cs typeface="Segoe UI Light"/>
              </a:rPr>
              <a:t>отримати</a:t>
            </a:r>
            <a:r>
              <a:rPr sz="2000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000" spc="51" dirty="0">
                <a:solidFill>
                  <a:srgbClr val="002060"/>
                </a:solidFill>
                <a:cs typeface="Segoe UI Light"/>
              </a:rPr>
              <a:t>бажане.</a:t>
            </a:r>
            <a:endParaRPr sz="2000">
              <a:solidFill>
                <a:srgbClr val="002060"/>
              </a:solidFill>
              <a:cs typeface="Segoe UI Light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13066" y="4478657"/>
            <a:ext cx="3245626" cy="2177946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357158" y="214290"/>
            <a:ext cx="3429024" cy="8572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>
                <a:solidFill>
                  <a:srgbClr val="002060"/>
                </a:solidFill>
              </a:rPr>
              <a:t>Психологічне насильство в родині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28596" y="1500174"/>
            <a:ext cx="3286148" cy="7858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>
                <a:solidFill>
                  <a:srgbClr val="002060"/>
                </a:solidFill>
              </a:rPr>
              <a:t>ігнорування почуттів особи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28596" y="2428868"/>
            <a:ext cx="3286148" cy="26432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>
                <a:solidFill>
                  <a:srgbClr val="002060"/>
                </a:solidFill>
              </a:rPr>
              <a:t>образа переконань, що мають цінність для особи, її віросповідання, національної, расової приналежності або походження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28596" y="5286388"/>
            <a:ext cx="3286148" cy="7858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>
                <a:solidFill>
                  <a:srgbClr val="002060"/>
                </a:solidFill>
              </a:rPr>
              <a:t>переслідування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929058" y="1500174"/>
            <a:ext cx="3286148" cy="7858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>
                <a:solidFill>
                  <a:srgbClr val="002060"/>
                </a:solidFill>
              </a:rPr>
              <a:t>залякування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929058" y="2428868"/>
            <a:ext cx="3286148" cy="7858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>
                <a:solidFill>
                  <a:srgbClr val="002060"/>
                </a:solidFill>
              </a:rPr>
              <a:t>погрози вбити чи скалічити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929058" y="3357562"/>
            <a:ext cx="3286148" cy="7858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>
                <a:solidFill>
                  <a:srgbClr val="002060"/>
                </a:solidFill>
              </a:rPr>
              <a:t>підбурювання до самогубства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929058" y="4286256"/>
            <a:ext cx="3286148" cy="7858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>
                <a:solidFill>
                  <a:srgbClr val="002060"/>
                </a:solidFill>
              </a:rPr>
              <a:t>примус до протизаконних дій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3929058" y="5214950"/>
            <a:ext cx="3286148" cy="7858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>
                <a:solidFill>
                  <a:srgbClr val="002060"/>
                </a:solidFill>
              </a:rPr>
              <a:t>постійна критика та насмішки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243394" y="224451"/>
            <a:ext cx="8527661" cy="4922767"/>
          </a:xfrm>
          <a:prstGeom prst="rect">
            <a:avLst/>
          </a:prstGeom>
        </p:spPr>
        <p:txBody>
          <a:bodyPr vert="horz" wrap="square" lIns="0" tIns="49158" rIns="0" bIns="0" rtlCol="0">
            <a:spAutoFit/>
          </a:bodyPr>
          <a:lstStyle/>
          <a:p>
            <a:pPr marL="6468" marR="28136">
              <a:lnSpc>
                <a:spcPts val="2098"/>
              </a:lnSpc>
              <a:spcBef>
                <a:spcPts val="387"/>
              </a:spcBef>
              <a:tabLst>
                <a:tab pos="2188808" algn="l"/>
              </a:tabLst>
            </a:pPr>
            <a:r>
              <a:rPr sz="2000" b="1" spc="143" dirty="0">
                <a:solidFill>
                  <a:srgbClr val="002060"/>
                </a:solidFill>
                <a:latin typeface="+mj-lt"/>
                <a:cs typeface="Segoe UI Light"/>
              </a:rPr>
              <a:t>Економічне</a:t>
            </a:r>
            <a:r>
              <a:rPr sz="2000" b="1" spc="3" dirty="0">
                <a:solidFill>
                  <a:srgbClr val="002060"/>
                </a:solidFill>
                <a:latin typeface="+mj-lt"/>
                <a:cs typeface="Segoe UI Light"/>
              </a:rPr>
              <a:t> </a:t>
            </a:r>
            <a:r>
              <a:rPr sz="2000" b="1" spc="140" dirty="0">
                <a:solidFill>
                  <a:srgbClr val="002060"/>
                </a:solidFill>
                <a:latin typeface="+mj-lt"/>
                <a:cs typeface="Segoe UI Light"/>
              </a:rPr>
              <a:t>насильство</a:t>
            </a:r>
            <a:r>
              <a:rPr sz="2000" b="1" spc="5" dirty="0">
                <a:solidFill>
                  <a:srgbClr val="002060"/>
                </a:solidFill>
                <a:latin typeface="+mj-lt"/>
                <a:cs typeface="Segoe UI Light"/>
              </a:rPr>
              <a:t> </a:t>
            </a:r>
            <a:r>
              <a:rPr sz="2000" spc="3" dirty="0">
                <a:solidFill>
                  <a:srgbClr val="002060"/>
                </a:solidFill>
                <a:latin typeface="+mj-lt"/>
                <a:cs typeface="Segoe UI Light"/>
              </a:rPr>
              <a:t>—</a:t>
            </a:r>
            <a:r>
              <a:rPr sz="2000" dirty="0">
                <a:solidFill>
                  <a:srgbClr val="002060"/>
                </a:solidFill>
                <a:latin typeface="+mj-lt"/>
                <a:cs typeface="Segoe UI Light"/>
              </a:rPr>
              <a:t> </a:t>
            </a:r>
            <a:r>
              <a:rPr sz="2000" spc="53" dirty="0">
                <a:solidFill>
                  <a:srgbClr val="002060"/>
                </a:solidFill>
                <a:latin typeface="+mj-lt"/>
                <a:cs typeface="Segoe UI Light"/>
              </a:rPr>
              <a:t>це</a:t>
            </a:r>
            <a:r>
              <a:rPr sz="2000" dirty="0">
                <a:solidFill>
                  <a:srgbClr val="002060"/>
                </a:solidFill>
                <a:latin typeface="+mj-lt"/>
                <a:cs typeface="Segoe UI Light"/>
              </a:rPr>
              <a:t> </a:t>
            </a:r>
            <a:r>
              <a:rPr sz="2000" spc="48" dirty="0">
                <a:solidFill>
                  <a:srgbClr val="002060"/>
                </a:solidFill>
                <a:latin typeface="+mj-lt"/>
                <a:cs typeface="Segoe UI Light"/>
              </a:rPr>
              <a:t>одна</a:t>
            </a:r>
            <a:r>
              <a:rPr sz="2000" dirty="0">
                <a:solidFill>
                  <a:srgbClr val="002060"/>
                </a:solidFill>
                <a:latin typeface="+mj-lt"/>
                <a:cs typeface="Segoe UI Light"/>
              </a:rPr>
              <a:t> </a:t>
            </a:r>
            <a:r>
              <a:rPr sz="2000" spc="-23" dirty="0">
                <a:solidFill>
                  <a:srgbClr val="002060"/>
                </a:solidFill>
                <a:latin typeface="+mj-lt"/>
                <a:cs typeface="Segoe UI Light"/>
              </a:rPr>
              <a:t>з</a:t>
            </a:r>
            <a:r>
              <a:rPr sz="2000" spc="3" dirty="0">
                <a:solidFill>
                  <a:srgbClr val="002060"/>
                </a:solidFill>
                <a:latin typeface="+mj-lt"/>
                <a:cs typeface="Segoe UI Light"/>
              </a:rPr>
              <a:t> </a:t>
            </a:r>
            <a:r>
              <a:rPr sz="2000" spc="81" dirty="0">
                <a:solidFill>
                  <a:srgbClr val="002060"/>
                </a:solidFill>
                <a:latin typeface="+mj-lt"/>
                <a:cs typeface="Segoe UI Light"/>
              </a:rPr>
              <a:t>форм</a:t>
            </a:r>
            <a:r>
              <a:rPr sz="2000" dirty="0">
                <a:solidFill>
                  <a:srgbClr val="002060"/>
                </a:solidFill>
                <a:latin typeface="+mj-lt"/>
                <a:cs typeface="Segoe UI Light"/>
              </a:rPr>
              <a:t> </a:t>
            </a:r>
            <a:r>
              <a:rPr sz="2000" spc="56" dirty="0">
                <a:solidFill>
                  <a:srgbClr val="002060"/>
                </a:solidFill>
                <a:latin typeface="+mj-lt"/>
                <a:cs typeface="Segoe UI Light"/>
              </a:rPr>
              <a:t>насильства</a:t>
            </a:r>
            <a:r>
              <a:rPr sz="2000" dirty="0">
                <a:solidFill>
                  <a:srgbClr val="002060"/>
                </a:solidFill>
                <a:latin typeface="+mj-lt"/>
                <a:cs typeface="Segoe UI Light"/>
              </a:rPr>
              <a:t> </a:t>
            </a:r>
            <a:r>
              <a:rPr sz="2000" spc="102" dirty="0">
                <a:solidFill>
                  <a:srgbClr val="002060"/>
                </a:solidFill>
                <a:latin typeface="+mj-lt"/>
                <a:cs typeface="Segoe UI Light"/>
              </a:rPr>
              <a:t>в</a:t>
            </a:r>
            <a:r>
              <a:rPr sz="2000" dirty="0">
                <a:solidFill>
                  <a:srgbClr val="002060"/>
                </a:solidFill>
                <a:latin typeface="+mj-lt"/>
                <a:cs typeface="Segoe UI Light"/>
              </a:rPr>
              <a:t> </a:t>
            </a:r>
            <a:r>
              <a:rPr sz="2000" spc="48" dirty="0">
                <a:solidFill>
                  <a:srgbClr val="002060"/>
                </a:solidFill>
                <a:latin typeface="+mj-lt"/>
                <a:cs typeface="Segoe UI Light"/>
              </a:rPr>
              <a:t>родині,</a:t>
            </a:r>
            <a:r>
              <a:rPr sz="2000" dirty="0">
                <a:solidFill>
                  <a:srgbClr val="002060"/>
                </a:solidFill>
                <a:latin typeface="+mj-lt"/>
                <a:cs typeface="Segoe UI Light"/>
              </a:rPr>
              <a:t> </a:t>
            </a:r>
            <a:r>
              <a:rPr sz="2000" spc="71" dirty="0">
                <a:solidFill>
                  <a:srgbClr val="002060"/>
                </a:solidFill>
                <a:latin typeface="+mj-lt"/>
                <a:cs typeface="Segoe UI Light"/>
              </a:rPr>
              <a:t>коли</a:t>
            </a:r>
            <a:r>
              <a:rPr sz="2000" spc="3" dirty="0">
                <a:solidFill>
                  <a:srgbClr val="002060"/>
                </a:solidFill>
                <a:latin typeface="+mj-lt"/>
                <a:cs typeface="Segoe UI Light"/>
              </a:rPr>
              <a:t> </a:t>
            </a:r>
            <a:r>
              <a:rPr sz="2000" spc="79" dirty="0">
                <a:solidFill>
                  <a:srgbClr val="002060"/>
                </a:solidFill>
                <a:latin typeface="+mj-lt"/>
                <a:cs typeface="Segoe UI Light"/>
              </a:rPr>
              <a:t>кривдник </a:t>
            </a:r>
            <a:r>
              <a:rPr sz="2000" spc="-545" dirty="0">
                <a:solidFill>
                  <a:srgbClr val="002060"/>
                </a:solidFill>
                <a:latin typeface="+mj-lt"/>
                <a:cs typeface="Segoe UI Light"/>
              </a:rPr>
              <a:t> </a:t>
            </a:r>
            <a:r>
              <a:rPr sz="2000" spc="71" dirty="0">
                <a:solidFill>
                  <a:srgbClr val="002060"/>
                </a:solidFill>
                <a:latin typeface="+mj-lt"/>
                <a:cs typeface="Segoe UI Light"/>
              </a:rPr>
              <a:t>свідомо </a:t>
            </a:r>
            <a:r>
              <a:rPr sz="2000" spc="64" dirty="0">
                <a:solidFill>
                  <a:srgbClr val="002060"/>
                </a:solidFill>
                <a:latin typeface="+mj-lt"/>
                <a:cs typeface="Segoe UI Light"/>
              </a:rPr>
              <a:t>маніпулює фінансами </a:t>
            </a:r>
            <a:r>
              <a:rPr sz="2000" spc="-23" dirty="0">
                <a:solidFill>
                  <a:srgbClr val="002060"/>
                </a:solidFill>
                <a:latin typeface="+mj-lt"/>
                <a:cs typeface="Segoe UI Light"/>
              </a:rPr>
              <a:t>з </a:t>
            </a:r>
            <a:r>
              <a:rPr sz="2000" spc="74" dirty="0">
                <a:solidFill>
                  <a:srgbClr val="002060"/>
                </a:solidFill>
                <a:latin typeface="+mj-lt"/>
                <a:cs typeface="Segoe UI Light"/>
              </a:rPr>
              <a:t>метою </a:t>
            </a:r>
            <a:r>
              <a:rPr sz="2000" spc="66" dirty="0">
                <a:solidFill>
                  <a:srgbClr val="002060"/>
                </a:solidFill>
                <a:latin typeface="+mj-lt"/>
                <a:cs typeface="Segoe UI Light"/>
              </a:rPr>
              <a:t>нашкодити </a:t>
            </a:r>
            <a:r>
              <a:rPr sz="2000" spc="74" dirty="0">
                <a:solidFill>
                  <a:srgbClr val="002060"/>
                </a:solidFill>
                <a:latin typeface="+mj-lt"/>
                <a:cs typeface="Segoe UI Light"/>
              </a:rPr>
              <a:t>іншій </a:t>
            </a:r>
            <a:r>
              <a:rPr sz="2000" spc="61" dirty="0">
                <a:solidFill>
                  <a:srgbClr val="002060"/>
                </a:solidFill>
                <a:latin typeface="+mj-lt"/>
                <a:cs typeface="Segoe UI Light"/>
              </a:rPr>
              <a:t>людині </a:t>
            </a:r>
            <a:r>
              <a:rPr sz="2000" spc="56" dirty="0">
                <a:solidFill>
                  <a:srgbClr val="002060"/>
                </a:solidFill>
                <a:latin typeface="+mj-lt"/>
                <a:cs typeface="Segoe UI Light"/>
              </a:rPr>
              <a:t>та </a:t>
            </a:r>
            <a:r>
              <a:rPr sz="2000" spc="69" dirty="0">
                <a:solidFill>
                  <a:srgbClr val="002060"/>
                </a:solidFill>
                <a:latin typeface="+mj-lt"/>
                <a:cs typeface="Segoe UI Light"/>
              </a:rPr>
              <a:t>порушити </a:t>
            </a:r>
            <a:r>
              <a:rPr sz="2000" spc="71" dirty="0">
                <a:solidFill>
                  <a:srgbClr val="002060"/>
                </a:solidFill>
                <a:latin typeface="+mj-lt"/>
                <a:cs typeface="Segoe UI Light"/>
              </a:rPr>
              <a:t>її </a:t>
            </a:r>
            <a:r>
              <a:rPr sz="2000" spc="74" dirty="0">
                <a:solidFill>
                  <a:srgbClr val="002060"/>
                </a:solidFill>
                <a:latin typeface="+mj-lt"/>
                <a:cs typeface="Segoe UI Light"/>
              </a:rPr>
              <a:t> </a:t>
            </a:r>
            <a:r>
              <a:rPr sz="2000" spc="43" dirty="0">
                <a:solidFill>
                  <a:srgbClr val="002060"/>
                </a:solidFill>
                <a:latin typeface="+mj-lt"/>
                <a:cs typeface="Segoe UI Light"/>
              </a:rPr>
              <a:t>права.</a:t>
            </a:r>
            <a:r>
              <a:rPr sz="2000" spc="3" dirty="0">
                <a:solidFill>
                  <a:srgbClr val="002060"/>
                </a:solidFill>
                <a:latin typeface="+mj-lt"/>
                <a:cs typeface="Segoe UI Light"/>
              </a:rPr>
              <a:t> </a:t>
            </a:r>
            <a:r>
              <a:rPr sz="2000" spc="53" dirty="0">
                <a:solidFill>
                  <a:srgbClr val="002060"/>
                </a:solidFill>
                <a:latin typeface="+mj-lt"/>
                <a:cs typeface="Segoe UI Light"/>
              </a:rPr>
              <a:t>Основною</a:t>
            </a:r>
            <a:r>
              <a:rPr sz="2000" spc="5" dirty="0">
                <a:solidFill>
                  <a:srgbClr val="002060"/>
                </a:solidFill>
                <a:latin typeface="+mj-lt"/>
                <a:cs typeface="Segoe UI Light"/>
              </a:rPr>
              <a:t> </a:t>
            </a:r>
            <a:r>
              <a:rPr sz="2000" spc="64" dirty="0">
                <a:solidFill>
                  <a:srgbClr val="002060"/>
                </a:solidFill>
                <a:latin typeface="+mj-lt"/>
                <a:cs typeface="Segoe UI Light"/>
              </a:rPr>
              <a:t>причиною</a:t>
            </a:r>
            <a:r>
              <a:rPr sz="2000" spc="5" dirty="0">
                <a:solidFill>
                  <a:srgbClr val="002060"/>
                </a:solidFill>
                <a:latin typeface="+mj-lt"/>
                <a:cs typeface="Segoe UI Light"/>
              </a:rPr>
              <a:t> </a:t>
            </a:r>
            <a:r>
              <a:rPr sz="2000" spc="56" dirty="0">
                <a:solidFill>
                  <a:srgbClr val="002060"/>
                </a:solidFill>
                <a:latin typeface="+mj-lt"/>
                <a:cs typeface="Segoe UI Light"/>
              </a:rPr>
              <a:t>агресії</a:t>
            </a:r>
            <a:r>
              <a:rPr sz="2000" spc="3" dirty="0">
                <a:solidFill>
                  <a:srgbClr val="002060"/>
                </a:solidFill>
                <a:latin typeface="+mj-lt"/>
                <a:cs typeface="Segoe UI Light"/>
              </a:rPr>
              <a:t> </a:t>
            </a:r>
            <a:r>
              <a:rPr sz="2000" spc="28" dirty="0">
                <a:solidFill>
                  <a:srgbClr val="002060"/>
                </a:solidFill>
                <a:latin typeface="+mj-lt"/>
                <a:cs typeface="Segoe UI Light"/>
              </a:rPr>
              <a:t>є</a:t>
            </a:r>
            <a:r>
              <a:rPr sz="2000" spc="5" dirty="0">
                <a:solidFill>
                  <a:srgbClr val="002060"/>
                </a:solidFill>
                <a:latin typeface="+mj-lt"/>
                <a:cs typeface="Segoe UI Light"/>
              </a:rPr>
              <a:t> </a:t>
            </a:r>
            <a:r>
              <a:rPr sz="2000" spc="64" dirty="0">
                <a:solidFill>
                  <a:srgbClr val="002060"/>
                </a:solidFill>
                <a:latin typeface="+mj-lt"/>
                <a:cs typeface="Segoe UI Light"/>
              </a:rPr>
              <a:t>бажання</a:t>
            </a:r>
            <a:r>
              <a:rPr sz="2000" spc="5" dirty="0">
                <a:solidFill>
                  <a:srgbClr val="002060"/>
                </a:solidFill>
                <a:latin typeface="+mj-lt"/>
                <a:cs typeface="Segoe UI Light"/>
              </a:rPr>
              <a:t> </a:t>
            </a:r>
            <a:r>
              <a:rPr sz="2000" spc="61" dirty="0">
                <a:solidFill>
                  <a:srgbClr val="002060"/>
                </a:solidFill>
                <a:latin typeface="+mj-lt"/>
                <a:cs typeface="Segoe UI Light"/>
              </a:rPr>
              <a:t>продемонструвати</a:t>
            </a:r>
            <a:r>
              <a:rPr sz="2000" spc="3" dirty="0">
                <a:solidFill>
                  <a:srgbClr val="002060"/>
                </a:solidFill>
                <a:latin typeface="+mj-lt"/>
                <a:cs typeface="Segoe UI Light"/>
              </a:rPr>
              <a:t> </a:t>
            </a:r>
            <a:r>
              <a:rPr sz="2000" spc="66" dirty="0">
                <a:solidFill>
                  <a:srgbClr val="002060"/>
                </a:solidFill>
                <a:latin typeface="+mj-lt"/>
                <a:cs typeface="Segoe UI Light"/>
              </a:rPr>
              <a:t>свою</a:t>
            </a:r>
            <a:r>
              <a:rPr sz="2000" spc="5" dirty="0">
                <a:solidFill>
                  <a:srgbClr val="002060"/>
                </a:solidFill>
                <a:latin typeface="+mj-lt"/>
                <a:cs typeface="Segoe UI Light"/>
              </a:rPr>
              <a:t> </a:t>
            </a:r>
            <a:r>
              <a:rPr sz="2000" spc="58" dirty="0">
                <a:solidFill>
                  <a:srgbClr val="002060"/>
                </a:solidFill>
                <a:latin typeface="+mj-lt"/>
                <a:cs typeface="Segoe UI Light"/>
              </a:rPr>
              <a:t>владу</a:t>
            </a:r>
            <a:r>
              <a:rPr sz="2000" spc="5" dirty="0">
                <a:solidFill>
                  <a:srgbClr val="002060"/>
                </a:solidFill>
                <a:latin typeface="+mj-lt"/>
                <a:cs typeface="Segoe UI Light"/>
              </a:rPr>
              <a:t> </a:t>
            </a:r>
            <a:r>
              <a:rPr sz="2000" spc="53" dirty="0">
                <a:solidFill>
                  <a:srgbClr val="002060"/>
                </a:solidFill>
                <a:latin typeface="+mj-lt"/>
                <a:cs typeface="Segoe UI Light"/>
              </a:rPr>
              <a:t>та </a:t>
            </a:r>
            <a:r>
              <a:rPr sz="2000" spc="-542" dirty="0">
                <a:solidFill>
                  <a:srgbClr val="002060"/>
                </a:solidFill>
                <a:latin typeface="+mj-lt"/>
                <a:cs typeface="Segoe UI Light"/>
              </a:rPr>
              <a:t> </a:t>
            </a:r>
            <a:r>
              <a:rPr sz="2000" spc="66" dirty="0">
                <a:solidFill>
                  <a:srgbClr val="002060"/>
                </a:solidFill>
                <a:latin typeface="+mj-lt"/>
                <a:cs typeface="Segoe UI Light"/>
              </a:rPr>
              <a:t>повний</a:t>
            </a:r>
            <a:r>
              <a:rPr sz="2000" spc="5" dirty="0">
                <a:solidFill>
                  <a:srgbClr val="002060"/>
                </a:solidFill>
                <a:latin typeface="+mj-lt"/>
                <a:cs typeface="Segoe UI Light"/>
              </a:rPr>
              <a:t> </a:t>
            </a:r>
            <a:r>
              <a:rPr sz="2000" spc="69" dirty="0">
                <a:solidFill>
                  <a:srgbClr val="002060"/>
                </a:solidFill>
                <a:latin typeface="+mj-lt"/>
                <a:cs typeface="Segoe UI Light"/>
              </a:rPr>
              <a:t>контроль	</a:t>
            </a:r>
            <a:r>
              <a:rPr sz="2000" spc="46" dirty="0">
                <a:solidFill>
                  <a:srgbClr val="002060"/>
                </a:solidFill>
                <a:latin typeface="+mj-lt"/>
                <a:cs typeface="Segoe UI Light"/>
              </a:rPr>
              <a:t>над</a:t>
            </a:r>
            <a:r>
              <a:rPr sz="2000" dirty="0">
                <a:solidFill>
                  <a:srgbClr val="002060"/>
                </a:solidFill>
                <a:latin typeface="+mj-lt"/>
                <a:cs typeface="Segoe UI Light"/>
              </a:rPr>
              <a:t> </a:t>
            </a:r>
            <a:r>
              <a:rPr sz="2000" spc="71" dirty="0">
                <a:solidFill>
                  <a:srgbClr val="002060"/>
                </a:solidFill>
                <a:latin typeface="+mj-lt"/>
                <a:cs typeface="Segoe UI Light"/>
              </a:rPr>
              <a:t>іншою</a:t>
            </a:r>
            <a:r>
              <a:rPr sz="2000" dirty="0">
                <a:solidFill>
                  <a:srgbClr val="002060"/>
                </a:solidFill>
                <a:latin typeface="+mj-lt"/>
                <a:cs typeface="Segoe UI Light"/>
              </a:rPr>
              <a:t> </a:t>
            </a:r>
            <a:r>
              <a:rPr sz="2000" spc="43" dirty="0">
                <a:solidFill>
                  <a:srgbClr val="002060"/>
                </a:solidFill>
                <a:latin typeface="+mj-lt"/>
                <a:cs typeface="Segoe UI Light"/>
              </a:rPr>
              <a:t>особою.</a:t>
            </a:r>
            <a:endParaRPr sz="2000">
              <a:solidFill>
                <a:srgbClr val="002060"/>
              </a:solidFill>
              <a:latin typeface="+mj-lt"/>
              <a:cs typeface="Segoe UI Light"/>
            </a:endParaRPr>
          </a:p>
          <a:p>
            <a:pPr marL="2239583">
              <a:lnSpc>
                <a:spcPts val="1933"/>
              </a:lnSpc>
            </a:pPr>
            <a:r>
              <a:rPr sz="2000" spc="66" dirty="0">
                <a:solidFill>
                  <a:srgbClr val="002060"/>
                </a:solidFill>
                <a:latin typeface="+mj-lt"/>
                <a:cs typeface="Segoe UI Light"/>
              </a:rPr>
              <a:t>Існують</a:t>
            </a:r>
            <a:r>
              <a:rPr sz="2000" dirty="0">
                <a:solidFill>
                  <a:srgbClr val="002060"/>
                </a:solidFill>
                <a:latin typeface="+mj-lt"/>
                <a:cs typeface="Segoe UI Light"/>
              </a:rPr>
              <a:t> </a:t>
            </a:r>
            <a:r>
              <a:rPr sz="2000" spc="89" dirty="0">
                <a:solidFill>
                  <a:srgbClr val="002060"/>
                </a:solidFill>
                <a:latin typeface="+mj-lt"/>
                <a:cs typeface="Segoe UI Light"/>
              </a:rPr>
              <a:t>чіткі</a:t>
            </a:r>
            <a:r>
              <a:rPr sz="2000" spc="3" dirty="0">
                <a:solidFill>
                  <a:srgbClr val="002060"/>
                </a:solidFill>
                <a:latin typeface="+mj-lt"/>
                <a:cs typeface="Segoe UI Light"/>
              </a:rPr>
              <a:t> </a:t>
            </a:r>
            <a:r>
              <a:rPr sz="2000" spc="51" dirty="0">
                <a:solidFill>
                  <a:srgbClr val="002060"/>
                </a:solidFill>
                <a:latin typeface="+mj-lt"/>
                <a:cs typeface="Segoe UI Light"/>
              </a:rPr>
              <a:t>ознаки</a:t>
            </a:r>
            <a:r>
              <a:rPr sz="2000" spc="3" dirty="0">
                <a:solidFill>
                  <a:srgbClr val="002060"/>
                </a:solidFill>
                <a:latin typeface="+mj-lt"/>
                <a:cs typeface="Segoe UI Light"/>
              </a:rPr>
              <a:t> </a:t>
            </a:r>
            <a:r>
              <a:rPr sz="2000" spc="74" dirty="0">
                <a:solidFill>
                  <a:srgbClr val="002060"/>
                </a:solidFill>
                <a:latin typeface="+mj-lt"/>
                <a:cs typeface="Segoe UI Light"/>
              </a:rPr>
              <a:t>економічного</a:t>
            </a:r>
            <a:r>
              <a:rPr sz="2000" spc="3" dirty="0">
                <a:solidFill>
                  <a:srgbClr val="002060"/>
                </a:solidFill>
                <a:latin typeface="+mj-lt"/>
                <a:cs typeface="Segoe UI Light"/>
              </a:rPr>
              <a:t> </a:t>
            </a:r>
            <a:r>
              <a:rPr sz="2000" spc="48" dirty="0">
                <a:solidFill>
                  <a:srgbClr val="002060"/>
                </a:solidFill>
                <a:latin typeface="+mj-lt"/>
                <a:cs typeface="Segoe UI Light"/>
              </a:rPr>
              <a:t>насильства:</a:t>
            </a:r>
            <a:endParaRPr sz="2000">
              <a:solidFill>
                <a:srgbClr val="002060"/>
              </a:solidFill>
              <a:latin typeface="+mj-lt"/>
              <a:cs typeface="Segoe UI Light"/>
            </a:endParaRPr>
          </a:p>
          <a:p>
            <a:pPr marL="249022" indent="-173022">
              <a:lnSpc>
                <a:spcPts val="2101"/>
              </a:lnSpc>
              <a:buChar char="-"/>
              <a:tabLst>
                <a:tab pos="249345" algn="l"/>
              </a:tabLst>
            </a:pPr>
            <a:r>
              <a:rPr sz="2000" spc="64" dirty="0">
                <a:solidFill>
                  <a:srgbClr val="002060"/>
                </a:solidFill>
                <a:latin typeface="+mj-lt"/>
                <a:cs typeface="Segoe UI Light"/>
              </a:rPr>
              <a:t>Інтенсивний</a:t>
            </a:r>
            <a:r>
              <a:rPr sz="2000" dirty="0">
                <a:solidFill>
                  <a:srgbClr val="002060"/>
                </a:solidFill>
                <a:latin typeface="+mj-lt"/>
                <a:cs typeface="Segoe UI Light"/>
              </a:rPr>
              <a:t> </a:t>
            </a:r>
            <a:r>
              <a:rPr sz="2000" spc="71" dirty="0">
                <a:solidFill>
                  <a:srgbClr val="002060"/>
                </a:solidFill>
                <a:latin typeface="+mj-lt"/>
                <a:cs typeface="Segoe UI Light"/>
              </a:rPr>
              <a:t>моніторинг</a:t>
            </a:r>
            <a:r>
              <a:rPr sz="2000" spc="3" dirty="0">
                <a:solidFill>
                  <a:srgbClr val="002060"/>
                </a:solidFill>
                <a:latin typeface="+mj-lt"/>
                <a:cs typeface="Segoe UI Light"/>
              </a:rPr>
              <a:t> </a:t>
            </a:r>
            <a:r>
              <a:rPr sz="2000" spc="64" dirty="0">
                <a:solidFill>
                  <a:srgbClr val="002060"/>
                </a:solidFill>
                <a:latin typeface="+mj-lt"/>
                <a:cs typeface="Segoe UI Light"/>
              </a:rPr>
              <a:t>фінансів</a:t>
            </a:r>
            <a:r>
              <a:rPr sz="2000" dirty="0">
                <a:solidFill>
                  <a:srgbClr val="002060"/>
                </a:solidFill>
                <a:latin typeface="+mj-lt"/>
                <a:cs typeface="Segoe UI Light"/>
              </a:rPr>
              <a:t> </a:t>
            </a:r>
            <a:r>
              <a:rPr sz="2000" spc="71" dirty="0">
                <a:solidFill>
                  <a:srgbClr val="002060"/>
                </a:solidFill>
                <a:latin typeface="+mj-lt"/>
                <a:cs typeface="Segoe UI Light"/>
              </a:rPr>
              <a:t>іншої</a:t>
            </a:r>
            <a:r>
              <a:rPr sz="2000" spc="3" dirty="0">
                <a:solidFill>
                  <a:srgbClr val="002060"/>
                </a:solidFill>
                <a:latin typeface="+mj-lt"/>
                <a:cs typeface="Segoe UI Light"/>
              </a:rPr>
              <a:t> </a:t>
            </a:r>
            <a:r>
              <a:rPr sz="2000" spc="48" dirty="0">
                <a:solidFill>
                  <a:srgbClr val="002060"/>
                </a:solidFill>
                <a:latin typeface="+mj-lt"/>
                <a:cs typeface="Segoe UI Light"/>
              </a:rPr>
              <a:t>людини;</a:t>
            </a:r>
            <a:endParaRPr sz="2000">
              <a:solidFill>
                <a:srgbClr val="002060"/>
              </a:solidFill>
              <a:latin typeface="+mj-lt"/>
              <a:cs typeface="Segoe UI Light"/>
            </a:endParaRPr>
          </a:p>
          <a:p>
            <a:pPr marL="249022" indent="-173022">
              <a:lnSpc>
                <a:spcPts val="2101"/>
              </a:lnSpc>
              <a:buChar char="-"/>
              <a:tabLst>
                <a:tab pos="249345" algn="l"/>
              </a:tabLst>
            </a:pPr>
            <a:r>
              <a:rPr sz="2000" spc="69" dirty="0">
                <a:solidFill>
                  <a:srgbClr val="002060"/>
                </a:solidFill>
                <a:latin typeface="+mj-lt"/>
                <a:cs typeface="Segoe UI Light"/>
              </a:rPr>
              <a:t>Відмова</a:t>
            </a:r>
            <a:r>
              <a:rPr sz="2000" dirty="0">
                <a:solidFill>
                  <a:srgbClr val="002060"/>
                </a:solidFill>
                <a:latin typeface="+mj-lt"/>
                <a:cs typeface="Segoe UI Light"/>
              </a:rPr>
              <a:t> </a:t>
            </a:r>
            <a:r>
              <a:rPr sz="2000" spc="64" dirty="0">
                <a:solidFill>
                  <a:srgbClr val="002060"/>
                </a:solidFill>
                <a:latin typeface="+mj-lt"/>
                <a:cs typeface="Segoe UI Light"/>
              </a:rPr>
              <a:t>у</a:t>
            </a:r>
            <a:r>
              <a:rPr sz="2000" spc="3" dirty="0">
                <a:solidFill>
                  <a:srgbClr val="002060"/>
                </a:solidFill>
                <a:latin typeface="+mj-lt"/>
                <a:cs typeface="Segoe UI Light"/>
              </a:rPr>
              <a:t> </a:t>
            </a:r>
            <a:r>
              <a:rPr sz="2000" spc="58" dirty="0">
                <a:solidFill>
                  <a:srgbClr val="002060"/>
                </a:solidFill>
                <a:latin typeface="+mj-lt"/>
                <a:cs typeface="Segoe UI Light"/>
              </a:rPr>
              <a:t>доступі</a:t>
            </a:r>
            <a:r>
              <a:rPr sz="2000" spc="3" dirty="0">
                <a:solidFill>
                  <a:srgbClr val="002060"/>
                </a:solidFill>
                <a:latin typeface="+mj-lt"/>
                <a:cs typeface="Segoe UI Light"/>
              </a:rPr>
              <a:t> </a:t>
            </a:r>
            <a:r>
              <a:rPr sz="2000" spc="64" dirty="0">
                <a:solidFill>
                  <a:srgbClr val="002060"/>
                </a:solidFill>
                <a:latin typeface="+mj-lt"/>
                <a:cs typeface="Segoe UI Light"/>
              </a:rPr>
              <a:t>фінансів</a:t>
            </a:r>
            <a:r>
              <a:rPr sz="2000" spc="3" dirty="0">
                <a:solidFill>
                  <a:srgbClr val="002060"/>
                </a:solidFill>
                <a:latin typeface="+mj-lt"/>
                <a:cs typeface="Segoe UI Light"/>
              </a:rPr>
              <a:t> </a:t>
            </a:r>
            <a:r>
              <a:rPr sz="2000" spc="61" dirty="0">
                <a:solidFill>
                  <a:srgbClr val="002060"/>
                </a:solidFill>
                <a:latin typeface="+mj-lt"/>
                <a:cs typeface="Segoe UI Light"/>
              </a:rPr>
              <a:t>при</a:t>
            </a:r>
            <a:r>
              <a:rPr sz="2000" spc="3" dirty="0">
                <a:solidFill>
                  <a:srgbClr val="002060"/>
                </a:solidFill>
                <a:latin typeface="+mj-lt"/>
                <a:cs typeface="Segoe UI Light"/>
              </a:rPr>
              <a:t> </a:t>
            </a:r>
            <a:r>
              <a:rPr sz="2000" spc="48" dirty="0">
                <a:solidFill>
                  <a:srgbClr val="002060"/>
                </a:solidFill>
                <a:latin typeface="+mj-lt"/>
                <a:cs typeface="Segoe UI Light"/>
              </a:rPr>
              <a:t>потребі;</a:t>
            </a:r>
            <a:endParaRPr sz="2000">
              <a:solidFill>
                <a:srgbClr val="002060"/>
              </a:solidFill>
              <a:latin typeface="+mj-lt"/>
              <a:cs typeface="Segoe UI Light"/>
            </a:endParaRPr>
          </a:p>
          <a:p>
            <a:pPr marL="249022" indent="-173022">
              <a:lnSpc>
                <a:spcPts val="2101"/>
              </a:lnSpc>
              <a:buChar char="-"/>
              <a:tabLst>
                <a:tab pos="249345" algn="l"/>
              </a:tabLst>
            </a:pPr>
            <a:r>
              <a:rPr sz="2000" spc="66" dirty="0">
                <a:solidFill>
                  <a:srgbClr val="002060"/>
                </a:solidFill>
                <a:latin typeface="+mj-lt"/>
                <a:cs typeface="Segoe UI Light"/>
              </a:rPr>
              <a:t>Обмеження</a:t>
            </a:r>
            <a:r>
              <a:rPr sz="2000" dirty="0">
                <a:solidFill>
                  <a:srgbClr val="002060"/>
                </a:solidFill>
                <a:latin typeface="+mj-lt"/>
                <a:cs typeface="Segoe UI Light"/>
              </a:rPr>
              <a:t> </a:t>
            </a:r>
            <a:r>
              <a:rPr sz="2000" spc="58" dirty="0">
                <a:solidFill>
                  <a:srgbClr val="002060"/>
                </a:solidFill>
                <a:latin typeface="+mj-lt"/>
                <a:cs typeface="Segoe UI Light"/>
              </a:rPr>
              <a:t>доступу</a:t>
            </a:r>
            <a:r>
              <a:rPr sz="2000" spc="3" dirty="0">
                <a:solidFill>
                  <a:srgbClr val="002060"/>
                </a:solidFill>
                <a:latin typeface="+mj-lt"/>
                <a:cs typeface="Segoe UI Light"/>
              </a:rPr>
              <a:t> </a:t>
            </a:r>
            <a:r>
              <a:rPr sz="2000" spc="48" dirty="0">
                <a:solidFill>
                  <a:srgbClr val="002060"/>
                </a:solidFill>
                <a:latin typeface="+mj-lt"/>
                <a:cs typeface="Segoe UI Light"/>
              </a:rPr>
              <a:t>до</a:t>
            </a:r>
            <a:r>
              <a:rPr sz="2000" spc="3" dirty="0">
                <a:solidFill>
                  <a:srgbClr val="002060"/>
                </a:solidFill>
                <a:latin typeface="+mj-lt"/>
                <a:cs typeface="Segoe UI Light"/>
              </a:rPr>
              <a:t> </a:t>
            </a:r>
            <a:r>
              <a:rPr sz="2000" spc="64" dirty="0">
                <a:solidFill>
                  <a:srgbClr val="002060"/>
                </a:solidFill>
                <a:latin typeface="+mj-lt"/>
                <a:cs typeface="Segoe UI Light"/>
              </a:rPr>
              <a:t>користування</a:t>
            </a:r>
            <a:r>
              <a:rPr sz="2000" dirty="0">
                <a:solidFill>
                  <a:srgbClr val="002060"/>
                </a:solidFill>
                <a:latin typeface="+mj-lt"/>
                <a:cs typeface="Segoe UI Light"/>
              </a:rPr>
              <a:t> </a:t>
            </a:r>
            <a:r>
              <a:rPr sz="2000" spc="71" dirty="0">
                <a:solidFill>
                  <a:srgbClr val="002060"/>
                </a:solidFill>
                <a:latin typeface="+mj-lt"/>
                <a:cs typeface="Segoe UI Light"/>
              </a:rPr>
              <a:t>спільним</a:t>
            </a:r>
            <a:r>
              <a:rPr sz="2000" spc="3" dirty="0">
                <a:solidFill>
                  <a:srgbClr val="002060"/>
                </a:solidFill>
                <a:latin typeface="+mj-lt"/>
                <a:cs typeface="Segoe UI Light"/>
              </a:rPr>
              <a:t> </a:t>
            </a:r>
            <a:r>
              <a:rPr sz="2000" spc="64" dirty="0">
                <a:solidFill>
                  <a:srgbClr val="002060"/>
                </a:solidFill>
                <a:latin typeface="+mj-lt"/>
                <a:cs typeface="Segoe UI Light"/>
              </a:rPr>
              <a:t>майном;</a:t>
            </a:r>
            <a:endParaRPr sz="2000">
              <a:solidFill>
                <a:srgbClr val="002060"/>
              </a:solidFill>
              <a:latin typeface="+mj-lt"/>
              <a:cs typeface="Segoe UI Light"/>
            </a:endParaRPr>
          </a:p>
          <a:p>
            <a:pPr marL="249022" indent="-173022">
              <a:lnSpc>
                <a:spcPts val="2101"/>
              </a:lnSpc>
              <a:buChar char="-"/>
              <a:tabLst>
                <a:tab pos="249345" algn="l"/>
              </a:tabLst>
            </a:pPr>
            <a:r>
              <a:rPr sz="2000" spc="69" dirty="0">
                <a:solidFill>
                  <a:srgbClr val="002060"/>
                </a:solidFill>
                <a:latin typeface="+mj-lt"/>
                <a:cs typeface="Segoe UI Light"/>
              </a:rPr>
              <a:t>Приниження</a:t>
            </a:r>
            <a:r>
              <a:rPr sz="2000" spc="3" dirty="0">
                <a:solidFill>
                  <a:srgbClr val="002060"/>
                </a:solidFill>
                <a:latin typeface="+mj-lt"/>
                <a:cs typeface="Segoe UI Light"/>
              </a:rPr>
              <a:t> </a:t>
            </a:r>
            <a:r>
              <a:rPr sz="2000" spc="56" dirty="0">
                <a:solidFill>
                  <a:srgbClr val="002060"/>
                </a:solidFill>
                <a:latin typeface="+mj-lt"/>
                <a:cs typeface="Segoe UI Light"/>
              </a:rPr>
              <a:t>та</a:t>
            </a:r>
            <a:r>
              <a:rPr sz="2000" spc="5" dirty="0">
                <a:solidFill>
                  <a:srgbClr val="002060"/>
                </a:solidFill>
                <a:latin typeface="+mj-lt"/>
                <a:cs typeface="Segoe UI Light"/>
              </a:rPr>
              <a:t> </a:t>
            </a:r>
            <a:r>
              <a:rPr sz="2000" spc="61" dirty="0">
                <a:solidFill>
                  <a:srgbClr val="002060"/>
                </a:solidFill>
                <a:latin typeface="+mj-lt"/>
                <a:cs typeface="Segoe UI Light"/>
              </a:rPr>
              <a:t>психологічний</a:t>
            </a:r>
            <a:r>
              <a:rPr sz="2000" spc="3" dirty="0">
                <a:solidFill>
                  <a:srgbClr val="002060"/>
                </a:solidFill>
                <a:latin typeface="+mj-lt"/>
                <a:cs typeface="Segoe UI Light"/>
              </a:rPr>
              <a:t> </a:t>
            </a:r>
            <a:r>
              <a:rPr sz="2000" spc="76" dirty="0">
                <a:solidFill>
                  <a:srgbClr val="002060"/>
                </a:solidFill>
                <a:latin typeface="+mj-lt"/>
                <a:cs typeface="Segoe UI Light"/>
              </a:rPr>
              <a:t>вплив</a:t>
            </a:r>
            <a:r>
              <a:rPr sz="2000" spc="5" dirty="0">
                <a:solidFill>
                  <a:srgbClr val="002060"/>
                </a:solidFill>
                <a:latin typeface="+mj-lt"/>
                <a:cs typeface="Segoe UI Light"/>
              </a:rPr>
              <a:t> </a:t>
            </a:r>
            <a:r>
              <a:rPr sz="2000" spc="38" dirty="0">
                <a:solidFill>
                  <a:srgbClr val="002060"/>
                </a:solidFill>
                <a:latin typeface="+mj-lt"/>
                <a:cs typeface="Segoe UI Light"/>
              </a:rPr>
              <a:t>через</a:t>
            </a:r>
            <a:r>
              <a:rPr sz="2000" spc="3" dirty="0">
                <a:solidFill>
                  <a:srgbClr val="002060"/>
                </a:solidFill>
                <a:latin typeface="+mj-lt"/>
                <a:cs typeface="Segoe UI Light"/>
              </a:rPr>
              <a:t> </a:t>
            </a:r>
            <a:r>
              <a:rPr sz="2000" spc="58" dirty="0">
                <a:solidFill>
                  <a:srgbClr val="002060"/>
                </a:solidFill>
                <a:latin typeface="+mj-lt"/>
                <a:cs typeface="Segoe UI Light"/>
              </a:rPr>
              <a:t>переваги</a:t>
            </a:r>
            <a:r>
              <a:rPr sz="2000" spc="5" dirty="0">
                <a:solidFill>
                  <a:srgbClr val="002060"/>
                </a:solidFill>
                <a:latin typeface="+mj-lt"/>
                <a:cs typeface="Segoe UI Light"/>
              </a:rPr>
              <a:t> </a:t>
            </a:r>
            <a:r>
              <a:rPr sz="2000" spc="64" dirty="0">
                <a:solidFill>
                  <a:srgbClr val="002060"/>
                </a:solidFill>
                <a:latin typeface="+mj-lt"/>
                <a:cs typeface="Segoe UI Light"/>
              </a:rPr>
              <a:t>у</a:t>
            </a:r>
            <a:r>
              <a:rPr sz="2000" spc="3" dirty="0">
                <a:solidFill>
                  <a:srgbClr val="002060"/>
                </a:solidFill>
                <a:latin typeface="+mj-lt"/>
                <a:cs typeface="Segoe UI Light"/>
              </a:rPr>
              <a:t> </a:t>
            </a:r>
            <a:r>
              <a:rPr sz="2000" spc="64" dirty="0">
                <a:solidFill>
                  <a:srgbClr val="002060"/>
                </a:solidFill>
                <a:latin typeface="+mj-lt"/>
                <a:cs typeface="Segoe UI Light"/>
              </a:rPr>
              <a:t>матеріальній</a:t>
            </a:r>
            <a:r>
              <a:rPr sz="2000" spc="5" dirty="0">
                <a:solidFill>
                  <a:srgbClr val="002060"/>
                </a:solidFill>
                <a:latin typeface="+mj-lt"/>
                <a:cs typeface="Segoe UI Light"/>
              </a:rPr>
              <a:t> </a:t>
            </a:r>
            <a:r>
              <a:rPr sz="2000" spc="53" dirty="0">
                <a:solidFill>
                  <a:srgbClr val="002060"/>
                </a:solidFill>
                <a:latin typeface="+mj-lt"/>
                <a:cs typeface="Segoe UI Light"/>
              </a:rPr>
              <a:t>власності;</a:t>
            </a:r>
            <a:endParaRPr sz="2000">
              <a:solidFill>
                <a:srgbClr val="002060"/>
              </a:solidFill>
              <a:latin typeface="+mj-lt"/>
              <a:cs typeface="Segoe UI Light"/>
            </a:endParaRPr>
          </a:p>
          <a:p>
            <a:pPr marL="249022" indent="-173022">
              <a:lnSpc>
                <a:spcPts val="2101"/>
              </a:lnSpc>
              <a:buChar char="-"/>
              <a:tabLst>
                <a:tab pos="249345" algn="l"/>
              </a:tabLst>
            </a:pPr>
            <a:r>
              <a:rPr sz="2000" spc="79" dirty="0">
                <a:solidFill>
                  <a:srgbClr val="002060"/>
                </a:solidFill>
                <a:latin typeface="+mj-lt"/>
                <a:cs typeface="Segoe UI Light"/>
              </a:rPr>
              <a:t>Гнів</a:t>
            </a:r>
            <a:r>
              <a:rPr sz="2000" spc="3" dirty="0">
                <a:solidFill>
                  <a:srgbClr val="002060"/>
                </a:solidFill>
                <a:latin typeface="+mj-lt"/>
                <a:cs typeface="Segoe UI Light"/>
              </a:rPr>
              <a:t> </a:t>
            </a:r>
            <a:r>
              <a:rPr sz="2000" spc="38" dirty="0">
                <a:solidFill>
                  <a:srgbClr val="002060"/>
                </a:solidFill>
                <a:latin typeface="+mj-lt"/>
                <a:cs typeface="Segoe UI Light"/>
              </a:rPr>
              <a:t>через</a:t>
            </a:r>
            <a:r>
              <a:rPr sz="2000" spc="5" dirty="0">
                <a:solidFill>
                  <a:srgbClr val="002060"/>
                </a:solidFill>
                <a:latin typeface="+mj-lt"/>
                <a:cs typeface="Segoe UI Light"/>
              </a:rPr>
              <a:t> </a:t>
            </a:r>
            <a:r>
              <a:rPr sz="2000" spc="58" dirty="0">
                <a:solidFill>
                  <a:srgbClr val="002060"/>
                </a:solidFill>
                <a:latin typeface="+mj-lt"/>
                <a:cs typeface="Segoe UI Light"/>
              </a:rPr>
              <a:t>витрати,</a:t>
            </a:r>
            <a:r>
              <a:rPr sz="2000" spc="5" dirty="0">
                <a:solidFill>
                  <a:srgbClr val="002060"/>
                </a:solidFill>
                <a:latin typeface="+mj-lt"/>
                <a:cs typeface="Segoe UI Light"/>
              </a:rPr>
              <a:t> </a:t>
            </a:r>
            <a:r>
              <a:rPr sz="2000" spc="66" dirty="0">
                <a:solidFill>
                  <a:srgbClr val="002060"/>
                </a:solidFill>
                <a:latin typeface="+mj-lt"/>
                <a:cs typeface="Segoe UI Light"/>
              </a:rPr>
              <a:t>корисні</a:t>
            </a:r>
            <a:r>
              <a:rPr sz="2000" spc="3" dirty="0">
                <a:solidFill>
                  <a:srgbClr val="002060"/>
                </a:solidFill>
                <a:latin typeface="+mj-lt"/>
                <a:cs typeface="Segoe UI Light"/>
              </a:rPr>
              <a:t> </a:t>
            </a:r>
            <a:r>
              <a:rPr sz="2000" spc="46" dirty="0">
                <a:solidFill>
                  <a:srgbClr val="002060"/>
                </a:solidFill>
                <a:latin typeface="+mj-lt"/>
                <a:cs typeface="Segoe UI Light"/>
              </a:rPr>
              <a:t>для</a:t>
            </a:r>
            <a:r>
              <a:rPr sz="2000" spc="5" dirty="0">
                <a:solidFill>
                  <a:srgbClr val="002060"/>
                </a:solidFill>
                <a:latin typeface="+mj-lt"/>
                <a:cs typeface="Segoe UI Light"/>
              </a:rPr>
              <a:t> </a:t>
            </a:r>
            <a:r>
              <a:rPr sz="2000" spc="41" dirty="0">
                <a:solidFill>
                  <a:srgbClr val="002060"/>
                </a:solidFill>
                <a:latin typeface="+mj-lt"/>
                <a:cs typeface="Segoe UI Light"/>
              </a:rPr>
              <a:t>особи,</a:t>
            </a:r>
            <a:r>
              <a:rPr sz="2000" spc="5" dirty="0">
                <a:solidFill>
                  <a:srgbClr val="002060"/>
                </a:solidFill>
                <a:latin typeface="+mj-lt"/>
                <a:cs typeface="Segoe UI Light"/>
              </a:rPr>
              <a:t> </a:t>
            </a:r>
            <a:r>
              <a:rPr sz="2000" spc="79" dirty="0">
                <a:solidFill>
                  <a:srgbClr val="002060"/>
                </a:solidFill>
                <a:latin typeface="+mj-lt"/>
                <a:cs typeface="Segoe UI Light"/>
              </a:rPr>
              <a:t>що</a:t>
            </a:r>
            <a:r>
              <a:rPr sz="2000" spc="3" dirty="0">
                <a:solidFill>
                  <a:srgbClr val="002060"/>
                </a:solidFill>
                <a:latin typeface="+mj-lt"/>
                <a:cs typeface="Segoe UI Light"/>
              </a:rPr>
              <a:t> </a:t>
            </a:r>
            <a:r>
              <a:rPr sz="2000" spc="18" dirty="0">
                <a:solidFill>
                  <a:srgbClr val="002060"/>
                </a:solidFill>
                <a:latin typeface="+mj-lt"/>
                <a:cs typeface="Segoe UI Light"/>
              </a:rPr>
              <a:t>зазнає</a:t>
            </a:r>
            <a:r>
              <a:rPr sz="2000" spc="5" dirty="0">
                <a:solidFill>
                  <a:srgbClr val="002060"/>
                </a:solidFill>
                <a:latin typeface="+mj-lt"/>
                <a:cs typeface="Segoe UI Light"/>
              </a:rPr>
              <a:t> </a:t>
            </a:r>
            <a:r>
              <a:rPr sz="2000" spc="48" dirty="0">
                <a:solidFill>
                  <a:srgbClr val="002060"/>
                </a:solidFill>
                <a:latin typeface="+mj-lt"/>
                <a:cs typeface="Segoe UI Light"/>
              </a:rPr>
              <a:t>насильства;</a:t>
            </a:r>
            <a:endParaRPr sz="2000">
              <a:solidFill>
                <a:srgbClr val="002060"/>
              </a:solidFill>
              <a:latin typeface="+mj-lt"/>
              <a:cs typeface="Segoe UI Light"/>
            </a:endParaRPr>
          </a:p>
          <a:p>
            <a:pPr marL="249022" indent="-173022">
              <a:lnSpc>
                <a:spcPts val="2101"/>
              </a:lnSpc>
              <a:buChar char="-"/>
              <a:tabLst>
                <a:tab pos="249345" algn="l"/>
              </a:tabLst>
            </a:pPr>
            <a:r>
              <a:rPr sz="2000" spc="61" dirty="0">
                <a:solidFill>
                  <a:srgbClr val="002060"/>
                </a:solidFill>
                <a:latin typeface="+mj-lt"/>
                <a:cs typeface="Segoe UI Light"/>
              </a:rPr>
              <a:t>Покарання</a:t>
            </a:r>
            <a:r>
              <a:rPr sz="2000" dirty="0">
                <a:solidFill>
                  <a:srgbClr val="002060"/>
                </a:solidFill>
                <a:latin typeface="+mj-lt"/>
                <a:cs typeface="Segoe UI Light"/>
              </a:rPr>
              <a:t> </a:t>
            </a:r>
            <a:r>
              <a:rPr sz="2000" spc="5" dirty="0">
                <a:solidFill>
                  <a:srgbClr val="002060"/>
                </a:solidFill>
                <a:latin typeface="+mj-lt"/>
                <a:cs typeface="Segoe UI Light"/>
              </a:rPr>
              <a:t>за</a:t>
            </a:r>
            <a:r>
              <a:rPr sz="2000" spc="3" dirty="0">
                <a:solidFill>
                  <a:srgbClr val="002060"/>
                </a:solidFill>
                <a:latin typeface="+mj-lt"/>
                <a:cs typeface="Segoe UI Light"/>
              </a:rPr>
              <a:t> </a:t>
            </a:r>
            <a:r>
              <a:rPr sz="2000" spc="53" dirty="0">
                <a:solidFill>
                  <a:srgbClr val="002060"/>
                </a:solidFill>
                <a:latin typeface="+mj-lt"/>
                <a:cs typeface="Segoe UI Light"/>
              </a:rPr>
              <a:t>непослух</a:t>
            </a:r>
            <a:r>
              <a:rPr sz="2000" spc="3" dirty="0">
                <a:solidFill>
                  <a:srgbClr val="002060"/>
                </a:solidFill>
                <a:latin typeface="+mj-lt"/>
                <a:cs typeface="Segoe UI Light"/>
              </a:rPr>
              <a:t> </a:t>
            </a:r>
            <a:r>
              <a:rPr sz="2000" spc="79" dirty="0">
                <a:solidFill>
                  <a:srgbClr val="002060"/>
                </a:solidFill>
                <a:latin typeface="+mj-lt"/>
                <a:cs typeface="Segoe UI Light"/>
              </a:rPr>
              <a:t>відмовою</a:t>
            </a:r>
            <a:r>
              <a:rPr sz="2000" dirty="0">
                <a:solidFill>
                  <a:srgbClr val="002060"/>
                </a:solidFill>
                <a:latin typeface="+mj-lt"/>
                <a:cs typeface="Segoe UI Light"/>
              </a:rPr>
              <a:t> </a:t>
            </a:r>
            <a:r>
              <a:rPr sz="2000" spc="102" dirty="0">
                <a:solidFill>
                  <a:srgbClr val="002060"/>
                </a:solidFill>
                <a:latin typeface="+mj-lt"/>
                <a:cs typeface="Segoe UI Light"/>
              </a:rPr>
              <a:t>в</a:t>
            </a:r>
            <a:r>
              <a:rPr sz="2000" spc="3" dirty="0">
                <a:solidFill>
                  <a:srgbClr val="002060"/>
                </a:solidFill>
                <a:latin typeface="+mj-lt"/>
                <a:cs typeface="Segoe UI Light"/>
              </a:rPr>
              <a:t> </a:t>
            </a:r>
            <a:r>
              <a:rPr sz="2000" spc="51" dirty="0">
                <a:solidFill>
                  <a:srgbClr val="002060"/>
                </a:solidFill>
                <a:latin typeface="+mj-lt"/>
                <a:cs typeface="Segoe UI Light"/>
              </a:rPr>
              <a:t>задоволенні</a:t>
            </a:r>
            <a:r>
              <a:rPr sz="2000" spc="3" dirty="0">
                <a:solidFill>
                  <a:srgbClr val="002060"/>
                </a:solidFill>
                <a:latin typeface="+mj-lt"/>
                <a:cs typeface="Segoe UI Light"/>
              </a:rPr>
              <a:t> </a:t>
            </a:r>
            <a:r>
              <a:rPr sz="2000" spc="64" dirty="0">
                <a:solidFill>
                  <a:srgbClr val="002060"/>
                </a:solidFill>
                <a:latin typeface="+mj-lt"/>
                <a:cs typeface="Segoe UI Light"/>
              </a:rPr>
              <a:t>матеріальних</a:t>
            </a:r>
            <a:r>
              <a:rPr sz="2000" dirty="0">
                <a:solidFill>
                  <a:srgbClr val="002060"/>
                </a:solidFill>
                <a:latin typeface="+mj-lt"/>
                <a:cs typeface="Segoe UI Light"/>
              </a:rPr>
              <a:t> </a:t>
            </a:r>
            <a:r>
              <a:rPr sz="2000" spc="46" dirty="0">
                <a:solidFill>
                  <a:srgbClr val="002060"/>
                </a:solidFill>
                <a:latin typeface="+mj-lt"/>
                <a:cs typeface="Segoe UI Light"/>
              </a:rPr>
              <a:t>потреб;</a:t>
            </a:r>
            <a:endParaRPr sz="2000">
              <a:solidFill>
                <a:srgbClr val="002060"/>
              </a:solidFill>
              <a:latin typeface="+mj-lt"/>
              <a:cs typeface="Segoe UI Light"/>
            </a:endParaRPr>
          </a:p>
          <a:p>
            <a:pPr marL="249022" indent="-173022">
              <a:lnSpc>
                <a:spcPts val="2101"/>
              </a:lnSpc>
              <a:buChar char="-"/>
              <a:tabLst>
                <a:tab pos="249345" algn="l"/>
              </a:tabLst>
            </a:pPr>
            <a:r>
              <a:rPr sz="2000" spc="53" dirty="0">
                <a:solidFill>
                  <a:srgbClr val="002060"/>
                </a:solidFill>
                <a:latin typeface="+mj-lt"/>
                <a:cs typeface="Segoe UI Light"/>
              </a:rPr>
              <a:t>Відбирання</a:t>
            </a:r>
            <a:r>
              <a:rPr sz="2000" spc="3" dirty="0">
                <a:solidFill>
                  <a:srgbClr val="002060"/>
                </a:solidFill>
                <a:latin typeface="+mj-lt"/>
                <a:cs typeface="Segoe UI Light"/>
              </a:rPr>
              <a:t> </a:t>
            </a:r>
            <a:r>
              <a:rPr sz="2000" spc="61" dirty="0">
                <a:solidFill>
                  <a:srgbClr val="002060"/>
                </a:solidFill>
                <a:latin typeface="+mj-lt"/>
                <a:cs typeface="Segoe UI Light"/>
              </a:rPr>
              <a:t>власних</a:t>
            </a:r>
            <a:r>
              <a:rPr sz="2000" spc="5" dirty="0">
                <a:solidFill>
                  <a:srgbClr val="002060"/>
                </a:solidFill>
                <a:latin typeface="+mj-lt"/>
                <a:cs typeface="Segoe UI Light"/>
              </a:rPr>
              <a:t> </a:t>
            </a:r>
            <a:r>
              <a:rPr sz="2000" spc="87" dirty="0">
                <a:solidFill>
                  <a:srgbClr val="002060"/>
                </a:solidFill>
                <a:latin typeface="+mj-lt"/>
                <a:cs typeface="Segoe UI Light"/>
              </a:rPr>
              <a:t>коштів</a:t>
            </a:r>
            <a:r>
              <a:rPr sz="2000" spc="5" dirty="0">
                <a:solidFill>
                  <a:srgbClr val="002060"/>
                </a:solidFill>
                <a:latin typeface="+mj-lt"/>
                <a:cs typeface="Segoe UI Light"/>
              </a:rPr>
              <a:t> </a:t>
            </a:r>
            <a:r>
              <a:rPr sz="2000" spc="46" dirty="0">
                <a:solidFill>
                  <a:srgbClr val="002060"/>
                </a:solidFill>
                <a:latin typeface="+mj-lt"/>
                <a:cs typeface="Segoe UI Light"/>
              </a:rPr>
              <a:t>або</a:t>
            </a:r>
            <a:r>
              <a:rPr sz="2000" spc="3" dirty="0">
                <a:solidFill>
                  <a:srgbClr val="002060"/>
                </a:solidFill>
                <a:latin typeface="+mj-lt"/>
                <a:cs typeface="Segoe UI Light"/>
              </a:rPr>
              <a:t> </a:t>
            </a:r>
            <a:r>
              <a:rPr sz="2000" spc="79" dirty="0">
                <a:solidFill>
                  <a:srgbClr val="002060"/>
                </a:solidFill>
                <a:latin typeface="+mj-lt"/>
                <a:cs typeface="Segoe UI Light"/>
              </a:rPr>
              <a:t>документів</a:t>
            </a:r>
            <a:r>
              <a:rPr sz="2000" spc="5" dirty="0">
                <a:solidFill>
                  <a:srgbClr val="002060"/>
                </a:solidFill>
                <a:latin typeface="+mj-lt"/>
                <a:cs typeface="Segoe UI Light"/>
              </a:rPr>
              <a:t> </a:t>
            </a:r>
            <a:r>
              <a:rPr sz="2000" spc="64" dirty="0">
                <a:solidFill>
                  <a:srgbClr val="002060"/>
                </a:solidFill>
                <a:latin typeface="+mj-lt"/>
                <a:cs typeface="Segoe UI Light"/>
              </a:rPr>
              <a:t>у</a:t>
            </a:r>
            <a:r>
              <a:rPr sz="2000" spc="5" dirty="0">
                <a:solidFill>
                  <a:srgbClr val="002060"/>
                </a:solidFill>
                <a:latin typeface="+mj-lt"/>
                <a:cs typeface="Segoe UI Light"/>
              </a:rPr>
              <a:t> </a:t>
            </a:r>
            <a:r>
              <a:rPr sz="2000" spc="58" dirty="0">
                <a:solidFill>
                  <a:srgbClr val="002060"/>
                </a:solidFill>
                <a:latin typeface="+mj-lt"/>
                <a:cs typeface="Segoe UI Light"/>
              </a:rPr>
              <a:t>постраждалої</a:t>
            </a:r>
            <a:r>
              <a:rPr sz="2000" spc="3" dirty="0">
                <a:solidFill>
                  <a:srgbClr val="002060"/>
                </a:solidFill>
                <a:latin typeface="+mj-lt"/>
                <a:cs typeface="Segoe UI Light"/>
              </a:rPr>
              <a:t> </a:t>
            </a:r>
            <a:r>
              <a:rPr sz="2000" spc="41" dirty="0">
                <a:solidFill>
                  <a:srgbClr val="002060"/>
                </a:solidFill>
                <a:latin typeface="+mj-lt"/>
                <a:cs typeface="Segoe UI Light"/>
              </a:rPr>
              <a:t>особи;</a:t>
            </a:r>
            <a:endParaRPr sz="2000">
              <a:solidFill>
                <a:srgbClr val="002060"/>
              </a:solidFill>
              <a:latin typeface="+mj-lt"/>
              <a:cs typeface="Segoe UI Light"/>
            </a:endParaRPr>
          </a:p>
          <a:p>
            <a:pPr marL="249022" indent="-173022">
              <a:lnSpc>
                <a:spcPts val="2101"/>
              </a:lnSpc>
              <a:buChar char="-"/>
              <a:tabLst>
                <a:tab pos="249345" algn="l"/>
              </a:tabLst>
            </a:pPr>
            <a:r>
              <a:rPr sz="2000" spc="69" dirty="0">
                <a:solidFill>
                  <a:srgbClr val="002060"/>
                </a:solidFill>
                <a:latin typeface="+mj-lt"/>
                <a:cs typeface="Segoe UI Light"/>
              </a:rPr>
              <a:t>Відмова</a:t>
            </a:r>
            <a:r>
              <a:rPr sz="2000" spc="-3" dirty="0">
                <a:solidFill>
                  <a:srgbClr val="002060"/>
                </a:solidFill>
                <a:latin typeface="+mj-lt"/>
                <a:cs typeface="Segoe UI Light"/>
              </a:rPr>
              <a:t> </a:t>
            </a:r>
            <a:r>
              <a:rPr sz="2000" spc="64" dirty="0">
                <a:solidFill>
                  <a:srgbClr val="002060"/>
                </a:solidFill>
                <a:latin typeface="+mj-lt"/>
                <a:cs typeface="Segoe UI Light"/>
              </a:rPr>
              <a:t>у</a:t>
            </a:r>
            <a:r>
              <a:rPr sz="2000" spc="-3" dirty="0">
                <a:solidFill>
                  <a:srgbClr val="002060"/>
                </a:solidFill>
                <a:latin typeface="+mj-lt"/>
                <a:cs typeface="Segoe UI Light"/>
              </a:rPr>
              <a:t> </a:t>
            </a:r>
            <a:r>
              <a:rPr sz="2000" spc="64" dirty="0">
                <a:solidFill>
                  <a:srgbClr val="002060"/>
                </a:solidFill>
                <a:latin typeface="+mj-lt"/>
                <a:cs typeface="Segoe UI Light"/>
              </a:rPr>
              <a:t>праві</a:t>
            </a:r>
            <a:r>
              <a:rPr sz="2000" spc="-3" dirty="0">
                <a:solidFill>
                  <a:srgbClr val="002060"/>
                </a:solidFill>
                <a:latin typeface="+mj-lt"/>
                <a:cs typeface="Segoe UI Light"/>
              </a:rPr>
              <a:t> </a:t>
            </a:r>
            <a:r>
              <a:rPr sz="2000" spc="46" dirty="0">
                <a:solidFill>
                  <a:srgbClr val="002060"/>
                </a:solidFill>
                <a:latin typeface="+mj-lt"/>
                <a:cs typeface="Segoe UI Light"/>
              </a:rPr>
              <a:t>на</a:t>
            </a:r>
            <a:r>
              <a:rPr sz="2000" spc="-3" dirty="0">
                <a:solidFill>
                  <a:srgbClr val="002060"/>
                </a:solidFill>
                <a:latin typeface="+mj-lt"/>
                <a:cs typeface="Segoe UI Light"/>
              </a:rPr>
              <a:t> </a:t>
            </a:r>
            <a:r>
              <a:rPr sz="2000" spc="58" dirty="0">
                <a:solidFill>
                  <a:srgbClr val="002060"/>
                </a:solidFill>
                <a:latin typeface="+mj-lt"/>
                <a:cs typeface="Segoe UI Light"/>
              </a:rPr>
              <a:t>працю</a:t>
            </a:r>
            <a:r>
              <a:rPr sz="2000" spc="-3" dirty="0">
                <a:solidFill>
                  <a:srgbClr val="002060"/>
                </a:solidFill>
                <a:latin typeface="+mj-lt"/>
                <a:cs typeface="Segoe UI Light"/>
              </a:rPr>
              <a:t> </a:t>
            </a:r>
            <a:r>
              <a:rPr sz="2000" spc="74" dirty="0">
                <a:solidFill>
                  <a:srgbClr val="002060"/>
                </a:solidFill>
                <a:latin typeface="+mj-lt"/>
                <a:cs typeface="Segoe UI Light"/>
              </a:rPr>
              <a:t>чи</a:t>
            </a:r>
            <a:r>
              <a:rPr sz="2000" spc="-3" dirty="0">
                <a:solidFill>
                  <a:srgbClr val="002060"/>
                </a:solidFill>
                <a:latin typeface="+mj-lt"/>
                <a:cs typeface="Segoe UI Light"/>
              </a:rPr>
              <a:t> </a:t>
            </a:r>
            <a:r>
              <a:rPr sz="2000" spc="51" dirty="0">
                <a:solidFill>
                  <a:srgbClr val="002060"/>
                </a:solidFill>
                <a:latin typeface="+mj-lt"/>
                <a:cs typeface="Segoe UI Light"/>
              </a:rPr>
              <a:t>навчання;</a:t>
            </a:r>
            <a:endParaRPr sz="2000">
              <a:solidFill>
                <a:srgbClr val="002060"/>
              </a:solidFill>
              <a:latin typeface="+mj-lt"/>
              <a:cs typeface="Segoe UI Light"/>
            </a:endParaRPr>
          </a:p>
          <a:p>
            <a:pPr marL="249022" indent="-173022">
              <a:lnSpc>
                <a:spcPts val="2256"/>
              </a:lnSpc>
              <a:buChar char="-"/>
              <a:tabLst>
                <a:tab pos="249345" algn="l"/>
              </a:tabLst>
            </a:pPr>
            <a:r>
              <a:rPr sz="2000" spc="71" dirty="0">
                <a:solidFill>
                  <a:srgbClr val="002060"/>
                </a:solidFill>
                <a:latin typeface="+mj-lt"/>
                <a:cs typeface="Segoe UI Light"/>
              </a:rPr>
              <a:t>Примушування</a:t>
            </a:r>
            <a:r>
              <a:rPr sz="2000" spc="8" dirty="0">
                <a:solidFill>
                  <a:srgbClr val="002060"/>
                </a:solidFill>
                <a:latin typeface="+mj-lt"/>
                <a:cs typeface="Segoe UI Light"/>
              </a:rPr>
              <a:t> </a:t>
            </a:r>
            <a:r>
              <a:rPr sz="2000" spc="48" dirty="0">
                <a:solidFill>
                  <a:srgbClr val="002060"/>
                </a:solidFill>
                <a:latin typeface="+mj-lt"/>
                <a:cs typeface="Segoe UI Light"/>
              </a:rPr>
              <a:t>до</a:t>
            </a:r>
            <a:r>
              <a:rPr sz="2000" spc="8" dirty="0">
                <a:solidFill>
                  <a:srgbClr val="002060"/>
                </a:solidFill>
                <a:latin typeface="+mj-lt"/>
                <a:cs typeface="Segoe UI Light"/>
              </a:rPr>
              <a:t> </a:t>
            </a:r>
            <a:r>
              <a:rPr sz="2000" spc="46" dirty="0">
                <a:solidFill>
                  <a:srgbClr val="002060"/>
                </a:solidFill>
                <a:latin typeface="+mj-lt"/>
                <a:cs typeface="Segoe UI Light"/>
              </a:rPr>
              <a:t>заняття</a:t>
            </a:r>
            <a:r>
              <a:rPr sz="2000" spc="8" dirty="0">
                <a:solidFill>
                  <a:srgbClr val="002060"/>
                </a:solidFill>
                <a:latin typeface="+mj-lt"/>
                <a:cs typeface="Segoe UI Light"/>
              </a:rPr>
              <a:t> </a:t>
            </a:r>
            <a:r>
              <a:rPr sz="2000" spc="74" dirty="0">
                <a:solidFill>
                  <a:srgbClr val="002060"/>
                </a:solidFill>
                <a:latin typeface="+mj-lt"/>
                <a:cs typeface="Segoe UI Light"/>
              </a:rPr>
              <a:t>крадіжками,</a:t>
            </a:r>
            <a:r>
              <a:rPr sz="2000" spc="8" dirty="0">
                <a:solidFill>
                  <a:srgbClr val="002060"/>
                </a:solidFill>
                <a:latin typeface="+mj-lt"/>
                <a:cs typeface="Segoe UI Light"/>
              </a:rPr>
              <a:t> </a:t>
            </a:r>
            <a:r>
              <a:rPr sz="2000" spc="76" dirty="0">
                <a:solidFill>
                  <a:srgbClr val="002060"/>
                </a:solidFill>
                <a:latin typeface="+mj-lt"/>
                <a:cs typeface="Segoe UI Light"/>
              </a:rPr>
              <a:t>жебрацтвом</a:t>
            </a:r>
            <a:r>
              <a:rPr sz="2000" spc="8" dirty="0">
                <a:solidFill>
                  <a:srgbClr val="002060"/>
                </a:solidFill>
                <a:latin typeface="+mj-lt"/>
                <a:cs typeface="Segoe UI Light"/>
              </a:rPr>
              <a:t> </a:t>
            </a:r>
            <a:r>
              <a:rPr sz="2000" spc="74" dirty="0">
                <a:solidFill>
                  <a:srgbClr val="002060"/>
                </a:solidFill>
                <a:latin typeface="+mj-lt"/>
                <a:cs typeface="Segoe UI Light"/>
              </a:rPr>
              <a:t>чи</a:t>
            </a:r>
            <a:r>
              <a:rPr sz="2000" spc="8" dirty="0">
                <a:solidFill>
                  <a:srgbClr val="002060"/>
                </a:solidFill>
                <a:latin typeface="+mj-lt"/>
                <a:cs typeface="Segoe UI Light"/>
              </a:rPr>
              <a:t> </a:t>
            </a:r>
            <a:r>
              <a:rPr sz="2000" spc="53" dirty="0">
                <a:solidFill>
                  <a:srgbClr val="002060"/>
                </a:solidFill>
                <a:latin typeface="+mj-lt"/>
                <a:cs typeface="Segoe UI Light"/>
              </a:rPr>
              <a:t>проституцією.</a:t>
            </a:r>
            <a:endParaRPr sz="2000">
              <a:solidFill>
                <a:srgbClr val="002060"/>
              </a:solidFill>
              <a:latin typeface="+mj-lt"/>
              <a:cs typeface="Segoe UI Light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97593" y="4776059"/>
            <a:ext cx="2548814" cy="188054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uk-UA" dirty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1. Визначення поняття «</a:t>
            </a:r>
            <a:r>
              <a:rPr lang="uk-UA" dirty="0" err="1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гендерно</a:t>
            </a:r>
            <a:r>
              <a:rPr lang="uk-UA" dirty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зумовлене насильство». Стамбульська конвенція.</a:t>
            </a:r>
          </a:p>
          <a:p>
            <a:pPr>
              <a:buNone/>
            </a:pPr>
            <a:r>
              <a:rPr lang="uk-UA" dirty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2. Домашнє насильство.</a:t>
            </a:r>
          </a:p>
          <a:p>
            <a:pPr>
              <a:buNone/>
            </a:pPr>
            <a:r>
              <a:rPr lang="uk-UA" dirty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3. Торгівля людьми.</a:t>
            </a:r>
          </a:p>
          <a:p>
            <a:pPr>
              <a:buNone/>
            </a:pPr>
            <a:endParaRPr lang="uk-UA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2800" dirty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План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357158" y="214290"/>
            <a:ext cx="3429024" cy="8572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>
                <a:solidFill>
                  <a:srgbClr val="002060"/>
                </a:solidFill>
              </a:rPr>
              <a:t>Економічне насильство в родині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28596" y="1500174"/>
            <a:ext cx="3286148" cy="2428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>
                <a:solidFill>
                  <a:srgbClr val="002060"/>
                </a:solidFill>
              </a:rPr>
              <a:t>умисне позбавлення житла, їжі, одягу, іншого майна, коштів чи документів або можливості користуватися ними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28596" y="4143380"/>
            <a:ext cx="3286148" cy="12144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>
                <a:solidFill>
                  <a:srgbClr val="002060"/>
                </a:solidFill>
              </a:rPr>
              <a:t>залишення без догляду чи піклування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071934" y="1500174"/>
            <a:ext cx="3286148" cy="18573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>
                <a:solidFill>
                  <a:srgbClr val="002060"/>
                </a:solidFill>
              </a:rPr>
              <a:t>перешкоджання в отриманні необхідних послуг з лікування чи реабілітації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28596" y="5572140"/>
            <a:ext cx="3286148" cy="7858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>
                <a:solidFill>
                  <a:srgbClr val="002060"/>
                </a:solidFill>
              </a:rPr>
              <a:t>заборона працювати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071934" y="3571876"/>
            <a:ext cx="3286148" cy="7858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>
                <a:solidFill>
                  <a:srgbClr val="002060"/>
                </a:solidFill>
              </a:rPr>
              <a:t>примушування до праці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071934" y="4572008"/>
            <a:ext cx="3286148" cy="7858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>
                <a:solidFill>
                  <a:srgbClr val="002060"/>
                </a:solidFill>
              </a:rPr>
              <a:t>заборона навчатися 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323241" y="198513"/>
            <a:ext cx="8445059" cy="4640638"/>
          </a:xfrm>
          <a:prstGeom prst="rect">
            <a:avLst/>
          </a:prstGeom>
        </p:spPr>
        <p:txBody>
          <a:bodyPr vert="horz" wrap="square" lIns="0" tIns="49158" rIns="0" bIns="0" rtlCol="0">
            <a:spAutoFit/>
          </a:bodyPr>
          <a:lstStyle/>
          <a:p>
            <a:pPr marL="6468" marR="2587" algn="just">
              <a:lnSpc>
                <a:spcPts val="2098"/>
              </a:lnSpc>
              <a:spcBef>
                <a:spcPts val="387"/>
              </a:spcBef>
            </a:pPr>
            <a:r>
              <a:rPr sz="2000" b="1" spc="143" dirty="0">
                <a:solidFill>
                  <a:srgbClr val="002060"/>
                </a:solidFill>
                <a:cs typeface="Segoe UI Light"/>
              </a:rPr>
              <a:t>Фізичне </a:t>
            </a:r>
            <a:r>
              <a:rPr sz="2000" b="1" spc="140" dirty="0">
                <a:solidFill>
                  <a:srgbClr val="002060"/>
                </a:solidFill>
                <a:cs typeface="Segoe UI Light"/>
              </a:rPr>
              <a:t>насильство </a:t>
            </a:r>
            <a:r>
              <a:rPr sz="2000" dirty="0">
                <a:solidFill>
                  <a:srgbClr val="002060"/>
                </a:solidFill>
                <a:cs typeface="Segoe UI Light"/>
              </a:rPr>
              <a:t>– </a:t>
            </a:r>
            <a:r>
              <a:rPr sz="2000" spc="66" dirty="0">
                <a:solidFill>
                  <a:srgbClr val="002060"/>
                </a:solidFill>
                <a:cs typeface="Segoe UI Light"/>
              </a:rPr>
              <a:t>умисне </a:t>
            </a:r>
            <a:r>
              <a:rPr sz="2000" spc="48" dirty="0">
                <a:solidFill>
                  <a:srgbClr val="002060"/>
                </a:solidFill>
                <a:cs typeface="Segoe UI Light"/>
              </a:rPr>
              <a:t>нанесення </a:t>
            </a:r>
            <a:r>
              <a:rPr sz="2000" spc="53" dirty="0">
                <a:solidFill>
                  <a:srgbClr val="002060"/>
                </a:solidFill>
                <a:cs typeface="Segoe UI Light"/>
              </a:rPr>
              <a:t>побоїв, </a:t>
            </a:r>
            <a:r>
              <a:rPr sz="2000" spc="58" dirty="0">
                <a:solidFill>
                  <a:srgbClr val="002060"/>
                </a:solidFill>
                <a:cs typeface="Segoe UI Light"/>
              </a:rPr>
              <a:t>тілесних </a:t>
            </a:r>
            <a:r>
              <a:rPr sz="2000" spc="71" dirty="0">
                <a:solidFill>
                  <a:srgbClr val="002060"/>
                </a:solidFill>
                <a:cs typeface="Segoe UI Light"/>
              </a:rPr>
              <a:t>ушкоджень, </a:t>
            </a:r>
            <a:r>
              <a:rPr sz="2000" spc="79" dirty="0">
                <a:solidFill>
                  <a:srgbClr val="002060"/>
                </a:solidFill>
                <a:cs typeface="Segoe UI Light"/>
              </a:rPr>
              <a:t>що </a:t>
            </a:r>
            <a:r>
              <a:rPr sz="2000" spc="81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000" spc="97" dirty="0">
                <a:solidFill>
                  <a:srgbClr val="002060"/>
                </a:solidFill>
                <a:cs typeface="Segoe UI Light"/>
              </a:rPr>
              <a:t>може </a:t>
            </a:r>
            <a:r>
              <a:rPr sz="2000" spc="51" dirty="0">
                <a:solidFill>
                  <a:srgbClr val="002060"/>
                </a:solidFill>
                <a:cs typeface="Segoe UI Light"/>
              </a:rPr>
              <a:t>призвести </a:t>
            </a:r>
            <a:r>
              <a:rPr sz="2000" spc="46" dirty="0">
                <a:solidFill>
                  <a:srgbClr val="002060"/>
                </a:solidFill>
                <a:cs typeface="Segoe UI Light"/>
              </a:rPr>
              <a:t>або </a:t>
            </a:r>
            <a:r>
              <a:rPr sz="2000" spc="48" dirty="0">
                <a:solidFill>
                  <a:srgbClr val="002060"/>
                </a:solidFill>
                <a:cs typeface="Segoe UI Light"/>
              </a:rPr>
              <a:t>призвело до </a:t>
            </a:r>
            <a:r>
              <a:rPr sz="2000" spc="61" dirty="0">
                <a:solidFill>
                  <a:srgbClr val="002060"/>
                </a:solidFill>
                <a:cs typeface="Segoe UI Light"/>
              </a:rPr>
              <a:t>травмування, </a:t>
            </a:r>
            <a:r>
              <a:rPr sz="2000" spc="58" dirty="0">
                <a:solidFill>
                  <a:srgbClr val="002060"/>
                </a:solidFill>
                <a:cs typeface="Segoe UI Light"/>
              </a:rPr>
              <a:t>порушення фізичного </a:t>
            </a:r>
            <a:r>
              <a:rPr sz="2000" spc="74" dirty="0">
                <a:solidFill>
                  <a:srgbClr val="002060"/>
                </a:solidFill>
                <a:cs typeface="Segoe UI Light"/>
              </a:rPr>
              <a:t>чи </a:t>
            </a:r>
            <a:r>
              <a:rPr sz="2000" spc="76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000" spc="64" dirty="0">
                <a:solidFill>
                  <a:srgbClr val="002060"/>
                </a:solidFill>
                <a:cs typeface="Segoe UI Light"/>
              </a:rPr>
              <a:t>психічного</a:t>
            </a:r>
            <a:r>
              <a:rPr sz="2000" spc="3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000" spc="38" dirty="0">
                <a:solidFill>
                  <a:srgbClr val="002060"/>
                </a:solidFill>
                <a:cs typeface="Segoe UI Light"/>
              </a:rPr>
              <a:t>здоров’я,</a:t>
            </a:r>
            <a:r>
              <a:rPr sz="2000" spc="5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000" spc="46" dirty="0">
                <a:solidFill>
                  <a:srgbClr val="002060"/>
                </a:solidFill>
                <a:cs typeface="Segoe UI Light"/>
              </a:rPr>
              <a:t>заподіяння</a:t>
            </a:r>
            <a:r>
              <a:rPr sz="2000" spc="5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000" spc="76" dirty="0">
                <a:solidFill>
                  <a:srgbClr val="002060"/>
                </a:solidFill>
                <a:cs typeface="Segoe UI Light"/>
              </a:rPr>
              <a:t>шкоди</a:t>
            </a:r>
            <a:r>
              <a:rPr sz="2000" spc="5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000" spc="64" dirty="0">
                <a:solidFill>
                  <a:srgbClr val="002060"/>
                </a:solidFill>
                <a:cs typeface="Segoe UI Light"/>
              </a:rPr>
              <a:t>честі</a:t>
            </a:r>
            <a:r>
              <a:rPr sz="2000" spc="5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000" spc="56" dirty="0">
                <a:solidFill>
                  <a:srgbClr val="002060"/>
                </a:solidFill>
                <a:cs typeface="Segoe UI Light"/>
              </a:rPr>
              <a:t>та</a:t>
            </a:r>
            <a:r>
              <a:rPr sz="2000" spc="5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000" spc="56" dirty="0">
                <a:solidFill>
                  <a:srgbClr val="002060"/>
                </a:solidFill>
                <a:cs typeface="Segoe UI Light"/>
              </a:rPr>
              <a:t>гідності,</a:t>
            </a:r>
            <a:r>
              <a:rPr sz="2000" spc="5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000" spc="102" dirty="0">
                <a:solidFill>
                  <a:srgbClr val="002060"/>
                </a:solidFill>
                <a:cs typeface="Segoe UI Light"/>
              </a:rPr>
              <a:t>в</a:t>
            </a:r>
            <a:r>
              <a:rPr sz="2000" spc="5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000" spc="76" dirty="0">
                <a:solidFill>
                  <a:srgbClr val="002060"/>
                </a:solidFill>
                <a:cs typeface="Segoe UI Light"/>
              </a:rPr>
              <a:t>окремих</a:t>
            </a:r>
            <a:r>
              <a:rPr sz="2000" spc="3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000" spc="58" dirty="0">
                <a:solidFill>
                  <a:srgbClr val="002060"/>
                </a:solidFill>
                <a:cs typeface="Segoe UI Light"/>
              </a:rPr>
              <a:t>випадках,</a:t>
            </a:r>
            <a:r>
              <a:rPr sz="2000" spc="5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000" spc="48" dirty="0">
                <a:solidFill>
                  <a:srgbClr val="002060"/>
                </a:solidFill>
                <a:cs typeface="Segoe UI Light"/>
              </a:rPr>
              <a:t>до </a:t>
            </a:r>
            <a:r>
              <a:rPr sz="2000" spc="-542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000" spc="58" dirty="0">
                <a:solidFill>
                  <a:srgbClr val="002060"/>
                </a:solidFill>
                <a:cs typeface="Segoe UI Light"/>
              </a:rPr>
              <a:t>смерті.</a:t>
            </a:r>
            <a:endParaRPr sz="2000">
              <a:solidFill>
                <a:srgbClr val="002060"/>
              </a:solidFill>
              <a:cs typeface="Segoe UI Light"/>
            </a:endParaRPr>
          </a:p>
          <a:p>
            <a:pPr marL="6468" algn="just">
              <a:lnSpc>
                <a:spcPts val="2256"/>
              </a:lnSpc>
              <a:spcBef>
                <a:spcPts val="1772"/>
              </a:spcBef>
            </a:pPr>
            <a:r>
              <a:rPr sz="2000" spc="58" dirty="0">
                <a:solidFill>
                  <a:srgbClr val="002060"/>
                </a:solidFill>
                <a:cs typeface="Segoe UI Light"/>
              </a:rPr>
              <a:t>Ви</a:t>
            </a:r>
            <a:r>
              <a:rPr sz="2000" spc="-3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000" spc="58" dirty="0">
                <a:solidFill>
                  <a:srgbClr val="002060"/>
                </a:solidFill>
                <a:cs typeface="Segoe UI Light"/>
              </a:rPr>
              <a:t>зіткнулися</a:t>
            </a:r>
            <a:r>
              <a:rPr sz="2000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000" spc="25" dirty="0">
                <a:solidFill>
                  <a:srgbClr val="002060"/>
                </a:solidFill>
                <a:cs typeface="Segoe UI Light"/>
              </a:rPr>
              <a:t>із</a:t>
            </a:r>
            <a:r>
              <a:rPr sz="2000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000" spc="66" dirty="0">
                <a:solidFill>
                  <a:srgbClr val="002060"/>
                </a:solidFill>
                <a:cs typeface="Segoe UI Light"/>
              </a:rPr>
              <a:t>фізичним</a:t>
            </a:r>
            <a:r>
              <a:rPr sz="2000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000" spc="58" dirty="0">
                <a:solidFill>
                  <a:srgbClr val="002060"/>
                </a:solidFill>
                <a:cs typeface="Segoe UI Light"/>
              </a:rPr>
              <a:t>насильством,</a:t>
            </a:r>
            <a:r>
              <a:rPr sz="2000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000" spc="81" dirty="0">
                <a:solidFill>
                  <a:srgbClr val="002060"/>
                </a:solidFill>
                <a:cs typeface="Segoe UI Light"/>
              </a:rPr>
              <a:t>якщо</a:t>
            </a:r>
            <a:r>
              <a:rPr sz="2000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000" spc="41" dirty="0">
                <a:solidFill>
                  <a:srgbClr val="002060"/>
                </a:solidFill>
                <a:cs typeface="Segoe UI Light"/>
              </a:rPr>
              <a:t>вас:</a:t>
            </a:r>
            <a:endParaRPr sz="2000">
              <a:solidFill>
                <a:srgbClr val="002060"/>
              </a:solidFill>
              <a:cs typeface="Segoe UI Light"/>
            </a:endParaRPr>
          </a:p>
          <a:p>
            <a:pPr marL="249022" indent="-173022" algn="just">
              <a:lnSpc>
                <a:spcPts val="2101"/>
              </a:lnSpc>
              <a:buChar char="-"/>
              <a:tabLst>
                <a:tab pos="249345" algn="l"/>
              </a:tabLst>
            </a:pPr>
            <a:r>
              <a:rPr sz="2000" spc="66" dirty="0">
                <a:solidFill>
                  <a:srgbClr val="002060"/>
                </a:solidFill>
                <a:cs typeface="Segoe UI Light"/>
              </a:rPr>
              <a:t>Б’ють</a:t>
            </a:r>
            <a:r>
              <a:rPr sz="2000" spc="-8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000" spc="74" dirty="0">
                <a:solidFill>
                  <a:srgbClr val="002060"/>
                </a:solidFill>
                <a:cs typeface="Segoe UI Light"/>
              </a:rPr>
              <a:t>чи</a:t>
            </a:r>
            <a:r>
              <a:rPr sz="2000" spc="-5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000" spc="66" dirty="0">
                <a:solidFill>
                  <a:srgbClr val="002060"/>
                </a:solidFill>
                <a:cs typeface="Segoe UI Light"/>
              </a:rPr>
              <a:t>штовхають;</a:t>
            </a:r>
            <a:endParaRPr sz="2000">
              <a:solidFill>
                <a:srgbClr val="002060"/>
              </a:solidFill>
              <a:cs typeface="Segoe UI Light"/>
            </a:endParaRPr>
          </a:p>
          <a:p>
            <a:pPr marL="249022" indent="-173022" algn="just">
              <a:lnSpc>
                <a:spcPts val="2101"/>
              </a:lnSpc>
              <a:buChar char="-"/>
              <a:tabLst>
                <a:tab pos="249345" algn="l"/>
              </a:tabLst>
            </a:pPr>
            <a:r>
              <a:rPr sz="2000" spc="53" dirty="0">
                <a:solidFill>
                  <a:srgbClr val="002060"/>
                </a:solidFill>
                <a:cs typeface="Segoe UI Light"/>
              </a:rPr>
              <a:t>Не</a:t>
            </a:r>
            <a:r>
              <a:rPr sz="2000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000" spc="71" dirty="0">
                <a:solidFill>
                  <a:srgbClr val="002060"/>
                </a:solidFill>
                <a:cs typeface="Segoe UI Light"/>
              </a:rPr>
              <a:t>випускають</a:t>
            </a:r>
            <a:r>
              <a:rPr sz="2000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000" spc="-23" dirty="0">
                <a:solidFill>
                  <a:srgbClr val="002060"/>
                </a:solidFill>
                <a:cs typeface="Segoe UI Light"/>
              </a:rPr>
              <a:t>з</a:t>
            </a:r>
            <a:r>
              <a:rPr sz="2000" spc="3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000" spc="61" dirty="0">
                <a:solidFill>
                  <a:srgbClr val="002060"/>
                </a:solidFill>
                <a:cs typeface="Segoe UI Light"/>
              </a:rPr>
              <a:t>власного</a:t>
            </a:r>
            <a:r>
              <a:rPr sz="2000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000" spc="74" dirty="0">
                <a:solidFill>
                  <a:srgbClr val="002060"/>
                </a:solidFill>
                <a:cs typeface="Segoe UI Light"/>
              </a:rPr>
              <a:t>дому</a:t>
            </a:r>
            <a:r>
              <a:rPr sz="2000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000" spc="46" dirty="0">
                <a:solidFill>
                  <a:srgbClr val="002060"/>
                </a:solidFill>
                <a:cs typeface="Segoe UI Light"/>
              </a:rPr>
              <a:t>або</a:t>
            </a:r>
            <a:r>
              <a:rPr sz="2000" spc="3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000" spc="51" dirty="0">
                <a:solidFill>
                  <a:srgbClr val="002060"/>
                </a:solidFill>
                <a:cs typeface="Segoe UI Light"/>
              </a:rPr>
              <a:t>не</a:t>
            </a:r>
            <a:r>
              <a:rPr sz="2000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000" spc="66" dirty="0">
                <a:solidFill>
                  <a:srgbClr val="002060"/>
                </a:solidFill>
                <a:cs typeface="Segoe UI Light"/>
              </a:rPr>
              <a:t>пускають</a:t>
            </a:r>
            <a:r>
              <a:rPr sz="2000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000" spc="48" dirty="0">
                <a:solidFill>
                  <a:srgbClr val="002060"/>
                </a:solidFill>
                <a:cs typeface="Segoe UI Light"/>
              </a:rPr>
              <a:t>до</a:t>
            </a:r>
            <a:r>
              <a:rPr sz="2000" spc="3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000" spc="53" dirty="0">
                <a:solidFill>
                  <a:srgbClr val="002060"/>
                </a:solidFill>
                <a:cs typeface="Segoe UI Light"/>
              </a:rPr>
              <a:t>нього;</a:t>
            </a:r>
            <a:endParaRPr sz="2000">
              <a:solidFill>
                <a:srgbClr val="002060"/>
              </a:solidFill>
              <a:cs typeface="Segoe UI Light"/>
            </a:endParaRPr>
          </a:p>
          <a:p>
            <a:pPr marL="6468" marR="331491" indent="69856" algn="just">
              <a:lnSpc>
                <a:spcPts val="2098"/>
              </a:lnSpc>
              <a:spcBef>
                <a:spcPts val="176"/>
              </a:spcBef>
              <a:buChar char="-"/>
              <a:tabLst>
                <a:tab pos="249345" algn="l"/>
              </a:tabLst>
            </a:pPr>
            <a:r>
              <a:rPr lang="uk-UA" sz="2000" spc="79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000" spc="79">
                <a:solidFill>
                  <a:srgbClr val="002060"/>
                </a:solidFill>
                <a:cs typeface="Segoe UI Light"/>
              </a:rPr>
              <a:t>Погрожують</a:t>
            </a:r>
            <a:r>
              <a:rPr sz="2000" spc="3">
                <a:solidFill>
                  <a:srgbClr val="002060"/>
                </a:solidFill>
                <a:cs typeface="Segoe UI Light"/>
              </a:rPr>
              <a:t> </a:t>
            </a:r>
            <a:r>
              <a:rPr sz="2000" spc="53" dirty="0">
                <a:solidFill>
                  <a:srgbClr val="002060"/>
                </a:solidFill>
                <a:cs typeface="Segoe UI Light"/>
              </a:rPr>
              <a:t>позбавити</a:t>
            </a:r>
            <a:r>
              <a:rPr sz="2000" spc="3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000" spc="84" dirty="0">
                <a:solidFill>
                  <a:srgbClr val="002060"/>
                </a:solidFill>
                <a:cs typeface="Segoe UI Light"/>
              </a:rPr>
              <a:t>життя</a:t>
            </a:r>
            <a:r>
              <a:rPr sz="2000" spc="3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000" spc="74" dirty="0">
                <a:solidFill>
                  <a:srgbClr val="002060"/>
                </a:solidFill>
                <a:cs typeface="Segoe UI Light"/>
              </a:rPr>
              <a:t>чи</a:t>
            </a:r>
            <a:r>
              <a:rPr sz="2000" spc="5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000" spc="66" dirty="0">
                <a:solidFill>
                  <a:srgbClr val="002060"/>
                </a:solidFill>
                <a:cs typeface="Segoe UI Light"/>
              </a:rPr>
              <a:t>навмисно</a:t>
            </a:r>
            <a:r>
              <a:rPr sz="2000" spc="3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000" spc="71" dirty="0">
                <a:solidFill>
                  <a:srgbClr val="002060"/>
                </a:solidFill>
                <a:cs typeface="Segoe UI Light"/>
              </a:rPr>
              <a:t>створюють</a:t>
            </a:r>
            <a:r>
              <a:rPr sz="2000" spc="3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000" spc="53" dirty="0">
                <a:solidFill>
                  <a:srgbClr val="002060"/>
                </a:solidFill>
                <a:cs typeface="Segoe UI Light"/>
              </a:rPr>
              <a:t>ситуації,</a:t>
            </a:r>
            <a:r>
              <a:rPr sz="2000" spc="5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000" spc="79" dirty="0">
                <a:solidFill>
                  <a:srgbClr val="002060"/>
                </a:solidFill>
                <a:cs typeface="Segoe UI Light"/>
              </a:rPr>
              <a:t>які</a:t>
            </a:r>
            <a:r>
              <a:rPr sz="2000" spc="3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000" spc="94" dirty="0">
                <a:solidFill>
                  <a:srgbClr val="002060"/>
                </a:solidFill>
                <a:cs typeface="Segoe UI Light"/>
              </a:rPr>
              <a:t>можуть </a:t>
            </a:r>
            <a:r>
              <a:rPr sz="2000" spc="-545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000" spc="64" dirty="0">
                <a:solidFill>
                  <a:srgbClr val="002060"/>
                </a:solidFill>
                <a:cs typeface="Segoe UI Light"/>
              </a:rPr>
              <a:t>становити</a:t>
            </a:r>
            <a:r>
              <a:rPr sz="2000" spc="-3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000" spc="36" dirty="0">
                <a:solidFill>
                  <a:srgbClr val="002060"/>
                </a:solidFill>
                <a:cs typeface="Segoe UI Light"/>
              </a:rPr>
              <a:t>загрозу</a:t>
            </a:r>
            <a:r>
              <a:rPr sz="2000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000" spc="48" dirty="0">
                <a:solidFill>
                  <a:srgbClr val="002060"/>
                </a:solidFill>
                <a:cs typeface="Segoe UI Light"/>
              </a:rPr>
              <a:t>здоров’ю</a:t>
            </a:r>
            <a:r>
              <a:rPr sz="2000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000" spc="56" dirty="0">
                <a:solidFill>
                  <a:srgbClr val="002060"/>
                </a:solidFill>
                <a:cs typeface="Segoe UI Light"/>
              </a:rPr>
              <a:t>та</a:t>
            </a:r>
            <a:r>
              <a:rPr sz="2000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000" spc="36" dirty="0">
                <a:solidFill>
                  <a:srgbClr val="002060"/>
                </a:solidFill>
                <a:cs typeface="Segoe UI Light"/>
              </a:rPr>
              <a:t>безпеці;</a:t>
            </a:r>
            <a:endParaRPr sz="2000">
              <a:solidFill>
                <a:srgbClr val="002060"/>
              </a:solidFill>
              <a:cs typeface="Segoe UI Light"/>
            </a:endParaRPr>
          </a:p>
          <a:p>
            <a:pPr marL="6468" marR="3140591" indent="69856" algn="just">
              <a:lnSpc>
                <a:spcPts val="2098"/>
              </a:lnSpc>
              <a:spcBef>
                <a:spcPts val="5"/>
              </a:spcBef>
              <a:buChar char="-"/>
              <a:tabLst>
                <a:tab pos="249345" algn="l"/>
              </a:tabLst>
            </a:pPr>
            <a:r>
              <a:rPr lang="uk-UA" sz="2000" spc="74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000" spc="74">
                <a:solidFill>
                  <a:srgbClr val="002060"/>
                </a:solidFill>
                <a:cs typeface="Segoe UI Light"/>
              </a:rPr>
              <a:t>Змушують </a:t>
            </a:r>
            <a:r>
              <a:rPr sz="2000" spc="48" dirty="0">
                <a:solidFill>
                  <a:srgbClr val="002060"/>
                </a:solidFill>
                <a:cs typeface="Segoe UI Light"/>
              </a:rPr>
              <a:t>до </a:t>
            </a:r>
            <a:r>
              <a:rPr sz="2000" spc="79" dirty="0">
                <a:solidFill>
                  <a:srgbClr val="002060"/>
                </a:solidFill>
                <a:cs typeface="Segoe UI Light"/>
              </a:rPr>
              <a:t>вживання </a:t>
            </a:r>
            <a:r>
              <a:rPr sz="2000" spc="66" dirty="0">
                <a:solidFill>
                  <a:srgbClr val="002060"/>
                </a:solidFill>
                <a:cs typeface="Segoe UI Light"/>
              </a:rPr>
              <a:t>алкоголю </a:t>
            </a:r>
            <a:r>
              <a:rPr sz="2000" spc="74" dirty="0">
                <a:solidFill>
                  <a:srgbClr val="002060"/>
                </a:solidFill>
                <a:cs typeface="Segoe UI Light"/>
              </a:rPr>
              <a:t>чи </a:t>
            </a:r>
            <a:r>
              <a:rPr sz="2000" spc="66" dirty="0">
                <a:solidFill>
                  <a:srgbClr val="002060"/>
                </a:solidFill>
                <a:cs typeface="Segoe UI Light"/>
              </a:rPr>
              <a:t>наркотиків</a:t>
            </a:r>
            <a:r>
              <a:rPr sz="2000" spc="66">
                <a:solidFill>
                  <a:srgbClr val="002060"/>
                </a:solidFill>
                <a:cs typeface="Segoe UI Light"/>
              </a:rPr>
              <a:t>; </a:t>
            </a:r>
            <a:r>
              <a:rPr sz="2000" spc="69">
                <a:solidFill>
                  <a:srgbClr val="002060"/>
                </a:solidFill>
                <a:cs typeface="Segoe UI Light"/>
              </a:rPr>
              <a:t> </a:t>
            </a:r>
            <a:endParaRPr lang="uk-UA" sz="2000" spc="69" dirty="0">
              <a:solidFill>
                <a:srgbClr val="002060"/>
              </a:solidFill>
              <a:cs typeface="Segoe UI Light"/>
            </a:endParaRPr>
          </a:p>
          <a:p>
            <a:pPr marL="6468" marR="3140591" indent="69856" algn="just">
              <a:lnSpc>
                <a:spcPts val="2098"/>
              </a:lnSpc>
              <a:spcBef>
                <a:spcPts val="5"/>
              </a:spcBef>
              <a:buChar char="-"/>
              <a:tabLst>
                <a:tab pos="249345" algn="l"/>
              </a:tabLst>
            </a:pPr>
            <a:r>
              <a:rPr lang="uk-UA" sz="2000" spc="69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000" spc="56">
                <a:solidFill>
                  <a:srgbClr val="002060"/>
                </a:solidFill>
                <a:cs typeface="Segoe UI Light"/>
              </a:rPr>
              <a:t>Позбавляють</a:t>
            </a:r>
            <a:r>
              <a:rPr sz="2000">
                <a:solidFill>
                  <a:srgbClr val="002060"/>
                </a:solidFill>
                <a:cs typeface="Segoe UI Light"/>
              </a:rPr>
              <a:t> </a:t>
            </a:r>
            <a:r>
              <a:rPr sz="2000" spc="74" dirty="0">
                <a:solidFill>
                  <a:srgbClr val="002060"/>
                </a:solidFill>
                <a:cs typeface="Segoe UI Light"/>
              </a:rPr>
              <a:t>їжі,</a:t>
            </a:r>
            <a:r>
              <a:rPr sz="2000" spc="3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000" spc="71" dirty="0">
                <a:solidFill>
                  <a:srgbClr val="002060"/>
                </a:solidFill>
                <a:cs typeface="Segoe UI Light"/>
              </a:rPr>
              <a:t>перешкоджають</a:t>
            </a:r>
            <a:r>
              <a:rPr sz="2000" spc="3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000" spc="74" dirty="0">
                <a:solidFill>
                  <a:srgbClr val="002060"/>
                </a:solidFill>
                <a:cs typeface="Segoe UI Light"/>
              </a:rPr>
              <a:t>відпочинку</a:t>
            </a:r>
            <a:r>
              <a:rPr sz="2000" spc="3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000" spc="74" dirty="0">
                <a:solidFill>
                  <a:srgbClr val="002060"/>
                </a:solidFill>
                <a:cs typeface="Segoe UI Light"/>
              </a:rPr>
              <a:t>чи</a:t>
            </a:r>
            <a:r>
              <a:rPr sz="2000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000" spc="38">
                <a:solidFill>
                  <a:srgbClr val="002060"/>
                </a:solidFill>
                <a:cs typeface="Segoe UI Light"/>
              </a:rPr>
              <a:t>сну;</a:t>
            </a:r>
            <a:endParaRPr lang="uk-UA" sz="2000" spc="38" dirty="0">
              <a:solidFill>
                <a:srgbClr val="002060"/>
              </a:solidFill>
              <a:cs typeface="Segoe UI Light"/>
            </a:endParaRPr>
          </a:p>
          <a:p>
            <a:pPr marL="6468" marR="3140591" indent="69856" algn="just">
              <a:lnSpc>
                <a:spcPts val="2098"/>
              </a:lnSpc>
              <a:spcBef>
                <a:spcPts val="5"/>
              </a:spcBef>
              <a:buChar char="-"/>
              <a:tabLst>
                <a:tab pos="249345" algn="l"/>
              </a:tabLst>
            </a:pPr>
            <a:r>
              <a:rPr lang="uk-UA" sz="2000" spc="38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000" spc="66">
                <a:solidFill>
                  <a:srgbClr val="002060"/>
                </a:solidFill>
                <a:cs typeface="Segoe UI Light"/>
              </a:rPr>
              <a:t>Проти</a:t>
            </a:r>
            <a:r>
              <a:rPr sz="2000">
                <a:solidFill>
                  <a:srgbClr val="002060"/>
                </a:solidFill>
                <a:cs typeface="Segoe UI Light"/>
              </a:rPr>
              <a:t> </a:t>
            </a:r>
            <a:r>
              <a:rPr sz="2000" spc="71" dirty="0">
                <a:solidFill>
                  <a:srgbClr val="002060"/>
                </a:solidFill>
                <a:cs typeface="Segoe UI Light"/>
              </a:rPr>
              <a:t>волі</a:t>
            </a:r>
            <a:r>
              <a:rPr sz="2000" spc="3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000" spc="71" dirty="0">
                <a:solidFill>
                  <a:srgbClr val="002060"/>
                </a:solidFill>
                <a:cs typeface="Segoe UI Light"/>
              </a:rPr>
              <a:t>переміщують</a:t>
            </a:r>
            <a:r>
              <a:rPr sz="2000" spc="3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000" spc="64" dirty="0">
                <a:solidFill>
                  <a:srgbClr val="002060"/>
                </a:solidFill>
                <a:cs typeface="Segoe UI Light"/>
              </a:rPr>
              <a:t>у</a:t>
            </a:r>
            <a:r>
              <a:rPr sz="2000" spc="3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000" spc="87" dirty="0">
                <a:solidFill>
                  <a:srgbClr val="002060"/>
                </a:solidFill>
                <a:cs typeface="Segoe UI Light"/>
              </a:rPr>
              <a:t>межах</a:t>
            </a:r>
            <a:r>
              <a:rPr sz="2000" spc="3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000" spc="56" dirty="0">
                <a:solidFill>
                  <a:srgbClr val="002060"/>
                </a:solidFill>
                <a:cs typeface="Segoe UI Light"/>
              </a:rPr>
              <a:t>однієї</a:t>
            </a:r>
            <a:r>
              <a:rPr sz="2000" spc="3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000" spc="71" dirty="0">
                <a:solidFill>
                  <a:srgbClr val="002060"/>
                </a:solidFill>
                <a:cs typeface="Segoe UI Light"/>
              </a:rPr>
              <a:t>держави</a:t>
            </a:r>
            <a:r>
              <a:rPr sz="2000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000" spc="46" dirty="0">
                <a:solidFill>
                  <a:srgbClr val="002060"/>
                </a:solidFill>
                <a:cs typeface="Segoe UI Light"/>
              </a:rPr>
              <a:t>або</a:t>
            </a:r>
            <a:r>
              <a:rPr sz="2000" spc="3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000" spc="5" dirty="0">
                <a:solidFill>
                  <a:srgbClr val="002060"/>
                </a:solidFill>
                <a:cs typeface="Segoe UI Light"/>
              </a:rPr>
              <a:t>за</a:t>
            </a:r>
            <a:r>
              <a:rPr sz="2000" spc="3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000" spc="64" dirty="0">
                <a:solidFill>
                  <a:srgbClr val="002060"/>
                </a:solidFill>
                <a:cs typeface="Segoe UI Light"/>
              </a:rPr>
              <a:t>кордон</a:t>
            </a:r>
            <a:r>
              <a:rPr sz="2000" spc="3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000" spc="23" dirty="0">
                <a:solidFill>
                  <a:srgbClr val="002060"/>
                </a:solidFill>
                <a:cs typeface="Segoe UI Light"/>
              </a:rPr>
              <a:t>із </a:t>
            </a:r>
            <a:r>
              <a:rPr sz="2000" spc="-542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000" spc="56" dirty="0">
                <a:solidFill>
                  <a:srgbClr val="002060"/>
                </a:solidFill>
                <a:cs typeface="Segoe UI Light"/>
              </a:rPr>
              <a:t>застосуванням</a:t>
            </a:r>
            <a:r>
              <a:rPr sz="2000" spc="-3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000" spc="41" dirty="0">
                <a:solidFill>
                  <a:srgbClr val="002060"/>
                </a:solidFill>
                <a:cs typeface="Segoe UI Light"/>
              </a:rPr>
              <a:t>сили,</a:t>
            </a:r>
            <a:r>
              <a:rPr sz="2000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000" spc="46" dirty="0">
                <a:solidFill>
                  <a:srgbClr val="002060"/>
                </a:solidFill>
                <a:cs typeface="Segoe UI Light"/>
              </a:rPr>
              <a:t>погроз</a:t>
            </a:r>
            <a:r>
              <a:rPr sz="2000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000" spc="74" dirty="0">
                <a:solidFill>
                  <a:srgbClr val="002060"/>
                </a:solidFill>
                <a:cs typeface="Segoe UI Light"/>
              </a:rPr>
              <a:t>чи</a:t>
            </a:r>
            <a:r>
              <a:rPr sz="2000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000" spc="56" dirty="0">
                <a:solidFill>
                  <a:srgbClr val="002060"/>
                </a:solidFill>
                <a:cs typeface="Segoe UI Light"/>
              </a:rPr>
              <a:t>обману.</a:t>
            </a:r>
            <a:endParaRPr sz="2000">
              <a:solidFill>
                <a:srgbClr val="002060"/>
              </a:solidFill>
              <a:cs typeface="Segoe UI Light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86414" y="4500570"/>
            <a:ext cx="3357586" cy="2221492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357158" y="214290"/>
            <a:ext cx="3429024" cy="8572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>
                <a:solidFill>
                  <a:srgbClr val="002060"/>
                </a:solidFill>
              </a:rPr>
              <a:t>Фізичне насильство в родині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28596" y="1357298"/>
            <a:ext cx="2000264" cy="500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>
                <a:solidFill>
                  <a:schemeClr val="bg1"/>
                </a:solidFill>
              </a:rPr>
              <a:t>ляпаси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28596" y="2000240"/>
            <a:ext cx="2000264" cy="500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>
                <a:solidFill>
                  <a:schemeClr val="bg1"/>
                </a:solidFill>
              </a:rPr>
              <a:t>стусани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28596" y="2643182"/>
            <a:ext cx="2000264" cy="500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>
                <a:solidFill>
                  <a:schemeClr val="bg1"/>
                </a:solidFill>
              </a:rPr>
              <a:t>штовхання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28596" y="3286124"/>
            <a:ext cx="2000264" cy="500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>
                <a:solidFill>
                  <a:schemeClr val="bg1"/>
                </a:solidFill>
              </a:rPr>
              <a:t>щипання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28596" y="3929066"/>
            <a:ext cx="2000264" cy="500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>
                <a:solidFill>
                  <a:schemeClr val="bg1"/>
                </a:solidFill>
              </a:rPr>
              <a:t>шмагання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28596" y="4572008"/>
            <a:ext cx="2000264" cy="500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>
                <a:solidFill>
                  <a:schemeClr val="bg1"/>
                </a:solidFill>
              </a:rPr>
              <a:t>кусання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28596" y="5214950"/>
            <a:ext cx="2000264" cy="7143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>
                <a:solidFill>
                  <a:schemeClr val="bg1"/>
                </a:solidFill>
              </a:rPr>
              <a:t>позбавлення волі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714612" y="1357298"/>
            <a:ext cx="2000264" cy="500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>
                <a:solidFill>
                  <a:schemeClr val="bg1"/>
                </a:solidFill>
              </a:rPr>
              <a:t>побої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2714612" y="2000240"/>
            <a:ext cx="2000264" cy="500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>
                <a:solidFill>
                  <a:schemeClr val="bg1"/>
                </a:solidFill>
              </a:rPr>
              <a:t>мордування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2714612" y="2643182"/>
            <a:ext cx="2000264" cy="7858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>
                <a:solidFill>
                  <a:schemeClr val="bg1"/>
                </a:solidFill>
              </a:rPr>
              <a:t>залишення в небезпеці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2714612" y="3571876"/>
            <a:ext cx="2000264" cy="7858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>
                <a:solidFill>
                  <a:schemeClr val="bg1"/>
                </a:solidFill>
              </a:rPr>
              <a:t>ненадання допомоги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49924" y="0"/>
            <a:ext cx="3394076" cy="2263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8" y="2546350"/>
            <a:ext cx="3428992" cy="2285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86050" y="4618516"/>
            <a:ext cx="3357586" cy="2239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208478" y="238833"/>
            <a:ext cx="8550478" cy="4607137"/>
          </a:xfrm>
          <a:prstGeom prst="rect">
            <a:avLst/>
          </a:prstGeom>
        </p:spPr>
        <p:txBody>
          <a:bodyPr vert="horz" wrap="square" lIns="0" tIns="5821" rIns="0" bIns="0" rtlCol="0">
            <a:spAutoFit/>
          </a:bodyPr>
          <a:lstStyle/>
          <a:p>
            <a:pPr marR="2587" algn="just"/>
            <a:r>
              <a:rPr sz="2300" b="1" spc="148">
                <a:solidFill>
                  <a:srgbClr val="002060"/>
                </a:solidFill>
                <a:cs typeface="Segoe UI Light"/>
              </a:rPr>
              <a:t>Сексуальне</a:t>
            </a:r>
            <a:r>
              <a:rPr sz="2300" b="1" spc="13">
                <a:solidFill>
                  <a:srgbClr val="002060"/>
                </a:solidFill>
                <a:cs typeface="Segoe UI Light"/>
              </a:rPr>
              <a:t> </a:t>
            </a:r>
            <a:r>
              <a:rPr sz="2300" b="1" spc="166">
                <a:solidFill>
                  <a:srgbClr val="002060"/>
                </a:solidFill>
                <a:cs typeface="Segoe UI Light"/>
              </a:rPr>
              <a:t>насильство</a:t>
            </a:r>
            <a:r>
              <a:rPr sz="2300" spc="15">
                <a:solidFill>
                  <a:srgbClr val="002060"/>
                </a:solidFill>
                <a:cs typeface="Segoe UI Light"/>
              </a:rPr>
              <a:t>—</a:t>
            </a:r>
            <a:r>
              <a:rPr sz="2300" spc="8">
                <a:solidFill>
                  <a:srgbClr val="002060"/>
                </a:solidFill>
                <a:cs typeface="Segoe UI Light"/>
              </a:rPr>
              <a:t> </a:t>
            </a:r>
            <a:r>
              <a:rPr sz="2300" spc="69" dirty="0">
                <a:solidFill>
                  <a:srgbClr val="002060"/>
                </a:solidFill>
                <a:cs typeface="Segoe UI Light"/>
              </a:rPr>
              <a:t>будь-яка</a:t>
            </a:r>
            <a:r>
              <a:rPr sz="2300" spc="8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300" spc="81" dirty="0">
                <a:solidFill>
                  <a:srgbClr val="002060"/>
                </a:solidFill>
                <a:cs typeface="Segoe UI Light"/>
              </a:rPr>
              <a:t>примусова </a:t>
            </a:r>
            <a:r>
              <a:rPr sz="2300" spc="-619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300" spc="71" dirty="0">
                <a:solidFill>
                  <a:srgbClr val="002060"/>
                </a:solidFill>
                <a:cs typeface="Segoe UI Light"/>
              </a:rPr>
              <a:t>сексуальна</a:t>
            </a:r>
            <a:r>
              <a:rPr sz="2300" spc="5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300" spc="69" dirty="0">
                <a:solidFill>
                  <a:srgbClr val="002060"/>
                </a:solidFill>
                <a:cs typeface="Segoe UI Light"/>
              </a:rPr>
              <a:t>дія</a:t>
            </a:r>
            <a:r>
              <a:rPr sz="2300" spc="5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300" spc="61" dirty="0">
                <a:solidFill>
                  <a:srgbClr val="002060"/>
                </a:solidFill>
                <a:cs typeface="Segoe UI Light"/>
              </a:rPr>
              <a:t>або</a:t>
            </a:r>
            <a:r>
              <a:rPr sz="2300" spc="8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300" spc="81" dirty="0">
                <a:solidFill>
                  <a:srgbClr val="002060"/>
                </a:solidFill>
                <a:cs typeface="Segoe UI Light"/>
              </a:rPr>
              <a:t>використання</a:t>
            </a:r>
            <a:r>
              <a:rPr sz="2300" spc="5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300" spc="74" dirty="0">
                <a:solidFill>
                  <a:srgbClr val="002060"/>
                </a:solidFill>
                <a:cs typeface="Segoe UI Light"/>
              </a:rPr>
              <a:t>сексуальності</a:t>
            </a:r>
            <a:r>
              <a:rPr sz="2300" spc="8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300" spc="89" dirty="0">
                <a:solidFill>
                  <a:srgbClr val="002060"/>
                </a:solidFill>
                <a:cs typeface="Segoe UI Light"/>
              </a:rPr>
              <a:t>іншої</a:t>
            </a:r>
            <a:r>
              <a:rPr sz="2300" spc="3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300" spc="64" dirty="0">
                <a:solidFill>
                  <a:srgbClr val="002060"/>
                </a:solidFill>
                <a:cs typeface="Segoe UI Light"/>
              </a:rPr>
              <a:t>людини.</a:t>
            </a:r>
            <a:endParaRPr sz="2300">
              <a:solidFill>
                <a:srgbClr val="002060"/>
              </a:solidFill>
              <a:cs typeface="Segoe UI Light"/>
            </a:endParaRPr>
          </a:p>
          <a:p>
            <a:pPr algn="just"/>
            <a:r>
              <a:rPr sz="2300" spc="66" dirty="0">
                <a:solidFill>
                  <a:srgbClr val="002060"/>
                </a:solidFill>
                <a:cs typeface="Segoe UI Light"/>
              </a:rPr>
              <a:t>Сексуальне</a:t>
            </a:r>
            <a:r>
              <a:rPr sz="2300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300" spc="66" dirty="0">
                <a:solidFill>
                  <a:srgbClr val="002060"/>
                </a:solidFill>
                <a:cs typeface="Segoe UI Light"/>
              </a:rPr>
              <a:t>насильство,</a:t>
            </a:r>
            <a:r>
              <a:rPr sz="2300" spc="3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300" spc="99" dirty="0">
                <a:solidFill>
                  <a:srgbClr val="002060"/>
                </a:solidFill>
                <a:cs typeface="Segoe UI Light"/>
              </a:rPr>
              <a:t>що</a:t>
            </a:r>
            <a:r>
              <a:rPr sz="2300" spc="3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300" spc="89" dirty="0">
                <a:solidFill>
                  <a:srgbClr val="002060"/>
                </a:solidFill>
                <a:cs typeface="Segoe UI Light"/>
              </a:rPr>
              <a:t>включає</a:t>
            </a:r>
            <a:r>
              <a:rPr sz="2300" spc="5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300" spc="79" dirty="0">
                <a:solidFill>
                  <a:srgbClr val="002060"/>
                </a:solidFill>
                <a:cs typeface="Segoe UI Light"/>
              </a:rPr>
              <a:t>у</a:t>
            </a:r>
            <a:r>
              <a:rPr sz="2300" spc="5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300" spc="56" dirty="0">
                <a:solidFill>
                  <a:srgbClr val="002060"/>
                </a:solidFill>
                <a:cs typeface="Segoe UI Light"/>
              </a:rPr>
              <a:t>себе</a:t>
            </a:r>
            <a:r>
              <a:rPr sz="2300" spc="5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300" spc="97" dirty="0">
                <a:solidFill>
                  <a:srgbClr val="002060"/>
                </a:solidFill>
                <a:cs typeface="Segoe UI Light"/>
              </a:rPr>
              <a:t>форми</a:t>
            </a:r>
            <a:r>
              <a:rPr sz="2300" spc="3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300" spc="87" dirty="0">
                <a:solidFill>
                  <a:srgbClr val="002060"/>
                </a:solidFill>
                <a:cs typeface="Segoe UI Light"/>
              </a:rPr>
              <a:t>умисної</a:t>
            </a:r>
            <a:r>
              <a:rPr sz="2300" spc="5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300" spc="74" dirty="0">
                <a:solidFill>
                  <a:srgbClr val="002060"/>
                </a:solidFill>
                <a:cs typeface="Segoe UI Light"/>
              </a:rPr>
              <a:t>поведінки:</a:t>
            </a:r>
            <a:endParaRPr sz="2300">
              <a:solidFill>
                <a:srgbClr val="002060"/>
              </a:solidFill>
              <a:cs typeface="Segoe UI Light"/>
            </a:endParaRPr>
          </a:p>
          <a:p>
            <a:pPr marR="863493" algn="just">
              <a:buChar char="-"/>
              <a:tabLst>
                <a:tab pos="284597" algn="l"/>
              </a:tabLst>
            </a:pPr>
            <a:r>
              <a:rPr lang="uk-UA" sz="2300" spc="56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300" spc="56">
                <a:solidFill>
                  <a:srgbClr val="002060"/>
                </a:solidFill>
                <a:cs typeface="Segoe UI Light"/>
              </a:rPr>
              <a:t>Здійснення</a:t>
            </a:r>
            <a:r>
              <a:rPr sz="2300" spc="56" dirty="0">
                <a:solidFill>
                  <a:srgbClr val="002060"/>
                </a:solidFill>
                <a:cs typeface="Segoe UI Light"/>
              </a:rPr>
              <a:t>,</a:t>
            </a:r>
            <a:r>
              <a:rPr sz="2300" spc="3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300" spc="33" dirty="0">
                <a:solidFill>
                  <a:srgbClr val="002060"/>
                </a:solidFill>
                <a:cs typeface="Segoe UI Light"/>
              </a:rPr>
              <a:t>без</a:t>
            </a:r>
            <a:r>
              <a:rPr sz="2300" spc="5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300" spc="46" dirty="0">
                <a:solidFill>
                  <a:srgbClr val="002060"/>
                </a:solidFill>
                <a:cs typeface="Segoe UI Light"/>
              </a:rPr>
              <a:t>згоди,</a:t>
            </a:r>
            <a:r>
              <a:rPr sz="2300" spc="8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300" spc="74" dirty="0">
                <a:solidFill>
                  <a:srgbClr val="002060"/>
                </a:solidFill>
                <a:cs typeface="Segoe UI Light"/>
              </a:rPr>
              <a:t>вагінального,</a:t>
            </a:r>
            <a:r>
              <a:rPr sz="2300" spc="8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300" spc="74" dirty="0">
                <a:solidFill>
                  <a:srgbClr val="002060"/>
                </a:solidFill>
                <a:cs typeface="Segoe UI Light"/>
              </a:rPr>
              <a:t>анального</a:t>
            </a:r>
            <a:r>
              <a:rPr sz="2300" spc="5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300" spc="61" dirty="0">
                <a:solidFill>
                  <a:srgbClr val="002060"/>
                </a:solidFill>
                <a:cs typeface="Segoe UI Light"/>
              </a:rPr>
              <a:t>або</a:t>
            </a:r>
            <a:r>
              <a:rPr sz="2300" spc="8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300" spc="74" dirty="0">
                <a:solidFill>
                  <a:srgbClr val="002060"/>
                </a:solidFill>
                <a:cs typeface="Segoe UI Light"/>
              </a:rPr>
              <a:t>орального </a:t>
            </a:r>
            <a:r>
              <a:rPr sz="2300" spc="-619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300" spc="79" dirty="0">
                <a:solidFill>
                  <a:srgbClr val="002060"/>
                </a:solidFill>
                <a:cs typeface="Segoe UI Light"/>
              </a:rPr>
              <a:t>проникнення </a:t>
            </a:r>
            <a:r>
              <a:rPr sz="2300" spc="76" dirty="0">
                <a:solidFill>
                  <a:srgbClr val="002060"/>
                </a:solidFill>
                <a:cs typeface="Segoe UI Light"/>
              </a:rPr>
              <a:t>сексуального </a:t>
            </a:r>
            <a:r>
              <a:rPr sz="2300" spc="79" dirty="0">
                <a:solidFill>
                  <a:srgbClr val="002060"/>
                </a:solidFill>
                <a:cs typeface="Segoe UI Light"/>
              </a:rPr>
              <a:t>характеру </a:t>
            </a:r>
            <a:r>
              <a:rPr sz="2300" spc="125" dirty="0">
                <a:solidFill>
                  <a:srgbClr val="002060"/>
                </a:solidFill>
                <a:cs typeface="Segoe UI Light"/>
              </a:rPr>
              <a:t>в </a:t>
            </a:r>
            <a:r>
              <a:rPr sz="2300" spc="79" dirty="0">
                <a:solidFill>
                  <a:srgbClr val="002060"/>
                </a:solidFill>
                <a:cs typeface="Segoe UI Light"/>
              </a:rPr>
              <a:t>тіло </a:t>
            </a:r>
            <a:r>
              <a:rPr sz="2300" spc="89" dirty="0">
                <a:solidFill>
                  <a:srgbClr val="002060"/>
                </a:solidFill>
                <a:cs typeface="Segoe UI Light"/>
              </a:rPr>
              <a:t>іншої </a:t>
            </a:r>
            <a:r>
              <a:rPr sz="2300" spc="66" dirty="0">
                <a:solidFill>
                  <a:srgbClr val="002060"/>
                </a:solidFill>
                <a:cs typeface="Segoe UI Light"/>
              </a:rPr>
              <a:t>особи </a:t>
            </a:r>
            <a:r>
              <a:rPr sz="2300" spc="-20" dirty="0">
                <a:solidFill>
                  <a:srgbClr val="002060"/>
                </a:solidFill>
                <a:cs typeface="Segoe UI Light"/>
              </a:rPr>
              <a:t>з </a:t>
            </a:r>
            <a:r>
              <a:rPr sz="2300" spc="-18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300" spc="89" dirty="0">
                <a:solidFill>
                  <a:srgbClr val="002060"/>
                </a:solidFill>
                <a:cs typeface="Segoe UI Light"/>
              </a:rPr>
              <a:t>використанням</a:t>
            </a:r>
            <a:r>
              <a:rPr sz="2300" spc="3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300" spc="74" dirty="0">
                <a:solidFill>
                  <a:srgbClr val="002060"/>
                </a:solidFill>
                <a:cs typeface="Segoe UI Light"/>
              </a:rPr>
              <a:t>будь-якої</a:t>
            </a:r>
            <a:r>
              <a:rPr sz="2300" spc="3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300" spc="76" dirty="0">
                <a:solidFill>
                  <a:srgbClr val="002060"/>
                </a:solidFill>
                <a:cs typeface="Segoe UI Light"/>
              </a:rPr>
              <a:t>частини</a:t>
            </a:r>
            <a:r>
              <a:rPr sz="2300" spc="5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300" spc="71" dirty="0">
                <a:solidFill>
                  <a:srgbClr val="002060"/>
                </a:solidFill>
                <a:cs typeface="Segoe UI Light"/>
              </a:rPr>
              <a:t>тіла</a:t>
            </a:r>
            <a:r>
              <a:rPr sz="2300" spc="3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300" spc="61" dirty="0">
                <a:solidFill>
                  <a:srgbClr val="002060"/>
                </a:solidFill>
                <a:cs typeface="Segoe UI Light"/>
              </a:rPr>
              <a:t>або</a:t>
            </a:r>
            <a:r>
              <a:rPr sz="2300" spc="3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300" spc="66" dirty="0">
                <a:solidFill>
                  <a:srgbClr val="002060"/>
                </a:solidFill>
                <a:cs typeface="Segoe UI Light"/>
              </a:rPr>
              <a:t>предмета;</a:t>
            </a:r>
            <a:endParaRPr sz="2300">
              <a:solidFill>
                <a:srgbClr val="002060"/>
              </a:solidFill>
              <a:cs typeface="Segoe UI Light"/>
            </a:endParaRPr>
          </a:p>
          <a:p>
            <a:pPr algn="just">
              <a:buChar char="-"/>
              <a:tabLst>
                <a:tab pos="284597" algn="l"/>
              </a:tabLst>
            </a:pPr>
            <a:r>
              <a:rPr lang="uk-UA" sz="2300" spc="56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300" spc="56">
                <a:solidFill>
                  <a:srgbClr val="002060"/>
                </a:solidFill>
                <a:cs typeface="Segoe UI Light"/>
              </a:rPr>
              <a:t>Здійснення</a:t>
            </a:r>
            <a:r>
              <a:rPr sz="2300" spc="56" dirty="0">
                <a:solidFill>
                  <a:srgbClr val="002060"/>
                </a:solidFill>
                <a:cs typeface="Segoe UI Light"/>
              </a:rPr>
              <a:t>,</a:t>
            </a:r>
            <a:r>
              <a:rPr sz="2300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300" spc="33" dirty="0">
                <a:solidFill>
                  <a:srgbClr val="002060"/>
                </a:solidFill>
                <a:cs typeface="Segoe UI Light"/>
              </a:rPr>
              <a:t>без</a:t>
            </a:r>
            <a:r>
              <a:rPr sz="2300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300" spc="46" dirty="0">
                <a:solidFill>
                  <a:srgbClr val="002060"/>
                </a:solidFill>
                <a:cs typeface="Segoe UI Light"/>
              </a:rPr>
              <a:t>згоди,</a:t>
            </a:r>
            <a:r>
              <a:rPr sz="2300" spc="3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300" spc="92" dirty="0">
                <a:solidFill>
                  <a:srgbClr val="002060"/>
                </a:solidFill>
                <a:cs typeface="Segoe UI Light"/>
              </a:rPr>
              <a:t>інших</a:t>
            </a:r>
            <a:r>
              <a:rPr sz="2300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300" spc="102" dirty="0">
                <a:solidFill>
                  <a:srgbClr val="002060"/>
                </a:solidFill>
                <a:cs typeface="Segoe UI Light"/>
              </a:rPr>
              <a:t>актів</a:t>
            </a:r>
            <a:r>
              <a:rPr sz="2300" spc="5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300" spc="76" dirty="0">
                <a:solidFill>
                  <a:srgbClr val="002060"/>
                </a:solidFill>
                <a:cs typeface="Segoe UI Light"/>
              </a:rPr>
              <a:t>сексуального</a:t>
            </a:r>
            <a:r>
              <a:rPr sz="2300" spc="3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300" spc="79" dirty="0">
                <a:solidFill>
                  <a:srgbClr val="002060"/>
                </a:solidFill>
                <a:cs typeface="Segoe UI Light"/>
              </a:rPr>
              <a:t>характеру</a:t>
            </a:r>
            <a:r>
              <a:rPr sz="2300" spc="3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300" spc="-20" dirty="0">
                <a:solidFill>
                  <a:srgbClr val="002060"/>
                </a:solidFill>
                <a:cs typeface="Segoe UI Light"/>
              </a:rPr>
              <a:t>з</a:t>
            </a:r>
            <a:r>
              <a:rPr sz="2300" spc="3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300" spc="58" dirty="0">
                <a:solidFill>
                  <a:srgbClr val="002060"/>
                </a:solidFill>
                <a:cs typeface="Segoe UI Light"/>
              </a:rPr>
              <a:t>особою;</a:t>
            </a:r>
            <a:endParaRPr sz="2300">
              <a:solidFill>
                <a:srgbClr val="002060"/>
              </a:solidFill>
              <a:cs typeface="Segoe UI Light"/>
            </a:endParaRPr>
          </a:p>
          <a:p>
            <a:pPr marR="1337929" algn="just">
              <a:buChar char="-"/>
              <a:tabLst>
                <a:tab pos="284597" algn="l"/>
              </a:tabLst>
            </a:pPr>
            <a:r>
              <a:rPr lang="uk-UA" sz="2300" spc="89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300" spc="89">
                <a:solidFill>
                  <a:srgbClr val="002060"/>
                </a:solidFill>
                <a:cs typeface="Segoe UI Light"/>
              </a:rPr>
              <a:t>Примушування</a:t>
            </a:r>
            <a:r>
              <a:rPr sz="2300" spc="8">
                <a:solidFill>
                  <a:srgbClr val="002060"/>
                </a:solidFill>
                <a:cs typeface="Segoe UI Light"/>
              </a:rPr>
              <a:t> </a:t>
            </a:r>
            <a:r>
              <a:rPr sz="2300" spc="89" dirty="0">
                <a:solidFill>
                  <a:srgbClr val="002060"/>
                </a:solidFill>
                <a:cs typeface="Segoe UI Light"/>
              </a:rPr>
              <a:t>іншої</a:t>
            </a:r>
            <a:r>
              <a:rPr sz="2300" spc="5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300" spc="66" dirty="0">
                <a:solidFill>
                  <a:srgbClr val="002060"/>
                </a:solidFill>
                <a:cs typeface="Segoe UI Light"/>
              </a:rPr>
              <a:t>особи</a:t>
            </a:r>
            <a:r>
              <a:rPr sz="2300" spc="10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300" spc="64" dirty="0">
                <a:solidFill>
                  <a:srgbClr val="002060"/>
                </a:solidFill>
                <a:cs typeface="Segoe UI Light"/>
              </a:rPr>
              <a:t>до</a:t>
            </a:r>
            <a:r>
              <a:rPr sz="2300" spc="8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300" spc="53" dirty="0">
                <a:solidFill>
                  <a:srgbClr val="002060"/>
                </a:solidFill>
                <a:cs typeface="Segoe UI Light"/>
              </a:rPr>
              <a:t>здійснення,</a:t>
            </a:r>
            <a:r>
              <a:rPr sz="2300" spc="10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300" spc="33" dirty="0">
                <a:solidFill>
                  <a:srgbClr val="002060"/>
                </a:solidFill>
                <a:cs typeface="Segoe UI Light"/>
              </a:rPr>
              <a:t>без</a:t>
            </a:r>
            <a:r>
              <a:rPr sz="2300" spc="5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300" spc="46" dirty="0">
                <a:solidFill>
                  <a:srgbClr val="002060"/>
                </a:solidFill>
                <a:cs typeface="Segoe UI Light"/>
              </a:rPr>
              <a:t>згоди,</a:t>
            </a:r>
            <a:r>
              <a:rPr sz="2300" spc="10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300" spc="102" dirty="0">
                <a:solidFill>
                  <a:srgbClr val="002060"/>
                </a:solidFill>
                <a:cs typeface="Segoe UI Light"/>
              </a:rPr>
              <a:t>актів </a:t>
            </a:r>
            <a:r>
              <a:rPr sz="2300" spc="-621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300" spc="76" dirty="0">
                <a:solidFill>
                  <a:srgbClr val="002060"/>
                </a:solidFill>
                <a:cs typeface="Segoe UI Light"/>
              </a:rPr>
              <a:t>сексуального</a:t>
            </a:r>
            <a:r>
              <a:rPr sz="2300" spc="3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300" spc="79" dirty="0">
                <a:solidFill>
                  <a:srgbClr val="002060"/>
                </a:solidFill>
                <a:cs typeface="Segoe UI Light"/>
              </a:rPr>
              <a:t>характеру</a:t>
            </a:r>
            <a:r>
              <a:rPr sz="2300" spc="5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300" spc="-20" dirty="0">
                <a:solidFill>
                  <a:srgbClr val="002060"/>
                </a:solidFill>
                <a:cs typeface="Segoe UI Light"/>
              </a:rPr>
              <a:t>з</a:t>
            </a:r>
            <a:r>
              <a:rPr sz="2300" spc="3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300" spc="81" dirty="0">
                <a:solidFill>
                  <a:srgbClr val="002060"/>
                </a:solidFill>
                <a:cs typeface="Segoe UI Light"/>
              </a:rPr>
              <a:t>третьою</a:t>
            </a:r>
            <a:r>
              <a:rPr sz="2300" spc="3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300" spc="58" dirty="0">
                <a:solidFill>
                  <a:srgbClr val="002060"/>
                </a:solidFill>
                <a:cs typeface="Segoe UI Light"/>
              </a:rPr>
              <a:t>особою.</a:t>
            </a:r>
            <a:endParaRPr sz="2300">
              <a:solidFill>
                <a:srgbClr val="002060"/>
              </a:solidFill>
              <a:cs typeface="Segoe UI Light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699209" y="4451114"/>
            <a:ext cx="3444791" cy="2406886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357158" y="214290"/>
            <a:ext cx="3429024" cy="8572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>
                <a:solidFill>
                  <a:srgbClr val="002060"/>
                </a:solidFill>
              </a:rPr>
              <a:t>Сексуальне насильство в родині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28596" y="1500174"/>
            <a:ext cx="3286148" cy="7858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>
                <a:solidFill>
                  <a:srgbClr val="002060"/>
                </a:solidFill>
              </a:rPr>
              <a:t>має такі ж прояви як і суспільстві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28596" y="2500306"/>
            <a:ext cx="3286148" cy="7858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>
                <a:solidFill>
                  <a:srgbClr val="002060"/>
                </a:solidFill>
              </a:rPr>
              <a:t>інцест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28596" y="3500438"/>
            <a:ext cx="3286148" cy="12144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>
                <a:solidFill>
                  <a:srgbClr val="002060"/>
                </a:solidFill>
              </a:rPr>
              <a:t>дії сексуального характеру стосовно дитини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357686" y="2500306"/>
            <a:ext cx="3286148" cy="7858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>
                <a:solidFill>
                  <a:srgbClr val="002060"/>
                </a:solidFill>
              </a:rPr>
              <a:t>розбещення дитини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357686" y="3500438"/>
            <a:ext cx="3286148" cy="7858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>
                <a:solidFill>
                  <a:srgbClr val="002060"/>
                </a:solidFill>
              </a:rPr>
              <a:t>демонстрація дитині статевих органів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357686" y="4500570"/>
            <a:ext cx="3286148" cy="7858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>
                <a:solidFill>
                  <a:srgbClr val="002060"/>
                </a:solidFill>
              </a:rPr>
              <a:t>демонстрація акту онанізму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4357686" y="5500702"/>
            <a:ext cx="3571900" cy="12144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>
                <a:solidFill>
                  <a:srgbClr val="002060"/>
                </a:solidFill>
              </a:rPr>
              <a:t>втягування у заняття дитячою проституцією або порнографією</a:t>
            </a:r>
          </a:p>
        </p:txBody>
      </p:sp>
      <p:cxnSp>
        <p:nvCxnSpPr>
          <p:cNvPr id="14" name="Прямая со стрелкой 13"/>
          <p:cNvCxnSpPr>
            <a:stCxn id="7" idx="3"/>
            <a:endCxn id="9" idx="1"/>
          </p:cNvCxnSpPr>
          <p:nvPr/>
        </p:nvCxnSpPr>
        <p:spPr>
          <a:xfrm flipV="1">
            <a:off x="3714744" y="2893215"/>
            <a:ext cx="642942" cy="121444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>
            <a:stCxn id="7" idx="3"/>
            <a:endCxn id="10" idx="1"/>
          </p:cNvCxnSpPr>
          <p:nvPr/>
        </p:nvCxnSpPr>
        <p:spPr>
          <a:xfrm flipV="1">
            <a:off x="3714744" y="3893347"/>
            <a:ext cx="642942" cy="21431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>
            <a:stCxn id="7" idx="3"/>
            <a:endCxn id="11" idx="1"/>
          </p:cNvCxnSpPr>
          <p:nvPr/>
        </p:nvCxnSpPr>
        <p:spPr>
          <a:xfrm>
            <a:off x="3714744" y="4107661"/>
            <a:ext cx="642942" cy="78581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>
            <a:stCxn id="7" idx="3"/>
            <a:endCxn id="12" idx="1"/>
          </p:cNvCxnSpPr>
          <p:nvPr/>
        </p:nvCxnSpPr>
        <p:spPr>
          <a:xfrm>
            <a:off x="3714744" y="4107661"/>
            <a:ext cx="642942" cy="200026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https://img.20minut.ua/uploads/ckeditor/0021/51/82ffba5580d821d89e7253c01a68471ec867494f.jpeg?hash=2020-12-23-20-38-2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72132" y="0"/>
            <a:ext cx="3571868" cy="237945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366206" y="172575"/>
            <a:ext cx="8264547" cy="4315730"/>
          </a:xfrm>
          <a:prstGeom prst="rect">
            <a:avLst/>
          </a:prstGeom>
        </p:spPr>
        <p:txBody>
          <a:bodyPr vert="horz" wrap="square" lIns="0" tIns="6792" rIns="0" bIns="0" rtlCol="0">
            <a:spAutoFit/>
          </a:bodyPr>
          <a:lstStyle/>
          <a:p>
            <a:pPr marL="6468" marR="2587">
              <a:spcBef>
                <a:spcPts val="53"/>
              </a:spcBef>
            </a:pPr>
            <a:r>
              <a:rPr sz="2000" spc="168" dirty="0">
                <a:solidFill>
                  <a:srgbClr val="002060"/>
                </a:solidFill>
                <a:cs typeface="Segoe UI Light"/>
              </a:rPr>
              <a:t>Дискримінація </a:t>
            </a:r>
            <a:r>
              <a:rPr sz="2000" spc="129" dirty="0">
                <a:solidFill>
                  <a:srgbClr val="002060"/>
                </a:solidFill>
                <a:cs typeface="Segoe UI Light"/>
              </a:rPr>
              <a:t>та </a:t>
            </a:r>
            <a:r>
              <a:rPr sz="2000" spc="140" dirty="0">
                <a:solidFill>
                  <a:srgbClr val="002060"/>
                </a:solidFill>
                <a:cs typeface="Segoe UI Light"/>
              </a:rPr>
              <a:t>насильство </a:t>
            </a:r>
            <a:r>
              <a:rPr sz="2000" spc="64" dirty="0">
                <a:solidFill>
                  <a:srgbClr val="002060"/>
                </a:solidFill>
                <a:cs typeface="Segoe UI Light"/>
              </a:rPr>
              <a:t>щодо </a:t>
            </a:r>
            <a:r>
              <a:rPr sz="2000" spc="94" dirty="0">
                <a:solidFill>
                  <a:srgbClr val="002060"/>
                </a:solidFill>
                <a:cs typeface="Segoe UI Light"/>
              </a:rPr>
              <a:t>жінок </a:t>
            </a:r>
            <a:r>
              <a:rPr sz="2000" spc="56" dirty="0">
                <a:solidFill>
                  <a:srgbClr val="002060"/>
                </a:solidFill>
                <a:cs typeface="Segoe UI Light"/>
              </a:rPr>
              <a:t>та </a:t>
            </a:r>
            <a:r>
              <a:rPr sz="2000" spc="71" dirty="0">
                <a:solidFill>
                  <a:srgbClr val="002060"/>
                </a:solidFill>
                <a:cs typeface="Segoe UI Light"/>
              </a:rPr>
              <a:t>дівчат </a:t>
            </a:r>
            <a:r>
              <a:rPr sz="2000" spc="64" dirty="0">
                <a:solidFill>
                  <a:srgbClr val="002060"/>
                </a:solidFill>
                <a:cs typeface="Segoe UI Light"/>
              </a:rPr>
              <a:t>має </a:t>
            </a:r>
            <a:r>
              <a:rPr sz="2000" spc="51" dirty="0">
                <a:solidFill>
                  <a:srgbClr val="002060"/>
                </a:solidFill>
                <a:cs typeface="Segoe UI Light"/>
              </a:rPr>
              <a:t>значний </a:t>
            </a:r>
            <a:r>
              <a:rPr sz="2000" spc="76" dirty="0">
                <a:solidFill>
                  <a:srgbClr val="002060"/>
                </a:solidFill>
                <a:cs typeface="Segoe UI Light"/>
              </a:rPr>
              <a:t>вплив </a:t>
            </a:r>
            <a:r>
              <a:rPr sz="2000" spc="46" dirty="0">
                <a:solidFill>
                  <a:srgbClr val="002060"/>
                </a:solidFill>
                <a:cs typeface="Segoe UI Light"/>
              </a:rPr>
              <a:t>на </a:t>
            </a:r>
            <a:r>
              <a:rPr sz="2000" spc="48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000" spc="71" dirty="0">
                <a:solidFill>
                  <a:srgbClr val="002060"/>
                </a:solidFill>
                <a:cs typeface="Segoe UI Light"/>
              </a:rPr>
              <a:t>їхні </a:t>
            </a:r>
            <a:r>
              <a:rPr sz="2000" spc="61" dirty="0">
                <a:solidFill>
                  <a:srgbClr val="002060"/>
                </a:solidFill>
                <a:cs typeface="Segoe UI Light"/>
              </a:rPr>
              <a:t>психічне </a:t>
            </a:r>
            <a:r>
              <a:rPr sz="2000" spc="46" dirty="0">
                <a:solidFill>
                  <a:srgbClr val="002060"/>
                </a:solidFill>
                <a:cs typeface="Segoe UI Light"/>
              </a:rPr>
              <a:t>здоров’я </a:t>
            </a:r>
            <a:r>
              <a:rPr sz="2000" spc="56" dirty="0">
                <a:solidFill>
                  <a:srgbClr val="002060"/>
                </a:solidFill>
                <a:cs typeface="Segoe UI Light"/>
              </a:rPr>
              <a:t>та психосоціальний </a:t>
            </a:r>
            <a:r>
              <a:rPr sz="2000" spc="51" dirty="0">
                <a:solidFill>
                  <a:srgbClr val="002060"/>
                </a:solidFill>
                <a:cs typeface="Segoe UI Light"/>
              </a:rPr>
              <a:t>добробут. </a:t>
            </a:r>
            <a:r>
              <a:rPr sz="2000" spc="64" dirty="0">
                <a:solidFill>
                  <a:srgbClr val="002060"/>
                </a:solidFill>
                <a:cs typeface="Segoe UI Light"/>
              </a:rPr>
              <a:t>У </a:t>
            </a:r>
            <a:r>
              <a:rPr sz="2000" spc="61" dirty="0">
                <a:solidFill>
                  <a:srgbClr val="002060"/>
                </a:solidFill>
                <a:cs typeface="Segoe UI Light"/>
              </a:rPr>
              <a:t>кризових ситуаціях </a:t>
            </a:r>
            <a:r>
              <a:rPr sz="2000" spc="64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000" spc="71" dirty="0">
                <a:solidFill>
                  <a:srgbClr val="002060"/>
                </a:solidFill>
                <a:cs typeface="Segoe UI Light"/>
              </a:rPr>
              <a:t>рівень</a:t>
            </a:r>
            <a:r>
              <a:rPr sz="2000" spc="3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000" spc="38" dirty="0">
                <a:solidFill>
                  <a:srgbClr val="002060"/>
                </a:solidFill>
                <a:cs typeface="Segoe UI Light"/>
              </a:rPr>
              <a:t>ҐЗН</a:t>
            </a:r>
            <a:r>
              <a:rPr sz="2000" spc="3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000" spc="31" dirty="0">
                <a:solidFill>
                  <a:srgbClr val="002060"/>
                </a:solidFill>
                <a:cs typeface="Segoe UI Light"/>
              </a:rPr>
              <a:t>зростає.</a:t>
            </a:r>
            <a:r>
              <a:rPr sz="2000" spc="3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000" spc="51" dirty="0">
                <a:solidFill>
                  <a:srgbClr val="002060"/>
                </a:solidFill>
                <a:cs typeface="Segoe UI Light"/>
              </a:rPr>
              <a:t>НІП,</a:t>
            </a:r>
            <a:r>
              <a:rPr sz="2000" spc="3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000" spc="64" dirty="0">
                <a:solidFill>
                  <a:srgbClr val="002060"/>
                </a:solidFill>
                <a:cs typeface="Segoe UI Light"/>
              </a:rPr>
              <a:t>у</a:t>
            </a:r>
            <a:r>
              <a:rPr sz="2000" spc="3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000" spc="81" dirty="0">
                <a:solidFill>
                  <a:srgbClr val="002060"/>
                </a:solidFill>
                <a:cs typeface="Segoe UI Light"/>
              </a:rPr>
              <a:t>тому</a:t>
            </a:r>
            <a:r>
              <a:rPr sz="2000" spc="3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000" spc="61" dirty="0">
                <a:solidFill>
                  <a:srgbClr val="002060"/>
                </a:solidFill>
                <a:cs typeface="Segoe UI Light"/>
              </a:rPr>
              <a:t>числі</a:t>
            </a:r>
            <a:r>
              <a:rPr sz="2000" spc="3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000" spc="64" dirty="0">
                <a:solidFill>
                  <a:srgbClr val="002060"/>
                </a:solidFill>
                <a:cs typeface="Segoe UI Light"/>
              </a:rPr>
              <a:t>щодо</a:t>
            </a:r>
            <a:r>
              <a:rPr sz="2000" spc="3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000" spc="71" dirty="0">
                <a:solidFill>
                  <a:srgbClr val="002060"/>
                </a:solidFill>
                <a:cs typeface="Segoe UI Light"/>
              </a:rPr>
              <a:t>дівчат</a:t>
            </a:r>
            <a:r>
              <a:rPr sz="2000" spc="3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000" spc="69" dirty="0">
                <a:solidFill>
                  <a:srgbClr val="002060"/>
                </a:solidFill>
                <a:cs typeface="Segoe UI Light"/>
              </a:rPr>
              <a:t>підліткового</a:t>
            </a:r>
            <a:r>
              <a:rPr sz="2000" spc="3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000" spc="71" dirty="0">
                <a:solidFill>
                  <a:srgbClr val="002060"/>
                </a:solidFill>
                <a:cs typeface="Segoe UI Light"/>
              </a:rPr>
              <a:t>віку,</a:t>
            </a:r>
            <a:r>
              <a:rPr sz="2000" spc="3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000" spc="28" dirty="0">
                <a:solidFill>
                  <a:srgbClr val="002060"/>
                </a:solidFill>
                <a:cs typeface="Segoe UI Light"/>
              </a:rPr>
              <a:t>є</a:t>
            </a:r>
            <a:r>
              <a:rPr sz="2000" spc="3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000" spc="56" dirty="0">
                <a:solidFill>
                  <a:srgbClr val="002060"/>
                </a:solidFill>
                <a:cs typeface="Segoe UI Light"/>
              </a:rPr>
              <a:t>однією</a:t>
            </a:r>
            <a:r>
              <a:rPr sz="2000" spc="3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000" spc="-23" dirty="0">
                <a:solidFill>
                  <a:srgbClr val="002060"/>
                </a:solidFill>
                <a:cs typeface="Segoe UI Light"/>
              </a:rPr>
              <a:t>з </a:t>
            </a:r>
            <a:r>
              <a:rPr sz="2000" spc="-542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000" spc="64" dirty="0">
                <a:solidFill>
                  <a:srgbClr val="002060"/>
                </a:solidFill>
                <a:cs typeface="Segoe UI Light"/>
              </a:rPr>
              <a:t>найпоширеніших</a:t>
            </a:r>
            <a:r>
              <a:rPr sz="2000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000" spc="81" dirty="0">
                <a:solidFill>
                  <a:srgbClr val="002060"/>
                </a:solidFill>
                <a:cs typeface="Segoe UI Light"/>
              </a:rPr>
              <a:t>форм</a:t>
            </a:r>
            <a:r>
              <a:rPr sz="2000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000" spc="38" dirty="0">
                <a:solidFill>
                  <a:srgbClr val="002060"/>
                </a:solidFill>
                <a:cs typeface="Segoe UI Light"/>
              </a:rPr>
              <a:t>ҐЗН</a:t>
            </a:r>
            <a:r>
              <a:rPr sz="2000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000" spc="102" dirty="0">
                <a:solidFill>
                  <a:srgbClr val="002060"/>
                </a:solidFill>
                <a:cs typeface="Segoe UI Light"/>
              </a:rPr>
              <a:t>в</a:t>
            </a:r>
            <a:r>
              <a:rPr sz="2000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000" spc="76" dirty="0">
                <a:solidFill>
                  <a:srgbClr val="002060"/>
                </a:solidFill>
                <a:cs typeface="Segoe UI Light"/>
              </a:rPr>
              <a:t>умовах</a:t>
            </a:r>
            <a:r>
              <a:rPr sz="2000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000" spc="69" dirty="0">
                <a:solidFill>
                  <a:srgbClr val="002060"/>
                </a:solidFill>
                <a:cs typeface="Segoe UI Light"/>
              </a:rPr>
              <a:t>гуманітарних</a:t>
            </a:r>
            <a:r>
              <a:rPr sz="2000" spc="3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000" spc="53" dirty="0">
                <a:solidFill>
                  <a:srgbClr val="002060"/>
                </a:solidFill>
                <a:cs typeface="Segoe UI Light"/>
              </a:rPr>
              <a:t>надзвичайних</a:t>
            </a:r>
            <a:r>
              <a:rPr sz="2000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000" spc="53" dirty="0">
                <a:solidFill>
                  <a:srgbClr val="002060"/>
                </a:solidFill>
                <a:cs typeface="Segoe UI Light"/>
              </a:rPr>
              <a:t>ситуацій.</a:t>
            </a:r>
            <a:r>
              <a:rPr sz="2000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000" spc="58" dirty="0">
                <a:solidFill>
                  <a:srgbClr val="002060"/>
                </a:solidFill>
                <a:cs typeface="Segoe UI Light"/>
              </a:rPr>
              <a:t>До </a:t>
            </a:r>
            <a:r>
              <a:rPr sz="2000" spc="-542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000" spc="69" dirty="0">
                <a:solidFill>
                  <a:srgbClr val="002060"/>
                </a:solidFill>
                <a:cs typeface="Segoe UI Light"/>
              </a:rPr>
              <a:t>груп</a:t>
            </a:r>
            <a:r>
              <a:rPr sz="2000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000" spc="94" dirty="0">
                <a:solidFill>
                  <a:srgbClr val="002060"/>
                </a:solidFill>
                <a:cs typeface="Segoe UI Light"/>
              </a:rPr>
              <a:t>жінок</a:t>
            </a:r>
            <a:r>
              <a:rPr sz="2000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000" spc="56" dirty="0">
                <a:solidFill>
                  <a:srgbClr val="002060"/>
                </a:solidFill>
                <a:cs typeface="Segoe UI Light"/>
              </a:rPr>
              <a:t>та</a:t>
            </a:r>
            <a:r>
              <a:rPr sz="2000" spc="3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000" spc="58" dirty="0">
                <a:solidFill>
                  <a:srgbClr val="002060"/>
                </a:solidFill>
                <a:cs typeface="Segoe UI Light"/>
              </a:rPr>
              <a:t>дівчат,</a:t>
            </a:r>
            <a:r>
              <a:rPr sz="2000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000" spc="81" dirty="0">
                <a:solidFill>
                  <a:srgbClr val="002060"/>
                </a:solidFill>
                <a:cs typeface="Segoe UI Light"/>
              </a:rPr>
              <a:t>які</a:t>
            </a:r>
            <a:r>
              <a:rPr sz="2000" spc="3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000" spc="94" dirty="0">
                <a:solidFill>
                  <a:srgbClr val="002060"/>
                </a:solidFill>
                <a:cs typeface="Segoe UI Light"/>
              </a:rPr>
              <a:t>можуть</a:t>
            </a:r>
            <a:r>
              <a:rPr sz="2000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000" spc="76" dirty="0">
                <a:solidFill>
                  <a:srgbClr val="002060"/>
                </a:solidFill>
                <a:cs typeface="Segoe UI Light"/>
              </a:rPr>
              <a:t>мати</a:t>
            </a:r>
            <a:r>
              <a:rPr sz="2000" spc="3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000" spc="66" dirty="0">
                <a:solidFill>
                  <a:srgbClr val="002060"/>
                </a:solidFill>
                <a:cs typeface="Segoe UI Light"/>
              </a:rPr>
              <a:t>підвищений</a:t>
            </a:r>
            <a:r>
              <a:rPr sz="2000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000" spc="56" dirty="0">
                <a:solidFill>
                  <a:srgbClr val="002060"/>
                </a:solidFill>
                <a:cs typeface="Segoe UI Light"/>
              </a:rPr>
              <a:t>ризик</a:t>
            </a:r>
            <a:r>
              <a:rPr sz="2000" spc="3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000" spc="25" dirty="0">
                <a:solidFill>
                  <a:srgbClr val="002060"/>
                </a:solidFill>
                <a:cs typeface="Segoe UI Light"/>
              </a:rPr>
              <a:t>ҐЗН,</a:t>
            </a:r>
            <a:r>
              <a:rPr sz="2000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000" spc="58" dirty="0">
                <a:solidFill>
                  <a:srgbClr val="002060"/>
                </a:solidFill>
                <a:cs typeface="Segoe UI Light"/>
              </a:rPr>
              <a:t>належать:</a:t>
            </a:r>
            <a:endParaRPr sz="2000">
              <a:solidFill>
                <a:srgbClr val="002060"/>
              </a:solidFill>
              <a:cs typeface="Segoe UI Light"/>
            </a:endParaRPr>
          </a:p>
          <a:p>
            <a:pPr marL="249022" indent="-173022">
              <a:spcBef>
                <a:spcPts val="23"/>
              </a:spcBef>
              <a:buChar char="-"/>
              <a:tabLst>
                <a:tab pos="249345" algn="l"/>
              </a:tabLst>
            </a:pPr>
            <a:r>
              <a:rPr sz="2000" spc="66" dirty="0">
                <a:solidFill>
                  <a:srgbClr val="002060"/>
                </a:solidFill>
                <a:cs typeface="Segoe UI Light"/>
              </a:rPr>
              <a:t>Дівчата</a:t>
            </a:r>
            <a:r>
              <a:rPr sz="2000" spc="-5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000" spc="61" dirty="0">
                <a:solidFill>
                  <a:srgbClr val="002060"/>
                </a:solidFill>
                <a:cs typeface="Segoe UI Light"/>
              </a:rPr>
              <a:t>й</a:t>
            </a:r>
            <a:r>
              <a:rPr sz="2000" spc="-3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000" spc="97" dirty="0">
                <a:solidFill>
                  <a:srgbClr val="002060"/>
                </a:solidFill>
                <a:cs typeface="Segoe UI Light"/>
              </a:rPr>
              <a:t>жінки</a:t>
            </a:r>
            <a:r>
              <a:rPr sz="2000" spc="-3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000" spc="-23" dirty="0">
                <a:solidFill>
                  <a:srgbClr val="002060"/>
                </a:solidFill>
                <a:cs typeface="Segoe UI Light"/>
              </a:rPr>
              <a:t>з</a:t>
            </a:r>
            <a:r>
              <a:rPr sz="2000" spc="-3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000" spc="61" dirty="0">
                <a:solidFill>
                  <a:srgbClr val="002060"/>
                </a:solidFill>
                <a:cs typeface="Segoe UI Light"/>
              </a:rPr>
              <a:t>інвалідністю</a:t>
            </a:r>
            <a:endParaRPr sz="2000">
              <a:solidFill>
                <a:srgbClr val="002060"/>
              </a:solidFill>
              <a:cs typeface="Segoe UI Light"/>
            </a:endParaRPr>
          </a:p>
          <a:p>
            <a:pPr marL="249022" indent="-173022">
              <a:spcBef>
                <a:spcPts val="5"/>
              </a:spcBef>
              <a:buChar char="-"/>
              <a:tabLst>
                <a:tab pos="249345" algn="l"/>
              </a:tabLst>
            </a:pPr>
            <a:r>
              <a:rPr sz="2000" spc="61" dirty="0">
                <a:solidFill>
                  <a:srgbClr val="002060"/>
                </a:solidFill>
                <a:cs typeface="Segoe UI Light"/>
              </a:rPr>
              <a:t>Представниці</a:t>
            </a:r>
            <a:r>
              <a:rPr sz="2000" spc="-5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000" spc="69" dirty="0">
                <a:solidFill>
                  <a:srgbClr val="002060"/>
                </a:solidFill>
                <a:cs typeface="Segoe UI Light"/>
              </a:rPr>
              <a:t>етнічних</a:t>
            </a:r>
            <a:r>
              <a:rPr sz="2000" spc="-3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000" spc="56" dirty="0">
                <a:solidFill>
                  <a:srgbClr val="002060"/>
                </a:solidFill>
                <a:cs typeface="Segoe UI Light"/>
              </a:rPr>
              <a:t>та</a:t>
            </a:r>
            <a:r>
              <a:rPr sz="2000" spc="-3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000" spc="66" dirty="0">
                <a:solidFill>
                  <a:srgbClr val="002060"/>
                </a:solidFill>
                <a:cs typeface="Segoe UI Light"/>
              </a:rPr>
              <a:t>релігійних</a:t>
            </a:r>
            <a:r>
              <a:rPr sz="2000" spc="-3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000" spc="76" dirty="0">
                <a:solidFill>
                  <a:srgbClr val="002060"/>
                </a:solidFill>
                <a:cs typeface="Segoe UI Light"/>
              </a:rPr>
              <a:t>меншин</a:t>
            </a:r>
            <a:endParaRPr sz="2000">
              <a:solidFill>
                <a:srgbClr val="002060"/>
              </a:solidFill>
              <a:cs typeface="Segoe UI Light"/>
            </a:endParaRPr>
          </a:p>
          <a:p>
            <a:pPr marL="249022" indent="-173022">
              <a:spcBef>
                <a:spcPts val="5"/>
              </a:spcBef>
              <a:buChar char="-"/>
              <a:tabLst>
                <a:tab pos="249345" algn="l"/>
              </a:tabLst>
            </a:pPr>
            <a:r>
              <a:rPr sz="2000" spc="81" dirty="0">
                <a:solidFill>
                  <a:srgbClr val="002060"/>
                </a:solidFill>
                <a:cs typeface="Segoe UI Light"/>
              </a:rPr>
              <a:t>Жінки</a:t>
            </a:r>
            <a:r>
              <a:rPr sz="2000" spc="-8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000" spc="61" dirty="0">
                <a:solidFill>
                  <a:srgbClr val="002060"/>
                </a:solidFill>
                <a:cs typeface="Segoe UI Light"/>
              </a:rPr>
              <a:t>старшого</a:t>
            </a:r>
            <a:r>
              <a:rPr sz="2000" spc="-5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000" spc="92" dirty="0">
                <a:solidFill>
                  <a:srgbClr val="002060"/>
                </a:solidFill>
                <a:cs typeface="Segoe UI Light"/>
              </a:rPr>
              <a:t>віку</a:t>
            </a:r>
            <a:endParaRPr sz="2000">
              <a:solidFill>
                <a:srgbClr val="002060"/>
              </a:solidFill>
              <a:cs typeface="Segoe UI Light"/>
            </a:endParaRPr>
          </a:p>
          <a:p>
            <a:pPr marL="249022" indent="-173022">
              <a:spcBef>
                <a:spcPts val="5"/>
              </a:spcBef>
              <a:buChar char="-"/>
              <a:tabLst>
                <a:tab pos="249345" algn="l"/>
              </a:tabLst>
            </a:pPr>
            <a:r>
              <a:rPr sz="2000" spc="66" dirty="0">
                <a:solidFill>
                  <a:srgbClr val="002060"/>
                </a:solidFill>
                <a:cs typeface="Segoe UI Light"/>
              </a:rPr>
              <a:t>Дівчата</a:t>
            </a:r>
            <a:r>
              <a:rPr sz="2000" spc="-8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000" spc="69" dirty="0">
                <a:solidFill>
                  <a:srgbClr val="002060"/>
                </a:solidFill>
                <a:cs typeface="Segoe UI Light"/>
              </a:rPr>
              <a:t>підліткового</a:t>
            </a:r>
            <a:r>
              <a:rPr sz="2000" spc="-5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000" spc="92" dirty="0">
                <a:solidFill>
                  <a:srgbClr val="002060"/>
                </a:solidFill>
                <a:cs typeface="Segoe UI Light"/>
              </a:rPr>
              <a:t>віку</a:t>
            </a:r>
            <a:endParaRPr sz="2000">
              <a:solidFill>
                <a:srgbClr val="002060"/>
              </a:solidFill>
              <a:cs typeface="Segoe UI Light"/>
            </a:endParaRPr>
          </a:p>
          <a:p>
            <a:pPr marL="249022" indent="-173022">
              <a:spcBef>
                <a:spcPts val="3"/>
              </a:spcBef>
              <a:buChar char="-"/>
              <a:tabLst>
                <a:tab pos="249345" algn="l"/>
              </a:tabLst>
            </a:pPr>
            <a:r>
              <a:rPr sz="2000" spc="81" dirty="0">
                <a:solidFill>
                  <a:srgbClr val="002060"/>
                </a:solidFill>
                <a:cs typeface="Segoe UI Light"/>
              </a:rPr>
              <a:t>Жінки</a:t>
            </a:r>
            <a:r>
              <a:rPr sz="2000" spc="-3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000" spc="61" dirty="0">
                <a:solidFill>
                  <a:srgbClr val="002060"/>
                </a:solidFill>
                <a:cs typeface="Segoe UI Light"/>
              </a:rPr>
              <a:t>й</a:t>
            </a:r>
            <a:r>
              <a:rPr sz="2000" spc="-3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000" spc="56" dirty="0">
                <a:solidFill>
                  <a:srgbClr val="002060"/>
                </a:solidFill>
                <a:cs typeface="Segoe UI Light"/>
              </a:rPr>
              <a:t>дівчата,</a:t>
            </a:r>
            <a:r>
              <a:rPr sz="2000" spc="-3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000" spc="81" dirty="0">
                <a:solidFill>
                  <a:srgbClr val="002060"/>
                </a:solidFill>
                <a:cs typeface="Segoe UI Light"/>
              </a:rPr>
              <a:t>які</a:t>
            </a:r>
            <a:r>
              <a:rPr sz="2000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000" spc="92" dirty="0">
                <a:solidFill>
                  <a:srgbClr val="002060"/>
                </a:solidFill>
                <a:cs typeface="Segoe UI Light"/>
              </a:rPr>
              <a:t>живуть</a:t>
            </a:r>
            <a:r>
              <a:rPr sz="2000" spc="-3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000" spc="25" dirty="0">
                <a:solidFill>
                  <a:srgbClr val="002060"/>
                </a:solidFill>
                <a:cs typeface="Segoe UI Light"/>
              </a:rPr>
              <a:t>із</a:t>
            </a:r>
            <a:r>
              <a:rPr sz="2000" spc="-3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000" spc="61" dirty="0">
                <a:solidFill>
                  <a:srgbClr val="002060"/>
                </a:solidFill>
                <a:cs typeface="Segoe UI Light"/>
              </a:rPr>
              <a:t>ВІЛ</a:t>
            </a:r>
            <a:r>
              <a:rPr sz="2000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000" spc="56" dirty="0">
                <a:solidFill>
                  <a:srgbClr val="002060"/>
                </a:solidFill>
                <a:cs typeface="Segoe UI Light"/>
              </a:rPr>
              <a:t>та</a:t>
            </a:r>
            <a:r>
              <a:rPr sz="2000" spc="-3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000" spc="64" dirty="0">
                <a:solidFill>
                  <a:srgbClr val="002060"/>
                </a:solidFill>
                <a:cs typeface="Segoe UI Light"/>
              </a:rPr>
              <a:t>СНІДом</a:t>
            </a:r>
            <a:endParaRPr sz="2000">
              <a:solidFill>
                <a:srgbClr val="002060"/>
              </a:solidFill>
              <a:cs typeface="Segoe UI Light"/>
            </a:endParaRPr>
          </a:p>
          <a:p>
            <a:pPr marL="249022" indent="-173022">
              <a:spcBef>
                <a:spcPts val="5"/>
              </a:spcBef>
              <a:buChar char="-"/>
              <a:tabLst>
                <a:tab pos="249345" algn="l"/>
              </a:tabLst>
            </a:pPr>
            <a:r>
              <a:rPr sz="2000" spc="81" dirty="0">
                <a:solidFill>
                  <a:srgbClr val="002060"/>
                </a:solidFill>
                <a:cs typeface="Segoe UI Light"/>
              </a:rPr>
              <a:t>Жінки</a:t>
            </a:r>
            <a:r>
              <a:rPr sz="2000" spc="3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000" spc="61" dirty="0">
                <a:solidFill>
                  <a:srgbClr val="002060"/>
                </a:solidFill>
                <a:cs typeface="Segoe UI Light"/>
              </a:rPr>
              <a:t>й</a:t>
            </a:r>
            <a:r>
              <a:rPr sz="2000" spc="3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000" spc="56" dirty="0">
                <a:solidFill>
                  <a:srgbClr val="002060"/>
                </a:solidFill>
                <a:cs typeface="Segoe UI Light"/>
              </a:rPr>
              <a:t>дівчата,</a:t>
            </a:r>
            <a:r>
              <a:rPr sz="2000" spc="5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000" spc="64" dirty="0">
                <a:solidFill>
                  <a:srgbClr val="002060"/>
                </a:solidFill>
                <a:cs typeface="Segoe UI Light"/>
              </a:rPr>
              <a:t>причетні</a:t>
            </a:r>
            <a:r>
              <a:rPr sz="2000" spc="3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000" spc="48" dirty="0">
                <a:solidFill>
                  <a:srgbClr val="002060"/>
                </a:solidFill>
                <a:cs typeface="Segoe UI Light"/>
              </a:rPr>
              <a:t>до</a:t>
            </a:r>
            <a:r>
              <a:rPr sz="2000" spc="5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000" spc="71" dirty="0">
                <a:solidFill>
                  <a:srgbClr val="002060"/>
                </a:solidFill>
                <a:cs typeface="Segoe UI Light"/>
              </a:rPr>
              <a:t>комерційної</a:t>
            </a:r>
            <a:r>
              <a:rPr sz="2000" spc="3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000" spc="58" dirty="0">
                <a:solidFill>
                  <a:srgbClr val="002060"/>
                </a:solidFill>
                <a:cs typeface="Segoe UI Light"/>
              </a:rPr>
              <a:t>сексуальної</a:t>
            </a:r>
            <a:r>
              <a:rPr sz="2000" spc="5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000" spc="61" dirty="0">
                <a:solidFill>
                  <a:srgbClr val="002060"/>
                </a:solidFill>
                <a:cs typeface="Segoe UI Light"/>
              </a:rPr>
              <a:t>експлуатації</a:t>
            </a:r>
            <a:endParaRPr sz="2000">
              <a:solidFill>
                <a:srgbClr val="002060"/>
              </a:solidFill>
              <a:cs typeface="Segoe UI Light"/>
            </a:endParaRPr>
          </a:p>
          <a:p>
            <a:pPr marL="249022" indent="-173022">
              <a:spcBef>
                <a:spcPts val="5"/>
              </a:spcBef>
              <a:buChar char="-"/>
              <a:tabLst>
                <a:tab pos="249345" algn="l"/>
              </a:tabLst>
            </a:pPr>
            <a:r>
              <a:rPr sz="2000" spc="64" dirty="0">
                <a:solidFill>
                  <a:srgbClr val="002060"/>
                </a:solidFill>
                <a:cs typeface="Segoe UI Light"/>
              </a:rPr>
              <a:t>Лесбійки</a:t>
            </a:r>
            <a:r>
              <a:rPr sz="2000" spc="-3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000" spc="56" dirty="0">
                <a:solidFill>
                  <a:srgbClr val="002060"/>
                </a:solidFill>
                <a:cs typeface="Segoe UI Light"/>
              </a:rPr>
              <a:t>та</a:t>
            </a:r>
            <a:r>
              <a:rPr sz="2000" spc="-3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000" spc="58" dirty="0">
                <a:solidFill>
                  <a:srgbClr val="002060"/>
                </a:solidFill>
                <a:cs typeface="Segoe UI Light"/>
              </a:rPr>
              <a:t>бісексуальні</a:t>
            </a:r>
            <a:r>
              <a:rPr sz="2000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000" spc="61" dirty="0">
                <a:solidFill>
                  <a:srgbClr val="002060"/>
                </a:solidFill>
                <a:cs typeface="Segoe UI Light"/>
              </a:rPr>
              <a:t>й</a:t>
            </a:r>
            <a:r>
              <a:rPr sz="2000" spc="-3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000" spc="53" dirty="0">
                <a:solidFill>
                  <a:srgbClr val="002060"/>
                </a:solidFill>
                <a:cs typeface="Segoe UI Light"/>
              </a:rPr>
              <a:t>трансґендерні</a:t>
            </a:r>
            <a:r>
              <a:rPr sz="2000" spc="-3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000" spc="97" dirty="0">
                <a:solidFill>
                  <a:srgbClr val="002060"/>
                </a:solidFill>
                <a:cs typeface="Segoe UI Light"/>
              </a:rPr>
              <a:t>жінки</a:t>
            </a:r>
            <a:endParaRPr sz="2000">
              <a:solidFill>
                <a:srgbClr val="002060"/>
              </a:solidFill>
              <a:cs typeface="Segoe UI Light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36069" y="4729489"/>
            <a:ext cx="3471862" cy="184137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Скругленный прямоугольник 26"/>
          <p:cNvSpPr/>
          <p:nvPr/>
        </p:nvSpPr>
        <p:spPr>
          <a:xfrm>
            <a:off x="1071538" y="285728"/>
            <a:ext cx="7143800" cy="64294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dirty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Громадські організації, які працюють із проблемами попередження й боротьби з гендерним насильством</a:t>
            </a:r>
          </a:p>
        </p:txBody>
      </p:sp>
      <p:pic>
        <p:nvPicPr>
          <p:cNvPr id="4" name="Picture 2"/>
          <p:cNvPicPr/>
          <p:nvPr/>
        </p:nvPicPr>
        <p:blipFill>
          <a:blip r:embed="rId2"/>
          <a:stretch/>
        </p:blipFill>
        <p:spPr>
          <a:xfrm>
            <a:off x="642910" y="1714488"/>
            <a:ext cx="2071702" cy="1923788"/>
          </a:xfrm>
          <a:prstGeom prst="rect">
            <a:avLst/>
          </a:prstGeom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642910" y="1142984"/>
            <a:ext cx="2143140" cy="500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Ла Страда Україна </a:t>
            </a:r>
          </a:p>
          <a:p>
            <a:pPr algn="ctr"/>
            <a:r>
              <a:rPr lang="uk-UA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(з 1997 р.)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00034" y="3786190"/>
            <a:ext cx="228601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479"/>
              </a:spcBef>
            </a:pPr>
            <a:r>
              <a:rPr lang="ru-RU" sz="1600" spc="-1" dirty="0">
                <a:solidFill>
                  <a:srgbClr val="000000"/>
                </a:solidFill>
                <a:latin typeface="Arial"/>
              </a:rPr>
              <a:t>http://la-strada.org.ua/</a:t>
            </a:r>
          </a:p>
        </p:txBody>
      </p:sp>
      <p:pic>
        <p:nvPicPr>
          <p:cNvPr id="29698" name="Picture 2" descr="На зображенні може бути: текст «A WOMEN'S CONSORTIUM OF UKRAINE»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29058" y="1785926"/>
            <a:ext cx="1472721" cy="2610734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3143240" y="4429132"/>
            <a:ext cx="292895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Arial" pitchFamily="34" charset="0"/>
                <a:cs typeface="Arial" pitchFamily="34" charset="0"/>
              </a:rPr>
              <a:t>https://wcu-network.org.ua/</a:t>
            </a:r>
            <a:endParaRPr lang="uk-UA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571868" y="1142984"/>
            <a:ext cx="2143140" cy="500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Жіночий консорціум України (2001 р.)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429388" y="1142984"/>
            <a:ext cx="2143140" cy="500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Центр Жіночі Перспективи (1998 р.)</a:t>
            </a:r>
          </a:p>
        </p:txBody>
      </p:sp>
      <p:pic>
        <p:nvPicPr>
          <p:cNvPr id="29700" name="Picture 4" descr="Немає опису світлини.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00827" y="1785927"/>
            <a:ext cx="2071701" cy="2071702"/>
          </a:xfrm>
          <a:prstGeom prst="rect">
            <a:avLst/>
          </a:prstGeom>
          <a:noFill/>
        </p:spPr>
      </p:pic>
      <p:sp>
        <p:nvSpPr>
          <p:cNvPr id="15" name="Прямоугольник 14"/>
          <p:cNvSpPr/>
          <p:nvPr/>
        </p:nvSpPr>
        <p:spPr>
          <a:xfrm>
            <a:off x="6072198" y="4000504"/>
            <a:ext cx="253050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latin typeface="Arial" pitchFamily="34" charset="0"/>
                <a:cs typeface="Arial" pitchFamily="34" charset="0"/>
              </a:rPr>
              <a:t>http://www.women.lviv.ua/</a:t>
            </a:r>
            <a:endParaRPr lang="uk-UA" sz="16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Скругленный прямоугольник 26"/>
          <p:cNvSpPr/>
          <p:nvPr/>
        </p:nvSpPr>
        <p:spPr>
          <a:xfrm>
            <a:off x="1071538" y="285728"/>
            <a:ext cx="7143800" cy="64294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dirty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Громадські організації, які працюють із проблемами попередження й боротьби з гендерним насильством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42910" y="1142984"/>
            <a:ext cx="2143140" cy="7143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Центр психологічної допомоги “Розрада” (1994)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571868" y="1142984"/>
            <a:ext cx="2143140" cy="8572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"Право на здоров'я" (</a:t>
            </a:r>
            <a:r>
              <a:rPr lang="en-US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HealthRight International) </a:t>
            </a:r>
            <a:r>
              <a:rPr lang="uk-UA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 Україні (2006 р.)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429388" y="1142984"/>
            <a:ext cx="2143140" cy="7143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Українська Гельсінська спілка з прав людини (2004 р.)</a:t>
            </a:r>
          </a:p>
        </p:txBody>
      </p:sp>
      <p:pic>
        <p:nvPicPr>
          <p:cNvPr id="30722" name="Picture 2" descr="Немає опису світлини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2071678"/>
            <a:ext cx="2143140" cy="2211007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285720" y="4357694"/>
            <a:ext cx="271464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http://nrzhu.org.ua/index.php/zhinochyy-rukh/item/90-tsentr-praktychnoi-psykholohii-hromadska-orhanizatsiya-rozrada</a:t>
            </a:r>
            <a:endParaRPr lang="uk-UA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24" name="Picture 4" descr="На зображенні може бути: текст «HEALTH RIGHT INTERNATIONAL»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00430" y="2071678"/>
            <a:ext cx="2214577" cy="2214578"/>
          </a:xfrm>
          <a:prstGeom prst="rect">
            <a:avLst/>
          </a:prstGeom>
          <a:noFill/>
        </p:spPr>
      </p:pic>
      <p:sp>
        <p:nvSpPr>
          <p:cNvPr id="17" name="Прямоугольник 16"/>
          <p:cNvSpPr/>
          <p:nvPr/>
        </p:nvSpPr>
        <p:spPr>
          <a:xfrm>
            <a:off x="3214678" y="4500570"/>
            <a:ext cx="27412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http://www.healthright.org.ua/uk/</a:t>
            </a:r>
            <a:endParaRPr lang="uk-UA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26" name="Picture 6" descr="Немає опису світлини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57950" y="2071678"/>
            <a:ext cx="2143140" cy="2143140"/>
          </a:xfrm>
          <a:prstGeom prst="rect">
            <a:avLst/>
          </a:prstGeom>
          <a:noFill/>
        </p:spPr>
      </p:pic>
      <p:sp>
        <p:nvSpPr>
          <p:cNvPr id="18" name="Прямоугольник 17"/>
          <p:cNvSpPr/>
          <p:nvPr/>
        </p:nvSpPr>
        <p:spPr>
          <a:xfrm>
            <a:off x="6500826" y="4357694"/>
            <a:ext cx="192552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https://helsinki.org.ua/</a:t>
            </a:r>
            <a:endParaRPr lang="uk-UA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Скругленный прямоугольник 26"/>
          <p:cNvSpPr/>
          <p:nvPr/>
        </p:nvSpPr>
        <p:spPr>
          <a:xfrm>
            <a:off x="1071538" y="285728"/>
            <a:ext cx="7143800" cy="64294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dirty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Громадські організації, які працюють із проблемами попередження й боротьби з гендерним насильством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643174" y="1142984"/>
            <a:ext cx="3929090" cy="8572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Запорізький обласний благодійний фонд “Гендер Зед”</a:t>
            </a:r>
          </a:p>
        </p:txBody>
      </p:sp>
      <p:pic>
        <p:nvPicPr>
          <p:cNvPr id="31746" name="Picture 2" descr="http://cd-platform.org/images/avatar/96e53a61b3ee9a12845587a16910afc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28926" y="2428868"/>
            <a:ext cx="3322718" cy="3322719"/>
          </a:xfrm>
          <a:prstGeom prst="rect">
            <a:avLst/>
          </a:prstGeom>
          <a:noFill/>
        </p:spPr>
      </p:pic>
      <p:sp>
        <p:nvSpPr>
          <p:cNvPr id="14" name="Прямоугольник 13"/>
          <p:cNvSpPr/>
          <p:nvPr/>
        </p:nvSpPr>
        <p:spPr>
          <a:xfrm>
            <a:off x="3357554" y="5857892"/>
            <a:ext cx="25181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https://genderz.org.ua/</a:t>
            </a:r>
            <a:endParaRPr lang="uk-UA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2" name="Picture 4" descr="16 днів проти насильства – Вишгородська РД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14546" y="357166"/>
            <a:ext cx="4524375" cy="2133601"/>
          </a:xfrm>
          <a:prstGeom prst="rect">
            <a:avLst/>
          </a:prstGeom>
          <a:noFill/>
        </p:spPr>
      </p:pic>
      <p:pic>
        <p:nvPicPr>
          <p:cNvPr id="32774" name="Picture 6" descr="Розпочалася щорічна акція «16 днів проти насильства»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14546" y="2714620"/>
            <a:ext cx="4572032" cy="27887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1071546"/>
            <a:ext cx="8229600" cy="2786082"/>
          </a:xfrm>
        </p:spPr>
        <p:txBody>
          <a:bodyPr>
            <a:normAutofit fontScale="70000" lnSpcReduction="20000"/>
          </a:bodyPr>
          <a:lstStyle/>
          <a:p>
            <a:pPr marL="0" indent="457200" algn="just">
              <a:lnSpc>
                <a:spcPct val="120000"/>
              </a:lnSpc>
              <a:spcBef>
                <a:spcPts val="0"/>
              </a:spcBef>
              <a:buAutoNum type="arabicPeriod"/>
            </a:pPr>
            <a:r>
              <a:rPr lang="uk-UA" sz="2300" dirty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Конвенція Ради Європи про запобігання насильству стосовно жінок і домашньому насильству та боротьбу з цими явищами та пояснювальна доповідь. Стамбул (Туреччина). Київ: «К.І.С.», 2014. 189 с. URL: </a:t>
            </a:r>
            <a:r>
              <a:rPr lang="uk-UA" sz="2300" u="sng" dirty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  <a:hlinkClick r:id="rId2"/>
              </a:rPr>
              <a:t>https://rm.coe.int/1680093d9e</a:t>
            </a:r>
            <a:r>
              <a:rPr lang="uk-UA" sz="2300" u="sng" dirty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0" indent="457200" algn="just">
              <a:lnSpc>
                <a:spcPct val="120000"/>
              </a:lnSpc>
              <a:spcBef>
                <a:spcPts val="0"/>
              </a:spcBef>
              <a:buAutoNum type="arabicPeriod"/>
            </a:pPr>
            <a:r>
              <a:rPr lang="uk-UA" sz="2300" dirty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Запобігання та протидія насильству: Методичні рекомендації. Київ, 2018. 86 с. URL: </a:t>
            </a:r>
            <a:r>
              <a:rPr lang="uk-UA" sz="2300" u="sng" dirty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  <a:hlinkClick r:id="rId3"/>
              </a:rPr>
              <a:t>https://don.kyivcity.gov.ua/files/2018/5/22/mon.pdf</a:t>
            </a:r>
            <a:r>
              <a:rPr lang="uk-UA" sz="2300" dirty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0" indent="457200" algn="just">
              <a:lnSpc>
                <a:spcPct val="120000"/>
              </a:lnSpc>
              <a:spcBef>
                <a:spcPts val="0"/>
              </a:spcBef>
              <a:buAutoNum type="arabicPeriod"/>
            </a:pPr>
            <a:r>
              <a:rPr lang="uk-UA" sz="2300" dirty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Міжнародний досвід попередження та протидії домашньому насильству: Монографія. Київ: ТОВ «Компанія ВАІТЕ», 2014. 155 с.</a:t>
            </a:r>
          </a:p>
          <a:p>
            <a:pPr marL="0" indent="457200" algn="just">
              <a:lnSpc>
                <a:spcPct val="120000"/>
              </a:lnSpc>
              <a:spcBef>
                <a:spcPts val="0"/>
              </a:spcBef>
              <a:buAutoNum type="arabicPeriod"/>
            </a:pPr>
            <a:r>
              <a:rPr lang="uk-UA" sz="2300" dirty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300" dirty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Що робити, коли ви дізналися про домашнє насильство : путівник для небайдужих / Фонд ООН у галузі народонаселення; Рада жінок Донеччини. Маріуполь, 2020. 21 с.</a:t>
            </a:r>
            <a:r>
              <a:rPr lang="uk-UA" sz="2300" dirty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buNone/>
            </a:pPr>
            <a:endParaRPr lang="uk-UA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76270"/>
          </a:xfrm>
        </p:spPr>
        <p:txBody>
          <a:bodyPr>
            <a:normAutofit/>
          </a:bodyPr>
          <a:lstStyle/>
          <a:p>
            <a:pPr algn="ctr"/>
            <a:r>
              <a:rPr lang="uk-UA" sz="2800" dirty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Література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71736" y="3847028"/>
            <a:ext cx="1928826" cy="2738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72066" y="3878354"/>
            <a:ext cx="1928826" cy="2488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/>
          <p:nvPr/>
        </p:nvPicPr>
        <p:blipFill>
          <a:blip r:embed="rId2"/>
          <a:stretch/>
        </p:blipFill>
        <p:spPr>
          <a:xfrm>
            <a:off x="428596" y="571480"/>
            <a:ext cx="8358246" cy="5715040"/>
          </a:xfrm>
          <a:prstGeom prst="rect">
            <a:avLst/>
          </a:prstGeom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5143504" y="857232"/>
            <a:ext cx="364333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dirty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У грудні 2017 р. підписаний, а у січні 2019 р. вступ у дію Закон України </a:t>
            </a:r>
            <a:r>
              <a:rPr lang="uk-UA" sz="1600" b="1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“Про запобігання та протидію домашньому насильству” </a:t>
            </a:r>
            <a:r>
              <a:rPr lang="uk-UA" sz="1600" u="sng" dirty="0">
                <a:latin typeface="Arial" pitchFamily="34" charset="0"/>
                <a:cs typeface="Arial" pitchFamily="34" charset="0"/>
                <a:hlinkClick r:id="rId3"/>
              </a:rPr>
              <a:t>https://zakon.rada.gov.ua/laws/show/2229-19#Text</a:t>
            </a:r>
            <a:endParaRPr lang="uk-UA" sz="1600" dirty="0">
              <a:solidFill>
                <a:schemeClr val="tx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00034" y="500042"/>
            <a:ext cx="828680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400" dirty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Згідно ст. 1 Закону  </a:t>
            </a:r>
            <a:r>
              <a:rPr lang="uk-UA" sz="2400" b="1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домашнім насильством </a:t>
            </a:r>
            <a:r>
              <a:rPr lang="uk-UA" sz="2400" dirty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є “</a:t>
            </a:r>
            <a:r>
              <a:rPr lang="ru-RU" sz="2400" dirty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діяння (дії або бездіяльність) фізичного, сексуального, психологічного або економічного насильства, що вчиняються в сім’ї чи в межах місця проживання або між родичами, або між колишнім чи теперішнім подружжям, або між іншими особами, які спільно проживають (проживали) однією сім’єю, але не перебувають (не перебували) у родинних відносинах чи у шлюбі між собою, незалежно від того, чи проживає (проживала) особа, яка вчинила домашнє насильство, у тому самому місці, що й постраждала особа, а також погрози вчинення таких діянь»</a:t>
            </a:r>
            <a:endParaRPr lang="uk-UA" sz="2400" dirty="0">
              <a:solidFill>
                <a:schemeClr val="tx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785918" y="214290"/>
            <a:ext cx="5572164" cy="78581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dirty="0">
                <a:solidFill>
                  <a:srgbClr val="002060"/>
                </a:solidFill>
              </a:rPr>
              <a:t>Зміни, які вносить Стамбульська конвенція</a:t>
            </a:r>
            <a:r>
              <a:rPr lang="uk-UA" sz="2800" dirty="0">
                <a:solidFill>
                  <a:srgbClr val="C00000"/>
                </a:solidFill>
              </a:rPr>
              <a:t> </a:t>
            </a:r>
          </a:p>
        </p:txBody>
      </p:sp>
      <p:graphicFrame>
        <p:nvGraphicFramePr>
          <p:cNvPr id="5" name="Схема 4"/>
          <p:cNvGraphicFramePr/>
          <p:nvPr/>
        </p:nvGraphicFramePr>
        <p:xfrm>
          <a:off x="142844" y="1071546"/>
          <a:ext cx="8858312" cy="52864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8596" y="428604"/>
            <a:ext cx="82868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За даними ВООЗ (березень 2021 р.) </a:t>
            </a:r>
            <a:r>
              <a:rPr lang="uk-UA" sz="2400" b="1" dirty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кожна третя </a:t>
            </a:r>
            <a:r>
              <a:rPr lang="uk-UA" sz="2400" dirty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жінка у світі є жертвою домашнього насилля.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00034" y="1285860"/>
            <a:ext cx="25003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Держави, у яких домашнє насилля є не злочином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8596" y="2428868"/>
            <a:ext cx="2571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>
                <a:latin typeface="Arial" pitchFamily="34" charset="0"/>
                <a:cs typeface="Arial" pitchFamily="34" charset="0"/>
              </a:rPr>
              <a:t>Екваторіальна Гвінея</a:t>
            </a:r>
          </a:p>
          <a:p>
            <a:pPr algn="ctr"/>
            <a:r>
              <a:rPr lang="uk-UA" dirty="0">
                <a:latin typeface="Arial" pitchFamily="34" charset="0"/>
                <a:cs typeface="Arial" pitchFamily="34" charset="0"/>
              </a:rPr>
              <a:t>Росія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43240" y="1357298"/>
            <a:ext cx="250033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Держави з найбільш врегульованим законодавством щодо протидії домашньому насильству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43240" y="3429000"/>
            <a:ext cx="25717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>
                <a:latin typeface="Arial" pitchFamily="34" charset="0"/>
                <a:cs typeface="Arial" pitchFamily="34" charset="0"/>
              </a:rPr>
              <a:t>Австрія</a:t>
            </a:r>
          </a:p>
          <a:p>
            <a:pPr algn="ctr"/>
            <a:r>
              <a:rPr lang="uk-UA" dirty="0">
                <a:latin typeface="Arial" pitchFamily="34" charset="0"/>
                <a:cs typeface="Arial" pitchFamily="34" charset="0"/>
              </a:rPr>
              <a:t>Греція</a:t>
            </a:r>
          </a:p>
          <a:p>
            <a:pPr algn="ctr"/>
            <a:r>
              <a:rPr lang="uk-UA" dirty="0">
                <a:latin typeface="Arial" pitchFamily="34" charset="0"/>
                <a:cs typeface="Arial" pitchFamily="34" charset="0"/>
              </a:rPr>
              <a:t>Ірландія</a:t>
            </a:r>
          </a:p>
          <a:p>
            <a:pPr algn="ctr"/>
            <a:r>
              <a:rPr lang="uk-UA" dirty="0">
                <a:latin typeface="Arial" pitchFamily="34" charset="0"/>
                <a:cs typeface="Arial" pitchFamily="34" charset="0"/>
              </a:rPr>
              <a:t>Португалія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000760" y="1428736"/>
            <a:ext cx="25003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Найнижчий </a:t>
            </a:r>
            <a:r>
              <a:rPr lang="uk-UA" dirty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рівень домашнього насилля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072198" y="2428868"/>
            <a:ext cx="2571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>
                <a:latin typeface="Arial" pitchFamily="34" charset="0"/>
                <a:cs typeface="Arial" pitchFamily="34" charset="0"/>
              </a:rPr>
              <a:t>Канада (1,9%)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3636" y="3071810"/>
            <a:ext cx="25003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Найвищий</a:t>
            </a:r>
            <a:r>
              <a:rPr lang="uk-UA" dirty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рівень домашнього насилля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215074" y="3929066"/>
            <a:ext cx="2571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>
                <a:latin typeface="Arial" pitchFamily="34" charset="0"/>
                <a:cs typeface="Arial" pitchFamily="34" charset="0"/>
              </a:rPr>
              <a:t>Пакистан (85%)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uk-UA" dirty="0"/>
              <a:t>З історіями чоловіків, які зазнали сексуального насильства у сім’ї можна ознайомитися за посиланням: </a:t>
            </a:r>
            <a:r>
              <a:rPr lang="uk-UA" u="sng" dirty="0">
                <a:solidFill>
                  <a:schemeClr val="bg1">
                    <a:lumMod val="95000"/>
                    <a:lumOff val="5000"/>
                  </a:schemeClr>
                </a:solidFill>
              </a:rPr>
              <a:t>https://life.pravda.com.ua/society/2017/02/8/222506</a:t>
            </a:r>
            <a:r>
              <a:rPr lang="en-US" u="sng" dirty="0">
                <a:solidFill>
                  <a:schemeClr val="bg1">
                    <a:lumMod val="95000"/>
                    <a:lumOff val="5000"/>
                  </a:schemeClr>
                </a:solidFill>
              </a:rPr>
              <a:t> https://www.bbc.com/ukrainian/features-50140413 </a:t>
            </a:r>
            <a:r>
              <a:rPr lang="uk-UA" u="sng" dirty="0">
                <a:solidFill>
                  <a:schemeClr val="bg1">
                    <a:lumMod val="95000"/>
                    <a:lumOff val="5000"/>
                  </a:schemeClr>
                </a:solidFill>
              </a:rPr>
              <a:t>/</a:t>
            </a:r>
            <a:r>
              <a:rPr lang="uk-UA" dirty="0">
                <a:solidFill>
                  <a:schemeClr val="bg1">
                    <a:lumMod val="95000"/>
                    <a:lumOff val="5000"/>
                  </a:schemeClr>
                </a:solidFill>
              </a:rPr>
              <a:t>.</a:t>
            </a:r>
            <a:endParaRPr lang="uk-UA" dirty="0">
              <a:solidFill>
                <a:schemeClr val="bg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2400" dirty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Домашнього насильства, зокрема сексуального, зазнають і чоловіки.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30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428604"/>
            <a:ext cx="9144000" cy="5643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357290" y="0"/>
            <a:ext cx="7000924" cy="6814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50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500042"/>
            <a:ext cx="9144000" cy="5715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14290"/>
            <a:ext cx="9144001" cy="6467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https://zp.caritas.ua/wp-content/uploads/2022/08/Image-International-e1661415220436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285728"/>
            <a:ext cx="3810000" cy="1809751"/>
          </a:xfrm>
          <a:prstGeom prst="rect">
            <a:avLst/>
          </a:prstGeom>
          <a:noFill/>
        </p:spPr>
      </p:pic>
      <p:pic>
        <p:nvPicPr>
          <p:cNvPr id="55300" name="Picture 4" descr="https://nadija.net/wp-content/uploads/2018/03/nadij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5000636"/>
            <a:ext cx="8572500" cy="1390651"/>
          </a:xfrm>
          <a:prstGeom prst="rect">
            <a:avLst/>
          </a:prstGeom>
          <a:noFill/>
        </p:spPr>
      </p:pic>
      <p:sp>
        <p:nvSpPr>
          <p:cNvPr id="55302" name="AutoShape 6" descr="Telegram channel &quot;Простір Єдності Пологівського району «ДОПОМОГА ПОРУЧ»&quot; —  @prostirednosti333 — TGSta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55303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57686" y="285728"/>
            <a:ext cx="4429156" cy="442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TextShape 1"/>
          <p:cNvSpPr txBox="1"/>
          <p:nvPr/>
        </p:nvSpPr>
        <p:spPr>
          <a:xfrm>
            <a:off x="457200" y="476640"/>
            <a:ext cx="8229240" cy="60001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R="2587" algn="just"/>
            <a:r>
              <a:rPr lang="uk-UA" sz="2400" b="1" spc="120" dirty="0" err="1">
                <a:solidFill>
                  <a:srgbClr val="002060"/>
                </a:solidFill>
                <a:cs typeface="Segoe UI Light"/>
              </a:rPr>
              <a:t>Ґендерно</a:t>
            </a:r>
            <a:r>
              <a:rPr lang="uk-UA" sz="2400" b="1" spc="120" dirty="0">
                <a:solidFill>
                  <a:srgbClr val="002060"/>
                </a:solidFill>
                <a:cs typeface="Segoe UI Light"/>
              </a:rPr>
              <a:t> </a:t>
            </a:r>
            <a:r>
              <a:rPr lang="uk-UA" sz="2400" b="1" spc="171" dirty="0">
                <a:solidFill>
                  <a:srgbClr val="002060"/>
                </a:solidFill>
                <a:cs typeface="Segoe UI Light"/>
              </a:rPr>
              <a:t>зумовлене </a:t>
            </a:r>
            <a:r>
              <a:rPr lang="uk-UA" sz="2400" b="1" spc="166" dirty="0">
                <a:solidFill>
                  <a:srgbClr val="002060"/>
                </a:solidFill>
                <a:cs typeface="Segoe UI Light"/>
              </a:rPr>
              <a:t>насильство </a:t>
            </a:r>
            <a:r>
              <a:rPr lang="uk-UA" sz="2400" spc="166" dirty="0">
                <a:solidFill>
                  <a:srgbClr val="002060"/>
                </a:solidFill>
                <a:cs typeface="Segoe UI Light"/>
              </a:rPr>
              <a:t>(ҐЗН) </a:t>
            </a:r>
            <a:r>
              <a:rPr lang="uk-UA" sz="2400" spc="15" dirty="0">
                <a:solidFill>
                  <a:srgbClr val="002060"/>
                </a:solidFill>
                <a:cs typeface="Segoe UI Light"/>
              </a:rPr>
              <a:t>— </a:t>
            </a:r>
            <a:r>
              <a:rPr lang="uk-UA" sz="2400" spc="69" dirty="0">
                <a:solidFill>
                  <a:srgbClr val="002060"/>
                </a:solidFill>
                <a:cs typeface="Segoe UI Light"/>
              </a:rPr>
              <a:t>це </a:t>
            </a:r>
            <a:r>
              <a:rPr lang="uk-UA" sz="2400" spc="64" dirty="0">
                <a:solidFill>
                  <a:srgbClr val="002060"/>
                </a:solidFill>
                <a:cs typeface="Segoe UI Light"/>
              </a:rPr>
              <a:t>загальний </a:t>
            </a:r>
            <a:r>
              <a:rPr lang="uk-UA" sz="2400" spc="66" dirty="0">
                <a:solidFill>
                  <a:srgbClr val="002060"/>
                </a:solidFill>
                <a:cs typeface="Segoe UI Light"/>
              </a:rPr>
              <a:t> </a:t>
            </a:r>
            <a:r>
              <a:rPr lang="uk-UA" sz="2400" spc="76" dirty="0">
                <a:solidFill>
                  <a:srgbClr val="002060"/>
                </a:solidFill>
                <a:cs typeface="Segoe UI Light"/>
              </a:rPr>
              <a:t>термін, </a:t>
            </a:r>
            <a:r>
              <a:rPr lang="uk-UA" sz="2400" spc="99" dirty="0">
                <a:solidFill>
                  <a:srgbClr val="002060"/>
                </a:solidFill>
                <a:cs typeface="Segoe UI Light"/>
              </a:rPr>
              <a:t>що </a:t>
            </a:r>
            <a:r>
              <a:rPr lang="uk-UA" sz="2400" spc="51" dirty="0">
                <a:solidFill>
                  <a:srgbClr val="002060"/>
                </a:solidFill>
                <a:cs typeface="Segoe UI Light"/>
              </a:rPr>
              <a:t>означає </a:t>
            </a:r>
            <a:r>
              <a:rPr lang="uk-UA" sz="2400" spc="74" dirty="0">
                <a:solidFill>
                  <a:srgbClr val="002060"/>
                </a:solidFill>
                <a:cs typeface="Segoe UI Light"/>
              </a:rPr>
              <a:t>будь-які </a:t>
            </a:r>
            <a:r>
              <a:rPr lang="uk-UA" sz="2400" spc="97" dirty="0">
                <a:solidFill>
                  <a:srgbClr val="002060"/>
                </a:solidFill>
                <a:cs typeface="Segoe UI Light"/>
              </a:rPr>
              <a:t>шкідливі </a:t>
            </a:r>
            <a:r>
              <a:rPr lang="uk-UA" sz="2400" spc="56" dirty="0">
                <a:solidFill>
                  <a:srgbClr val="002060"/>
                </a:solidFill>
                <a:cs typeface="Segoe UI Light"/>
              </a:rPr>
              <a:t>дії, </a:t>
            </a:r>
            <a:r>
              <a:rPr lang="uk-UA" sz="2400" spc="99" dirty="0">
                <a:solidFill>
                  <a:srgbClr val="002060"/>
                </a:solidFill>
                <a:cs typeface="Segoe UI Light"/>
              </a:rPr>
              <a:t>що </a:t>
            </a:r>
            <a:r>
              <a:rPr lang="uk-UA" sz="2400" spc="84" dirty="0">
                <a:solidFill>
                  <a:srgbClr val="002060"/>
                </a:solidFill>
                <a:cs typeface="Segoe UI Light"/>
              </a:rPr>
              <a:t>вчиняються </a:t>
            </a:r>
            <a:r>
              <a:rPr lang="uk-UA" sz="2400" spc="87" dirty="0">
                <a:solidFill>
                  <a:srgbClr val="002060"/>
                </a:solidFill>
                <a:cs typeface="Segoe UI Light"/>
              </a:rPr>
              <a:t> </a:t>
            </a:r>
            <a:r>
              <a:rPr lang="uk-UA" sz="2400" spc="79" dirty="0">
                <a:solidFill>
                  <a:srgbClr val="002060"/>
                </a:solidFill>
                <a:cs typeface="Segoe UI Light"/>
              </a:rPr>
              <a:t>проти</a:t>
            </a:r>
            <a:r>
              <a:rPr lang="uk-UA" sz="2400" spc="3" dirty="0">
                <a:solidFill>
                  <a:srgbClr val="002060"/>
                </a:solidFill>
                <a:cs typeface="Segoe UI Light"/>
              </a:rPr>
              <a:t> </a:t>
            </a:r>
            <a:r>
              <a:rPr lang="uk-UA" sz="2400" spc="87" dirty="0">
                <a:solidFill>
                  <a:srgbClr val="002060"/>
                </a:solidFill>
                <a:cs typeface="Segoe UI Light"/>
              </a:rPr>
              <a:t>волі</a:t>
            </a:r>
            <a:r>
              <a:rPr lang="uk-UA" sz="2400" spc="5" dirty="0">
                <a:solidFill>
                  <a:srgbClr val="002060"/>
                </a:solidFill>
                <a:cs typeface="Segoe UI Light"/>
              </a:rPr>
              <a:t> </a:t>
            </a:r>
            <a:r>
              <a:rPr lang="uk-UA" sz="2400" spc="76" dirty="0">
                <a:solidFill>
                  <a:srgbClr val="002060"/>
                </a:solidFill>
                <a:cs typeface="Segoe UI Light"/>
              </a:rPr>
              <a:t>людини</a:t>
            </a:r>
            <a:r>
              <a:rPr lang="uk-UA" sz="2400" spc="8" dirty="0">
                <a:solidFill>
                  <a:srgbClr val="002060"/>
                </a:solidFill>
                <a:cs typeface="Segoe UI Light"/>
              </a:rPr>
              <a:t> </a:t>
            </a:r>
            <a:r>
              <a:rPr lang="uk-UA" sz="2400" spc="69" dirty="0">
                <a:solidFill>
                  <a:srgbClr val="002060"/>
                </a:solidFill>
                <a:cs typeface="Segoe UI Light"/>
              </a:rPr>
              <a:t>та</a:t>
            </a:r>
            <a:r>
              <a:rPr lang="uk-UA" sz="2400" spc="3" dirty="0">
                <a:solidFill>
                  <a:srgbClr val="002060"/>
                </a:solidFill>
                <a:cs typeface="Segoe UI Light"/>
              </a:rPr>
              <a:t> </a:t>
            </a:r>
            <a:r>
              <a:rPr lang="uk-UA" sz="2400" spc="79" dirty="0">
                <a:solidFill>
                  <a:srgbClr val="002060"/>
                </a:solidFill>
                <a:cs typeface="Segoe UI Light"/>
              </a:rPr>
              <a:t>ґрунтуються</a:t>
            </a:r>
            <a:r>
              <a:rPr lang="uk-UA" sz="2400" spc="5" dirty="0">
                <a:solidFill>
                  <a:srgbClr val="002060"/>
                </a:solidFill>
                <a:cs typeface="Segoe UI Light"/>
              </a:rPr>
              <a:t> </a:t>
            </a:r>
            <a:r>
              <a:rPr lang="uk-UA" sz="2400" spc="61" dirty="0">
                <a:solidFill>
                  <a:srgbClr val="002060"/>
                </a:solidFill>
                <a:cs typeface="Segoe UI Light"/>
              </a:rPr>
              <a:t>на</a:t>
            </a:r>
            <a:r>
              <a:rPr lang="uk-UA" sz="2400" spc="3" dirty="0">
                <a:solidFill>
                  <a:srgbClr val="002060"/>
                </a:solidFill>
                <a:cs typeface="Segoe UI Light"/>
              </a:rPr>
              <a:t> </a:t>
            </a:r>
            <a:r>
              <a:rPr lang="uk-UA" sz="2400" spc="74" dirty="0">
                <a:solidFill>
                  <a:srgbClr val="002060"/>
                </a:solidFill>
                <a:cs typeface="Segoe UI Light"/>
              </a:rPr>
              <a:t>соціально</a:t>
            </a:r>
            <a:r>
              <a:rPr lang="uk-UA" sz="2400" spc="8" dirty="0">
                <a:solidFill>
                  <a:srgbClr val="002060"/>
                </a:solidFill>
                <a:cs typeface="Segoe UI Light"/>
              </a:rPr>
              <a:t> </a:t>
            </a:r>
            <a:r>
              <a:rPr lang="uk-UA" sz="2400" spc="74" dirty="0">
                <a:solidFill>
                  <a:srgbClr val="002060"/>
                </a:solidFill>
                <a:cs typeface="Segoe UI Light"/>
              </a:rPr>
              <a:t>присвоєних </a:t>
            </a:r>
            <a:r>
              <a:rPr lang="uk-UA" sz="2400" spc="-621" dirty="0">
                <a:solidFill>
                  <a:srgbClr val="002060"/>
                </a:solidFill>
                <a:cs typeface="Segoe UI Light"/>
              </a:rPr>
              <a:t> </a:t>
            </a:r>
            <a:r>
              <a:rPr lang="uk-UA" sz="2400" spc="66" dirty="0">
                <a:solidFill>
                  <a:srgbClr val="002060"/>
                </a:solidFill>
                <a:cs typeface="Segoe UI Light"/>
              </a:rPr>
              <a:t>(ґендерних)</a:t>
            </a:r>
            <a:r>
              <a:rPr lang="uk-UA" sz="2400" spc="5" dirty="0">
                <a:solidFill>
                  <a:srgbClr val="002060"/>
                </a:solidFill>
                <a:cs typeface="Segoe UI Light"/>
              </a:rPr>
              <a:t> </a:t>
            </a:r>
            <a:r>
              <a:rPr lang="uk-UA" sz="2400" spc="89" dirty="0">
                <a:solidFill>
                  <a:srgbClr val="002060"/>
                </a:solidFill>
                <a:cs typeface="Segoe UI Light"/>
              </a:rPr>
              <a:t>відмінностях</a:t>
            </a:r>
            <a:r>
              <a:rPr lang="uk-UA" sz="2400" spc="5" dirty="0">
                <a:solidFill>
                  <a:srgbClr val="002060"/>
                </a:solidFill>
                <a:cs typeface="Segoe UI Light"/>
              </a:rPr>
              <a:t> </a:t>
            </a:r>
            <a:r>
              <a:rPr lang="uk-UA" sz="2400" spc="148" dirty="0">
                <a:solidFill>
                  <a:srgbClr val="002060"/>
                </a:solidFill>
                <a:cs typeface="Segoe UI Light"/>
              </a:rPr>
              <a:t>між</a:t>
            </a:r>
            <a:r>
              <a:rPr lang="uk-UA" sz="2400" spc="3" dirty="0">
                <a:solidFill>
                  <a:srgbClr val="002060"/>
                </a:solidFill>
                <a:cs typeface="Segoe UI Light"/>
              </a:rPr>
              <a:t> </a:t>
            </a:r>
            <a:r>
              <a:rPr lang="uk-UA" sz="2400" spc="94" dirty="0">
                <a:solidFill>
                  <a:srgbClr val="002060"/>
                </a:solidFill>
                <a:cs typeface="Segoe UI Light"/>
              </a:rPr>
              <a:t>чоловіками</a:t>
            </a:r>
            <a:r>
              <a:rPr lang="uk-UA" sz="2400" spc="8" dirty="0">
                <a:solidFill>
                  <a:srgbClr val="002060"/>
                </a:solidFill>
                <a:cs typeface="Segoe UI Light"/>
              </a:rPr>
              <a:t> </a:t>
            </a:r>
            <a:r>
              <a:rPr lang="uk-UA" sz="2400" spc="69" dirty="0">
                <a:solidFill>
                  <a:srgbClr val="002060"/>
                </a:solidFill>
                <a:cs typeface="Segoe UI Light"/>
              </a:rPr>
              <a:t>та</a:t>
            </a:r>
            <a:r>
              <a:rPr lang="uk-UA" sz="2400" spc="3" dirty="0">
                <a:solidFill>
                  <a:srgbClr val="002060"/>
                </a:solidFill>
                <a:cs typeface="Segoe UI Light"/>
              </a:rPr>
              <a:t> </a:t>
            </a:r>
            <a:r>
              <a:rPr lang="uk-UA" sz="2400" spc="97" dirty="0">
                <a:solidFill>
                  <a:srgbClr val="002060"/>
                </a:solidFill>
                <a:cs typeface="Segoe UI Light"/>
              </a:rPr>
              <a:t>жінками.</a:t>
            </a:r>
            <a:endParaRPr lang="uk-UA" sz="2400" dirty="0">
              <a:solidFill>
                <a:srgbClr val="002060"/>
              </a:solidFill>
              <a:cs typeface="Segoe UI Light"/>
            </a:endParaRPr>
          </a:p>
          <a:p>
            <a:pPr marR="170111" algn="just"/>
            <a:r>
              <a:rPr lang="uk-UA" sz="2400" spc="76" dirty="0">
                <a:solidFill>
                  <a:srgbClr val="002060"/>
                </a:solidFill>
                <a:cs typeface="Segoe UI Light"/>
              </a:rPr>
              <a:t>До </a:t>
            </a:r>
            <a:r>
              <a:rPr lang="uk-UA" sz="2400" spc="81" dirty="0">
                <a:solidFill>
                  <a:srgbClr val="002060"/>
                </a:solidFill>
                <a:cs typeface="Segoe UI Light"/>
              </a:rPr>
              <a:t>нього </a:t>
            </a:r>
            <a:r>
              <a:rPr lang="uk-UA" sz="2400" spc="84" dirty="0">
                <a:solidFill>
                  <a:srgbClr val="002060"/>
                </a:solidFill>
                <a:cs typeface="Segoe UI Light"/>
              </a:rPr>
              <a:t>належать </a:t>
            </a:r>
            <a:r>
              <a:rPr lang="uk-UA" sz="2400" spc="56" dirty="0">
                <a:solidFill>
                  <a:srgbClr val="002060"/>
                </a:solidFill>
                <a:cs typeface="Segoe UI Light"/>
              </a:rPr>
              <a:t>дії, </a:t>
            </a:r>
            <a:r>
              <a:rPr lang="uk-UA" sz="2400" spc="99" dirty="0">
                <a:solidFill>
                  <a:srgbClr val="002060"/>
                </a:solidFill>
                <a:cs typeface="Segoe UI Light"/>
              </a:rPr>
              <a:t>що </a:t>
            </a:r>
            <a:r>
              <a:rPr lang="uk-UA" sz="2400" spc="66" dirty="0">
                <a:solidFill>
                  <a:srgbClr val="002060"/>
                </a:solidFill>
                <a:cs typeface="Segoe UI Light"/>
              </a:rPr>
              <a:t>завдають </a:t>
            </a:r>
            <a:r>
              <a:rPr lang="uk-UA" sz="2400" spc="97" dirty="0">
                <a:solidFill>
                  <a:srgbClr val="002060"/>
                </a:solidFill>
                <a:cs typeface="Segoe UI Light"/>
              </a:rPr>
              <a:t>шкоди </a:t>
            </a:r>
            <a:r>
              <a:rPr lang="uk-UA" sz="2400" spc="71" dirty="0">
                <a:solidFill>
                  <a:srgbClr val="002060"/>
                </a:solidFill>
                <a:cs typeface="Segoe UI Light"/>
              </a:rPr>
              <a:t>фізичному, </a:t>
            </a:r>
            <a:r>
              <a:rPr lang="uk-UA" sz="2400" spc="74" dirty="0">
                <a:solidFill>
                  <a:srgbClr val="002060"/>
                </a:solidFill>
                <a:cs typeface="Segoe UI Light"/>
              </a:rPr>
              <a:t> </a:t>
            </a:r>
            <a:r>
              <a:rPr lang="uk-UA" sz="2400" spc="81" dirty="0">
                <a:solidFill>
                  <a:srgbClr val="002060"/>
                </a:solidFill>
                <a:cs typeface="Segoe UI Light"/>
              </a:rPr>
              <a:t>сексуальному </a:t>
            </a:r>
            <a:r>
              <a:rPr lang="uk-UA" sz="2400" spc="61" dirty="0">
                <a:solidFill>
                  <a:srgbClr val="002060"/>
                </a:solidFill>
                <a:cs typeface="Segoe UI Light"/>
              </a:rPr>
              <a:t>або </a:t>
            </a:r>
            <a:r>
              <a:rPr lang="uk-UA" sz="2400" spc="87" dirty="0">
                <a:solidFill>
                  <a:srgbClr val="002060"/>
                </a:solidFill>
                <a:cs typeface="Segoe UI Light"/>
              </a:rPr>
              <a:t>психічному </a:t>
            </a:r>
            <a:r>
              <a:rPr lang="uk-UA" sz="2400" spc="61" dirty="0">
                <a:solidFill>
                  <a:srgbClr val="002060"/>
                </a:solidFill>
                <a:cs typeface="Segoe UI Light"/>
              </a:rPr>
              <a:t>здоров’ю </a:t>
            </a:r>
            <a:r>
              <a:rPr lang="uk-UA" sz="2400" spc="64" dirty="0">
                <a:solidFill>
                  <a:srgbClr val="002060"/>
                </a:solidFill>
                <a:cs typeface="Segoe UI Light"/>
              </a:rPr>
              <a:t>людини, </a:t>
            </a:r>
            <a:r>
              <a:rPr lang="uk-UA" sz="2400" spc="61" dirty="0">
                <a:solidFill>
                  <a:srgbClr val="002060"/>
                </a:solidFill>
                <a:cs typeface="Segoe UI Light"/>
              </a:rPr>
              <a:t>погрози </a:t>
            </a:r>
            <a:r>
              <a:rPr lang="uk-UA" sz="2400" spc="-621" dirty="0">
                <a:solidFill>
                  <a:srgbClr val="002060"/>
                </a:solidFill>
                <a:cs typeface="Segoe UI Light"/>
              </a:rPr>
              <a:t> </a:t>
            </a:r>
            <a:r>
              <a:rPr lang="uk-UA" sz="2400" spc="81" dirty="0">
                <a:solidFill>
                  <a:srgbClr val="002060"/>
                </a:solidFill>
                <a:cs typeface="Segoe UI Light"/>
              </a:rPr>
              <a:t>вчинення</a:t>
            </a:r>
            <a:r>
              <a:rPr lang="uk-UA" sz="2400" spc="5" dirty="0">
                <a:solidFill>
                  <a:srgbClr val="002060"/>
                </a:solidFill>
                <a:cs typeface="Segoe UI Light"/>
              </a:rPr>
              <a:t> </a:t>
            </a:r>
            <a:r>
              <a:rPr lang="uk-UA" sz="2400" spc="92" dirty="0">
                <a:solidFill>
                  <a:srgbClr val="002060"/>
                </a:solidFill>
                <a:cs typeface="Segoe UI Light"/>
              </a:rPr>
              <a:t>таких</a:t>
            </a:r>
            <a:r>
              <a:rPr lang="uk-UA" sz="2400" spc="5" dirty="0">
                <a:solidFill>
                  <a:srgbClr val="002060"/>
                </a:solidFill>
                <a:cs typeface="Segoe UI Light"/>
              </a:rPr>
              <a:t> </a:t>
            </a:r>
            <a:r>
              <a:rPr lang="uk-UA" sz="2400" spc="53" dirty="0">
                <a:solidFill>
                  <a:srgbClr val="002060"/>
                </a:solidFill>
                <a:cs typeface="Segoe UI Light"/>
              </a:rPr>
              <a:t>дій,</a:t>
            </a:r>
            <a:r>
              <a:rPr lang="uk-UA" sz="2400" spc="8" dirty="0">
                <a:solidFill>
                  <a:srgbClr val="002060"/>
                </a:solidFill>
                <a:cs typeface="Segoe UI Light"/>
              </a:rPr>
              <a:t> </a:t>
            </a:r>
            <a:r>
              <a:rPr lang="uk-UA" sz="2400" spc="71" dirty="0">
                <a:solidFill>
                  <a:srgbClr val="002060"/>
                </a:solidFill>
                <a:cs typeface="Segoe UI Light"/>
              </a:rPr>
              <a:t>примус,</a:t>
            </a:r>
            <a:r>
              <a:rPr lang="uk-UA" sz="2400" spc="3" dirty="0">
                <a:solidFill>
                  <a:srgbClr val="002060"/>
                </a:solidFill>
                <a:cs typeface="Segoe UI Light"/>
              </a:rPr>
              <a:t> </a:t>
            </a:r>
            <a:r>
              <a:rPr lang="uk-UA" sz="2400" spc="41" dirty="0">
                <a:solidFill>
                  <a:srgbClr val="002060"/>
                </a:solidFill>
                <a:cs typeface="Segoe UI Light"/>
              </a:rPr>
              <a:t>а</a:t>
            </a:r>
            <a:r>
              <a:rPr lang="uk-UA" sz="2400" spc="8" dirty="0">
                <a:solidFill>
                  <a:srgbClr val="002060"/>
                </a:solidFill>
                <a:cs typeface="Segoe UI Light"/>
              </a:rPr>
              <a:t> </a:t>
            </a:r>
            <a:r>
              <a:rPr lang="uk-UA" sz="2400" spc="109" dirty="0">
                <a:solidFill>
                  <a:srgbClr val="002060"/>
                </a:solidFill>
                <a:cs typeface="Segoe UI Light"/>
              </a:rPr>
              <a:t>також</a:t>
            </a:r>
            <a:r>
              <a:rPr lang="uk-UA" sz="2400" spc="5" dirty="0">
                <a:solidFill>
                  <a:srgbClr val="002060"/>
                </a:solidFill>
                <a:cs typeface="Segoe UI Light"/>
              </a:rPr>
              <a:t> </a:t>
            </a:r>
            <a:r>
              <a:rPr lang="uk-UA" sz="2400" spc="92" dirty="0">
                <a:solidFill>
                  <a:srgbClr val="002060"/>
                </a:solidFill>
                <a:cs typeface="Segoe UI Light"/>
              </a:rPr>
              <a:t>обмеження</a:t>
            </a:r>
            <a:r>
              <a:rPr lang="uk-UA" sz="2400" spc="5" dirty="0">
                <a:solidFill>
                  <a:srgbClr val="002060"/>
                </a:solidFill>
                <a:cs typeface="Segoe UI Light"/>
              </a:rPr>
              <a:t> </a:t>
            </a:r>
            <a:r>
              <a:rPr lang="uk-UA" sz="2400" spc="64" dirty="0">
                <a:solidFill>
                  <a:srgbClr val="002060"/>
                </a:solidFill>
                <a:cs typeface="Segoe UI Light"/>
              </a:rPr>
              <a:t>свободи.</a:t>
            </a:r>
            <a:endParaRPr lang="uk-UA" sz="2400" dirty="0">
              <a:solidFill>
                <a:srgbClr val="002060"/>
              </a:solidFill>
              <a:cs typeface="Segoe UI Light"/>
            </a:endParaRPr>
          </a:p>
          <a:p>
            <a:pPr algn="just"/>
            <a:r>
              <a:rPr lang="uk-UA" sz="2400" spc="79" dirty="0">
                <a:solidFill>
                  <a:srgbClr val="002060"/>
                </a:solidFill>
                <a:cs typeface="Segoe UI Light"/>
              </a:rPr>
              <a:t>Такі</a:t>
            </a:r>
            <a:r>
              <a:rPr lang="uk-UA" sz="2400" spc="3" dirty="0">
                <a:solidFill>
                  <a:srgbClr val="002060"/>
                </a:solidFill>
                <a:cs typeface="Segoe UI Light"/>
              </a:rPr>
              <a:t> </a:t>
            </a:r>
            <a:r>
              <a:rPr lang="uk-UA" sz="2400" spc="79" dirty="0">
                <a:solidFill>
                  <a:srgbClr val="002060"/>
                </a:solidFill>
                <a:cs typeface="Segoe UI Light"/>
              </a:rPr>
              <a:t>дії</a:t>
            </a:r>
            <a:r>
              <a:rPr lang="uk-UA" sz="2400" spc="5" dirty="0">
                <a:solidFill>
                  <a:srgbClr val="002060"/>
                </a:solidFill>
                <a:cs typeface="Segoe UI Light"/>
              </a:rPr>
              <a:t> </a:t>
            </a:r>
            <a:r>
              <a:rPr lang="uk-UA" sz="2400" spc="117" dirty="0">
                <a:solidFill>
                  <a:srgbClr val="002060"/>
                </a:solidFill>
                <a:cs typeface="Segoe UI Light"/>
              </a:rPr>
              <a:t>можуть</a:t>
            </a:r>
            <a:r>
              <a:rPr lang="uk-UA" sz="2400" dirty="0">
                <a:solidFill>
                  <a:srgbClr val="002060"/>
                </a:solidFill>
                <a:cs typeface="Segoe UI Light"/>
              </a:rPr>
              <a:t> </a:t>
            </a:r>
            <a:r>
              <a:rPr lang="uk-UA" sz="2400" spc="81" dirty="0">
                <a:solidFill>
                  <a:srgbClr val="002060"/>
                </a:solidFill>
                <a:cs typeface="Segoe UI Light"/>
              </a:rPr>
              <a:t>вчинятися</a:t>
            </a:r>
            <a:r>
              <a:rPr lang="uk-UA" sz="2400" spc="5" dirty="0">
                <a:solidFill>
                  <a:srgbClr val="002060"/>
                </a:solidFill>
                <a:cs typeface="Segoe UI Light"/>
              </a:rPr>
              <a:t> </a:t>
            </a:r>
            <a:r>
              <a:rPr lang="uk-UA" sz="2400" spc="102" dirty="0">
                <a:solidFill>
                  <a:srgbClr val="002060"/>
                </a:solidFill>
                <a:cs typeface="Segoe UI Light"/>
              </a:rPr>
              <a:t>як</a:t>
            </a:r>
            <a:r>
              <a:rPr lang="uk-UA" sz="2400" spc="5" dirty="0">
                <a:solidFill>
                  <a:srgbClr val="002060"/>
                </a:solidFill>
                <a:cs typeface="Segoe UI Light"/>
              </a:rPr>
              <a:t> </a:t>
            </a:r>
            <a:r>
              <a:rPr lang="uk-UA" sz="2400" spc="69" dirty="0">
                <a:solidFill>
                  <a:srgbClr val="002060"/>
                </a:solidFill>
                <a:cs typeface="Segoe UI Light"/>
              </a:rPr>
              <a:t>публічно,</a:t>
            </a:r>
            <a:r>
              <a:rPr lang="uk-UA" sz="2400" dirty="0">
                <a:solidFill>
                  <a:srgbClr val="002060"/>
                </a:solidFill>
                <a:cs typeface="Segoe UI Light"/>
              </a:rPr>
              <a:t> </a:t>
            </a:r>
            <a:r>
              <a:rPr lang="uk-UA" sz="2400" spc="94" dirty="0">
                <a:solidFill>
                  <a:srgbClr val="002060"/>
                </a:solidFill>
                <a:cs typeface="Segoe UI Light"/>
              </a:rPr>
              <a:t>так</a:t>
            </a:r>
            <a:r>
              <a:rPr lang="uk-UA" sz="2400" spc="3" dirty="0">
                <a:solidFill>
                  <a:srgbClr val="002060"/>
                </a:solidFill>
                <a:cs typeface="Segoe UI Light"/>
              </a:rPr>
              <a:t> </a:t>
            </a:r>
            <a:r>
              <a:rPr lang="uk-UA" sz="2400" spc="89" dirty="0">
                <a:solidFill>
                  <a:srgbClr val="002060"/>
                </a:solidFill>
                <a:cs typeface="Segoe UI Light"/>
              </a:rPr>
              <a:t>і</a:t>
            </a:r>
            <a:r>
              <a:rPr lang="uk-UA" sz="2400" spc="3" dirty="0">
                <a:solidFill>
                  <a:srgbClr val="002060"/>
                </a:solidFill>
                <a:cs typeface="Segoe UI Light"/>
              </a:rPr>
              <a:t> </a:t>
            </a:r>
            <a:r>
              <a:rPr lang="uk-UA" sz="2400" spc="69" dirty="0">
                <a:solidFill>
                  <a:srgbClr val="002060"/>
                </a:solidFill>
                <a:cs typeface="Segoe UI Light"/>
              </a:rPr>
              <a:t>приватно.</a:t>
            </a:r>
            <a:endParaRPr lang="uk-UA" sz="2400" dirty="0">
              <a:solidFill>
                <a:srgbClr val="002060"/>
              </a:solidFill>
              <a:cs typeface="Segoe UI Light"/>
            </a:endParaRPr>
          </a:p>
          <a:p>
            <a:pPr algn="just"/>
            <a:r>
              <a:rPr lang="uk-UA" sz="2400" spc="51" dirty="0">
                <a:solidFill>
                  <a:srgbClr val="002060"/>
                </a:solidFill>
                <a:cs typeface="Segoe UI Light"/>
              </a:rPr>
              <a:t>ҐЗН</a:t>
            </a:r>
            <a:r>
              <a:rPr lang="uk-UA" sz="2400" spc="3" dirty="0">
                <a:solidFill>
                  <a:srgbClr val="002060"/>
                </a:solidFill>
                <a:cs typeface="Segoe UI Light"/>
              </a:rPr>
              <a:t> </a:t>
            </a:r>
            <a:r>
              <a:rPr lang="uk-UA" sz="2400" spc="38" dirty="0">
                <a:solidFill>
                  <a:srgbClr val="002060"/>
                </a:solidFill>
                <a:cs typeface="Segoe UI Light"/>
              </a:rPr>
              <a:t>є</a:t>
            </a:r>
            <a:r>
              <a:rPr lang="uk-UA" sz="2400" spc="3" dirty="0">
                <a:solidFill>
                  <a:srgbClr val="002060"/>
                </a:solidFill>
                <a:cs typeface="Segoe UI Light"/>
              </a:rPr>
              <a:t> </a:t>
            </a:r>
            <a:r>
              <a:rPr lang="uk-UA" sz="2400" spc="89" dirty="0">
                <a:solidFill>
                  <a:srgbClr val="002060"/>
                </a:solidFill>
                <a:cs typeface="Segoe UI Light"/>
              </a:rPr>
              <a:t>проявом</a:t>
            </a:r>
            <a:r>
              <a:rPr lang="uk-UA" sz="2400" spc="3" dirty="0">
                <a:solidFill>
                  <a:srgbClr val="002060"/>
                </a:solidFill>
                <a:cs typeface="Segoe UI Light"/>
              </a:rPr>
              <a:t> </a:t>
            </a:r>
            <a:r>
              <a:rPr lang="uk-UA" sz="2400" spc="69" dirty="0">
                <a:solidFill>
                  <a:srgbClr val="002060"/>
                </a:solidFill>
                <a:cs typeface="Segoe UI Light"/>
              </a:rPr>
              <a:t>ґендерної</a:t>
            </a:r>
            <a:r>
              <a:rPr lang="uk-UA" sz="2400" spc="3" dirty="0">
                <a:solidFill>
                  <a:srgbClr val="002060"/>
                </a:solidFill>
                <a:cs typeface="Segoe UI Light"/>
              </a:rPr>
              <a:t> </a:t>
            </a:r>
            <a:r>
              <a:rPr lang="uk-UA" sz="2400" spc="69" dirty="0">
                <a:solidFill>
                  <a:srgbClr val="002060"/>
                </a:solidFill>
                <a:cs typeface="Segoe UI Light"/>
              </a:rPr>
              <a:t>нерівності.</a:t>
            </a:r>
            <a:endParaRPr lang="uk-UA" sz="2400" dirty="0">
              <a:solidFill>
                <a:srgbClr val="002060"/>
              </a:solidFill>
              <a:cs typeface="Segoe UI Light"/>
            </a:endParaRPr>
          </a:p>
        </p:txBody>
      </p:sp>
      <p:sp>
        <p:nvSpPr>
          <p:cNvPr id="36866" name="AutoShape 2" descr="Селективний фокус здивована людина дивиться на сердитим тримаючи стілець, погрожуючи вдом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48574" y="4550474"/>
            <a:ext cx="3384978" cy="2256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089" y="4610836"/>
            <a:ext cx="3337776" cy="2230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484384" y="1368288"/>
            <a:ext cx="8118982" cy="2889093"/>
          </a:xfrm>
          <a:prstGeom prst="rect">
            <a:avLst/>
          </a:prstGeom>
        </p:spPr>
        <p:txBody>
          <a:bodyPr vert="horz" wrap="square" lIns="0" tIns="8732" rIns="0" bIns="0" rtlCol="0">
            <a:spAutoFit/>
          </a:bodyPr>
          <a:lstStyle/>
          <a:p>
            <a:pPr algn="ctr">
              <a:spcBef>
                <a:spcPts val="69"/>
              </a:spcBef>
            </a:pPr>
            <a:r>
              <a:rPr sz="2300" b="1" spc="148" dirty="0">
                <a:solidFill>
                  <a:srgbClr val="002060"/>
                </a:solidFill>
                <a:latin typeface="+mj-lt"/>
                <a:cs typeface="Segoe UI Light"/>
              </a:rPr>
              <a:t>КУЛЬТУРА</a:t>
            </a:r>
            <a:r>
              <a:rPr sz="2300" b="1" spc="-10" dirty="0">
                <a:solidFill>
                  <a:srgbClr val="002060"/>
                </a:solidFill>
                <a:latin typeface="+mj-lt"/>
                <a:cs typeface="Segoe UI Light"/>
              </a:rPr>
              <a:t> </a:t>
            </a:r>
            <a:r>
              <a:rPr sz="2300" b="1" spc="196" dirty="0">
                <a:solidFill>
                  <a:srgbClr val="002060"/>
                </a:solidFill>
                <a:latin typeface="+mj-lt"/>
                <a:cs typeface="Segoe UI Light"/>
              </a:rPr>
              <a:t>ЗҐВАЛТУВАННЯ</a:t>
            </a:r>
            <a:endParaRPr sz="2300" b="1">
              <a:solidFill>
                <a:srgbClr val="002060"/>
              </a:solidFill>
              <a:latin typeface="+mj-lt"/>
              <a:cs typeface="Segoe UI Light"/>
            </a:endParaRPr>
          </a:p>
          <a:p>
            <a:pPr marL="6468" marR="2587" indent="-2587" algn="ctr">
              <a:lnSpc>
                <a:spcPts val="2771"/>
              </a:lnSpc>
              <a:spcBef>
                <a:spcPts val="58"/>
              </a:spcBef>
            </a:pPr>
            <a:r>
              <a:rPr sz="2300" spc="171" dirty="0">
                <a:solidFill>
                  <a:srgbClr val="002060"/>
                </a:solidFill>
                <a:latin typeface="+mj-lt"/>
                <a:cs typeface="Segoe UI Light"/>
              </a:rPr>
              <a:t>Культура </a:t>
            </a:r>
            <a:r>
              <a:rPr sz="2300" spc="176" dirty="0">
                <a:solidFill>
                  <a:srgbClr val="002060"/>
                </a:solidFill>
                <a:latin typeface="+mj-lt"/>
                <a:cs typeface="Segoe UI Light"/>
              </a:rPr>
              <a:t>зґвалтування </a:t>
            </a:r>
            <a:r>
              <a:rPr sz="2300" spc="155" dirty="0">
                <a:solidFill>
                  <a:srgbClr val="002060"/>
                </a:solidFill>
                <a:latin typeface="+mj-lt"/>
                <a:cs typeface="Segoe UI Light"/>
              </a:rPr>
              <a:t>(англ. </a:t>
            </a:r>
            <a:r>
              <a:rPr sz="2300" spc="127" dirty="0">
                <a:solidFill>
                  <a:srgbClr val="002060"/>
                </a:solidFill>
                <a:latin typeface="+mj-lt"/>
                <a:cs typeface="Segoe UI Light"/>
              </a:rPr>
              <a:t>rape </a:t>
            </a:r>
            <a:r>
              <a:rPr sz="2300" spc="160" dirty="0">
                <a:solidFill>
                  <a:srgbClr val="002060"/>
                </a:solidFill>
                <a:latin typeface="+mj-lt"/>
                <a:cs typeface="Segoe UI Light"/>
              </a:rPr>
              <a:t>culture) </a:t>
            </a:r>
            <a:r>
              <a:rPr sz="2300" spc="15" dirty="0">
                <a:solidFill>
                  <a:srgbClr val="002060"/>
                </a:solidFill>
                <a:latin typeface="+mj-lt"/>
                <a:cs typeface="Segoe UI Light"/>
              </a:rPr>
              <a:t>— </a:t>
            </a:r>
            <a:r>
              <a:rPr sz="2300" spc="69" dirty="0">
                <a:solidFill>
                  <a:srgbClr val="002060"/>
                </a:solidFill>
                <a:latin typeface="+mj-lt"/>
                <a:cs typeface="Segoe UI Light"/>
              </a:rPr>
              <a:t>це </a:t>
            </a:r>
            <a:r>
              <a:rPr sz="2300" spc="71" dirty="0">
                <a:solidFill>
                  <a:srgbClr val="002060"/>
                </a:solidFill>
                <a:latin typeface="+mj-lt"/>
                <a:cs typeface="Segoe UI Light"/>
              </a:rPr>
              <a:t> </a:t>
            </a:r>
            <a:r>
              <a:rPr sz="2300" spc="84" dirty="0">
                <a:solidFill>
                  <a:srgbClr val="002060"/>
                </a:solidFill>
                <a:latin typeface="+mj-lt"/>
                <a:cs typeface="Segoe UI Light"/>
              </a:rPr>
              <a:t>соціокультурний </a:t>
            </a:r>
            <a:r>
              <a:rPr sz="2300" spc="79" dirty="0">
                <a:solidFill>
                  <a:srgbClr val="002060"/>
                </a:solidFill>
                <a:latin typeface="+mj-lt"/>
                <a:cs typeface="Segoe UI Light"/>
              </a:rPr>
              <a:t>контекст, у </a:t>
            </a:r>
            <a:r>
              <a:rPr sz="2300" spc="102" dirty="0">
                <a:solidFill>
                  <a:srgbClr val="002060"/>
                </a:solidFill>
                <a:latin typeface="+mj-lt"/>
                <a:cs typeface="Segoe UI Light"/>
              </a:rPr>
              <a:t>якому </a:t>
            </a:r>
            <a:r>
              <a:rPr sz="2300" spc="66" dirty="0">
                <a:solidFill>
                  <a:srgbClr val="002060"/>
                </a:solidFill>
                <a:latin typeface="+mj-lt"/>
                <a:cs typeface="Segoe UI Light"/>
              </a:rPr>
              <a:t>насильство, </a:t>
            </a:r>
            <a:r>
              <a:rPr sz="2300" spc="74" dirty="0">
                <a:solidFill>
                  <a:srgbClr val="002060"/>
                </a:solidFill>
                <a:latin typeface="+mj-lt"/>
                <a:cs typeface="Segoe UI Light"/>
              </a:rPr>
              <a:t>особливо </a:t>
            </a:r>
            <a:r>
              <a:rPr sz="2300" spc="79" dirty="0">
                <a:solidFill>
                  <a:srgbClr val="002060"/>
                </a:solidFill>
                <a:latin typeface="+mj-lt"/>
                <a:cs typeface="Segoe UI Light"/>
              </a:rPr>
              <a:t>щодо </a:t>
            </a:r>
            <a:r>
              <a:rPr sz="2300" spc="81" dirty="0">
                <a:solidFill>
                  <a:srgbClr val="002060"/>
                </a:solidFill>
                <a:latin typeface="+mj-lt"/>
                <a:cs typeface="Segoe UI Light"/>
              </a:rPr>
              <a:t> </a:t>
            </a:r>
            <a:r>
              <a:rPr sz="2300" spc="94" dirty="0">
                <a:solidFill>
                  <a:srgbClr val="002060"/>
                </a:solidFill>
                <a:latin typeface="+mj-lt"/>
                <a:cs typeface="Segoe UI Light"/>
              </a:rPr>
              <a:t>жінок, </a:t>
            </a:r>
            <a:r>
              <a:rPr sz="2300" spc="74" dirty="0">
                <a:solidFill>
                  <a:srgbClr val="002060"/>
                </a:solidFill>
                <a:latin typeface="+mj-lt"/>
                <a:cs typeface="Segoe UI Light"/>
              </a:rPr>
              <a:t>дітей </a:t>
            </a:r>
            <a:r>
              <a:rPr sz="2300" spc="69" dirty="0">
                <a:solidFill>
                  <a:srgbClr val="002060"/>
                </a:solidFill>
                <a:latin typeface="+mj-lt"/>
                <a:cs typeface="Segoe UI Light"/>
              </a:rPr>
              <a:t>та </a:t>
            </a:r>
            <a:r>
              <a:rPr sz="2300" spc="92" dirty="0">
                <a:solidFill>
                  <a:srgbClr val="002060"/>
                </a:solidFill>
                <a:latin typeface="+mj-lt"/>
                <a:cs typeface="Segoe UI Light"/>
              </a:rPr>
              <a:t>інших </a:t>
            </a:r>
            <a:r>
              <a:rPr sz="2300" spc="74" dirty="0">
                <a:solidFill>
                  <a:srgbClr val="002060"/>
                </a:solidFill>
                <a:latin typeface="+mj-lt"/>
                <a:cs typeface="Segoe UI Light"/>
              </a:rPr>
              <a:t>вразливих </a:t>
            </a:r>
            <a:r>
              <a:rPr sz="2300" spc="66" dirty="0">
                <a:solidFill>
                  <a:srgbClr val="002060"/>
                </a:solidFill>
                <a:latin typeface="+mj-lt"/>
                <a:cs typeface="Segoe UI Light"/>
              </a:rPr>
              <a:t>груп, </a:t>
            </a:r>
            <a:r>
              <a:rPr sz="2300" spc="87" dirty="0">
                <a:solidFill>
                  <a:srgbClr val="002060"/>
                </a:solidFill>
                <a:latin typeface="+mj-lt"/>
                <a:cs typeface="Segoe UI Light"/>
              </a:rPr>
              <a:t>вважається </a:t>
            </a:r>
            <a:r>
              <a:rPr sz="2300" spc="76" dirty="0">
                <a:solidFill>
                  <a:srgbClr val="002060"/>
                </a:solidFill>
                <a:latin typeface="+mj-lt"/>
                <a:cs typeface="Segoe UI Light"/>
              </a:rPr>
              <a:t>прийнятною </a:t>
            </a:r>
            <a:r>
              <a:rPr sz="2300" spc="61" dirty="0">
                <a:solidFill>
                  <a:srgbClr val="002060"/>
                </a:solidFill>
                <a:latin typeface="+mj-lt"/>
                <a:cs typeface="Segoe UI Light"/>
              </a:rPr>
              <a:t>або </a:t>
            </a:r>
            <a:r>
              <a:rPr sz="2300" spc="-621" dirty="0">
                <a:solidFill>
                  <a:srgbClr val="002060"/>
                </a:solidFill>
                <a:latin typeface="+mj-lt"/>
                <a:cs typeface="Segoe UI Light"/>
              </a:rPr>
              <a:t> </a:t>
            </a:r>
            <a:r>
              <a:rPr sz="2300" spc="81" dirty="0">
                <a:solidFill>
                  <a:srgbClr val="002060"/>
                </a:solidFill>
                <a:latin typeface="+mj-lt"/>
                <a:cs typeface="Segoe UI Light"/>
              </a:rPr>
              <a:t>нормальною </a:t>
            </a:r>
            <a:r>
              <a:rPr sz="2300" spc="74" dirty="0">
                <a:solidFill>
                  <a:srgbClr val="002060"/>
                </a:solidFill>
                <a:latin typeface="+mj-lt"/>
                <a:cs typeface="Segoe UI Light"/>
              </a:rPr>
              <a:t>поведінкою. </a:t>
            </a:r>
            <a:r>
              <a:rPr sz="2300" spc="61" dirty="0">
                <a:solidFill>
                  <a:srgbClr val="002060"/>
                </a:solidFill>
                <a:latin typeface="+mj-lt"/>
                <a:cs typeface="Segoe UI Light"/>
              </a:rPr>
              <a:t>Охоплює </a:t>
            </a:r>
            <a:r>
              <a:rPr sz="2300" spc="76" dirty="0">
                <a:solidFill>
                  <a:srgbClr val="002060"/>
                </a:solidFill>
                <a:latin typeface="+mj-lt"/>
                <a:cs typeface="Segoe UI Light"/>
              </a:rPr>
              <a:t>виправдання </a:t>
            </a:r>
            <a:r>
              <a:rPr sz="2300" spc="61" dirty="0">
                <a:solidFill>
                  <a:srgbClr val="002060"/>
                </a:solidFill>
                <a:latin typeface="+mj-lt"/>
                <a:cs typeface="Segoe UI Light"/>
              </a:rPr>
              <a:t>або </a:t>
            </a:r>
            <a:r>
              <a:rPr sz="2300" spc="87" dirty="0">
                <a:solidFill>
                  <a:srgbClr val="002060"/>
                </a:solidFill>
                <a:latin typeface="+mj-lt"/>
                <a:cs typeface="Segoe UI Light"/>
              </a:rPr>
              <a:t>мінімізацію </a:t>
            </a:r>
            <a:r>
              <a:rPr sz="2300" spc="89" dirty="0">
                <a:solidFill>
                  <a:srgbClr val="002060"/>
                </a:solidFill>
                <a:latin typeface="+mj-lt"/>
                <a:cs typeface="Segoe UI Light"/>
              </a:rPr>
              <a:t> </a:t>
            </a:r>
            <a:r>
              <a:rPr sz="2300" spc="66" dirty="0">
                <a:solidFill>
                  <a:srgbClr val="002060"/>
                </a:solidFill>
                <a:latin typeface="+mj-lt"/>
                <a:cs typeface="Segoe UI Light"/>
              </a:rPr>
              <a:t>осуду</a:t>
            </a:r>
            <a:r>
              <a:rPr sz="2300" spc="3" dirty="0">
                <a:solidFill>
                  <a:srgbClr val="002060"/>
                </a:solidFill>
                <a:latin typeface="+mj-lt"/>
                <a:cs typeface="Segoe UI Light"/>
              </a:rPr>
              <a:t> </a:t>
            </a:r>
            <a:r>
              <a:rPr sz="2300" spc="64" dirty="0">
                <a:solidFill>
                  <a:srgbClr val="002060"/>
                </a:solidFill>
                <a:latin typeface="+mj-lt"/>
                <a:cs typeface="Segoe UI Light"/>
              </a:rPr>
              <a:t>насильства,</a:t>
            </a:r>
            <a:r>
              <a:rPr sz="2300" dirty="0">
                <a:solidFill>
                  <a:srgbClr val="002060"/>
                </a:solidFill>
                <a:latin typeface="+mj-lt"/>
                <a:cs typeface="Segoe UI Light"/>
              </a:rPr>
              <a:t> </a:t>
            </a:r>
            <a:r>
              <a:rPr sz="2300" spc="41" dirty="0">
                <a:solidFill>
                  <a:srgbClr val="002060"/>
                </a:solidFill>
                <a:latin typeface="+mj-lt"/>
                <a:cs typeface="Segoe UI Light"/>
              </a:rPr>
              <a:t>а</a:t>
            </a:r>
            <a:r>
              <a:rPr sz="2300" spc="3" dirty="0">
                <a:solidFill>
                  <a:srgbClr val="002060"/>
                </a:solidFill>
                <a:latin typeface="+mj-lt"/>
                <a:cs typeface="Segoe UI Light"/>
              </a:rPr>
              <a:t> </a:t>
            </a:r>
            <a:r>
              <a:rPr sz="2300" spc="109" dirty="0">
                <a:solidFill>
                  <a:srgbClr val="002060"/>
                </a:solidFill>
                <a:latin typeface="+mj-lt"/>
                <a:cs typeface="Segoe UI Light"/>
              </a:rPr>
              <a:t>також</a:t>
            </a:r>
            <a:r>
              <a:rPr sz="2300" spc="3" dirty="0">
                <a:solidFill>
                  <a:srgbClr val="002060"/>
                </a:solidFill>
                <a:latin typeface="+mj-lt"/>
                <a:cs typeface="Segoe UI Light"/>
              </a:rPr>
              <a:t> </a:t>
            </a:r>
            <a:r>
              <a:rPr sz="2300" spc="84" dirty="0">
                <a:solidFill>
                  <a:srgbClr val="002060"/>
                </a:solidFill>
                <a:latin typeface="+mj-lt"/>
                <a:cs typeface="Segoe UI Light"/>
              </a:rPr>
              <a:t>відсутність</a:t>
            </a:r>
            <a:r>
              <a:rPr sz="2300" spc="3" dirty="0">
                <a:solidFill>
                  <a:srgbClr val="002060"/>
                </a:solidFill>
                <a:latin typeface="+mj-lt"/>
                <a:cs typeface="Segoe UI Light"/>
              </a:rPr>
              <a:t> </a:t>
            </a:r>
            <a:r>
              <a:rPr sz="2300" spc="74" dirty="0">
                <a:solidFill>
                  <a:srgbClr val="002060"/>
                </a:solidFill>
                <a:latin typeface="+mj-lt"/>
                <a:cs typeface="Segoe UI Light"/>
              </a:rPr>
              <a:t>покарання</a:t>
            </a:r>
            <a:r>
              <a:rPr sz="2300" dirty="0">
                <a:solidFill>
                  <a:srgbClr val="002060"/>
                </a:solidFill>
                <a:latin typeface="+mj-lt"/>
                <a:cs typeface="Segoe UI Light"/>
              </a:rPr>
              <a:t> </a:t>
            </a:r>
            <a:r>
              <a:rPr sz="2300" spc="61" dirty="0">
                <a:solidFill>
                  <a:srgbClr val="002060"/>
                </a:solidFill>
                <a:latin typeface="+mj-lt"/>
                <a:cs typeface="Segoe UI Light"/>
              </a:rPr>
              <a:t>для</a:t>
            </a:r>
            <a:r>
              <a:rPr sz="2300" spc="3" dirty="0">
                <a:solidFill>
                  <a:srgbClr val="002060"/>
                </a:solidFill>
                <a:latin typeface="+mj-lt"/>
                <a:cs typeface="Segoe UI Light"/>
              </a:rPr>
              <a:t> </a:t>
            </a:r>
            <a:r>
              <a:rPr sz="2300" spc="69" dirty="0">
                <a:solidFill>
                  <a:srgbClr val="002060"/>
                </a:solidFill>
                <a:latin typeface="+mj-lt"/>
                <a:cs typeface="Segoe UI Light"/>
              </a:rPr>
              <a:t>злочинців,</a:t>
            </a:r>
            <a:r>
              <a:rPr sz="2300" spc="5" dirty="0">
                <a:solidFill>
                  <a:srgbClr val="002060"/>
                </a:solidFill>
                <a:latin typeface="+mj-lt"/>
                <a:cs typeface="Segoe UI Light"/>
              </a:rPr>
              <a:t> </a:t>
            </a:r>
            <a:r>
              <a:rPr sz="2300" spc="99" dirty="0">
                <a:solidFill>
                  <a:srgbClr val="002060"/>
                </a:solidFill>
                <a:latin typeface="+mj-lt"/>
                <a:cs typeface="Segoe UI Light"/>
              </a:rPr>
              <a:t>що </a:t>
            </a:r>
            <a:r>
              <a:rPr sz="2300" spc="-621" dirty="0">
                <a:solidFill>
                  <a:srgbClr val="002060"/>
                </a:solidFill>
                <a:latin typeface="+mj-lt"/>
                <a:cs typeface="Segoe UI Light"/>
              </a:rPr>
              <a:t> </a:t>
            </a:r>
            <a:r>
              <a:rPr sz="2300" spc="64" dirty="0">
                <a:solidFill>
                  <a:srgbClr val="002060"/>
                </a:solidFill>
                <a:latin typeface="+mj-lt"/>
                <a:cs typeface="Segoe UI Light"/>
              </a:rPr>
              <a:t>сприяє</a:t>
            </a:r>
            <a:r>
              <a:rPr sz="2300" spc="5" dirty="0">
                <a:solidFill>
                  <a:srgbClr val="002060"/>
                </a:solidFill>
                <a:latin typeface="+mj-lt"/>
                <a:cs typeface="Segoe UI Light"/>
              </a:rPr>
              <a:t> </a:t>
            </a:r>
            <a:r>
              <a:rPr sz="2300" spc="66" dirty="0">
                <a:solidFill>
                  <a:srgbClr val="002060"/>
                </a:solidFill>
                <a:latin typeface="+mj-lt"/>
                <a:cs typeface="Segoe UI Light"/>
              </a:rPr>
              <a:t>безкарності</a:t>
            </a:r>
            <a:r>
              <a:rPr sz="2300" spc="3" dirty="0">
                <a:solidFill>
                  <a:srgbClr val="002060"/>
                </a:solidFill>
                <a:latin typeface="+mj-lt"/>
                <a:cs typeface="Segoe UI Light"/>
              </a:rPr>
              <a:t> </a:t>
            </a:r>
            <a:r>
              <a:rPr sz="2300" spc="79" dirty="0">
                <a:solidFill>
                  <a:srgbClr val="002060"/>
                </a:solidFill>
                <a:latin typeface="+mj-lt"/>
                <a:cs typeface="Segoe UI Light"/>
              </a:rPr>
              <a:t>й</a:t>
            </a:r>
            <a:r>
              <a:rPr sz="2300" spc="3" dirty="0">
                <a:solidFill>
                  <a:srgbClr val="002060"/>
                </a:solidFill>
                <a:latin typeface="+mj-lt"/>
                <a:cs typeface="Segoe UI Light"/>
              </a:rPr>
              <a:t> </a:t>
            </a:r>
            <a:r>
              <a:rPr sz="2300" spc="79" dirty="0">
                <a:solidFill>
                  <a:srgbClr val="002060"/>
                </a:solidFill>
                <a:latin typeface="+mj-lt"/>
                <a:cs typeface="Segoe UI Light"/>
              </a:rPr>
              <a:t>поширенню</a:t>
            </a:r>
            <a:r>
              <a:rPr sz="2300" spc="5" dirty="0">
                <a:solidFill>
                  <a:srgbClr val="002060"/>
                </a:solidFill>
                <a:latin typeface="+mj-lt"/>
                <a:cs typeface="Segoe UI Light"/>
              </a:rPr>
              <a:t> </a:t>
            </a:r>
            <a:r>
              <a:rPr sz="2300" spc="71" dirty="0">
                <a:solidFill>
                  <a:srgbClr val="002060"/>
                </a:solidFill>
                <a:latin typeface="+mj-lt"/>
                <a:cs typeface="Segoe UI Light"/>
              </a:rPr>
              <a:t>насильства</a:t>
            </a:r>
            <a:r>
              <a:rPr sz="2300" spc="3" dirty="0">
                <a:solidFill>
                  <a:srgbClr val="002060"/>
                </a:solidFill>
                <a:latin typeface="+mj-lt"/>
                <a:cs typeface="Segoe UI Light"/>
              </a:rPr>
              <a:t> </a:t>
            </a:r>
            <a:r>
              <a:rPr sz="2300" spc="125" dirty="0">
                <a:solidFill>
                  <a:srgbClr val="002060"/>
                </a:solidFill>
                <a:latin typeface="+mj-lt"/>
                <a:cs typeface="Segoe UI Light"/>
              </a:rPr>
              <a:t>в</a:t>
            </a:r>
            <a:r>
              <a:rPr sz="2300" spc="5" dirty="0">
                <a:solidFill>
                  <a:srgbClr val="002060"/>
                </a:solidFill>
                <a:latin typeface="+mj-lt"/>
                <a:cs typeface="Segoe UI Light"/>
              </a:rPr>
              <a:t> </a:t>
            </a:r>
            <a:r>
              <a:rPr sz="2300" spc="71" dirty="0">
                <a:solidFill>
                  <a:srgbClr val="002060"/>
                </a:solidFill>
                <a:latin typeface="+mj-lt"/>
                <a:cs typeface="Segoe UI Light"/>
              </a:rPr>
              <a:t>суспільстві.</a:t>
            </a:r>
            <a:endParaRPr sz="2300">
              <a:solidFill>
                <a:srgbClr val="002060"/>
              </a:solidFill>
              <a:latin typeface="+mj-lt"/>
              <a:cs typeface="Segoe UI Light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57290" y="0"/>
            <a:ext cx="6572296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428596" y="142852"/>
            <a:ext cx="8194075" cy="3587628"/>
          </a:xfrm>
          <a:prstGeom prst="rect">
            <a:avLst/>
          </a:prstGeom>
        </p:spPr>
        <p:txBody>
          <a:bodyPr vert="horz" wrap="square" lIns="0" tIns="5821" rIns="0" bIns="0" rtlCol="0">
            <a:spAutoFit/>
          </a:bodyPr>
          <a:lstStyle/>
          <a:p>
            <a:pPr marL="46894" marR="47541" indent="-1617" algn="just">
              <a:lnSpc>
                <a:spcPct val="100800"/>
              </a:lnSpc>
              <a:spcBef>
                <a:spcPts val="46"/>
              </a:spcBef>
            </a:pPr>
            <a:r>
              <a:rPr sz="2300" b="1" spc="171" dirty="0">
                <a:solidFill>
                  <a:srgbClr val="002060"/>
                </a:solidFill>
                <a:cs typeface="Segoe UI Light"/>
              </a:rPr>
              <a:t>Культура </a:t>
            </a:r>
            <a:r>
              <a:rPr sz="2300" b="1" spc="143" dirty="0">
                <a:solidFill>
                  <a:srgbClr val="002060"/>
                </a:solidFill>
                <a:cs typeface="Segoe UI Light"/>
              </a:rPr>
              <a:t>згоди </a:t>
            </a:r>
            <a:r>
              <a:rPr sz="2300" spc="148" dirty="0">
                <a:solidFill>
                  <a:srgbClr val="002060"/>
                </a:solidFill>
                <a:cs typeface="Segoe UI Light"/>
              </a:rPr>
              <a:t>(consent </a:t>
            </a:r>
            <a:r>
              <a:rPr sz="2300" spc="160" dirty="0">
                <a:solidFill>
                  <a:srgbClr val="002060"/>
                </a:solidFill>
                <a:cs typeface="Segoe UI Light"/>
              </a:rPr>
              <a:t>culture) </a:t>
            </a:r>
            <a:r>
              <a:rPr sz="2300" spc="15" dirty="0">
                <a:solidFill>
                  <a:srgbClr val="002060"/>
                </a:solidFill>
                <a:cs typeface="Segoe UI Light"/>
              </a:rPr>
              <a:t>— </a:t>
            </a:r>
            <a:r>
              <a:rPr sz="2300" spc="69" dirty="0">
                <a:solidFill>
                  <a:srgbClr val="002060"/>
                </a:solidFill>
                <a:cs typeface="Segoe UI Light"/>
              </a:rPr>
              <a:t>це </a:t>
            </a:r>
            <a:r>
              <a:rPr sz="2300" spc="94" dirty="0">
                <a:solidFill>
                  <a:srgbClr val="002060"/>
                </a:solidFill>
                <a:cs typeface="Segoe UI Light"/>
              </a:rPr>
              <a:t>комплекс </a:t>
            </a:r>
            <a:r>
              <a:rPr sz="2300" spc="76" dirty="0">
                <a:solidFill>
                  <a:srgbClr val="002060"/>
                </a:solidFill>
                <a:cs typeface="Segoe UI Light"/>
              </a:rPr>
              <a:t>переконань </a:t>
            </a:r>
            <a:r>
              <a:rPr sz="2300" spc="69" dirty="0">
                <a:solidFill>
                  <a:srgbClr val="002060"/>
                </a:solidFill>
                <a:cs typeface="Segoe UI Light"/>
              </a:rPr>
              <a:t>та </a:t>
            </a:r>
            <a:r>
              <a:rPr sz="2300" spc="71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300" spc="87" dirty="0">
                <a:solidFill>
                  <a:srgbClr val="002060"/>
                </a:solidFill>
                <a:cs typeface="Segoe UI Light"/>
              </a:rPr>
              <a:t>поведінкових</a:t>
            </a:r>
            <a:r>
              <a:rPr sz="2300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300" spc="71" dirty="0">
                <a:solidFill>
                  <a:srgbClr val="002060"/>
                </a:solidFill>
                <a:cs typeface="Segoe UI Light"/>
              </a:rPr>
              <a:t>звичок,</a:t>
            </a:r>
            <a:r>
              <a:rPr sz="2300" spc="5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300" spc="84" dirty="0">
                <a:solidFill>
                  <a:srgbClr val="002060"/>
                </a:solidFill>
                <a:cs typeface="Segoe UI Light"/>
              </a:rPr>
              <a:t>спрямованих</a:t>
            </a:r>
            <a:r>
              <a:rPr sz="2300" spc="5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300" spc="61" dirty="0">
                <a:solidFill>
                  <a:srgbClr val="002060"/>
                </a:solidFill>
                <a:cs typeface="Segoe UI Light"/>
              </a:rPr>
              <a:t>на</a:t>
            </a:r>
            <a:r>
              <a:rPr sz="2300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300" spc="46" dirty="0">
                <a:solidFill>
                  <a:srgbClr val="002060"/>
                </a:solidFill>
                <a:cs typeface="Segoe UI Light"/>
              </a:rPr>
              <a:t>те,</a:t>
            </a:r>
            <a:r>
              <a:rPr sz="2300" spc="3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300" spc="92" dirty="0">
                <a:solidFill>
                  <a:srgbClr val="002060"/>
                </a:solidFill>
                <a:cs typeface="Segoe UI Light"/>
              </a:rPr>
              <a:t>щоб</a:t>
            </a:r>
            <a:r>
              <a:rPr sz="2300" spc="3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300" spc="69" dirty="0">
                <a:solidFill>
                  <a:srgbClr val="002060"/>
                </a:solidFill>
                <a:cs typeface="Segoe UI Light"/>
              </a:rPr>
              <a:t>будь-яка</a:t>
            </a:r>
            <a:r>
              <a:rPr sz="2300" spc="3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300" spc="71" dirty="0">
                <a:solidFill>
                  <a:srgbClr val="002060"/>
                </a:solidFill>
                <a:cs typeface="Segoe UI Light"/>
              </a:rPr>
              <a:t>сексуальна </a:t>
            </a:r>
            <a:r>
              <a:rPr sz="2300" spc="-621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300" spc="69" dirty="0">
                <a:solidFill>
                  <a:srgbClr val="002060"/>
                </a:solidFill>
                <a:cs typeface="Segoe UI Light"/>
              </a:rPr>
              <a:t>взаємодія</a:t>
            </a:r>
            <a:r>
              <a:rPr sz="2300" spc="5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300" spc="74" dirty="0">
                <a:solidFill>
                  <a:srgbClr val="002060"/>
                </a:solidFill>
                <a:cs typeface="Segoe UI Light"/>
              </a:rPr>
              <a:t>відбувалася</a:t>
            </a:r>
            <a:r>
              <a:rPr sz="2300" spc="5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300" spc="10" dirty="0">
                <a:solidFill>
                  <a:srgbClr val="002060"/>
                </a:solidFill>
                <a:cs typeface="Segoe UI Light"/>
              </a:rPr>
              <a:t>за</a:t>
            </a:r>
            <a:r>
              <a:rPr sz="2300" spc="5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300" spc="81" dirty="0">
                <a:solidFill>
                  <a:srgbClr val="002060"/>
                </a:solidFill>
                <a:cs typeface="Segoe UI Light"/>
              </a:rPr>
              <a:t>усвідомленою</a:t>
            </a:r>
            <a:r>
              <a:rPr sz="2300" spc="8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300" spc="74" dirty="0">
                <a:solidFill>
                  <a:srgbClr val="002060"/>
                </a:solidFill>
                <a:cs typeface="Segoe UI Light"/>
              </a:rPr>
              <a:t>взаємною</a:t>
            </a:r>
            <a:r>
              <a:rPr sz="2300" spc="5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300" spc="51" dirty="0">
                <a:solidFill>
                  <a:srgbClr val="002060"/>
                </a:solidFill>
                <a:cs typeface="Segoe UI Light"/>
              </a:rPr>
              <a:t>згодою.</a:t>
            </a:r>
            <a:endParaRPr sz="2300">
              <a:solidFill>
                <a:srgbClr val="002060"/>
              </a:solidFill>
              <a:cs typeface="Segoe UI Light"/>
            </a:endParaRPr>
          </a:p>
          <a:p>
            <a:pPr algn="just">
              <a:spcBef>
                <a:spcPts val="20"/>
              </a:spcBef>
            </a:pPr>
            <a:r>
              <a:rPr sz="2300" spc="143" dirty="0">
                <a:solidFill>
                  <a:srgbClr val="002060"/>
                </a:solidFill>
                <a:cs typeface="Segoe UI Light"/>
              </a:rPr>
              <a:t>Що</a:t>
            </a:r>
            <a:r>
              <a:rPr sz="2300" spc="3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300" spc="84" dirty="0">
                <a:solidFill>
                  <a:srgbClr val="002060"/>
                </a:solidFill>
                <a:cs typeface="Segoe UI Light"/>
              </a:rPr>
              <a:t>таке</a:t>
            </a:r>
            <a:r>
              <a:rPr sz="2300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300" spc="84" dirty="0">
                <a:solidFill>
                  <a:srgbClr val="002060"/>
                </a:solidFill>
                <a:cs typeface="Segoe UI Light"/>
              </a:rPr>
              <a:t>свідома</a:t>
            </a:r>
            <a:r>
              <a:rPr sz="2300" spc="5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300" spc="89" dirty="0">
                <a:solidFill>
                  <a:srgbClr val="002060"/>
                </a:solidFill>
                <a:cs typeface="Segoe UI Light"/>
              </a:rPr>
              <a:t>і</a:t>
            </a:r>
            <a:r>
              <a:rPr sz="2300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300" spc="76" dirty="0">
                <a:solidFill>
                  <a:srgbClr val="002060"/>
                </a:solidFill>
                <a:cs typeface="Segoe UI Light"/>
              </a:rPr>
              <a:t>добровільна</a:t>
            </a:r>
            <a:r>
              <a:rPr sz="2300" spc="5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300" spc="51" dirty="0">
                <a:solidFill>
                  <a:srgbClr val="002060"/>
                </a:solidFill>
                <a:cs typeface="Segoe UI Light"/>
              </a:rPr>
              <a:t>згода</a:t>
            </a:r>
            <a:endParaRPr sz="2300">
              <a:solidFill>
                <a:srgbClr val="002060"/>
              </a:solidFill>
              <a:cs typeface="Segoe UI Light"/>
            </a:endParaRPr>
          </a:p>
          <a:p>
            <a:pPr algn="just">
              <a:spcBef>
                <a:spcPts val="23"/>
              </a:spcBef>
            </a:pPr>
            <a:r>
              <a:rPr sz="2300" spc="76" dirty="0">
                <a:solidFill>
                  <a:srgbClr val="002060"/>
                </a:solidFill>
                <a:cs typeface="Segoe UI Light"/>
              </a:rPr>
              <a:t>Свідома</a:t>
            </a:r>
            <a:r>
              <a:rPr sz="2300" spc="5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300" spc="51" dirty="0">
                <a:solidFill>
                  <a:srgbClr val="002060"/>
                </a:solidFill>
                <a:cs typeface="Segoe UI Light"/>
              </a:rPr>
              <a:t>згода</a:t>
            </a:r>
            <a:r>
              <a:rPr sz="2300" spc="8" dirty="0">
                <a:solidFill>
                  <a:srgbClr val="002060"/>
                </a:solidFill>
                <a:cs typeface="Segoe UI Light"/>
              </a:rPr>
              <a:t> – </a:t>
            </a:r>
            <a:r>
              <a:rPr sz="2300" spc="69" dirty="0">
                <a:solidFill>
                  <a:srgbClr val="002060"/>
                </a:solidFill>
                <a:cs typeface="Segoe UI Light"/>
              </a:rPr>
              <a:t>це</a:t>
            </a:r>
            <a:r>
              <a:rPr sz="2300" spc="5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300" spc="76" dirty="0">
                <a:solidFill>
                  <a:srgbClr val="002060"/>
                </a:solidFill>
                <a:cs typeface="Segoe UI Light"/>
              </a:rPr>
              <a:t>свідомий,</a:t>
            </a:r>
            <a:r>
              <a:rPr sz="2300" spc="10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300" spc="89" dirty="0">
                <a:solidFill>
                  <a:srgbClr val="002060"/>
                </a:solidFill>
                <a:cs typeface="Segoe UI Light"/>
              </a:rPr>
              <a:t>вільний</a:t>
            </a:r>
            <a:r>
              <a:rPr sz="2300" spc="8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300" spc="69" dirty="0">
                <a:solidFill>
                  <a:srgbClr val="002060"/>
                </a:solidFill>
                <a:cs typeface="Segoe UI Light"/>
              </a:rPr>
              <a:t>та</a:t>
            </a:r>
            <a:r>
              <a:rPr sz="2300" spc="5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300" spc="79" dirty="0">
                <a:solidFill>
                  <a:srgbClr val="002060"/>
                </a:solidFill>
                <a:cs typeface="Segoe UI Light"/>
              </a:rPr>
              <a:t>добровільний</a:t>
            </a:r>
            <a:r>
              <a:rPr sz="2300" spc="10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300" spc="89" dirty="0">
                <a:solidFill>
                  <a:srgbClr val="002060"/>
                </a:solidFill>
                <a:cs typeface="Segoe UI Light"/>
              </a:rPr>
              <a:t>вибір</a:t>
            </a:r>
            <a:r>
              <a:rPr sz="2300" spc="8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300" spc="53" dirty="0">
                <a:solidFill>
                  <a:srgbClr val="002060"/>
                </a:solidFill>
                <a:cs typeface="Segoe UI Light"/>
              </a:rPr>
              <a:t>осіб.</a:t>
            </a:r>
            <a:endParaRPr sz="2300">
              <a:solidFill>
                <a:srgbClr val="002060"/>
              </a:solidFill>
              <a:cs typeface="Segoe UI Light"/>
            </a:endParaRPr>
          </a:p>
          <a:p>
            <a:pPr marL="6468" marR="2587" algn="just">
              <a:lnSpc>
                <a:spcPts val="2771"/>
              </a:lnSpc>
              <a:spcBef>
                <a:spcPts val="56"/>
              </a:spcBef>
            </a:pPr>
            <a:r>
              <a:rPr sz="2300" spc="53" dirty="0">
                <a:solidFill>
                  <a:srgbClr val="002060"/>
                </a:solidFill>
                <a:cs typeface="Segoe UI Light"/>
              </a:rPr>
              <a:t>Згода</a:t>
            </a:r>
            <a:r>
              <a:rPr sz="2300" spc="5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300" spc="87" dirty="0">
                <a:solidFill>
                  <a:srgbClr val="002060"/>
                </a:solidFill>
                <a:cs typeface="Segoe UI Light"/>
              </a:rPr>
              <a:t>вважається</a:t>
            </a:r>
            <a:r>
              <a:rPr sz="2300" spc="8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300" spc="74" dirty="0">
                <a:solidFill>
                  <a:srgbClr val="002060"/>
                </a:solidFill>
                <a:cs typeface="Segoe UI Light"/>
              </a:rPr>
              <a:t>добровільною,</a:t>
            </a:r>
            <a:r>
              <a:rPr sz="2300" spc="10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300" spc="102" dirty="0">
                <a:solidFill>
                  <a:srgbClr val="002060"/>
                </a:solidFill>
                <a:cs typeface="Segoe UI Light"/>
              </a:rPr>
              <a:t>якщо</a:t>
            </a:r>
            <a:r>
              <a:rPr sz="2300" spc="8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300" spc="79" dirty="0">
                <a:solidFill>
                  <a:srgbClr val="002060"/>
                </a:solidFill>
                <a:cs typeface="Segoe UI Light"/>
              </a:rPr>
              <a:t>вона</a:t>
            </a:r>
            <a:r>
              <a:rPr sz="2300" spc="8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300" spc="38" dirty="0">
                <a:solidFill>
                  <a:srgbClr val="002060"/>
                </a:solidFill>
                <a:cs typeface="Segoe UI Light"/>
              </a:rPr>
              <a:t>є</a:t>
            </a:r>
            <a:r>
              <a:rPr sz="2300" spc="10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300" spc="74" dirty="0">
                <a:solidFill>
                  <a:srgbClr val="002060"/>
                </a:solidFill>
                <a:cs typeface="Segoe UI Light"/>
              </a:rPr>
              <a:t>результатом</a:t>
            </a:r>
            <a:r>
              <a:rPr sz="2300" spc="8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300" spc="89" dirty="0">
                <a:solidFill>
                  <a:srgbClr val="002060"/>
                </a:solidFill>
                <a:cs typeface="Segoe UI Light"/>
              </a:rPr>
              <a:t>вільного </a:t>
            </a:r>
            <a:r>
              <a:rPr sz="2300" spc="-619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300" spc="79" dirty="0">
                <a:solidFill>
                  <a:srgbClr val="002060"/>
                </a:solidFill>
                <a:cs typeface="Segoe UI Light"/>
              </a:rPr>
              <a:t>волевиявлення</a:t>
            </a:r>
            <a:r>
              <a:rPr sz="2300" spc="5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300" spc="53" dirty="0">
                <a:solidFill>
                  <a:srgbClr val="002060"/>
                </a:solidFill>
                <a:cs typeface="Segoe UI Light"/>
              </a:rPr>
              <a:t>особи,</a:t>
            </a:r>
            <a:r>
              <a:rPr sz="2300" spc="5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300" spc="-20" dirty="0">
                <a:solidFill>
                  <a:srgbClr val="002060"/>
                </a:solidFill>
                <a:cs typeface="Segoe UI Light"/>
              </a:rPr>
              <a:t>з</a:t>
            </a:r>
            <a:r>
              <a:rPr sz="2300" spc="5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300" spc="84" dirty="0">
                <a:solidFill>
                  <a:srgbClr val="002060"/>
                </a:solidFill>
                <a:cs typeface="Segoe UI Light"/>
              </a:rPr>
              <a:t>урахуванням</a:t>
            </a:r>
            <a:r>
              <a:rPr sz="2300" spc="5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300" spc="81" dirty="0">
                <a:solidFill>
                  <a:srgbClr val="002060"/>
                </a:solidFill>
                <a:cs typeface="Segoe UI Light"/>
              </a:rPr>
              <a:t>супутніх</a:t>
            </a:r>
            <a:r>
              <a:rPr sz="2300" spc="8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300" spc="76" dirty="0">
                <a:solidFill>
                  <a:srgbClr val="002060"/>
                </a:solidFill>
                <a:cs typeface="Segoe UI Light"/>
              </a:rPr>
              <a:t>обставин</a:t>
            </a:r>
            <a:endParaRPr sz="2300">
              <a:solidFill>
                <a:srgbClr val="002060"/>
              </a:solidFill>
              <a:cs typeface="Segoe UI Light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786050" y="3643314"/>
            <a:ext cx="3929090" cy="3086693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585293" y="692244"/>
            <a:ext cx="7999123" cy="2486099"/>
          </a:xfrm>
          <a:prstGeom prst="rect">
            <a:avLst/>
          </a:prstGeom>
        </p:spPr>
        <p:txBody>
          <a:bodyPr vert="horz" wrap="square" lIns="0" tIns="8732" rIns="0" bIns="0" rtlCol="0">
            <a:spAutoFit/>
          </a:bodyPr>
          <a:lstStyle/>
          <a:p>
            <a:pPr marL="2264" algn="ctr">
              <a:spcBef>
                <a:spcPts val="69"/>
              </a:spcBef>
            </a:pPr>
            <a:r>
              <a:rPr sz="2300" spc="232" dirty="0">
                <a:solidFill>
                  <a:srgbClr val="002060"/>
                </a:solidFill>
                <a:cs typeface="Segoe UI Light"/>
              </a:rPr>
              <a:t>В</a:t>
            </a:r>
            <a:r>
              <a:rPr sz="2300" spc="5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300" spc="214" dirty="0">
                <a:solidFill>
                  <a:srgbClr val="002060"/>
                </a:solidFill>
                <a:cs typeface="Segoe UI Light"/>
              </a:rPr>
              <a:t>чому</a:t>
            </a:r>
            <a:r>
              <a:rPr sz="2300" spc="10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300" spc="227" dirty="0">
                <a:solidFill>
                  <a:srgbClr val="002060"/>
                </a:solidFill>
                <a:cs typeface="Segoe UI Light"/>
              </a:rPr>
              <a:t>може</a:t>
            </a:r>
            <a:r>
              <a:rPr sz="2300" spc="8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300" spc="176" dirty="0">
                <a:solidFill>
                  <a:srgbClr val="002060"/>
                </a:solidFill>
                <a:cs typeface="Segoe UI Light"/>
              </a:rPr>
              <a:t>проявитися</a:t>
            </a:r>
            <a:r>
              <a:rPr sz="2300" spc="10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300" b="1" spc="148" dirty="0">
                <a:solidFill>
                  <a:srgbClr val="002060"/>
                </a:solidFill>
                <a:cs typeface="Segoe UI Light"/>
              </a:rPr>
              <a:t>НЕ</a:t>
            </a:r>
            <a:r>
              <a:rPr sz="2300" spc="8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300" spc="176" dirty="0">
                <a:solidFill>
                  <a:srgbClr val="002060"/>
                </a:solidFill>
                <a:cs typeface="Segoe UI Light"/>
              </a:rPr>
              <a:t>добровільна</a:t>
            </a:r>
            <a:r>
              <a:rPr sz="2300" spc="10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300" spc="109" dirty="0">
                <a:solidFill>
                  <a:srgbClr val="002060"/>
                </a:solidFill>
                <a:cs typeface="Segoe UI Light"/>
              </a:rPr>
              <a:t>згода?</a:t>
            </a:r>
            <a:endParaRPr sz="2300">
              <a:solidFill>
                <a:srgbClr val="002060"/>
              </a:solidFill>
              <a:cs typeface="Segoe UI Light"/>
            </a:endParaRPr>
          </a:p>
          <a:p>
            <a:pPr>
              <a:spcBef>
                <a:spcPts val="25"/>
              </a:spcBef>
            </a:pPr>
            <a:endParaRPr sz="2100">
              <a:solidFill>
                <a:srgbClr val="002060"/>
              </a:solidFill>
              <a:cs typeface="Segoe UI Light"/>
            </a:endParaRPr>
          </a:p>
          <a:p>
            <a:pPr marL="6145" marR="2587" indent="-2264" algn="ctr">
              <a:lnSpc>
                <a:spcPct val="100800"/>
              </a:lnSpc>
            </a:pPr>
            <a:r>
              <a:rPr sz="2300" spc="112" dirty="0">
                <a:solidFill>
                  <a:srgbClr val="002060"/>
                </a:solidFill>
                <a:cs typeface="Segoe UI Light"/>
              </a:rPr>
              <a:t>Якщо </a:t>
            </a:r>
            <a:r>
              <a:rPr sz="2300" spc="58" dirty="0">
                <a:solidFill>
                  <a:srgbClr val="002060"/>
                </a:solidFill>
                <a:cs typeface="Segoe UI Light"/>
              </a:rPr>
              <a:t>особа </a:t>
            </a:r>
            <a:r>
              <a:rPr sz="2300" spc="46" dirty="0">
                <a:solidFill>
                  <a:srgbClr val="002060"/>
                </a:solidFill>
                <a:cs typeface="Segoe UI Light"/>
              </a:rPr>
              <a:t>дає </a:t>
            </a:r>
            <a:r>
              <a:rPr sz="2300" spc="58" dirty="0">
                <a:solidFill>
                  <a:srgbClr val="002060"/>
                </a:solidFill>
                <a:cs typeface="Segoe UI Light"/>
              </a:rPr>
              <a:t>згоду </a:t>
            </a:r>
            <a:r>
              <a:rPr sz="2300" spc="61" dirty="0">
                <a:solidFill>
                  <a:srgbClr val="002060"/>
                </a:solidFill>
                <a:cs typeface="Segoe UI Light"/>
              </a:rPr>
              <a:t>на </a:t>
            </a:r>
            <a:r>
              <a:rPr sz="2300" spc="76" dirty="0">
                <a:solidFill>
                  <a:srgbClr val="002060"/>
                </a:solidFill>
                <a:cs typeface="Segoe UI Light"/>
              </a:rPr>
              <a:t>сексуальні </a:t>
            </a:r>
            <a:r>
              <a:rPr sz="2300" spc="74" dirty="0">
                <a:solidFill>
                  <a:srgbClr val="002060"/>
                </a:solidFill>
                <a:cs typeface="Segoe UI Light"/>
              </a:rPr>
              <a:t>послуги під </a:t>
            </a:r>
            <a:r>
              <a:rPr sz="2300" spc="99" dirty="0">
                <a:solidFill>
                  <a:srgbClr val="002060"/>
                </a:solidFill>
                <a:cs typeface="Segoe UI Light"/>
              </a:rPr>
              <a:t>тиском </a:t>
            </a:r>
            <a:r>
              <a:rPr sz="2300" spc="87" dirty="0">
                <a:solidFill>
                  <a:srgbClr val="002060"/>
                </a:solidFill>
                <a:cs typeface="Segoe UI Light"/>
              </a:rPr>
              <a:t>іншої </a:t>
            </a:r>
            <a:r>
              <a:rPr sz="2300" spc="89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300" spc="74" dirty="0">
                <a:solidFill>
                  <a:srgbClr val="002060"/>
                </a:solidFill>
                <a:cs typeface="Segoe UI Light"/>
              </a:rPr>
              <a:t>сторони </a:t>
            </a:r>
            <a:r>
              <a:rPr sz="2300" spc="61" dirty="0">
                <a:solidFill>
                  <a:srgbClr val="002060"/>
                </a:solidFill>
                <a:cs typeface="Segoe UI Light"/>
              </a:rPr>
              <a:t>або </a:t>
            </a:r>
            <a:r>
              <a:rPr sz="2300" spc="79" dirty="0">
                <a:solidFill>
                  <a:srgbClr val="002060"/>
                </a:solidFill>
                <a:cs typeface="Segoe UI Light"/>
              </a:rPr>
              <a:t>побоюючись </a:t>
            </a:r>
            <a:r>
              <a:rPr sz="2300" spc="10" dirty="0">
                <a:solidFill>
                  <a:srgbClr val="002060"/>
                </a:solidFill>
                <a:cs typeface="Segoe UI Light"/>
              </a:rPr>
              <a:t>за </a:t>
            </a:r>
            <a:r>
              <a:rPr sz="2300" spc="69" dirty="0">
                <a:solidFill>
                  <a:srgbClr val="002060"/>
                </a:solidFill>
                <a:cs typeface="Segoe UI Light"/>
              </a:rPr>
              <a:t>своє </a:t>
            </a:r>
            <a:r>
              <a:rPr sz="2300" spc="104" dirty="0">
                <a:solidFill>
                  <a:srgbClr val="002060"/>
                </a:solidFill>
                <a:cs typeface="Segoe UI Light"/>
              </a:rPr>
              <a:t>життя </a:t>
            </a:r>
            <a:r>
              <a:rPr sz="2300" spc="89" dirty="0">
                <a:solidFill>
                  <a:srgbClr val="002060"/>
                </a:solidFill>
                <a:cs typeface="Segoe UI Light"/>
              </a:rPr>
              <a:t>і </a:t>
            </a:r>
            <a:r>
              <a:rPr sz="2300" spc="58" dirty="0">
                <a:solidFill>
                  <a:srgbClr val="002060"/>
                </a:solidFill>
                <a:cs typeface="Segoe UI Light"/>
              </a:rPr>
              <a:t>здоров’я </a:t>
            </a:r>
            <a:r>
              <a:rPr sz="2300" spc="61" dirty="0">
                <a:solidFill>
                  <a:srgbClr val="002060"/>
                </a:solidFill>
                <a:cs typeface="Segoe UI Light"/>
              </a:rPr>
              <a:t>або дітей, </a:t>
            </a:r>
            <a:r>
              <a:rPr sz="2300" spc="64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300" spc="74" dirty="0">
                <a:solidFill>
                  <a:srgbClr val="002060"/>
                </a:solidFill>
                <a:cs typeface="Segoe UI Light"/>
              </a:rPr>
              <a:t>родичів,</a:t>
            </a:r>
            <a:r>
              <a:rPr sz="2300" spc="5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300" spc="74" dirty="0">
                <a:solidFill>
                  <a:srgbClr val="002060"/>
                </a:solidFill>
                <a:cs typeface="Segoe UI Light"/>
              </a:rPr>
              <a:t>знайомих</a:t>
            </a:r>
            <a:r>
              <a:rPr sz="2300" spc="8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300" spc="81" dirty="0">
                <a:solidFill>
                  <a:srgbClr val="002060"/>
                </a:solidFill>
                <a:cs typeface="Segoe UI Light"/>
              </a:rPr>
              <a:t>така</a:t>
            </a:r>
            <a:r>
              <a:rPr sz="2300" spc="5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300" spc="51" dirty="0">
                <a:solidFill>
                  <a:srgbClr val="002060"/>
                </a:solidFill>
                <a:cs typeface="Segoe UI Light"/>
              </a:rPr>
              <a:t>згода</a:t>
            </a:r>
            <a:r>
              <a:rPr sz="2300" spc="8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300" spc="64" dirty="0">
                <a:solidFill>
                  <a:srgbClr val="002060"/>
                </a:solidFill>
                <a:cs typeface="Segoe UI Light"/>
              </a:rPr>
              <a:t>не</a:t>
            </a:r>
            <a:r>
              <a:rPr sz="2300" spc="5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300" spc="38" dirty="0">
                <a:solidFill>
                  <a:srgbClr val="002060"/>
                </a:solidFill>
                <a:cs typeface="Segoe UI Light"/>
              </a:rPr>
              <a:t>є</a:t>
            </a:r>
            <a:r>
              <a:rPr sz="2300" spc="5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300" spc="79" dirty="0">
                <a:solidFill>
                  <a:srgbClr val="002060"/>
                </a:solidFill>
                <a:cs typeface="Segoe UI Light"/>
              </a:rPr>
              <a:t>добровільною</a:t>
            </a:r>
            <a:r>
              <a:rPr sz="2300" spc="8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300" spc="69" dirty="0">
                <a:solidFill>
                  <a:srgbClr val="002060"/>
                </a:solidFill>
                <a:cs typeface="Segoe UI Light"/>
              </a:rPr>
              <a:t>та</a:t>
            </a:r>
            <a:r>
              <a:rPr sz="2300" spc="5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300" spc="74" dirty="0">
                <a:solidFill>
                  <a:srgbClr val="002060"/>
                </a:solidFill>
                <a:cs typeface="Segoe UI Light"/>
              </a:rPr>
              <a:t>немає</a:t>
            </a:r>
            <a:r>
              <a:rPr sz="2300" spc="5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300" spc="76" dirty="0">
                <a:solidFill>
                  <a:srgbClr val="002060"/>
                </a:solidFill>
                <a:cs typeface="Segoe UI Light"/>
              </a:rPr>
              <a:t>ставати </a:t>
            </a:r>
            <a:r>
              <a:rPr sz="2300" spc="-621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300" spc="79" dirty="0">
                <a:solidFill>
                  <a:srgbClr val="002060"/>
                </a:solidFill>
                <a:cs typeface="Segoe UI Light"/>
              </a:rPr>
              <a:t>перешкодою</a:t>
            </a:r>
            <a:r>
              <a:rPr sz="2300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300" spc="61" dirty="0">
                <a:solidFill>
                  <a:srgbClr val="002060"/>
                </a:solidFill>
                <a:cs typeface="Segoe UI Light"/>
              </a:rPr>
              <a:t>для</a:t>
            </a:r>
            <a:r>
              <a:rPr sz="2300" spc="5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300" spc="74" dirty="0">
                <a:solidFill>
                  <a:srgbClr val="002060"/>
                </a:solidFill>
                <a:cs typeface="Segoe UI Light"/>
              </a:rPr>
              <a:t>покарання</a:t>
            </a:r>
            <a:r>
              <a:rPr sz="2300" spc="3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300" spc="79" dirty="0">
                <a:solidFill>
                  <a:srgbClr val="002060"/>
                </a:solidFill>
                <a:cs typeface="Segoe UI Light"/>
              </a:rPr>
              <a:t>кривдника.</a:t>
            </a:r>
            <a:endParaRPr sz="2300">
              <a:solidFill>
                <a:srgbClr val="002060"/>
              </a:solidFill>
              <a:cs typeface="Segoe UI Light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19270" y="3273128"/>
            <a:ext cx="5557272" cy="3346080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591471" y="697483"/>
            <a:ext cx="8032337" cy="4313457"/>
          </a:xfrm>
          <a:prstGeom prst="rect">
            <a:avLst/>
          </a:prstGeom>
        </p:spPr>
        <p:txBody>
          <a:bodyPr vert="horz" wrap="square" lIns="0" tIns="8732" rIns="0" bIns="0" rtlCol="0">
            <a:spAutoFit/>
          </a:bodyPr>
          <a:lstStyle/>
          <a:p>
            <a:pPr algn="ctr"/>
            <a:r>
              <a:rPr sz="2300" spc="143" dirty="0">
                <a:solidFill>
                  <a:srgbClr val="002060"/>
                </a:solidFill>
                <a:cs typeface="Segoe UI Light"/>
              </a:rPr>
              <a:t>З’ясуйте,</a:t>
            </a:r>
            <a:r>
              <a:rPr sz="2300" spc="3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300" spc="219" dirty="0">
                <a:solidFill>
                  <a:srgbClr val="002060"/>
                </a:solidFill>
                <a:cs typeface="Segoe UI Light"/>
              </a:rPr>
              <a:t>що</a:t>
            </a:r>
            <a:r>
              <a:rPr sz="2300" spc="3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300" spc="229" dirty="0">
                <a:solidFill>
                  <a:srgbClr val="002060"/>
                </a:solidFill>
                <a:cs typeface="Segoe UI Light"/>
              </a:rPr>
              <a:t>вам</a:t>
            </a:r>
            <a:r>
              <a:rPr sz="2300" spc="8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300" spc="153" dirty="0">
                <a:solidFill>
                  <a:srgbClr val="002060"/>
                </a:solidFill>
                <a:cs typeface="Segoe UI Light"/>
              </a:rPr>
              <a:t>потрібно</a:t>
            </a:r>
            <a:endParaRPr sz="2300" dirty="0">
              <a:solidFill>
                <a:srgbClr val="002060"/>
              </a:solidFill>
              <a:cs typeface="Segoe UI Light"/>
            </a:endParaRPr>
          </a:p>
          <a:p>
            <a:pPr marL="6468" marR="942403" indent="80205" algn="just">
              <a:lnSpc>
                <a:spcPts val="2771"/>
              </a:lnSpc>
              <a:spcBef>
                <a:spcPts val="97"/>
              </a:spcBef>
              <a:buChar char="-"/>
              <a:tabLst>
                <a:tab pos="284597" algn="l"/>
              </a:tabLst>
            </a:pPr>
            <a:r>
              <a:rPr sz="2300" spc="81" dirty="0">
                <a:solidFill>
                  <a:srgbClr val="002060"/>
                </a:solidFill>
                <a:cs typeface="Segoe UI Light"/>
              </a:rPr>
              <a:t>Подумайте</a:t>
            </a:r>
            <a:r>
              <a:rPr sz="2300" spc="5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300" spc="71" dirty="0">
                <a:solidFill>
                  <a:srgbClr val="002060"/>
                </a:solidFill>
                <a:cs typeface="Segoe UI Light"/>
              </a:rPr>
              <a:t>про</a:t>
            </a:r>
            <a:r>
              <a:rPr sz="2300" spc="3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300" spc="46" dirty="0">
                <a:solidFill>
                  <a:srgbClr val="002060"/>
                </a:solidFill>
                <a:cs typeface="Segoe UI Light"/>
              </a:rPr>
              <a:t>те,</a:t>
            </a:r>
            <a:r>
              <a:rPr sz="2300" spc="3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300" spc="99" dirty="0">
                <a:solidFill>
                  <a:srgbClr val="002060"/>
                </a:solidFill>
                <a:cs typeface="Segoe UI Light"/>
              </a:rPr>
              <a:t>що</a:t>
            </a:r>
            <a:r>
              <a:rPr sz="2300" spc="3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300" spc="99" dirty="0">
                <a:solidFill>
                  <a:srgbClr val="002060"/>
                </a:solidFill>
                <a:cs typeface="Segoe UI Light"/>
              </a:rPr>
              <a:t>важливо</a:t>
            </a:r>
            <a:r>
              <a:rPr sz="2300" spc="3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300" spc="61" dirty="0">
                <a:solidFill>
                  <a:srgbClr val="002060"/>
                </a:solidFill>
                <a:cs typeface="Segoe UI Light"/>
              </a:rPr>
              <a:t>для</a:t>
            </a:r>
            <a:r>
              <a:rPr sz="2300" spc="5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300" spc="71" dirty="0">
                <a:solidFill>
                  <a:srgbClr val="002060"/>
                </a:solidFill>
                <a:cs typeface="Segoe UI Light"/>
              </a:rPr>
              <a:t>вас</a:t>
            </a:r>
            <a:r>
              <a:rPr sz="2300" spc="5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300" spc="79" dirty="0">
                <a:solidFill>
                  <a:srgbClr val="002060"/>
                </a:solidFill>
                <a:cs typeface="Segoe UI Light"/>
              </a:rPr>
              <a:t>у</a:t>
            </a:r>
            <a:r>
              <a:rPr sz="2300" spc="5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300" spc="76" dirty="0">
                <a:solidFill>
                  <a:srgbClr val="002060"/>
                </a:solidFill>
                <a:cs typeface="Segoe UI Light"/>
              </a:rPr>
              <a:t>сексі</a:t>
            </a:r>
            <a:r>
              <a:rPr sz="2300" spc="5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300" spc="71" dirty="0">
                <a:solidFill>
                  <a:srgbClr val="002060"/>
                </a:solidFill>
                <a:cs typeface="Segoe UI Light"/>
              </a:rPr>
              <a:t>фізично</a:t>
            </a:r>
            <a:r>
              <a:rPr sz="2300" spc="3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300" spc="69" dirty="0">
                <a:solidFill>
                  <a:srgbClr val="002060"/>
                </a:solidFill>
                <a:cs typeface="Segoe UI Light"/>
              </a:rPr>
              <a:t>та </a:t>
            </a:r>
            <a:r>
              <a:rPr sz="2300" spc="-619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300" spc="76" dirty="0">
                <a:solidFill>
                  <a:srgbClr val="002060"/>
                </a:solidFill>
                <a:cs typeface="Segoe UI Light"/>
              </a:rPr>
              <a:t>емоційно.</a:t>
            </a:r>
            <a:endParaRPr sz="2300" dirty="0">
              <a:solidFill>
                <a:srgbClr val="002060"/>
              </a:solidFill>
              <a:cs typeface="Segoe UI Light"/>
            </a:endParaRPr>
          </a:p>
          <a:p>
            <a:pPr marL="6468" marR="491576" indent="80205" algn="just">
              <a:lnSpc>
                <a:spcPts val="2771"/>
              </a:lnSpc>
              <a:buChar char="-"/>
              <a:tabLst>
                <a:tab pos="284597" algn="l"/>
              </a:tabLst>
            </a:pPr>
            <a:r>
              <a:rPr sz="2300" spc="109" dirty="0">
                <a:solidFill>
                  <a:srgbClr val="002060"/>
                </a:solidFill>
                <a:cs typeface="Segoe UI Light"/>
              </a:rPr>
              <a:t>Які</a:t>
            </a:r>
            <a:r>
              <a:rPr sz="2300" spc="5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300" spc="94" dirty="0">
                <a:solidFill>
                  <a:srgbClr val="002060"/>
                </a:solidFill>
                <a:cs typeface="Segoe UI Light"/>
              </a:rPr>
              <a:t>ваші</a:t>
            </a:r>
            <a:r>
              <a:rPr sz="2300" spc="5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300" spc="69" dirty="0">
                <a:solidFill>
                  <a:srgbClr val="002060"/>
                </a:solidFill>
                <a:cs typeface="Segoe UI Light"/>
              </a:rPr>
              <a:t>кордони,</a:t>
            </a:r>
            <a:r>
              <a:rPr sz="2300" spc="3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300" spc="89" dirty="0">
                <a:solidFill>
                  <a:srgbClr val="002060"/>
                </a:solidFill>
                <a:cs typeface="Segoe UI Light"/>
              </a:rPr>
              <a:t>коли</a:t>
            </a:r>
            <a:r>
              <a:rPr sz="2300" spc="5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300" spc="97" dirty="0">
                <a:solidFill>
                  <a:srgbClr val="002060"/>
                </a:solidFill>
                <a:cs typeface="Segoe UI Light"/>
              </a:rPr>
              <a:t>мова</a:t>
            </a:r>
            <a:r>
              <a:rPr sz="2300" spc="3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300" spc="61" dirty="0">
                <a:solidFill>
                  <a:srgbClr val="002060"/>
                </a:solidFill>
                <a:cs typeface="Segoe UI Light"/>
              </a:rPr>
              <a:t>йде</a:t>
            </a:r>
            <a:r>
              <a:rPr sz="2300" spc="3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300" spc="71" dirty="0">
                <a:solidFill>
                  <a:srgbClr val="002060"/>
                </a:solidFill>
                <a:cs typeface="Segoe UI Light"/>
              </a:rPr>
              <a:t>про</a:t>
            </a:r>
            <a:r>
              <a:rPr sz="2300" spc="5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300" spc="69" dirty="0">
                <a:solidFill>
                  <a:srgbClr val="002060"/>
                </a:solidFill>
                <a:cs typeface="Segoe UI Light"/>
              </a:rPr>
              <a:t>секс?</a:t>
            </a:r>
            <a:r>
              <a:rPr sz="2300" spc="5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300" spc="99" dirty="0">
                <a:solidFill>
                  <a:srgbClr val="002060"/>
                </a:solidFill>
                <a:cs typeface="Segoe UI Light"/>
              </a:rPr>
              <a:t>Чи</a:t>
            </a:r>
            <a:r>
              <a:rPr sz="2300" spc="3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300" spc="38" dirty="0">
                <a:solidFill>
                  <a:srgbClr val="002060"/>
                </a:solidFill>
                <a:cs typeface="Segoe UI Light"/>
              </a:rPr>
              <a:t>є</a:t>
            </a:r>
            <a:r>
              <a:rPr sz="2300" spc="8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300" spc="66" dirty="0">
                <a:solidFill>
                  <a:srgbClr val="002060"/>
                </a:solidFill>
                <a:cs typeface="Segoe UI Light"/>
              </a:rPr>
              <a:t>щось,</a:t>
            </a:r>
            <a:r>
              <a:rPr sz="2300" spc="3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300" spc="99" dirty="0">
                <a:solidFill>
                  <a:srgbClr val="002060"/>
                </a:solidFill>
                <a:cs typeface="Segoe UI Light"/>
              </a:rPr>
              <a:t>що</a:t>
            </a:r>
            <a:r>
              <a:rPr sz="2300" spc="3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300" spc="102" dirty="0">
                <a:solidFill>
                  <a:srgbClr val="002060"/>
                </a:solidFill>
                <a:cs typeface="Segoe UI Light"/>
              </a:rPr>
              <a:t>ви </a:t>
            </a:r>
            <a:r>
              <a:rPr sz="2300" spc="-619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300" spc="81" dirty="0">
                <a:solidFill>
                  <a:srgbClr val="002060"/>
                </a:solidFill>
                <a:cs typeface="Segoe UI Light"/>
              </a:rPr>
              <a:t>точно</a:t>
            </a:r>
            <a:r>
              <a:rPr sz="2300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300" spc="64" dirty="0">
                <a:solidFill>
                  <a:srgbClr val="002060"/>
                </a:solidFill>
                <a:cs typeface="Segoe UI Light"/>
              </a:rPr>
              <a:t>не</a:t>
            </a:r>
            <a:r>
              <a:rPr sz="2300" spc="3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300" spc="92" dirty="0">
                <a:solidFill>
                  <a:srgbClr val="002060"/>
                </a:solidFill>
                <a:cs typeface="Segoe UI Light"/>
              </a:rPr>
              <a:t>готові</a:t>
            </a:r>
            <a:r>
              <a:rPr sz="2300" spc="5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300" spc="74" dirty="0">
                <a:solidFill>
                  <a:srgbClr val="002060"/>
                </a:solidFill>
                <a:cs typeface="Segoe UI Light"/>
              </a:rPr>
              <a:t>робити?</a:t>
            </a:r>
            <a:endParaRPr sz="2300" dirty="0">
              <a:solidFill>
                <a:srgbClr val="002060"/>
              </a:solidFill>
              <a:cs typeface="Segoe UI Light"/>
            </a:endParaRPr>
          </a:p>
          <a:p>
            <a:pPr marL="6468" marR="2587" indent="80205" algn="just">
              <a:lnSpc>
                <a:spcPts val="2771"/>
              </a:lnSpc>
              <a:spcBef>
                <a:spcPts val="3"/>
              </a:spcBef>
              <a:buChar char="-"/>
              <a:tabLst>
                <a:tab pos="284597" algn="l"/>
              </a:tabLst>
            </a:pPr>
            <a:r>
              <a:rPr sz="2300" spc="94" dirty="0">
                <a:solidFill>
                  <a:srgbClr val="002060"/>
                </a:solidFill>
                <a:cs typeface="Segoe UI Light"/>
              </a:rPr>
              <a:t>Яка</a:t>
            </a:r>
            <a:r>
              <a:rPr sz="2300" spc="3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300" spc="79" dirty="0">
                <a:solidFill>
                  <a:srgbClr val="002060"/>
                </a:solidFill>
                <a:cs typeface="Segoe UI Light"/>
              </a:rPr>
              <a:t>контрацепція</a:t>
            </a:r>
            <a:r>
              <a:rPr sz="2300" spc="3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300" spc="109" dirty="0">
                <a:solidFill>
                  <a:srgbClr val="002060"/>
                </a:solidFill>
                <a:cs typeface="Segoe UI Light"/>
              </a:rPr>
              <a:t>вам</a:t>
            </a:r>
            <a:r>
              <a:rPr sz="2300" spc="3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300" spc="76" dirty="0">
                <a:solidFill>
                  <a:srgbClr val="002060"/>
                </a:solidFill>
                <a:cs typeface="Segoe UI Light"/>
              </a:rPr>
              <a:t>підходить?</a:t>
            </a:r>
            <a:r>
              <a:rPr sz="2300" spc="3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300" spc="99" dirty="0">
                <a:solidFill>
                  <a:srgbClr val="002060"/>
                </a:solidFill>
                <a:cs typeface="Segoe UI Light"/>
              </a:rPr>
              <a:t>Чи</a:t>
            </a:r>
            <a:r>
              <a:rPr sz="2300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300" spc="92" dirty="0">
                <a:solidFill>
                  <a:srgbClr val="002060"/>
                </a:solidFill>
                <a:cs typeface="Segoe UI Light"/>
              </a:rPr>
              <a:t>готові</a:t>
            </a:r>
            <a:r>
              <a:rPr sz="2300" spc="5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300" spc="102" dirty="0">
                <a:solidFill>
                  <a:srgbClr val="002060"/>
                </a:solidFill>
                <a:cs typeface="Segoe UI Light"/>
              </a:rPr>
              <a:t>ви</a:t>
            </a:r>
            <a:r>
              <a:rPr sz="2300" spc="3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300" spc="66" dirty="0">
                <a:solidFill>
                  <a:srgbClr val="002060"/>
                </a:solidFill>
                <a:cs typeface="Segoe UI Light"/>
              </a:rPr>
              <a:t>займатися</a:t>
            </a:r>
            <a:r>
              <a:rPr sz="2300" spc="5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300" spc="89" dirty="0">
                <a:solidFill>
                  <a:srgbClr val="002060"/>
                </a:solidFill>
                <a:cs typeface="Segoe UI Light"/>
              </a:rPr>
              <a:t>сексом </a:t>
            </a:r>
            <a:r>
              <a:rPr sz="2300" spc="-621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300" spc="33" dirty="0">
                <a:solidFill>
                  <a:srgbClr val="002060"/>
                </a:solidFill>
                <a:cs typeface="Segoe UI Light"/>
              </a:rPr>
              <a:t>без</a:t>
            </a:r>
            <a:r>
              <a:rPr sz="2300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300" spc="58" dirty="0">
                <a:solidFill>
                  <a:srgbClr val="002060"/>
                </a:solidFill>
                <a:cs typeface="Segoe UI Light"/>
              </a:rPr>
              <a:t>захисту?</a:t>
            </a:r>
            <a:endParaRPr sz="2300" dirty="0">
              <a:solidFill>
                <a:srgbClr val="002060"/>
              </a:solidFill>
              <a:cs typeface="Segoe UI Light"/>
            </a:endParaRPr>
          </a:p>
          <a:p>
            <a:pPr marL="6468" marR="130332" indent="80205" algn="just">
              <a:lnSpc>
                <a:spcPts val="2771"/>
              </a:lnSpc>
              <a:buChar char="-"/>
              <a:tabLst>
                <a:tab pos="284597" algn="l"/>
              </a:tabLst>
            </a:pPr>
            <a:r>
              <a:rPr sz="2300" spc="99" dirty="0">
                <a:solidFill>
                  <a:srgbClr val="002060"/>
                </a:solidFill>
                <a:cs typeface="Segoe UI Light"/>
              </a:rPr>
              <a:t>Чи</a:t>
            </a:r>
            <a:r>
              <a:rPr sz="2300" spc="3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300" spc="74" dirty="0">
                <a:solidFill>
                  <a:srgbClr val="002060"/>
                </a:solidFill>
                <a:cs typeface="Segoe UI Light"/>
              </a:rPr>
              <a:t>довіряєте</a:t>
            </a:r>
            <a:r>
              <a:rPr sz="2300" spc="5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300" spc="102" dirty="0" err="1">
                <a:solidFill>
                  <a:srgbClr val="002060"/>
                </a:solidFill>
                <a:cs typeface="Segoe UI Light"/>
              </a:rPr>
              <a:t>ви</a:t>
            </a:r>
            <a:r>
              <a:rPr sz="2300" spc="5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300" spc="64" dirty="0" err="1">
                <a:solidFill>
                  <a:srgbClr val="002060"/>
                </a:solidFill>
                <a:cs typeface="Segoe UI Light"/>
              </a:rPr>
              <a:t>партнер</a:t>
            </a:r>
            <a:r>
              <a:rPr lang="uk-UA" sz="2300" spc="64" dirty="0">
                <a:solidFill>
                  <a:srgbClr val="002060"/>
                </a:solidFill>
                <a:cs typeface="Segoe UI Light"/>
              </a:rPr>
              <a:t>у/</a:t>
            </a:r>
            <a:r>
              <a:rPr sz="2300" spc="64" dirty="0" err="1">
                <a:solidFill>
                  <a:srgbClr val="002060"/>
                </a:solidFill>
                <a:cs typeface="Segoe UI Light"/>
              </a:rPr>
              <a:t>ці</a:t>
            </a:r>
            <a:r>
              <a:rPr sz="2300" spc="64" dirty="0">
                <a:solidFill>
                  <a:srgbClr val="002060"/>
                </a:solidFill>
                <a:cs typeface="Segoe UI Light"/>
              </a:rPr>
              <a:t>?</a:t>
            </a:r>
            <a:r>
              <a:rPr sz="2300" spc="3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300" spc="143" dirty="0">
                <a:solidFill>
                  <a:srgbClr val="002060"/>
                </a:solidFill>
                <a:cs typeface="Segoe UI Light"/>
              </a:rPr>
              <a:t>Що</a:t>
            </a:r>
            <a:r>
              <a:rPr sz="2300" spc="5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300" spc="66" dirty="0">
                <a:solidFill>
                  <a:srgbClr val="002060"/>
                </a:solidFill>
                <a:cs typeface="Segoe UI Light"/>
              </a:rPr>
              <a:t>треба</a:t>
            </a:r>
            <a:r>
              <a:rPr sz="2300" spc="5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300" spc="71" dirty="0">
                <a:solidFill>
                  <a:srgbClr val="002060"/>
                </a:solidFill>
                <a:cs typeface="Segoe UI Light"/>
              </a:rPr>
              <a:t>змінити,</a:t>
            </a:r>
            <a:r>
              <a:rPr sz="2300" spc="5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300" spc="102" dirty="0">
                <a:solidFill>
                  <a:srgbClr val="002060"/>
                </a:solidFill>
                <a:cs typeface="Segoe UI Light"/>
              </a:rPr>
              <a:t>якщо</a:t>
            </a:r>
            <a:r>
              <a:rPr sz="2300" spc="5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300" spc="71" dirty="0">
                <a:solidFill>
                  <a:srgbClr val="002060"/>
                </a:solidFill>
                <a:cs typeface="Segoe UI Light"/>
              </a:rPr>
              <a:t>ні?</a:t>
            </a:r>
            <a:r>
              <a:rPr sz="2300" spc="3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300" spc="120" dirty="0">
                <a:solidFill>
                  <a:srgbClr val="002060"/>
                </a:solidFill>
                <a:cs typeface="Segoe UI Light"/>
              </a:rPr>
              <a:t>Як</a:t>
            </a:r>
            <a:r>
              <a:rPr sz="2300" spc="5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300" spc="61" dirty="0">
                <a:solidFill>
                  <a:srgbClr val="002060"/>
                </a:solidFill>
                <a:cs typeface="Segoe UI Light"/>
              </a:rPr>
              <a:t>для </a:t>
            </a:r>
            <a:r>
              <a:rPr sz="2300" spc="-619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300" spc="71" dirty="0">
                <a:solidFill>
                  <a:srgbClr val="002060"/>
                </a:solidFill>
                <a:cs typeface="Segoe UI Light"/>
              </a:rPr>
              <a:t>вас</a:t>
            </a:r>
            <a:r>
              <a:rPr sz="2300" spc="5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300" spc="81" dirty="0">
                <a:solidFill>
                  <a:srgbClr val="002060"/>
                </a:solidFill>
                <a:cs typeface="Segoe UI Light"/>
              </a:rPr>
              <a:t>виглядають</a:t>
            </a:r>
            <a:r>
              <a:rPr sz="2300" spc="5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300" spc="71" dirty="0">
                <a:solidFill>
                  <a:srgbClr val="002060"/>
                </a:solidFill>
                <a:cs typeface="Segoe UI Light"/>
              </a:rPr>
              <a:t>стосунки,</a:t>
            </a:r>
            <a:r>
              <a:rPr sz="2300" spc="5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300" spc="99" dirty="0">
                <a:solidFill>
                  <a:srgbClr val="002060"/>
                </a:solidFill>
                <a:cs typeface="Segoe UI Light"/>
              </a:rPr>
              <a:t>що</a:t>
            </a:r>
            <a:r>
              <a:rPr sz="2300" spc="3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300" spc="74" dirty="0">
                <a:solidFill>
                  <a:srgbClr val="002060"/>
                </a:solidFill>
                <a:cs typeface="Segoe UI Light"/>
              </a:rPr>
              <a:t>будуються</a:t>
            </a:r>
            <a:r>
              <a:rPr sz="2300" spc="3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300" spc="61" dirty="0">
                <a:solidFill>
                  <a:srgbClr val="002060"/>
                </a:solidFill>
                <a:cs typeface="Segoe UI Light"/>
              </a:rPr>
              <a:t>на</a:t>
            </a:r>
            <a:r>
              <a:rPr sz="2300" spc="3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300" spc="79" dirty="0">
                <a:solidFill>
                  <a:srgbClr val="002060"/>
                </a:solidFill>
                <a:cs typeface="Segoe UI Light"/>
              </a:rPr>
              <a:t>довірі?</a:t>
            </a:r>
            <a:endParaRPr sz="2300" dirty="0">
              <a:solidFill>
                <a:srgbClr val="002060"/>
              </a:solidFill>
              <a:cs typeface="Segoe UI Light"/>
            </a:endParaRPr>
          </a:p>
          <a:p>
            <a:pPr marL="6468" marR="7115" indent="80205" algn="just">
              <a:lnSpc>
                <a:spcPts val="2771"/>
              </a:lnSpc>
              <a:buChar char="-"/>
              <a:tabLst>
                <a:tab pos="284597" algn="l"/>
              </a:tabLst>
            </a:pPr>
            <a:r>
              <a:rPr sz="2300" spc="120" dirty="0">
                <a:solidFill>
                  <a:srgbClr val="002060"/>
                </a:solidFill>
                <a:cs typeface="Segoe UI Light"/>
              </a:rPr>
              <a:t>Як</a:t>
            </a:r>
            <a:r>
              <a:rPr sz="2300" spc="8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300" spc="94" dirty="0">
                <a:solidFill>
                  <a:srgbClr val="002060"/>
                </a:solidFill>
                <a:cs typeface="Segoe UI Light"/>
              </a:rPr>
              <a:t>тільки</a:t>
            </a:r>
            <a:r>
              <a:rPr sz="2300" spc="5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300" spc="102" dirty="0">
                <a:solidFill>
                  <a:srgbClr val="002060"/>
                </a:solidFill>
                <a:cs typeface="Segoe UI Light"/>
              </a:rPr>
              <a:t>ви</a:t>
            </a:r>
            <a:r>
              <a:rPr sz="2300" spc="10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300" spc="61" dirty="0">
                <a:solidFill>
                  <a:srgbClr val="002060"/>
                </a:solidFill>
                <a:cs typeface="Segoe UI Light"/>
              </a:rPr>
              <a:t>зрозумієте</a:t>
            </a:r>
            <a:r>
              <a:rPr sz="2300" spc="8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300" spc="81" dirty="0">
                <a:solidFill>
                  <a:srgbClr val="002060"/>
                </a:solidFill>
                <a:cs typeface="Segoe UI Light"/>
              </a:rPr>
              <a:t>свої</a:t>
            </a:r>
            <a:r>
              <a:rPr sz="2300" spc="10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300" spc="61" dirty="0">
                <a:solidFill>
                  <a:srgbClr val="002060"/>
                </a:solidFill>
                <a:cs typeface="Segoe UI Light"/>
              </a:rPr>
              <a:t>потреби,</a:t>
            </a:r>
            <a:r>
              <a:rPr sz="2300" spc="5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300" spc="69" dirty="0">
                <a:solidFill>
                  <a:srgbClr val="002060"/>
                </a:solidFill>
                <a:cs typeface="Segoe UI Light"/>
              </a:rPr>
              <a:t>подумайте,</a:t>
            </a:r>
            <a:r>
              <a:rPr sz="2300" spc="5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300" spc="102" dirty="0">
                <a:solidFill>
                  <a:srgbClr val="002060"/>
                </a:solidFill>
                <a:cs typeface="Segoe UI Light"/>
              </a:rPr>
              <a:t>як</a:t>
            </a:r>
            <a:r>
              <a:rPr sz="2300" spc="10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300" spc="76" dirty="0">
                <a:solidFill>
                  <a:srgbClr val="002060"/>
                </a:solidFill>
                <a:cs typeface="Segoe UI Light"/>
              </a:rPr>
              <a:t>би</a:t>
            </a:r>
            <a:r>
              <a:rPr sz="2300" spc="5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300" spc="102" dirty="0">
                <a:solidFill>
                  <a:srgbClr val="002060"/>
                </a:solidFill>
                <a:cs typeface="Segoe UI Light"/>
              </a:rPr>
              <a:t>ви</a:t>
            </a:r>
            <a:r>
              <a:rPr sz="2300" spc="10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300" spc="97" dirty="0">
                <a:solidFill>
                  <a:srgbClr val="002060"/>
                </a:solidFill>
                <a:cs typeface="Segoe UI Light"/>
              </a:rPr>
              <a:t>могли </a:t>
            </a:r>
            <a:r>
              <a:rPr sz="2300" spc="-621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300" spc="89" dirty="0">
                <a:solidFill>
                  <a:srgbClr val="002060"/>
                </a:solidFill>
                <a:cs typeface="Segoe UI Light"/>
              </a:rPr>
              <a:t>повідомити</a:t>
            </a:r>
            <a:r>
              <a:rPr sz="2300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300" spc="69" dirty="0" err="1">
                <a:solidFill>
                  <a:srgbClr val="002060"/>
                </a:solidFill>
                <a:cs typeface="Segoe UI Light"/>
              </a:rPr>
              <a:t>це</a:t>
            </a:r>
            <a:r>
              <a:rPr sz="2300" spc="3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300" spc="69" dirty="0" err="1">
                <a:solidFill>
                  <a:srgbClr val="002060"/>
                </a:solidFill>
                <a:cs typeface="Segoe UI Light"/>
              </a:rPr>
              <a:t>сво</a:t>
            </a:r>
            <a:r>
              <a:rPr lang="uk-UA" sz="2300" spc="69" dirty="0">
                <a:solidFill>
                  <a:srgbClr val="002060"/>
                </a:solidFill>
                <a:cs typeface="Segoe UI Light"/>
              </a:rPr>
              <a:t>йому/</a:t>
            </a:r>
            <a:r>
              <a:rPr sz="2300" spc="69" dirty="0" err="1">
                <a:solidFill>
                  <a:srgbClr val="002060"/>
                </a:solidFill>
                <a:cs typeface="Segoe UI Light"/>
              </a:rPr>
              <a:t>їй</a:t>
            </a:r>
            <a:r>
              <a:rPr sz="2300" spc="5" dirty="0">
                <a:solidFill>
                  <a:srgbClr val="002060"/>
                </a:solidFill>
                <a:cs typeface="Segoe UI Light"/>
              </a:rPr>
              <a:t> </a:t>
            </a:r>
            <a:r>
              <a:rPr sz="2300" spc="66" dirty="0" err="1">
                <a:solidFill>
                  <a:srgbClr val="002060"/>
                </a:solidFill>
                <a:cs typeface="Segoe UI Light"/>
              </a:rPr>
              <a:t>партнер</a:t>
            </a:r>
            <a:r>
              <a:rPr lang="uk-UA" sz="2300" spc="66" dirty="0">
                <a:solidFill>
                  <a:srgbClr val="002060"/>
                </a:solidFill>
                <a:cs typeface="Segoe UI Light"/>
              </a:rPr>
              <a:t>у/</a:t>
            </a:r>
            <a:r>
              <a:rPr sz="2300" spc="66" dirty="0" err="1">
                <a:solidFill>
                  <a:srgbClr val="002060"/>
                </a:solidFill>
                <a:cs typeface="Segoe UI Light"/>
              </a:rPr>
              <a:t>ці</a:t>
            </a:r>
            <a:endParaRPr sz="2300" dirty="0">
              <a:solidFill>
                <a:srgbClr val="002060"/>
              </a:solidFill>
              <a:cs typeface="Segoe UI Light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42910" y="0"/>
            <a:ext cx="8001056" cy="571501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571736" y="578645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https://www.youtube.com/watch?v=pVIs7h95GFQ</a:t>
            </a:r>
            <a:endParaRPr lang="uk-UA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357166"/>
            <a:ext cx="8229600" cy="5738834"/>
          </a:xfrm>
        </p:spPr>
        <p:txBody>
          <a:bodyPr>
            <a:normAutofit lnSpcReduction="10000"/>
          </a:bodyPr>
          <a:lstStyle/>
          <a:p>
            <a:pPr marL="0" indent="432000">
              <a:spcBef>
                <a:spcPts val="0"/>
              </a:spcBef>
              <a:buNone/>
            </a:pPr>
            <a:r>
              <a:rPr lang="uk-UA" dirty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2011 р. – прийнято Закон України  </a:t>
            </a:r>
            <a:r>
              <a:rPr lang="uk-UA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«Про протидію торгівлі людьми» </a:t>
            </a:r>
            <a:r>
              <a:rPr lang="uk-UA" dirty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uk-UA" dirty="0">
                <a:latin typeface="Arial" pitchFamily="34" charset="0"/>
                <a:cs typeface="Arial" pitchFamily="34" charset="0"/>
              </a:rPr>
              <a:t>https://zakon.rada.gov.ua/laws/show/3739-17</a:t>
            </a:r>
            <a:r>
              <a:rPr lang="uk-UA" dirty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marL="0" indent="432000">
              <a:spcBef>
                <a:spcPts val="0"/>
              </a:spcBef>
              <a:buNone/>
            </a:pPr>
            <a:endParaRPr lang="uk-UA" dirty="0">
              <a:solidFill>
                <a:schemeClr val="tx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0" indent="432000" algn="just">
              <a:spcBef>
                <a:spcPts val="0"/>
              </a:spcBef>
              <a:buNone/>
            </a:pPr>
            <a:r>
              <a:rPr lang="uk-UA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Торгівля людьми </a:t>
            </a:r>
            <a:r>
              <a:rPr lang="uk-UA" dirty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– здійснення </a:t>
            </a:r>
            <a:r>
              <a:rPr lang="uk-UA" dirty="0">
                <a:latin typeface="Arial" pitchFamily="34" charset="0"/>
                <a:cs typeface="Arial" pitchFamily="34" charset="0"/>
              </a:rPr>
              <a:t>незаконної угоди, об’єктом якої є людина, а так само вербування, переміщення, переховування, передача або утримання людини, вчинені з метою експлуатації, у тому числі сексуальної, з використанням обману, шахрайства, шантажу, уразливого стану людини або із застосуванням чи погрозою застосування насильства, з використанням службового становища або матеріальної чи іншої залежності від іншої особи, що відповідно до Кримінального кодексу України визнаються злочином.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33394"/>
          </a:xfrm>
        </p:spPr>
        <p:txBody>
          <a:bodyPr>
            <a:normAutofit/>
          </a:bodyPr>
          <a:lstStyle/>
          <a:p>
            <a:pPr algn="ctr"/>
            <a:r>
              <a:rPr lang="uk-UA" sz="2400" dirty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Причини існування торгівля людьми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85720" y="857232"/>
            <a:ext cx="7215238" cy="428628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Соціальна нерівність та низький рівень життя населення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28596" y="1285860"/>
            <a:ext cx="7215238" cy="4286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Насильство в сім</a:t>
            </a:r>
            <a:r>
              <a: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’</a:t>
            </a:r>
            <a:r>
              <a:rPr lang="uk-UA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ї та інші прояви гендерної нерівності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71472" y="1785926"/>
            <a:ext cx="7215238" cy="42862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Девіантна поведінка членів сім</a:t>
            </a:r>
            <a:r>
              <a: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’</a:t>
            </a:r>
            <a:r>
              <a:rPr lang="uk-UA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ї (вживання алкоголю, наркотиків)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14348" y="2214554"/>
            <a:ext cx="7215238" cy="57150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Викривлення моральних цінностей та відсутність духовних принципів певної частини населення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857224" y="2786058"/>
            <a:ext cx="7215238" cy="857256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Привабливість кращого життя за кордоном та погана обізнаність громадян України щодо можливостей працевлаштування і перебування за кордоном та їх наслідки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000100" y="3643314"/>
            <a:ext cx="7215238" cy="428628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Спрощення можливостей для подорожування за кордон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214414" y="4071942"/>
            <a:ext cx="7215238" cy="571504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Лояльність законодавства до заняття проституцією у багатьох країнах світу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428728" y="4643446"/>
            <a:ext cx="7215238" cy="64294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Попит на </a:t>
            </a:r>
            <a:r>
              <a:rPr lang="uk-UA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на</a:t>
            </a:r>
            <a:r>
              <a:rPr lang="uk-UA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низькооплачувану працю та комерційну сексуальну експлуатацію, особливо дітей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714480" y="5286388"/>
            <a:ext cx="7215238" cy="85725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Попит на працю в галузях, де основна частина населення не бажає працювати через низку причин, зокрема небезпечні умови праці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60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142852"/>
            <a:ext cx="8763029" cy="6572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2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Найбільш вразливі до торгівлі людьми категорії населення</a:t>
            </a:r>
          </a:p>
        </p:txBody>
      </p:sp>
      <p:sp>
        <p:nvSpPr>
          <p:cNvPr id="4" name="Прямоугольная выноска 3"/>
          <p:cNvSpPr/>
          <p:nvPr/>
        </p:nvSpPr>
        <p:spPr>
          <a:xfrm>
            <a:off x="714348" y="1643050"/>
            <a:ext cx="1857388" cy="1357322"/>
          </a:xfrm>
          <a:prstGeom prst="wedgeRectCallou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Жінки у віці 18-26 років, у першу чергу незаміжні</a:t>
            </a:r>
          </a:p>
        </p:txBody>
      </p:sp>
      <p:sp>
        <p:nvSpPr>
          <p:cNvPr id="5" name="Блок-схема: документ 4"/>
          <p:cNvSpPr/>
          <p:nvPr/>
        </p:nvSpPr>
        <p:spPr>
          <a:xfrm>
            <a:off x="714348" y="3500438"/>
            <a:ext cx="1857388" cy="1428760"/>
          </a:xfrm>
          <a:prstGeom prst="flowChartDocumen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Вразливі до сексуальної експлуатації</a:t>
            </a:r>
          </a:p>
        </p:txBody>
      </p:sp>
      <p:sp>
        <p:nvSpPr>
          <p:cNvPr id="6" name="Прямоугольная выноска 5"/>
          <p:cNvSpPr/>
          <p:nvPr/>
        </p:nvSpPr>
        <p:spPr>
          <a:xfrm>
            <a:off x="3500430" y="1643050"/>
            <a:ext cx="1857388" cy="1357322"/>
          </a:xfrm>
          <a:prstGeom prst="wedgeRectCallou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Чоловіки у віці 25-60 років, у першу чергу одружені</a:t>
            </a:r>
          </a:p>
        </p:txBody>
      </p:sp>
      <p:sp>
        <p:nvSpPr>
          <p:cNvPr id="7" name="Прямоугольная выноска 6"/>
          <p:cNvSpPr/>
          <p:nvPr/>
        </p:nvSpPr>
        <p:spPr>
          <a:xfrm>
            <a:off x="6357950" y="1643050"/>
            <a:ext cx="2214578" cy="2000264"/>
          </a:xfrm>
          <a:prstGeom prst="wedgeRectCallou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Діти у віці 13-18 років, у першу чергу дівчатка з неповних та </a:t>
            </a:r>
            <a:r>
              <a:rPr lang="uk-UA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реструктурованих</a:t>
            </a:r>
            <a:r>
              <a:rPr lang="uk-UA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сімей</a:t>
            </a:r>
          </a:p>
        </p:txBody>
      </p:sp>
      <p:sp>
        <p:nvSpPr>
          <p:cNvPr id="8" name="Блок-схема: документ 7"/>
          <p:cNvSpPr/>
          <p:nvPr/>
        </p:nvSpPr>
        <p:spPr>
          <a:xfrm>
            <a:off x="3500430" y="3500438"/>
            <a:ext cx="1857388" cy="1428760"/>
          </a:xfrm>
          <a:prstGeom prst="flowChartDocumen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Вразливі до трудової експлуатації</a:t>
            </a:r>
          </a:p>
        </p:txBody>
      </p:sp>
      <p:sp>
        <p:nvSpPr>
          <p:cNvPr id="9" name="Блок-схема: документ 8"/>
          <p:cNvSpPr/>
          <p:nvPr/>
        </p:nvSpPr>
        <p:spPr>
          <a:xfrm>
            <a:off x="6572264" y="4000504"/>
            <a:ext cx="1857388" cy="1428760"/>
          </a:xfrm>
          <a:prstGeom prst="flowChartDocumen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Вразливі до сексуальної експлуатації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ACDDA46-2C4B-8AE2-1593-7A38D6EF5CFC}"/>
              </a:ext>
            </a:extLst>
          </p:cNvPr>
          <p:cNvSpPr/>
          <p:nvPr/>
        </p:nvSpPr>
        <p:spPr>
          <a:xfrm>
            <a:off x="3286116" y="285728"/>
            <a:ext cx="2786082" cy="9286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Традиційне суспільство</a:t>
            </a:r>
          </a:p>
        </p:txBody>
      </p:sp>
      <p:sp>
        <p:nvSpPr>
          <p:cNvPr id="3" name="Стрелка вниз 8">
            <a:extLst>
              <a:ext uri="{FF2B5EF4-FFF2-40B4-BE49-F238E27FC236}">
                <a16:creationId xmlns:a16="http://schemas.microsoft.com/office/drawing/2014/main" id="{8E69BF4A-FA4D-D675-7735-6E4EDB36DC8E}"/>
              </a:ext>
            </a:extLst>
          </p:cNvPr>
          <p:cNvSpPr/>
          <p:nvPr/>
        </p:nvSpPr>
        <p:spPr>
          <a:xfrm>
            <a:off x="4357686" y="1321579"/>
            <a:ext cx="642942" cy="7143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" name="Прямоугольник с двумя скругленными противолежащими углами 5">
            <a:extLst>
              <a:ext uri="{FF2B5EF4-FFF2-40B4-BE49-F238E27FC236}">
                <a16:creationId xmlns:a16="http://schemas.microsoft.com/office/drawing/2014/main" id="{067AC523-AC5A-1744-DA69-356096C0B129}"/>
              </a:ext>
            </a:extLst>
          </p:cNvPr>
          <p:cNvSpPr/>
          <p:nvPr/>
        </p:nvSpPr>
        <p:spPr>
          <a:xfrm>
            <a:off x="3428992" y="2165852"/>
            <a:ext cx="2500330" cy="1000132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Толерування насильства над жінкою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A4C0C3F-C53D-C06D-DFB6-C628BBFDFFA4}"/>
              </a:ext>
            </a:extLst>
          </p:cNvPr>
          <p:cNvSpPr/>
          <p:nvPr/>
        </p:nvSpPr>
        <p:spPr>
          <a:xfrm>
            <a:off x="251520" y="3645024"/>
            <a:ext cx="2786082" cy="9286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Причини</a:t>
            </a:r>
          </a:p>
        </p:txBody>
      </p:sp>
      <p:pic>
        <p:nvPicPr>
          <p:cNvPr id="7" name="Рисунок 6" descr="Маркеры-галочки">
            <a:extLst>
              <a:ext uri="{FF2B5EF4-FFF2-40B4-BE49-F238E27FC236}">
                <a16:creationId xmlns:a16="http://schemas.microsoft.com/office/drawing/2014/main" id="{DF57846C-245F-6FD9-DD27-C594CAF334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86116" y="3573016"/>
            <a:ext cx="914400" cy="9144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F0E478B-C3DF-2984-AC2C-C52E8EE8904F}"/>
              </a:ext>
            </a:extLst>
          </p:cNvPr>
          <p:cNvSpPr txBox="1"/>
          <p:nvPr/>
        </p:nvSpPr>
        <p:spPr>
          <a:xfrm>
            <a:off x="4357686" y="3861048"/>
            <a:ext cx="21585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Шлюб без кохання</a:t>
            </a:r>
          </a:p>
        </p:txBody>
      </p:sp>
      <p:pic>
        <p:nvPicPr>
          <p:cNvPr id="9" name="Рисунок 8" descr="Маркеры-галочки">
            <a:extLst>
              <a:ext uri="{FF2B5EF4-FFF2-40B4-BE49-F238E27FC236}">
                <a16:creationId xmlns:a16="http://schemas.microsoft.com/office/drawing/2014/main" id="{2F796898-C9E6-AFE5-4987-850D9EC415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86116" y="4247004"/>
            <a:ext cx="914400" cy="9144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33C716B-902E-C971-7946-0AA2714314DF}"/>
              </a:ext>
            </a:extLst>
          </p:cNvPr>
          <p:cNvSpPr txBox="1"/>
          <p:nvPr/>
        </p:nvSpPr>
        <p:spPr>
          <a:xfrm>
            <a:off x="4357686" y="4573718"/>
            <a:ext cx="28786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Алкоголізм чоловіка</a:t>
            </a:r>
          </a:p>
        </p:txBody>
      </p:sp>
    </p:spTree>
    <p:extLst>
      <p:ext uri="{BB962C8B-B14F-4D97-AF65-F5344CB8AC3E}">
        <p14:creationId xmlns:p14="http://schemas.microsoft.com/office/powerpoint/2010/main" val="262277803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471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18000.com.ua/wp-content/uploads/2022/10/77-%D0%BC%D0%BB%D0%BD-%D0%BE%D1%81%D1%96%D0%B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71670" y="0"/>
            <a:ext cx="5500726" cy="68759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https://18000.com.ua/wp-content/uploads/2022/10/77-%D0%BC%D0%BB%D0%BD-%D0%BE%D1%81%D1%96%D0%B1-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57356" y="0"/>
            <a:ext cx="5429288" cy="678661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52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200" b="1" dirty="0"/>
              <a:t>Корисні ресурси та контакти:</a:t>
            </a:r>
          </a:p>
          <a:p>
            <a:r>
              <a:rPr lang="uk-UA" sz="2200" dirty="0"/>
              <a:t>1. Урядова </a:t>
            </a:r>
            <a:r>
              <a:rPr lang="uk-UA" sz="2200" dirty="0">
                <a:hlinkClick r:id="rId2"/>
              </a:rPr>
              <a:t>гаряча лінія</a:t>
            </a:r>
            <a:r>
              <a:rPr lang="uk-UA" sz="2200" dirty="0"/>
              <a:t> з протидії торгівлі людьми, запобігання та протидії домашньому насильству, </a:t>
            </a:r>
            <a:r>
              <a:rPr lang="uk-UA" sz="2200" dirty="0" err="1"/>
              <a:t>насильству</a:t>
            </a:r>
            <a:r>
              <a:rPr lang="uk-UA" sz="2200" dirty="0"/>
              <a:t> за ознакою статі та насильству стосовно дітей –</a:t>
            </a:r>
            <a:r>
              <a:rPr lang="uk-UA" sz="2200" dirty="0">
                <a:solidFill>
                  <a:srgbClr val="FF0000"/>
                </a:solidFill>
              </a:rPr>
              <a:t> </a:t>
            </a:r>
            <a:r>
              <a:rPr lang="uk-UA" sz="2200" b="1" dirty="0">
                <a:solidFill>
                  <a:srgbClr val="FF0000"/>
                </a:solidFill>
              </a:rPr>
              <a:t>15-47</a:t>
            </a:r>
            <a:r>
              <a:rPr lang="uk-UA" sz="2200" dirty="0"/>
              <a:t> (безкоштовно) або </a:t>
            </a:r>
            <a:r>
              <a:rPr lang="uk-UA" sz="2200" dirty="0">
                <a:solidFill>
                  <a:srgbClr val="FF0000"/>
                </a:solidFill>
              </a:rPr>
              <a:t>+</a:t>
            </a:r>
            <a:r>
              <a:rPr lang="uk-UA" sz="2200" b="1" dirty="0">
                <a:solidFill>
                  <a:srgbClr val="FF0000"/>
                </a:solidFill>
              </a:rPr>
              <a:t>380442841915</a:t>
            </a:r>
            <a:r>
              <a:rPr lang="uk-UA" sz="2200" dirty="0">
                <a:solidFill>
                  <a:srgbClr val="FF0000"/>
                </a:solidFill>
              </a:rPr>
              <a:t> </a:t>
            </a:r>
            <a:r>
              <a:rPr lang="uk-UA" sz="2200" dirty="0"/>
              <a:t>(для дзвінків з-за кордону, оплата згідно з тарифом вашого оператора).</a:t>
            </a:r>
          </a:p>
          <a:p>
            <a:r>
              <a:rPr lang="uk-UA" sz="2200" dirty="0"/>
              <a:t>2. Кампанія </a:t>
            </a:r>
            <a:r>
              <a:rPr lang="uk-UA" sz="2200" dirty="0" err="1">
                <a:hlinkClick r:id="rId3"/>
              </a:rPr>
              <a:t>“Будьте</a:t>
            </a:r>
            <a:r>
              <a:rPr lang="uk-UA" sz="2200" dirty="0">
                <a:hlinkClick r:id="rId3"/>
              </a:rPr>
              <a:t> в </a:t>
            </a:r>
            <a:r>
              <a:rPr lang="uk-UA" sz="2200" dirty="0" err="1">
                <a:hlinkClick r:id="rId3"/>
              </a:rPr>
              <a:t>безпеці”</a:t>
            </a:r>
            <a:r>
              <a:rPr lang="uk-UA" sz="2200" dirty="0"/>
              <a:t>. Це сайт, що є глобальною кампанією ОБСЄ та </a:t>
            </a:r>
            <a:r>
              <a:rPr lang="en-US" sz="2200" dirty="0"/>
              <a:t>Thomson Reuter, </a:t>
            </a:r>
            <a:r>
              <a:rPr lang="uk-UA" sz="2200" dirty="0"/>
              <a:t>де зібрані поради, як мінімізувати ризики торгівлі людьми під час подорожі й після прибуття в нову країну та як отримати допомогу, якщо вам загрожує небезпека.</a:t>
            </a:r>
          </a:p>
          <a:p>
            <a:r>
              <a:rPr lang="uk-UA" sz="2200" dirty="0"/>
              <a:t>3. Національна гаряча лінія з попередження домашнього насильства, торгівлі людьми та гендерної дискримінації (</a:t>
            </a:r>
            <a:r>
              <a:rPr lang="uk-UA" sz="2200" dirty="0" err="1"/>
              <a:t>Ла</a:t>
            </a:r>
            <a:r>
              <a:rPr lang="uk-UA" sz="2200" dirty="0"/>
              <a:t> </a:t>
            </a:r>
            <a:r>
              <a:rPr lang="uk-UA" sz="2200" dirty="0" err="1"/>
              <a:t>Страда</a:t>
            </a:r>
            <a:r>
              <a:rPr lang="uk-UA" sz="2200" dirty="0"/>
              <a:t> Україна) – </a:t>
            </a:r>
            <a:r>
              <a:rPr lang="uk-UA" sz="2200" b="1" dirty="0">
                <a:solidFill>
                  <a:srgbClr val="FF0000"/>
                </a:solidFill>
              </a:rPr>
              <a:t>116123</a:t>
            </a:r>
            <a:r>
              <a:rPr lang="uk-UA" sz="2200" dirty="0"/>
              <a:t> (безкоштовно з мобільного), </a:t>
            </a:r>
            <a:r>
              <a:rPr lang="uk-UA" sz="2200" b="1" dirty="0">
                <a:solidFill>
                  <a:srgbClr val="FF0000"/>
                </a:solidFill>
              </a:rPr>
              <a:t>0 800 500 335</a:t>
            </a:r>
            <a:r>
              <a:rPr lang="uk-UA" sz="2200" dirty="0"/>
              <a:t> (безкоштовно з мобільного або стаціонарного).</a:t>
            </a:r>
          </a:p>
          <a:p>
            <a:r>
              <a:rPr lang="uk-UA" sz="2200" dirty="0"/>
              <a:t>4. Чат-бот з протидії торгівлі людьми </a:t>
            </a:r>
            <a:r>
              <a:rPr lang="uk-UA" sz="2200" dirty="0" err="1"/>
              <a:t>“Залишайся</a:t>
            </a:r>
            <a:r>
              <a:rPr lang="uk-UA" sz="2200" dirty="0"/>
              <a:t> в </a:t>
            </a:r>
            <a:r>
              <a:rPr lang="uk-UA" sz="2200" dirty="0" err="1"/>
              <a:t>безпеці”</a:t>
            </a:r>
            <a:r>
              <a:rPr lang="uk-UA" sz="2200" dirty="0"/>
              <a:t>. Можна знайти в телеграмі: </a:t>
            </a:r>
            <a:r>
              <a:rPr lang="uk-UA" sz="2200" b="1" dirty="0">
                <a:solidFill>
                  <a:srgbClr val="FF0000"/>
                </a:solidFill>
              </a:rPr>
              <a:t>@</a:t>
            </a:r>
            <a:r>
              <a:rPr lang="en-US" sz="2200" b="1" dirty="0" err="1">
                <a:solidFill>
                  <a:srgbClr val="FF0000"/>
                </a:solidFill>
              </a:rPr>
              <a:t>stay_in_safe_ua_bot</a:t>
            </a:r>
            <a:endParaRPr lang="en-US" sz="2200" dirty="0">
              <a:solidFill>
                <a:srgbClr val="FF0000"/>
              </a:solidFill>
            </a:endParaRPr>
          </a:p>
          <a:p>
            <a:r>
              <a:rPr lang="uk-UA" sz="2200" dirty="0"/>
              <a:t>5. Національна безкоштовна </a:t>
            </a:r>
            <a:r>
              <a:rPr lang="uk-UA" sz="2200" dirty="0" err="1"/>
              <a:t>“гаряча</a:t>
            </a:r>
            <a:r>
              <a:rPr lang="uk-UA" sz="2200" dirty="0"/>
              <a:t> </a:t>
            </a:r>
            <a:r>
              <a:rPr lang="uk-UA" sz="2200" dirty="0" err="1"/>
              <a:t>лінії”</a:t>
            </a:r>
            <a:r>
              <a:rPr lang="uk-UA" sz="2200" dirty="0"/>
              <a:t> з протидії торгівлі людьми та консультування мігрантів – </a:t>
            </a:r>
            <a:r>
              <a:rPr lang="uk-UA" sz="2200" b="1" dirty="0">
                <a:solidFill>
                  <a:srgbClr val="FF0000"/>
                </a:solidFill>
              </a:rPr>
              <a:t>527</a:t>
            </a:r>
            <a:r>
              <a:rPr lang="uk-UA" sz="2200" dirty="0"/>
              <a:t> (безкоштовно з мобільного) або </a:t>
            </a:r>
            <a:r>
              <a:rPr lang="uk-UA" sz="2200" b="1" dirty="0">
                <a:solidFill>
                  <a:srgbClr val="FF0000"/>
                </a:solidFill>
              </a:rPr>
              <a:t>0800 505 501</a:t>
            </a:r>
            <a:r>
              <a:rPr lang="uk-UA" sz="2200" dirty="0">
                <a:solidFill>
                  <a:srgbClr val="FF0000"/>
                </a:solidFill>
              </a:rPr>
              <a:t> </a:t>
            </a:r>
            <a:r>
              <a:rPr lang="uk-UA" sz="2200" dirty="0"/>
              <a:t>(безкоштовно зі стаціонарного).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1071546"/>
            <a:ext cx="8229600" cy="1000132"/>
          </a:xfrm>
        </p:spPr>
        <p:txBody>
          <a:bodyPr>
            <a:normAutofit/>
          </a:bodyPr>
          <a:lstStyle/>
          <a:p>
            <a:pPr marL="342900" indent="-342900">
              <a:buNone/>
            </a:pPr>
            <a:endParaRPr lang="uk-UA" sz="2100" dirty="0">
              <a:solidFill>
                <a:schemeClr val="tx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uk-UA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3990980"/>
          </a:xfrm>
        </p:spPr>
        <p:txBody>
          <a:bodyPr>
            <a:normAutofit/>
          </a:bodyPr>
          <a:lstStyle/>
          <a:p>
            <a:pPr indent="457200"/>
            <a:r>
              <a:rPr lang="uk-UA" sz="2400" dirty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Чоловіки – не лише агресори, але й жертви насилля, тому що страждають у війнах, розбоях, вуличному та домашньому насильстві.</a:t>
            </a:r>
            <a:br>
              <a:rPr lang="uk-UA" sz="2400" dirty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2400" dirty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У 2022 </a:t>
            </a:r>
            <a:r>
              <a:rPr lang="ru-RU" sz="2400" dirty="0" err="1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році</a:t>
            </a:r>
            <a:r>
              <a:rPr lang="ru-RU" sz="2400" dirty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, у </a:t>
            </a:r>
            <a:r>
              <a:rPr lang="ru-RU" sz="2400" dirty="0" err="1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Запоріжжі</a:t>
            </a:r>
            <a:r>
              <a:rPr lang="ru-RU" sz="2400" dirty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,  </a:t>
            </a:r>
            <a:r>
              <a:rPr lang="ru-RU" sz="2400" dirty="0" err="1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із</a:t>
            </a:r>
            <a:r>
              <a:rPr lang="ru-RU" sz="2400" dirty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1439 </a:t>
            </a:r>
            <a:r>
              <a:rPr lang="ru-RU" sz="2400" dirty="0" err="1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постраждалих</a:t>
            </a:r>
            <a:r>
              <a:rPr lang="ru-RU" sz="2400" dirty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від</a:t>
            </a:r>
            <a:r>
              <a:rPr lang="ru-RU" sz="2400" dirty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домашнього</a:t>
            </a:r>
            <a:r>
              <a:rPr lang="ru-RU" sz="2400" dirty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насильства</a:t>
            </a:r>
            <a:r>
              <a:rPr lang="ru-RU" sz="2400" dirty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12% </a:t>
            </a:r>
            <a:r>
              <a:rPr lang="ru-RU" sz="2400" dirty="0" err="1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становлять</a:t>
            </a:r>
            <a:r>
              <a:rPr lang="ru-RU" sz="2400" dirty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чоловіки</a:t>
            </a:r>
            <a:r>
              <a:rPr lang="ru-RU" sz="2400" dirty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  <a:br>
              <a:rPr lang="ru-RU" sz="2000" dirty="0"/>
            </a:br>
            <a:br>
              <a:rPr lang="uk-UA" sz="2000" dirty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</a:br>
            <a:endParaRPr lang="uk-UA" sz="2000" dirty="0">
              <a:solidFill>
                <a:schemeClr val="tx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 descr="30% дзвінків про домашнє насильство надходить від чоловіків - Ла Страда |  Українська правда _Житт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14678" y="4643446"/>
            <a:ext cx="2428892" cy="1615425"/>
          </a:xfrm>
          <a:prstGeom prst="rect">
            <a:avLst/>
          </a:prstGeom>
          <a:noFill/>
        </p:spPr>
      </p:pic>
      <p:sp>
        <p:nvSpPr>
          <p:cNvPr id="3076" name="AutoShape 4" descr="Мешканка Харківської області заплатить штраф за домашнє насильство над  чоловіком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 dirty="0"/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57884" y="4572008"/>
            <a:ext cx="2981325" cy="153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81" name="Picture 9" descr="Суд оштрафував жінку за домашнє насильство над своїм цивільним чоловіком |  Lойер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58" y="4572008"/>
            <a:ext cx="2571768" cy="160943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561956"/>
          </a:xfrm>
        </p:spPr>
        <p:txBody>
          <a:bodyPr>
            <a:normAutofit/>
          </a:bodyPr>
          <a:lstStyle/>
          <a:p>
            <a:pPr algn="ctr"/>
            <a:r>
              <a:rPr lang="uk-UA" sz="2800" dirty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Особливості гендерного насильства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71472" y="714356"/>
            <a:ext cx="2500330" cy="8572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Немає жодної країни, де б ця проблема була вирішена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71472" y="1857364"/>
            <a:ext cx="2500330" cy="12144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Найчастіше здійснюється вдома (домашнє насильство)</a:t>
            </a:r>
          </a:p>
        </p:txBody>
      </p:sp>
      <p:pic>
        <p:nvPicPr>
          <p:cNvPr id="7" name="Рисунок 7"/>
          <p:cNvPicPr/>
          <p:nvPr/>
        </p:nvPicPr>
        <p:blipFill>
          <a:blip r:embed="rId2"/>
          <a:stretch/>
        </p:blipFill>
        <p:spPr>
          <a:xfrm>
            <a:off x="3214678" y="1928802"/>
            <a:ext cx="1672658" cy="1043438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571472" y="3357562"/>
            <a:ext cx="2500330" cy="12144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Гендерне насильство перейшло зі сфери «приватності» до публічної сфери</a:t>
            </a:r>
            <a:endParaRPr lang="uk-UA" dirty="0">
              <a:solidFill>
                <a:schemeClr val="tx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71472" y="4857760"/>
            <a:ext cx="2500330" cy="12144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Пояснюється або виправдовується культурою (“вбивство честі”)</a:t>
            </a:r>
          </a:p>
        </p:txBody>
      </p:sp>
      <p:pic>
        <p:nvPicPr>
          <p:cNvPr id="18434" name="Picture 2" descr="Очередное «убийство чести» в Дагестане: мнения пользователей разделились |  Обзор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0430" y="4929198"/>
            <a:ext cx="1643074" cy="1055803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5929322" y="714356"/>
            <a:ext cx="2500330" cy="20717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Для вирішення проблеми необхідні спільні зусилля дослідницького, політичного, громадського і медіа-середовищ</a:t>
            </a:r>
            <a:endParaRPr lang="uk-UA" dirty="0">
              <a:solidFill>
                <a:schemeClr val="tx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8436" name="Picture 4" descr="Личное — это политическое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57554" y="3286124"/>
            <a:ext cx="1357322" cy="135732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71472" y="285728"/>
            <a:ext cx="8286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Кількість звернень до поліції щодо насильства в </a:t>
            </a:r>
            <a:r>
              <a:rPr lang="ru-RU" b="1" dirty="0" err="1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сім’ї</a:t>
            </a:r>
            <a:r>
              <a:rPr lang="ru-RU" b="1" dirty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 у 2022 </a:t>
            </a:r>
            <a:r>
              <a:rPr lang="ru-RU" b="1" dirty="0" err="1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році</a:t>
            </a:r>
            <a:endParaRPr lang="uk-UA" dirty="0">
              <a:solidFill>
                <a:schemeClr val="tx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00034" y="1000108"/>
            <a:ext cx="842968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sz="3600" dirty="0"/>
              <a:t>За </a:t>
            </a:r>
            <a:r>
              <a:rPr lang="ru-RU" sz="3600" dirty="0" err="1"/>
              <a:t>офіційними</a:t>
            </a:r>
            <a:r>
              <a:rPr lang="ru-RU" sz="3600" dirty="0"/>
              <a:t> </a:t>
            </a:r>
            <a:r>
              <a:rPr lang="ru-RU" sz="3600" dirty="0" err="1"/>
              <a:t>Національної</a:t>
            </a:r>
            <a:r>
              <a:rPr lang="ru-RU" sz="3600" dirty="0"/>
              <a:t> </a:t>
            </a:r>
            <a:r>
              <a:rPr lang="ru-RU" sz="3600" dirty="0" err="1"/>
              <a:t>поліції</a:t>
            </a:r>
            <a:r>
              <a:rPr lang="ru-RU" sz="3600" dirty="0"/>
              <a:t> </a:t>
            </a:r>
            <a:r>
              <a:rPr lang="ru-RU" sz="3600" dirty="0" err="1"/>
              <a:t>України</a:t>
            </a:r>
            <a:r>
              <a:rPr lang="ru-RU" sz="3600" dirty="0"/>
              <a:t> у </a:t>
            </a:r>
            <a:r>
              <a:rPr lang="ru-RU" sz="3600" dirty="0">
                <a:solidFill>
                  <a:srgbClr val="FF0000"/>
                </a:solidFill>
              </a:rPr>
              <a:t>2022 </a:t>
            </a:r>
            <a:r>
              <a:rPr lang="ru-RU" sz="3600" dirty="0" err="1">
                <a:solidFill>
                  <a:srgbClr val="FF0000"/>
                </a:solidFill>
              </a:rPr>
              <a:t>році</a:t>
            </a:r>
            <a:r>
              <a:rPr lang="ru-RU" sz="3600" dirty="0">
                <a:solidFill>
                  <a:srgbClr val="FF0000"/>
                </a:solidFill>
              </a:rPr>
              <a:t> </a:t>
            </a:r>
            <a:r>
              <a:rPr lang="ru-RU" sz="3600" dirty="0" err="1"/>
              <a:t>надійшло</a:t>
            </a:r>
            <a:r>
              <a:rPr lang="ru-RU" sz="3600" dirty="0"/>
              <a:t> </a:t>
            </a:r>
            <a:r>
              <a:rPr lang="ru-RU" sz="3600" dirty="0">
                <a:solidFill>
                  <a:srgbClr val="FF0000"/>
                </a:solidFill>
              </a:rPr>
              <a:t>244381 </a:t>
            </a:r>
            <a:r>
              <a:rPr lang="ru-RU" sz="3600" dirty="0" err="1"/>
              <a:t>звернення</a:t>
            </a:r>
            <a:r>
              <a:rPr lang="ru-RU" sz="3600" dirty="0"/>
              <a:t> </a:t>
            </a:r>
            <a:r>
              <a:rPr lang="ru-RU" sz="3600" dirty="0" err="1"/>
              <a:t>з</a:t>
            </a:r>
            <a:r>
              <a:rPr lang="ru-RU" sz="3600" dirty="0"/>
              <a:t> приводу </a:t>
            </a:r>
            <a:r>
              <a:rPr lang="ru-RU" sz="3600" dirty="0" err="1"/>
              <a:t>фактів</a:t>
            </a:r>
            <a:r>
              <a:rPr lang="ru-RU" sz="3600" dirty="0"/>
              <a:t> </a:t>
            </a:r>
            <a:r>
              <a:rPr lang="ru-RU" sz="3600" dirty="0" err="1"/>
              <a:t>домашнього</a:t>
            </a:r>
            <a:r>
              <a:rPr lang="ru-RU" sz="3600" dirty="0"/>
              <a:t> </a:t>
            </a:r>
            <a:r>
              <a:rPr lang="ru-RU" sz="3600" dirty="0" err="1"/>
              <a:t>насильства</a:t>
            </a:r>
            <a:r>
              <a:rPr lang="ru-RU" sz="3600" dirty="0"/>
              <a:t>, </a:t>
            </a:r>
            <a:r>
              <a:rPr lang="ru-RU" sz="3600" dirty="0" err="1"/>
              <a:t>що</a:t>
            </a:r>
            <a:r>
              <a:rPr lang="ru-RU" sz="3600" dirty="0"/>
              <a:t> </a:t>
            </a:r>
            <a:r>
              <a:rPr lang="ru-RU" sz="3600" dirty="0" err="1"/>
              <a:t>є</a:t>
            </a:r>
            <a:r>
              <a:rPr lang="ru-RU" sz="3600" dirty="0"/>
              <a:t> на </a:t>
            </a:r>
            <a:r>
              <a:rPr lang="ru-RU" sz="3600" dirty="0">
                <a:solidFill>
                  <a:srgbClr val="FF0000"/>
                </a:solidFill>
              </a:rPr>
              <a:t>40% </a:t>
            </a:r>
            <a:r>
              <a:rPr lang="ru-RU" sz="3600" dirty="0" err="1">
                <a:solidFill>
                  <a:srgbClr val="FF0000"/>
                </a:solidFill>
              </a:rPr>
              <a:t>більше</a:t>
            </a:r>
            <a:r>
              <a:rPr lang="ru-RU" sz="3600" dirty="0"/>
              <a:t>, </a:t>
            </a:r>
            <a:r>
              <a:rPr lang="ru-RU" sz="3600" dirty="0" err="1"/>
              <a:t>ніж</a:t>
            </a:r>
            <a:r>
              <a:rPr lang="ru-RU" sz="3600" dirty="0"/>
              <a:t> у </a:t>
            </a:r>
            <a:r>
              <a:rPr lang="ru-RU" sz="3600" dirty="0" err="1"/>
              <a:t>попередньому</a:t>
            </a:r>
            <a:r>
              <a:rPr lang="ru-RU" sz="3600" dirty="0"/>
              <a:t> </a:t>
            </a:r>
            <a:r>
              <a:rPr lang="ru-RU" sz="3600" dirty="0" err="1"/>
              <a:t>році</a:t>
            </a:r>
            <a:r>
              <a:rPr lang="ru-RU" sz="3600" dirty="0"/>
              <a:t> (144394) та на 15% </a:t>
            </a:r>
            <a:r>
              <a:rPr lang="ru-RU" sz="3600" dirty="0" err="1"/>
              <a:t>більше</a:t>
            </a:r>
            <a:r>
              <a:rPr lang="ru-RU" sz="3600" dirty="0"/>
              <a:t>, </a:t>
            </a:r>
            <a:r>
              <a:rPr lang="ru-RU" sz="3600" dirty="0" err="1"/>
              <a:t>ніж</a:t>
            </a:r>
            <a:r>
              <a:rPr lang="ru-RU" sz="3600" dirty="0"/>
              <a:t> у 2020 </a:t>
            </a:r>
            <a:r>
              <a:rPr lang="ru-RU" sz="3600" dirty="0" err="1"/>
              <a:t>році</a:t>
            </a:r>
            <a:r>
              <a:rPr lang="ru-RU" sz="3600" dirty="0"/>
              <a:t> (208748) </a:t>
            </a:r>
            <a:r>
              <a:rPr lang="ru-RU" sz="3600" dirty="0" err="1"/>
              <a:t>і</a:t>
            </a:r>
            <a:r>
              <a:rPr lang="ru-RU" sz="3600" dirty="0"/>
              <a:t> на 41% </a:t>
            </a:r>
            <a:r>
              <a:rPr lang="ru-RU" sz="3600" dirty="0" err="1"/>
              <a:t>більше</a:t>
            </a:r>
            <a:r>
              <a:rPr lang="ru-RU" sz="3600" dirty="0"/>
              <a:t>, </a:t>
            </a:r>
            <a:r>
              <a:rPr lang="ru-RU" sz="3600" dirty="0" err="1"/>
              <a:t>ніж</a:t>
            </a:r>
            <a:r>
              <a:rPr lang="ru-RU" sz="3600" dirty="0"/>
              <a:t> у 2019 </a:t>
            </a:r>
            <a:r>
              <a:rPr lang="ru-RU" sz="3600" dirty="0" err="1"/>
              <a:t>році</a:t>
            </a:r>
            <a:r>
              <a:rPr lang="ru-RU" sz="3600" dirty="0"/>
              <a:t> (141814).</a:t>
            </a:r>
            <a:endParaRPr lang="uk-UA" sz="36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86116" y="285728"/>
            <a:ext cx="2786082" cy="9286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Насильство відбувається</a:t>
            </a:r>
          </a:p>
        </p:txBody>
      </p:sp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857224" y="1785926"/>
            <a:ext cx="2500330" cy="1000132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родина</a:t>
            </a:r>
          </a:p>
        </p:txBody>
      </p:sp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3428992" y="2857496"/>
            <a:ext cx="2500330" cy="1000132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громада</a:t>
            </a:r>
          </a:p>
        </p:txBody>
      </p:sp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6143636" y="3929066"/>
            <a:ext cx="2500330" cy="1000132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держава</a:t>
            </a:r>
          </a:p>
        </p:txBody>
      </p:sp>
      <p:sp>
        <p:nvSpPr>
          <p:cNvPr id="8" name="Стрелка вниз 7"/>
          <p:cNvSpPr/>
          <p:nvPr/>
        </p:nvSpPr>
        <p:spPr>
          <a:xfrm>
            <a:off x="1785918" y="1285860"/>
            <a:ext cx="714380" cy="35719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9" name="Стрелка вниз 8"/>
          <p:cNvSpPr/>
          <p:nvPr/>
        </p:nvSpPr>
        <p:spPr>
          <a:xfrm>
            <a:off x="4500562" y="1857364"/>
            <a:ext cx="642942" cy="7143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0" name="Стрелка вниз 9"/>
          <p:cNvSpPr/>
          <p:nvPr/>
        </p:nvSpPr>
        <p:spPr>
          <a:xfrm>
            <a:off x="7000892" y="2571744"/>
            <a:ext cx="785818" cy="11430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21506" name="Picture 2" descr="Ставищенська РДА — Інформує ССД Ставищенської РД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2928934"/>
            <a:ext cx="2357454" cy="1571636"/>
          </a:xfrm>
          <a:prstGeom prst="rect">
            <a:avLst/>
          </a:prstGeom>
          <a:noFill/>
        </p:spPr>
      </p:pic>
      <p:pic>
        <p:nvPicPr>
          <p:cNvPr id="21508" name="Picture 4" descr="Жертвами насилия в ЦАР стали 14 человек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72198" y="5143512"/>
            <a:ext cx="2714644" cy="1530314"/>
          </a:xfrm>
          <a:prstGeom prst="rect">
            <a:avLst/>
          </a:prstGeom>
          <a:noFill/>
        </p:spPr>
      </p:pic>
      <p:pic>
        <p:nvPicPr>
          <p:cNvPr id="21512" name="Picture 8" descr="У Києві дівчата-підлітки побили однокласницю і зняли все на відео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57554" y="4143380"/>
            <a:ext cx="2595540" cy="146371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885</TotalTime>
  <Words>2682</Words>
  <Application>Microsoft Office PowerPoint</Application>
  <PresentationFormat>Экран (4:3)</PresentationFormat>
  <Paragraphs>235</Paragraphs>
  <Slides>53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53</vt:i4>
      </vt:variant>
    </vt:vector>
  </HeadingPairs>
  <TitlesOfParts>
    <vt:vector size="59" baseType="lpstr">
      <vt:lpstr>Arial</vt:lpstr>
      <vt:lpstr>Constantia</vt:lpstr>
      <vt:lpstr>Segoe UI Light</vt:lpstr>
      <vt:lpstr>Wingdings</vt:lpstr>
      <vt:lpstr>Wingdings 2</vt:lpstr>
      <vt:lpstr>Бумажная</vt:lpstr>
      <vt:lpstr>Гендерно зумовлене насильство</vt:lpstr>
      <vt:lpstr>План</vt:lpstr>
      <vt:lpstr>Література</vt:lpstr>
      <vt:lpstr>Презентация PowerPoint</vt:lpstr>
      <vt:lpstr>Презентация PowerPoint</vt:lpstr>
      <vt:lpstr>Чоловіки – не лише агресори, але й жертви насилля, тому що страждають у війнах, розбоях, вуличному та домашньому насильстві. У 2022 році, у Запоріжжі,  із 1439 постраждалих від домашнього насильства 12% становлять чоловіки.  </vt:lpstr>
      <vt:lpstr>Особливості гендерного насильства</vt:lpstr>
      <vt:lpstr>Презентация PowerPoint</vt:lpstr>
      <vt:lpstr>Презентация PowerPoint</vt:lpstr>
      <vt:lpstr>У 2011 Рада Європи прийняла “Конвенцію Ради Європи про запобігання насильству стосовно жінок і домашньому насильству та боротьбу з цими явищами” (Стамбульську конвенцію)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Домашнього насильства, зокрема сексуального, зазнають і чоловіки.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Причини існування торгівля людьми</vt:lpstr>
      <vt:lpstr>Презентация PowerPoint</vt:lpstr>
      <vt:lpstr>Найбільш вразливі до торгівлі людьми категорії населення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Grizli777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Гендерне насильство</dc:title>
  <dc:creator>Ірина</dc:creator>
  <cp:lastModifiedBy>Iryna Kryvko</cp:lastModifiedBy>
  <cp:revision>95</cp:revision>
  <dcterms:created xsi:type="dcterms:W3CDTF">2021-04-15T15:41:44Z</dcterms:created>
  <dcterms:modified xsi:type="dcterms:W3CDTF">2025-04-18T15:31:32Z</dcterms:modified>
</cp:coreProperties>
</file>