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-57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721615F-D15A-40D2-A78D-4C224A7127F2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364261D-6EC6-4B2B-9E9C-EC7991D3E2A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xmlns="" val="37039648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1615F-D15A-40D2-A78D-4C224A7127F2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4261D-6EC6-4B2B-9E9C-EC7991D3E2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7216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1615F-D15A-40D2-A78D-4C224A7127F2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4261D-6EC6-4B2B-9E9C-EC7991D3E2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2895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1615F-D15A-40D2-A78D-4C224A7127F2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4261D-6EC6-4B2B-9E9C-EC7991D3E2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3277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21615F-D15A-40D2-A78D-4C224A7127F2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364261D-6EC6-4B2B-9E9C-EC7991D3E2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27678477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1615F-D15A-40D2-A78D-4C224A7127F2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4261D-6EC6-4B2B-9E9C-EC7991D3E2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94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1615F-D15A-40D2-A78D-4C224A7127F2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4261D-6EC6-4B2B-9E9C-EC7991D3E2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5840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1615F-D15A-40D2-A78D-4C224A7127F2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4261D-6EC6-4B2B-9E9C-EC7991D3E2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1147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1615F-D15A-40D2-A78D-4C224A7127F2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4261D-6EC6-4B2B-9E9C-EC7991D3E2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5449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21615F-D15A-40D2-A78D-4C224A7127F2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364261D-6EC6-4B2B-9E9C-EC7991D3E2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696730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21615F-D15A-40D2-A78D-4C224A7127F2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364261D-6EC6-4B2B-9E9C-EC7991D3E2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460610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C721615F-D15A-40D2-A78D-4C224A7127F2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C364261D-6EC6-4B2B-9E9C-EC7991D3E2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417007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39091" y="124691"/>
            <a:ext cx="9975273" cy="4031673"/>
          </a:xfrm>
        </p:spPr>
        <p:txBody>
          <a:bodyPr>
            <a:normAutofit fontScale="90000"/>
          </a:bodyPr>
          <a:lstStyle/>
          <a:p>
            <a:pPr algn="ctr"/>
            <a:r>
              <a:rPr lang="uk-UA" sz="1200" dirty="0" smtClean="0"/>
              <a:t>Міністерство освіти і науки України</a:t>
            </a:r>
            <a:br>
              <a:rPr lang="uk-UA" sz="1200" dirty="0" smtClean="0"/>
            </a:br>
            <a:r>
              <a:rPr lang="uk-UA" sz="1200" dirty="0" smtClean="0"/>
              <a:t>Запорізький національний університет</a:t>
            </a:r>
            <a:br>
              <a:rPr lang="uk-UA" sz="1200" dirty="0" smtClean="0"/>
            </a:br>
            <a:r>
              <a:rPr lang="uk-UA" sz="1200" dirty="0"/>
              <a:t/>
            </a:r>
            <a:br>
              <a:rPr lang="uk-UA" sz="1200" dirty="0"/>
            </a:br>
            <a:r>
              <a:rPr lang="uk-UA" sz="1200" dirty="0"/>
              <a:t/>
            </a:r>
            <a:br>
              <a:rPr lang="uk-UA" sz="1200" dirty="0"/>
            </a:br>
            <a:r>
              <a:rPr lang="uk-UA" sz="1200" dirty="0" smtClean="0"/>
              <a:t/>
            </a:r>
            <a:br>
              <a:rPr lang="uk-UA" sz="1200" dirty="0" smtClean="0"/>
            </a:br>
            <a:r>
              <a:rPr lang="uk-UA" sz="1200" dirty="0"/>
              <a:t/>
            </a:r>
            <a:br>
              <a:rPr lang="uk-UA" sz="1200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«Право на освіту і працю для людей з інвалідністю»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45128" y="4336472"/>
            <a:ext cx="10169236" cy="1413163"/>
          </a:xfrm>
        </p:spPr>
        <p:txBody>
          <a:bodyPr>
            <a:normAutofit/>
          </a:bodyPr>
          <a:lstStyle/>
          <a:p>
            <a:r>
              <a:rPr lang="uk-UA" dirty="0" smtClean="0"/>
              <a:t>Соціально-трудові </a:t>
            </a:r>
            <a:r>
              <a:rPr lang="uk-UA" dirty="0" smtClean="0"/>
              <a:t>права студентської молоді. </a:t>
            </a:r>
            <a:endParaRPr lang="uk-UA" dirty="0" smtClean="0"/>
          </a:p>
          <a:p>
            <a:r>
              <a:rPr lang="uk-UA" dirty="0" smtClean="0"/>
              <a:t>Механізм </a:t>
            </a:r>
            <a:r>
              <a:rPr lang="uk-UA" dirty="0" smtClean="0"/>
              <a:t>здійснення та </a:t>
            </a:r>
            <a:r>
              <a:rPr lang="uk-UA" dirty="0" smtClean="0"/>
              <a:t>захисту</a:t>
            </a:r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xmlns="" val="2452798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2727" y="0"/>
            <a:ext cx="11499273" cy="942109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dirty="0" smtClean="0"/>
              <a:t>Проблеми працевлаштування інвалідів внаслідок психічних захворювань та розумової діяльності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92727" y="942109"/>
            <a:ext cx="5832676" cy="5805055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уразливими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категорій</a:t>
            </a:r>
            <a:r>
              <a:rPr lang="ru-RU" dirty="0"/>
              <a:t> </a:t>
            </a:r>
            <a:r>
              <a:rPr lang="ru-RU" dirty="0" err="1"/>
              <a:t>громадян</a:t>
            </a:r>
            <a:r>
              <a:rPr lang="ru-RU" dirty="0"/>
              <a:t> з </a:t>
            </a:r>
            <a:r>
              <a:rPr lang="ru-RU" dirty="0" err="1"/>
              <a:t>інвалідністю</a:t>
            </a:r>
            <a:r>
              <a:rPr lang="ru-RU" dirty="0"/>
              <a:t> є </a:t>
            </a:r>
            <a:r>
              <a:rPr lang="ru-RU" dirty="0" err="1"/>
              <a:t>інваліди</a:t>
            </a:r>
            <a:r>
              <a:rPr lang="ru-RU" dirty="0"/>
              <a:t>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психічних</a:t>
            </a:r>
            <a:r>
              <a:rPr lang="ru-RU" dirty="0"/>
              <a:t> </a:t>
            </a:r>
            <a:r>
              <a:rPr lang="ru-RU" dirty="0" err="1"/>
              <a:t>захворювань</a:t>
            </a:r>
            <a:r>
              <a:rPr lang="ru-RU" dirty="0"/>
              <a:t> та </a:t>
            </a:r>
            <a:r>
              <a:rPr lang="ru-RU" dirty="0" err="1"/>
              <a:t>розумової</a:t>
            </a:r>
            <a:r>
              <a:rPr lang="ru-RU" dirty="0"/>
              <a:t> </a:t>
            </a:r>
            <a:r>
              <a:rPr lang="ru-RU" dirty="0" err="1" smtClean="0"/>
              <a:t>відсталості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констатувати</a:t>
            </a:r>
            <a:r>
              <a:rPr lang="ru-RU" dirty="0"/>
              <a:t> той факт, </a:t>
            </a:r>
            <a:r>
              <a:rPr lang="ru-RU" dirty="0" err="1"/>
              <a:t>що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 у широкого кола </a:t>
            </a:r>
            <a:r>
              <a:rPr lang="ru-RU" dirty="0" err="1"/>
              <a:t>громадськості</a:t>
            </a:r>
            <a:r>
              <a:rPr lang="ru-RU" dirty="0"/>
              <a:t> </a:t>
            </a:r>
            <a:r>
              <a:rPr lang="ru-RU" dirty="0" err="1"/>
              <a:t>існують</a:t>
            </a:r>
            <a:r>
              <a:rPr lang="ru-RU" dirty="0"/>
              <a:t> </a:t>
            </a:r>
            <a:r>
              <a:rPr lang="ru-RU" dirty="0" err="1"/>
              <a:t>наявні</a:t>
            </a:r>
            <a:r>
              <a:rPr lang="ru-RU" dirty="0"/>
              <a:t> </a:t>
            </a:r>
            <a:r>
              <a:rPr lang="ru-RU" dirty="0" err="1"/>
              <a:t>соціальні</a:t>
            </a:r>
            <a:r>
              <a:rPr lang="ru-RU" dirty="0"/>
              <a:t> </a:t>
            </a:r>
            <a:r>
              <a:rPr lang="ru-RU" dirty="0" err="1"/>
              <a:t>упередження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інтеграції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категорії</a:t>
            </a:r>
            <a:r>
              <a:rPr lang="ru-RU" dirty="0"/>
              <a:t> </a:t>
            </a:r>
            <a:r>
              <a:rPr lang="ru-RU" dirty="0" err="1"/>
              <a:t>інвалідів</a:t>
            </a:r>
            <a:r>
              <a:rPr lang="ru-RU" dirty="0"/>
              <a:t> до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, а </a:t>
            </a:r>
            <a:r>
              <a:rPr lang="ru-RU" dirty="0" err="1"/>
              <a:t>тим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до </a:t>
            </a:r>
            <a:r>
              <a:rPr lang="ru-RU" dirty="0" err="1"/>
              <a:t>сфери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типової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</a:t>
            </a:r>
            <a:r>
              <a:rPr lang="ru-RU" dirty="0" err="1"/>
              <a:t>реабілітації</a:t>
            </a:r>
            <a:r>
              <a:rPr lang="ru-RU" dirty="0"/>
              <a:t> </a:t>
            </a:r>
            <a:r>
              <a:rPr lang="ru-RU" dirty="0" err="1"/>
              <a:t>інвалідів</a:t>
            </a:r>
            <a:r>
              <a:rPr lang="ru-RU" dirty="0"/>
              <a:t>, </a:t>
            </a:r>
            <a:r>
              <a:rPr lang="ru-RU" dirty="0" err="1"/>
              <a:t>затвердженої</a:t>
            </a:r>
            <a:r>
              <a:rPr lang="ru-RU" dirty="0"/>
              <a:t> </a:t>
            </a:r>
            <a:r>
              <a:rPr lang="ru-RU" dirty="0" err="1"/>
              <a:t>постановою</a:t>
            </a:r>
            <a:r>
              <a:rPr lang="ru-RU" dirty="0"/>
              <a:t> </a:t>
            </a:r>
            <a:r>
              <a:rPr lang="ru-RU" dirty="0" err="1"/>
              <a:t>Кабінету</a:t>
            </a:r>
            <a:r>
              <a:rPr lang="ru-RU" dirty="0"/>
              <a:t> </a:t>
            </a:r>
            <a:r>
              <a:rPr lang="ru-RU" dirty="0" err="1"/>
              <a:t>Міністрів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08.12.2006 р. № 1686, </a:t>
            </a:r>
            <a:r>
              <a:rPr lang="ru-RU" dirty="0" err="1"/>
              <a:t>інвалідам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психічними</a:t>
            </a:r>
            <a:r>
              <a:rPr lang="ru-RU" dirty="0"/>
              <a:t> </a:t>
            </a:r>
            <a:r>
              <a:rPr lang="ru-RU" dirty="0" err="1"/>
              <a:t>захворюваннями</a:t>
            </a:r>
            <a:r>
              <a:rPr lang="ru-RU" dirty="0"/>
              <a:t> та </a:t>
            </a:r>
            <a:r>
              <a:rPr lang="ru-RU" dirty="0" err="1"/>
              <a:t>розумовою</a:t>
            </a:r>
            <a:r>
              <a:rPr lang="ru-RU" dirty="0"/>
              <a:t> </a:t>
            </a:r>
            <a:r>
              <a:rPr lang="ru-RU" dirty="0" err="1"/>
              <a:t>відсталістю</a:t>
            </a:r>
            <a:r>
              <a:rPr lang="ru-RU" dirty="0"/>
              <a:t> </a:t>
            </a:r>
            <a:r>
              <a:rPr lang="ru-RU" dirty="0" err="1"/>
              <a:t>надаються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професійної</a:t>
            </a:r>
            <a:r>
              <a:rPr lang="ru-RU" dirty="0"/>
              <a:t> </a:t>
            </a:r>
            <a:r>
              <a:rPr lang="ru-RU" dirty="0" err="1"/>
              <a:t>реабілітації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передбачає</a:t>
            </a:r>
            <a:r>
              <a:rPr lang="ru-RU" dirty="0"/>
              <a:t>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профорієнтації</a:t>
            </a:r>
            <a:r>
              <a:rPr lang="ru-RU" dirty="0"/>
              <a:t>, </a:t>
            </a:r>
            <a:r>
              <a:rPr lang="ru-RU" dirty="0" err="1"/>
              <a:t>профвідбору</a:t>
            </a:r>
            <a:r>
              <a:rPr lang="ru-RU" dirty="0"/>
              <a:t>, </a:t>
            </a:r>
            <a:r>
              <a:rPr lang="ru-RU" dirty="0" err="1"/>
              <a:t>профпідготовки</a:t>
            </a:r>
            <a:r>
              <a:rPr lang="ru-RU" dirty="0"/>
              <a:t> (</a:t>
            </a:r>
            <a:r>
              <a:rPr lang="ru-RU" dirty="0" err="1"/>
              <a:t>перепідготовки</a:t>
            </a:r>
            <a:r>
              <a:rPr lang="ru-RU" dirty="0"/>
              <a:t> та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кваліфікації</a:t>
            </a:r>
            <a:r>
              <a:rPr lang="ru-RU" dirty="0"/>
              <a:t>), </a:t>
            </a:r>
            <a:r>
              <a:rPr lang="ru-RU" dirty="0" err="1"/>
              <a:t>трудової</a:t>
            </a:r>
            <a:r>
              <a:rPr lang="ru-RU" dirty="0"/>
              <a:t> </a:t>
            </a:r>
            <a:r>
              <a:rPr lang="ru-RU" dirty="0" err="1"/>
              <a:t>реабілітації</a:t>
            </a:r>
            <a:r>
              <a:rPr lang="ru-RU" dirty="0"/>
              <a:t> в </a:t>
            </a:r>
            <a:r>
              <a:rPr lang="ru-RU" dirty="0" err="1"/>
              <a:t>частині</a:t>
            </a:r>
            <a:r>
              <a:rPr lang="ru-RU" dirty="0"/>
              <a:t> </a:t>
            </a:r>
            <a:r>
              <a:rPr lang="ru-RU" dirty="0" err="1"/>
              <a:t>пристосування</a:t>
            </a:r>
            <a:r>
              <a:rPr lang="ru-RU" dirty="0"/>
              <a:t> та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робочих</a:t>
            </a:r>
            <a:r>
              <a:rPr lang="ru-RU" dirty="0"/>
              <a:t> </a:t>
            </a:r>
            <a:r>
              <a:rPr lang="ru-RU" dirty="0" err="1"/>
              <a:t>місць</a:t>
            </a:r>
            <a:r>
              <a:rPr lang="ru-RU" dirty="0"/>
              <a:t> з </a:t>
            </a:r>
            <a:r>
              <a:rPr lang="ru-RU" dirty="0" err="1"/>
              <a:t>урахуванням</a:t>
            </a:r>
            <a:r>
              <a:rPr lang="ru-RU" dirty="0"/>
              <a:t> </a:t>
            </a:r>
            <a:r>
              <a:rPr lang="ru-RU" dirty="0" err="1"/>
              <a:t>особливих</a:t>
            </a:r>
            <a:r>
              <a:rPr lang="ru-RU" dirty="0"/>
              <a:t> по­треб </a:t>
            </a:r>
            <a:r>
              <a:rPr lang="ru-RU" dirty="0" err="1"/>
              <a:t>інвалідів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раціонального</a:t>
            </a:r>
            <a:r>
              <a:rPr lang="ru-RU" dirty="0"/>
              <a:t> </a:t>
            </a:r>
            <a:r>
              <a:rPr lang="ru-RU" dirty="0" err="1"/>
              <a:t>працевлаштування</a:t>
            </a:r>
            <a:r>
              <a:rPr lang="ru-RU" dirty="0"/>
              <a:t>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4752" b="37006"/>
          <a:stretch/>
        </p:blipFill>
        <p:spPr>
          <a:xfrm>
            <a:off x="9673517" y="942110"/>
            <a:ext cx="2366084" cy="3643746"/>
          </a:xfrm>
          <a:ln>
            <a:solidFill>
              <a:schemeClr val="accent4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4262" b="27453"/>
          <a:stretch/>
        </p:blipFill>
        <p:spPr>
          <a:xfrm>
            <a:off x="6442363" y="4260074"/>
            <a:ext cx="3651242" cy="2487090"/>
          </a:xfrm>
          <a:prstGeom prst="rect">
            <a:avLst/>
          </a:prstGeom>
          <a:ln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388452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0"/>
            <a:ext cx="9601200" cy="498764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Надомна форма організації праці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48145" y="1510145"/>
            <a:ext cx="5472546" cy="4655128"/>
          </a:xfrm>
        </p:spPr>
        <p:txBody>
          <a:bodyPr>
            <a:normAutofit/>
          </a:bodyPr>
          <a:lstStyle/>
          <a:p>
            <a:r>
              <a:rPr lang="ru-RU" dirty="0"/>
              <a:t>В </a:t>
            </a:r>
            <a:r>
              <a:rPr lang="ru-RU" dirty="0" err="1"/>
              <a:t>Україні</a:t>
            </a:r>
            <a:r>
              <a:rPr lang="ru-RU" dirty="0"/>
              <a:t> на державному </a:t>
            </a:r>
            <a:r>
              <a:rPr lang="ru-RU" dirty="0" err="1"/>
              <a:t>рівні</a:t>
            </a:r>
            <a:r>
              <a:rPr lang="ru-RU" dirty="0"/>
              <a:t> не </a:t>
            </a:r>
            <a:r>
              <a:rPr lang="ru-RU" dirty="0" err="1"/>
              <a:t>впроваджуються</a:t>
            </a:r>
            <a:r>
              <a:rPr lang="ru-RU" dirty="0"/>
              <a:t> </a:t>
            </a:r>
            <a:r>
              <a:rPr lang="ru-RU" dirty="0" err="1"/>
              <a:t>активні</a:t>
            </a:r>
            <a:r>
              <a:rPr lang="ru-RU" dirty="0"/>
              <a:t> заходи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для людей з </a:t>
            </a:r>
            <a:r>
              <a:rPr lang="ru-RU" dirty="0" err="1"/>
              <a:t>інвалідністю</a:t>
            </a:r>
            <a:r>
              <a:rPr lang="ru-RU" dirty="0"/>
              <a:t> </a:t>
            </a:r>
            <a:r>
              <a:rPr lang="ru-RU" dirty="0" err="1"/>
              <a:t>надомної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, </a:t>
            </a:r>
            <a:r>
              <a:rPr lang="ru-RU" dirty="0" err="1"/>
              <a:t>відсутня</a:t>
            </a:r>
            <a:r>
              <a:rPr lang="ru-RU" dirty="0"/>
              <a:t> </a:t>
            </a:r>
            <a:r>
              <a:rPr lang="ru-RU" dirty="0" err="1"/>
              <a:t>інформація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суб’єктів</a:t>
            </a:r>
            <a:r>
              <a:rPr lang="ru-RU" dirty="0"/>
              <a:t> </a:t>
            </a:r>
            <a:r>
              <a:rPr lang="ru-RU" dirty="0" err="1"/>
              <a:t>господарювання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надомну</a:t>
            </a:r>
            <a:r>
              <a:rPr lang="ru-RU" dirty="0"/>
              <a:t> </a:t>
            </a:r>
            <a:r>
              <a:rPr lang="ru-RU" dirty="0" err="1"/>
              <a:t>працю</a:t>
            </a:r>
            <a:r>
              <a:rPr lang="ru-RU" dirty="0"/>
              <a:t>, про </a:t>
            </a:r>
            <a:r>
              <a:rPr lang="ru-RU" dirty="0" err="1"/>
              <a:t>чисельність</a:t>
            </a:r>
            <a:r>
              <a:rPr lang="ru-RU" dirty="0"/>
              <a:t> </a:t>
            </a:r>
            <a:r>
              <a:rPr lang="ru-RU" dirty="0" err="1"/>
              <a:t>зайнятих</a:t>
            </a:r>
            <a:r>
              <a:rPr lang="ru-RU" dirty="0"/>
              <a:t> на </a:t>
            </a:r>
            <a:r>
              <a:rPr lang="ru-RU" dirty="0" err="1"/>
              <a:t>надомних</a:t>
            </a:r>
            <a:r>
              <a:rPr lang="ru-RU" dirty="0"/>
              <a:t> </a:t>
            </a:r>
            <a:r>
              <a:rPr lang="ru-RU" dirty="0" err="1"/>
              <a:t>робочих</a:t>
            </a:r>
            <a:r>
              <a:rPr lang="ru-RU" dirty="0"/>
              <a:t> </a:t>
            </a:r>
            <a:r>
              <a:rPr lang="ru-RU" dirty="0" err="1"/>
              <a:t>місцях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 </a:t>
            </a:r>
            <a:r>
              <a:rPr lang="ru-RU" dirty="0" err="1"/>
              <a:t>Безпосередньо</a:t>
            </a:r>
            <a:r>
              <a:rPr lang="ru-RU" dirty="0"/>
              <a:t> </a:t>
            </a:r>
            <a:r>
              <a:rPr lang="ru-RU" dirty="0" err="1"/>
              <a:t>праця</a:t>
            </a:r>
            <a:r>
              <a:rPr lang="ru-RU" dirty="0"/>
              <a:t> </a:t>
            </a:r>
            <a:r>
              <a:rPr lang="ru-RU" dirty="0" err="1"/>
              <a:t>надомних</a:t>
            </a:r>
            <a:r>
              <a:rPr lang="ru-RU" dirty="0"/>
              <a:t> </a:t>
            </a:r>
            <a:r>
              <a:rPr lang="ru-RU" dirty="0" err="1"/>
              <a:t>працівників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регулюється</a:t>
            </a:r>
            <a:r>
              <a:rPr lang="ru-RU" dirty="0"/>
              <a:t> </a:t>
            </a:r>
            <a:r>
              <a:rPr lang="ru-RU" dirty="0" err="1"/>
              <a:t>Положенням</a:t>
            </a:r>
            <a:r>
              <a:rPr lang="ru-RU" dirty="0"/>
              <a:t> про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 </a:t>
            </a:r>
            <a:r>
              <a:rPr lang="ru-RU" dirty="0" err="1"/>
              <a:t>надомників</a:t>
            </a:r>
            <a:r>
              <a:rPr lang="ru-RU" dirty="0"/>
              <a:t>, </a:t>
            </a:r>
            <a:r>
              <a:rPr lang="ru-RU" dirty="0" err="1"/>
              <a:t>затвердженим</a:t>
            </a:r>
            <a:r>
              <a:rPr lang="ru-RU" dirty="0"/>
              <a:t> </a:t>
            </a:r>
            <a:r>
              <a:rPr lang="ru-RU" dirty="0" err="1"/>
              <a:t>постановою</a:t>
            </a:r>
            <a:r>
              <a:rPr lang="ru-RU" dirty="0"/>
              <a:t> </a:t>
            </a:r>
            <a:r>
              <a:rPr lang="ru-RU" dirty="0" err="1"/>
              <a:t>Держкомпраці</a:t>
            </a:r>
            <a:r>
              <a:rPr lang="ru-RU" dirty="0"/>
              <a:t> СРСР та </a:t>
            </a:r>
            <a:r>
              <a:rPr lang="ru-RU" dirty="0" err="1"/>
              <a:t>Секретаріату</a:t>
            </a:r>
            <a:r>
              <a:rPr lang="ru-RU" dirty="0"/>
              <a:t> ВЦРПС </a:t>
            </a:r>
            <a:r>
              <a:rPr lang="ru-RU" dirty="0" err="1"/>
              <a:t>від</a:t>
            </a:r>
            <a:r>
              <a:rPr lang="ru-RU" dirty="0"/>
              <a:t> 29 </a:t>
            </a:r>
            <a:r>
              <a:rPr lang="ru-RU" dirty="0" err="1"/>
              <a:t>вересня</a:t>
            </a:r>
            <a:r>
              <a:rPr lang="ru-RU" dirty="0"/>
              <a:t> 1981 р. № </a:t>
            </a:r>
            <a:r>
              <a:rPr lang="ru-RU" dirty="0" smtClean="0"/>
              <a:t>275/11-99.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6687" b="46089"/>
          <a:stretch/>
        </p:blipFill>
        <p:spPr>
          <a:xfrm>
            <a:off x="7107381" y="2938745"/>
            <a:ext cx="4939201" cy="3794563"/>
          </a:xfrm>
          <a:ln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305022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06583" y="360217"/>
            <a:ext cx="6724729" cy="6331527"/>
          </a:xfrm>
        </p:spPr>
        <p:txBody>
          <a:bodyPr>
            <a:normAutofit/>
          </a:bodyPr>
          <a:lstStyle/>
          <a:p>
            <a:r>
              <a:rPr lang="ru-RU" sz="2400" dirty="0" err="1"/>
              <a:t>Аналізуючи</a:t>
            </a:r>
            <a:r>
              <a:rPr lang="ru-RU" sz="2400" dirty="0"/>
              <a:t> стан </a:t>
            </a:r>
            <a:r>
              <a:rPr lang="ru-RU" sz="2400" dirty="0" err="1"/>
              <a:t>дотримання</a:t>
            </a:r>
            <a:r>
              <a:rPr lang="ru-RU" sz="2400" dirty="0"/>
              <a:t> прав людей з </a:t>
            </a:r>
            <a:r>
              <a:rPr lang="ru-RU" sz="2400" dirty="0" err="1"/>
              <a:t>інвалідністю</a:t>
            </a:r>
            <a:r>
              <a:rPr lang="ru-RU" sz="2400" dirty="0"/>
              <a:t> на </a:t>
            </a:r>
            <a:r>
              <a:rPr lang="ru-RU" sz="2400" dirty="0" err="1"/>
              <a:t>працю</a:t>
            </a:r>
            <a:r>
              <a:rPr lang="ru-RU" sz="2400" dirty="0"/>
              <a:t> в </a:t>
            </a:r>
            <a:r>
              <a:rPr lang="ru-RU" sz="2400" dirty="0" err="1"/>
              <a:t>Україні</a:t>
            </a:r>
            <a:r>
              <a:rPr lang="ru-RU" sz="2400" dirty="0"/>
              <a:t>, </a:t>
            </a:r>
            <a:r>
              <a:rPr lang="ru-RU" sz="2400" dirty="0" err="1"/>
              <a:t>необхідно</a:t>
            </a:r>
            <a:r>
              <a:rPr lang="ru-RU" sz="2400" dirty="0"/>
              <a:t> </a:t>
            </a:r>
            <a:r>
              <a:rPr lang="ru-RU" sz="2400" dirty="0" err="1"/>
              <a:t>відзначити</a:t>
            </a:r>
            <a:r>
              <a:rPr lang="ru-RU" sz="2400" dirty="0"/>
              <a:t> й те, </a:t>
            </a:r>
            <a:r>
              <a:rPr lang="ru-RU" sz="2400" dirty="0" err="1"/>
              <a:t>що</a:t>
            </a:r>
            <a:r>
              <a:rPr lang="ru-RU" sz="2400" dirty="0"/>
              <a:t> у </a:t>
            </a:r>
            <a:r>
              <a:rPr lang="ru-RU" sz="2400" dirty="0" err="1"/>
              <a:t>звітному</a:t>
            </a:r>
            <a:r>
              <a:rPr lang="ru-RU" sz="2400" dirty="0"/>
              <a:t> </a:t>
            </a:r>
            <a:r>
              <a:rPr lang="ru-RU" sz="2400" dirty="0" err="1"/>
              <a:t>році</a:t>
            </a:r>
            <a:r>
              <a:rPr lang="ru-RU" sz="2400" dirty="0"/>
              <a:t> </a:t>
            </a:r>
            <a:r>
              <a:rPr lang="ru-RU" sz="2400" dirty="0" err="1"/>
              <a:t>українські</a:t>
            </a:r>
            <a:r>
              <a:rPr lang="ru-RU" sz="2400" dirty="0"/>
              <a:t> </a:t>
            </a:r>
            <a:r>
              <a:rPr lang="ru-RU" sz="2400" dirty="0" err="1"/>
              <a:t>правозахисники</a:t>
            </a:r>
            <a:r>
              <a:rPr lang="ru-RU" sz="2400" dirty="0"/>
              <a:t> </a:t>
            </a:r>
            <a:r>
              <a:rPr lang="ru-RU" sz="2400" dirty="0" err="1"/>
              <a:t>запровадили</a:t>
            </a:r>
            <a:r>
              <a:rPr lang="ru-RU" sz="2400" dirty="0"/>
              <a:t> рейтинг </a:t>
            </a:r>
            <a:r>
              <a:rPr lang="ru-RU" sz="2400" dirty="0" err="1"/>
              <a:t>найкращих</a:t>
            </a:r>
            <a:r>
              <a:rPr lang="ru-RU" sz="2400" dirty="0"/>
              <a:t> </a:t>
            </a:r>
            <a:r>
              <a:rPr lang="ru-RU" sz="2400" dirty="0" err="1"/>
              <a:t>компаній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дотримуються</a:t>
            </a:r>
            <a:r>
              <a:rPr lang="ru-RU" sz="2400" dirty="0"/>
              <a:t> </a:t>
            </a:r>
            <a:r>
              <a:rPr lang="ru-RU" sz="2400" dirty="0" err="1"/>
              <a:t>антидискримінаційних</a:t>
            </a:r>
            <a:r>
              <a:rPr lang="ru-RU" sz="2400" dirty="0"/>
              <a:t> </a:t>
            </a:r>
            <a:r>
              <a:rPr lang="ru-RU" sz="2400" dirty="0" err="1"/>
              <a:t>стандартів</a:t>
            </a:r>
            <a:r>
              <a:rPr lang="ru-RU" sz="2400" dirty="0"/>
              <a:t> — «</a:t>
            </a:r>
            <a:r>
              <a:rPr lang="ru-RU" sz="2400" dirty="0" err="1"/>
              <a:t>Індекс</a:t>
            </a:r>
            <a:r>
              <a:rPr lang="ru-RU" sz="2400" dirty="0"/>
              <a:t> </a:t>
            </a:r>
            <a:r>
              <a:rPr lang="ru-RU" sz="2400" dirty="0" err="1"/>
              <a:t>корпоративної</a:t>
            </a:r>
            <a:r>
              <a:rPr lang="ru-RU" sz="2400" dirty="0"/>
              <a:t> </a:t>
            </a:r>
            <a:r>
              <a:rPr lang="ru-RU" sz="2400" dirty="0" err="1"/>
              <a:t>рівності</a:t>
            </a:r>
            <a:r>
              <a:rPr lang="ru-RU" sz="2400" dirty="0"/>
              <a:t> — 2014». </a:t>
            </a:r>
            <a:r>
              <a:rPr lang="ru-RU" sz="2400" dirty="0" err="1"/>
              <a:t>Його</a:t>
            </a:r>
            <a:r>
              <a:rPr lang="ru-RU" sz="2400" dirty="0"/>
              <a:t> метою є </a:t>
            </a:r>
            <a:r>
              <a:rPr lang="ru-RU" sz="2400" dirty="0" err="1"/>
              <a:t>стимулювання</a:t>
            </a:r>
            <a:r>
              <a:rPr lang="ru-RU" sz="2400" dirty="0"/>
              <a:t> </a:t>
            </a:r>
            <a:r>
              <a:rPr lang="ru-RU" sz="2400" dirty="0" err="1"/>
              <a:t>бізнесу</a:t>
            </a:r>
            <a:r>
              <a:rPr lang="ru-RU" sz="2400" dirty="0"/>
              <a:t> </a:t>
            </a:r>
            <a:r>
              <a:rPr lang="ru-RU" sz="2400" dirty="0" err="1"/>
              <a:t>прискорити</a:t>
            </a:r>
            <a:r>
              <a:rPr lang="ru-RU" sz="2400" dirty="0"/>
              <a:t> </a:t>
            </a:r>
            <a:r>
              <a:rPr lang="ru-RU" sz="2400" dirty="0" err="1"/>
              <a:t>впровадження</a:t>
            </a:r>
            <a:r>
              <a:rPr lang="ru-RU" sz="2400" dirty="0"/>
              <a:t> </a:t>
            </a:r>
            <a:r>
              <a:rPr lang="ru-RU" sz="2400" dirty="0" err="1"/>
              <a:t>політики</a:t>
            </a:r>
            <a:r>
              <a:rPr lang="ru-RU" sz="2400" dirty="0"/>
              <a:t> </a:t>
            </a:r>
            <a:r>
              <a:rPr lang="ru-RU" sz="2400" dirty="0" err="1"/>
              <a:t>рівності</a:t>
            </a:r>
            <a:r>
              <a:rPr lang="ru-RU" sz="2400" dirty="0"/>
              <a:t> на </a:t>
            </a:r>
            <a:r>
              <a:rPr lang="ru-RU" sz="2400" dirty="0" err="1"/>
              <a:t>робочому</a:t>
            </a:r>
            <a:r>
              <a:rPr lang="ru-RU" sz="2400" dirty="0"/>
              <a:t> </a:t>
            </a:r>
            <a:r>
              <a:rPr lang="ru-RU" sz="2400" dirty="0" err="1"/>
              <a:t>місці</a:t>
            </a:r>
            <a:r>
              <a:rPr lang="ru-RU" sz="2400" dirty="0"/>
              <a:t>. </a:t>
            </a:r>
            <a:r>
              <a:rPr lang="ru-RU" sz="2400" dirty="0" err="1"/>
              <a:t>Адже</a:t>
            </a:r>
            <a:r>
              <a:rPr lang="ru-RU" sz="2400" dirty="0"/>
              <a:t>, </a:t>
            </a:r>
            <a:r>
              <a:rPr lang="ru-RU" sz="2400" dirty="0" err="1"/>
              <a:t>виходячи</a:t>
            </a:r>
            <a:r>
              <a:rPr lang="ru-RU" sz="2400" dirty="0"/>
              <a:t> з угоди про </a:t>
            </a:r>
            <a:r>
              <a:rPr lang="ru-RU" sz="2400" dirty="0" err="1"/>
              <a:t>асоціацію</a:t>
            </a:r>
            <a:r>
              <a:rPr lang="ru-RU" sz="2400" dirty="0"/>
              <a:t> з ЄС, </a:t>
            </a:r>
            <a:r>
              <a:rPr lang="ru-RU" sz="2400" dirty="0" err="1"/>
              <a:t>бізнес-структури</a:t>
            </a:r>
            <a:r>
              <a:rPr lang="ru-RU" sz="2400" dirty="0"/>
              <a:t> </a:t>
            </a:r>
            <a:r>
              <a:rPr lang="ru-RU" sz="2400" dirty="0" err="1"/>
              <a:t>протягом</a:t>
            </a:r>
            <a:r>
              <a:rPr lang="ru-RU" sz="2400" dirty="0"/>
              <a:t> 4 </a:t>
            </a:r>
            <a:r>
              <a:rPr lang="ru-RU" sz="2400" dirty="0" err="1"/>
              <a:t>років</a:t>
            </a:r>
            <a:r>
              <a:rPr lang="ru-RU" sz="2400" dirty="0"/>
              <a:t> </a:t>
            </a:r>
            <a:r>
              <a:rPr lang="ru-RU" sz="2400" dirty="0" err="1"/>
              <a:t>повинні</a:t>
            </a:r>
            <a:r>
              <a:rPr lang="ru-RU" sz="2400" dirty="0"/>
              <a:t> </a:t>
            </a:r>
            <a:r>
              <a:rPr lang="ru-RU" sz="2400" dirty="0" err="1"/>
              <a:t>запровадити</a:t>
            </a:r>
            <a:r>
              <a:rPr lang="ru-RU" sz="2400" dirty="0"/>
              <a:t> </a:t>
            </a:r>
            <a:r>
              <a:rPr lang="ru-RU" sz="2400" dirty="0" err="1"/>
              <a:t>процедури</a:t>
            </a:r>
            <a:r>
              <a:rPr lang="ru-RU" sz="2400" dirty="0"/>
              <a:t> </a:t>
            </a:r>
            <a:r>
              <a:rPr lang="ru-RU" sz="2400" dirty="0" err="1"/>
              <a:t>попередження</a:t>
            </a:r>
            <a:r>
              <a:rPr lang="ru-RU" sz="2400" dirty="0"/>
              <a:t> та </a:t>
            </a:r>
            <a:r>
              <a:rPr lang="ru-RU" sz="2400" dirty="0" err="1"/>
              <a:t>протидії</a:t>
            </a:r>
            <a:r>
              <a:rPr lang="ru-RU" sz="2400" dirty="0"/>
              <a:t> </a:t>
            </a:r>
            <a:r>
              <a:rPr lang="ru-RU" sz="2400" dirty="0" err="1"/>
              <a:t>дискримінації</a:t>
            </a:r>
            <a:r>
              <a:rPr lang="ru-RU" sz="2400" dirty="0"/>
              <a:t> на </a:t>
            </a:r>
            <a:r>
              <a:rPr lang="ru-RU" sz="2400" dirty="0" err="1"/>
              <a:t>робочому</a:t>
            </a:r>
            <a:r>
              <a:rPr lang="ru-RU" sz="2400" dirty="0"/>
              <a:t> </a:t>
            </a:r>
            <a:r>
              <a:rPr lang="ru-RU" sz="2400" dirty="0" err="1"/>
              <a:t>місці</a:t>
            </a:r>
            <a:r>
              <a:rPr lang="ru-RU" sz="2400" dirty="0"/>
              <a:t>. </a:t>
            </a:r>
            <a:r>
              <a:rPr lang="ru-RU" sz="2400" dirty="0" err="1"/>
              <a:t>Дослідження</a:t>
            </a:r>
            <a:r>
              <a:rPr lang="ru-RU" sz="2400" dirty="0"/>
              <a:t> </a:t>
            </a:r>
            <a:r>
              <a:rPr lang="ru-RU" sz="2400" dirty="0" err="1"/>
              <a:t>проводилося</a:t>
            </a:r>
            <a:r>
              <a:rPr lang="ru-RU" sz="2400" dirty="0"/>
              <a:t> у </a:t>
            </a:r>
            <a:r>
              <a:rPr lang="ru-RU" sz="2400" dirty="0" err="1"/>
              <a:t>першому</a:t>
            </a:r>
            <a:r>
              <a:rPr lang="ru-RU" sz="2400" dirty="0"/>
              <a:t> </a:t>
            </a:r>
            <a:r>
              <a:rPr lang="ru-RU" sz="2400" dirty="0" err="1"/>
              <a:t>півріччі</a:t>
            </a:r>
            <a:r>
              <a:rPr lang="ru-RU" sz="2400" dirty="0"/>
              <a:t>, </a:t>
            </a:r>
            <a:r>
              <a:rPr lang="ru-RU" sz="2400" dirty="0" err="1"/>
              <a:t>однак</a:t>
            </a:r>
            <a:r>
              <a:rPr lang="ru-RU" sz="2400" dirty="0"/>
              <a:t> </a:t>
            </a:r>
            <a:r>
              <a:rPr lang="ru-RU" sz="2400" dirty="0" err="1"/>
              <a:t>результати</a:t>
            </a:r>
            <a:r>
              <a:rPr lang="ru-RU" sz="2400" dirty="0"/>
              <a:t> </a:t>
            </a:r>
            <a:r>
              <a:rPr lang="ru-RU" sz="2400" dirty="0" err="1"/>
              <a:t>ще</a:t>
            </a:r>
            <a:r>
              <a:rPr lang="ru-RU" sz="2400" dirty="0"/>
              <a:t> не </a:t>
            </a:r>
            <a:r>
              <a:rPr lang="ru-RU" sz="2400" dirty="0" err="1" smtClean="0"/>
              <a:t>оприлюднені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31312" y="110837"/>
            <a:ext cx="4637848" cy="6580908"/>
          </a:xfrm>
          <a:ln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096377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0"/>
            <a:ext cx="9601200" cy="505691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Джерела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58091" y="1440873"/>
            <a:ext cx="11028218" cy="4731327"/>
          </a:xfrm>
        </p:spPr>
        <p:txBody>
          <a:bodyPr>
            <a:normAutofit/>
          </a:bodyPr>
          <a:lstStyle/>
          <a:p>
            <a:r>
              <a:rPr lang="en-US" dirty="0"/>
              <a:t>http://</a:t>
            </a:r>
            <a:r>
              <a:rPr lang="en-US" dirty="0" smtClean="0"/>
              <a:t>search.ligazakon.ua/l_doc2.nsf/link1/ed_2005_05_31/T087500.html</a:t>
            </a:r>
            <a:endParaRPr lang="uk-UA" dirty="0" smtClean="0"/>
          </a:p>
          <a:p>
            <a:r>
              <a:rPr lang="en-US" dirty="0"/>
              <a:t>http://</a:t>
            </a:r>
            <a:r>
              <a:rPr lang="en-US" dirty="0" smtClean="0"/>
              <a:t>khpg.org/1432464795</a:t>
            </a:r>
            <a:endParaRPr lang="uk-UA" dirty="0" smtClean="0"/>
          </a:p>
          <a:p>
            <a:r>
              <a:rPr lang="en-US" dirty="0"/>
              <a:t>https://</a:t>
            </a:r>
            <a:r>
              <a:rPr lang="en-US" dirty="0" smtClean="0"/>
              <a:t>zakon.rada.gov.ua/laws/show/995_g71#Text</a:t>
            </a:r>
            <a:endParaRPr lang="uk-UA" dirty="0" smtClean="0"/>
          </a:p>
          <a:p>
            <a:r>
              <a:rPr lang="en-US" dirty="0"/>
              <a:t>https://uk.wikipedia.org/wiki/%D0%9A%D0%BE%D0%BD%D0%B2%D0%B5%D0%BD%D1%86%D1%96%D1%8F_%D0%BF%D1%80%D0%BE_%D0%BF%D1%80%D0%B0%D0%B2%D0%B0_%D0%BE%D1%81%D1%96%D0%B1_%D0%B7_%</a:t>
            </a:r>
            <a:r>
              <a:rPr lang="en-US" dirty="0" smtClean="0"/>
              <a:t>D1%96%D0%BD%D0%B2%D0%B0%D0%BB%D1%96%D0%B4%D0%BD%D1%96%D1%81%D1%82%D1%8E</a:t>
            </a:r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xmlns="" val="4205640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94" t="4233" r="29766" b="4449"/>
          <a:stretch/>
        </p:blipFill>
        <p:spPr>
          <a:xfrm>
            <a:off x="2466109" y="55418"/>
            <a:ext cx="6913418" cy="674372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2218" y="2656623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uk-UA" sz="9600" dirty="0" smtClean="0"/>
              <a:t>Дякую за увагу!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xmlns="" val="1362796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0"/>
            <a:ext cx="9601200" cy="49183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Хто такі особи з інвалідністю?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89709" y="1163782"/>
            <a:ext cx="11402291" cy="569421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i="1" dirty="0">
                <a:solidFill>
                  <a:schemeClr val="tx1"/>
                </a:solidFill>
              </a:rPr>
              <a:t>ЗАКОН УКРАЇНИ</a:t>
            </a:r>
          </a:p>
          <a:p>
            <a:pPr marL="0" indent="0" algn="ctr">
              <a:buNone/>
            </a:pPr>
            <a:r>
              <a:rPr lang="ru-RU" i="1" dirty="0">
                <a:solidFill>
                  <a:schemeClr val="tx1"/>
                </a:solidFill>
              </a:rPr>
              <a:t>Про </a:t>
            </a:r>
            <a:r>
              <a:rPr lang="ru-RU" i="1" dirty="0" err="1">
                <a:solidFill>
                  <a:schemeClr val="tx1"/>
                </a:solidFill>
              </a:rPr>
              <a:t>основи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соціальної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захищеності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інвалідів</a:t>
            </a:r>
            <a:r>
              <a:rPr lang="ru-RU" i="1" dirty="0">
                <a:solidFill>
                  <a:schemeClr val="tx1"/>
                </a:solidFill>
              </a:rPr>
              <a:t> в </a:t>
            </a:r>
            <a:r>
              <a:rPr lang="ru-RU" i="1" dirty="0" err="1">
                <a:solidFill>
                  <a:schemeClr val="tx1"/>
                </a:solidFill>
              </a:rPr>
              <a:t>Україні</a:t>
            </a:r>
            <a:endParaRPr lang="ru-RU" i="1" dirty="0">
              <a:solidFill>
                <a:schemeClr val="tx1"/>
              </a:solidFill>
            </a:endParaRPr>
          </a:p>
          <a:p>
            <a:r>
              <a:rPr lang="ru-RU" i="1" dirty="0" err="1" smtClean="0"/>
              <a:t>Стаття</a:t>
            </a:r>
            <a:r>
              <a:rPr lang="ru-RU" i="1" dirty="0" smtClean="0"/>
              <a:t> </a:t>
            </a:r>
            <a:r>
              <a:rPr lang="ru-RU" i="1" dirty="0"/>
              <a:t>2</a:t>
            </a:r>
            <a:r>
              <a:rPr lang="ru-RU" dirty="0"/>
              <a:t>. </a:t>
            </a:r>
            <a:r>
              <a:rPr lang="ru-RU" dirty="0" err="1" smtClean="0"/>
              <a:t>Інвалідом</a:t>
            </a:r>
            <a:r>
              <a:rPr lang="ru-RU" dirty="0" smtClean="0"/>
              <a:t> </a:t>
            </a:r>
            <a:r>
              <a:rPr lang="ru-RU" dirty="0"/>
              <a:t>є особа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стійким</a:t>
            </a:r>
            <a:r>
              <a:rPr lang="ru-RU" dirty="0"/>
              <a:t> </a:t>
            </a:r>
            <a:r>
              <a:rPr lang="ru-RU" dirty="0" err="1"/>
              <a:t>розладом</a:t>
            </a:r>
            <a:r>
              <a:rPr lang="ru-RU" dirty="0"/>
              <a:t> </a:t>
            </a:r>
            <a:r>
              <a:rPr lang="ru-RU" dirty="0" err="1"/>
              <a:t>функцій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, </a:t>
            </a:r>
            <a:r>
              <a:rPr lang="ru-RU" dirty="0" err="1"/>
              <a:t>зумовленим</a:t>
            </a:r>
            <a:r>
              <a:rPr lang="ru-RU" dirty="0"/>
              <a:t> </a:t>
            </a:r>
            <a:r>
              <a:rPr lang="ru-RU" dirty="0" err="1"/>
              <a:t>захворюванням</a:t>
            </a:r>
            <a:r>
              <a:rPr lang="ru-RU" dirty="0"/>
              <a:t>, </a:t>
            </a:r>
            <a:r>
              <a:rPr lang="ru-RU" dirty="0" err="1"/>
              <a:t>наслідком</a:t>
            </a:r>
            <a:r>
              <a:rPr lang="ru-RU" dirty="0"/>
              <a:t> травм </a:t>
            </a:r>
            <a:r>
              <a:rPr lang="ru-RU" dirty="0" err="1"/>
              <a:t>або</a:t>
            </a:r>
            <a:r>
              <a:rPr lang="ru-RU" dirty="0"/>
              <a:t> з </a:t>
            </a:r>
            <a:r>
              <a:rPr lang="ru-RU" dirty="0" err="1"/>
              <a:t>уродженими</a:t>
            </a:r>
            <a:r>
              <a:rPr lang="ru-RU" dirty="0"/>
              <a:t> дефектами,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призводить</a:t>
            </a:r>
            <a:r>
              <a:rPr lang="ru-RU" dirty="0"/>
              <a:t> до </a:t>
            </a:r>
            <a:r>
              <a:rPr lang="ru-RU" dirty="0" err="1"/>
              <a:t>обмеження</a:t>
            </a:r>
            <a:r>
              <a:rPr lang="ru-RU" dirty="0"/>
              <a:t> </a:t>
            </a:r>
            <a:r>
              <a:rPr lang="ru-RU" dirty="0" err="1"/>
              <a:t>життєдіяльності</a:t>
            </a:r>
            <a:r>
              <a:rPr lang="ru-RU" dirty="0"/>
              <a:t>, до </a:t>
            </a:r>
            <a:r>
              <a:rPr lang="ru-RU" dirty="0" err="1"/>
              <a:t>необхідності</a:t>
            </a:r>
            <a:r>
              <a:rPr lang="ru-RU" dirty="0"/>
              <a:t> в </a:t>
            </a:r>
            <a:r>
              <a:rPr lang="ru-RU" dirty="0" err="1"/>
              <a:t>соціальній</a:t>
            </a:r>
            <a:r>
              <a:rPr lang="ru-RU" dirty="0"/>
              <a:t> </a:t>
            </a:r>
            <a:r>
              <a:rPr lang="ru-RU" dirty="0" err="1"/>
              <a:t>допомозі</a:t>
            </a:r>
            <a:r>
              <a:rPr lang="ru-RU" dirty="0"/>
              <a:t> і </a:t>
            </a:r>
            <a:r>
              <a:rPr lang="ru-RU" dirty="0" err="1"/>
              <a:t>захисті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i="1" dirty="0" err="1"/>
              <a:t>Стаття</a:t>
            </a:r>
            <a:r>
              <a:rPr lang="ru-RU" i="1" dirty="0"/>
              <a:t> 3. </a:t>
            </a:r>
            <a:r>
              <a:rPr lang="ru-RU" dirty="0" err="1"/>
              <a:t>Інвалідність</a:t>
            </a:r>
            <a:r>
              <a:rPr lang="ru-RU" dirty="0"/>
              <a:t> як </a:t>
            </a:r>
            <a:r>
              <a:rPr lang="ru-RU" dirty="0" err="1"/>
              <a:t>міра</a:t>
            </a:r>
            <a:r>
              <a:rPr lang="ru-RU" dirty="0"/>
              <a:t> </a:t>
            </a:r>
            <a:r>
              <a:rPr lang="ru-RU" dirty="0" err="1"/>
              <a:t>втрати</a:t>
            </a:r>
            <a:r>
              <a:rPr lang="ru-RU" dirty="0"/>
              <a:t> </a:t>
            </a:r>
            <a:r>
              <a:rPr lang="ru-RU" dirty="0" err="1"/>
              <a:t>здоров'я</a:t>
            </a:r>
            <a:r>
              <a:rPr lang="ru-RU" dirty="0"/>
              <a:t> </a:t>
            </a:r>
            <a:r>
              <a:rPr lang="ru-RU" dirty="0" err="1"/>
              <a:t>визначається</a:t>
            </a:r>
            <a:r>
              <a:rPr lang="ru-RU" dirty="0"/>
              <a:t> шляхом </a:t>
            </a:r>
            <a:r>
              <a:rPr lang="ru-RU" dirty="0" err="1"/>
              <a:t>експертного</a:t>
            </a:r>
            <a:r>
              <a:rPr lang="ru-RU" dirty="0"/>
              <a:t> </a:t>
            </a:r>
            <a:r>
              <a:rPr lang="ru-RU" dirty="0" err="1"/>
              <a:t>обстеження</a:t>
            </a:r>
            <a:r>
              <a:rPr lang="ru-RU" dirty="0"/>
              <a:t> в органах медико-</a:t>
            </a:r>
            <a:r>
              <a:rPr lang="ru-RU" dirty="0" err="1"/>
              <a:t>соціальної</a:t>
            </a:r>
            <a:r>
              <a:rPr lang="ru-RU" dirty="0"/>
              <a:t> </a:t>
            </a:r>
            <a:r>
              <a:rPr lang="ru-RU" dirty="0" err="1"/>
              <a:t>експертизи</a:t>
            </a:r>
            <a:r>
              <a:rPr lang="ru-RU" dirty="0"/>
              <a:t> </a:t>
            </a:r>
            <a:r>
              <a:rPr lang="ru-RU" dirty="0" err="1"/>
              <a:t>Міністерства</a:t>
            </a:r>
            <a:r>
              <a:rPr lang="ru-RU" dirty="0"/>
              <a:t>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/>
              <a:t>здоров'я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5441" b="62742"/>
          <a:stretch/>
        </p:blipFill>
        <p:spPr>
          <a:xfrm>
            <a:off x="3634136" y="3909261"/>
            <a:ext cx="5713436" cy="2948738"/>
          </a:xfrm>
          <a:ln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618436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0"/>
            <a:ext cx="9601200" cy="547255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Право на освіту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61999" y="706582"/>
            <a:ext cx="5763403" cy="615141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Одним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конституційних</a:t>
            </a:r>
            <a:r>
              <a:rPr lang="ru-RU" dirty="0"/>
              <a:t> прав </a:t>
            </a:r>
            <a:r>
              <a:rPr lang="ru-RU" dirty="0" err="1"/>
              <a:t>громадян</a:t>
            </a:r>
            <a:r>
              <a:rPr lang="ru-RU" dirty="0"/>
              <a:t> з </a:t>
            </a:r>
            <a:r>
              <a:rPr lang="ru-RU" dirty="0" err="1"/>
              <a:t>інвалідністю</a:t>
            </a:r>
            <a:r>
              <a:rPr lang="ru-RU" dirty="0"/>
              <a:t>, </a:t>
            </a:r>
            <a:r>
              <a:rPr lang="ru-RU" dirty="0" err="1"/>
              <a:t>проголошених</a:t>
            </a:r>
            <a:r>
              <a:rPr lang="ru-RU" dirty="0"/>
              <a:t> державою, є право на </a:t>
            </a:r>
            <a:r>
              <a:rPr lang="ru-RU" dirty="0" err="1"/>
              <a:t>освіту</a:t>
            </a:r>
            <a:r>
              <a:rPr lang="ru-RU" dirty="0"/>
              <a:t>. У ст. 53 </a:t>
            </a:r>
            <a:r>
              <a:rPr lang="ru-RU" dirty="0" err="1"/>
              <a:t>Конституції</a:t>
            </a:r>
            <a:r>
              <a:rPr lang="ru-RU" dirty="0"/>
              <a:t> говориться, </a:t>
            </a:r>
            <a:r>
              <a:rPr lang="ru-RU" dirty="0" err="1"/>
              <a:t>що</a:t>
            </a:r>
            <a:r>
              <a:rPr lang="ru-RU" dirty="0"/>
              <a:t> «держава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доступність</a:t>
            </a:r>
            <a:r>
              <a:rPr lang="ru-RU" dirty="0"/>
              <a:t> і </a:t>
            </a:r>
            <a:r>
              <a:rPr lang="ru-RU" dirty="0" err="1"/>
              <a:t>безоплатність</a:t>
            </a:r>
            <a:r>
              <a:rPr lang="ru-RU" dirty="0"/>
              <a:t> </a:t>
            </a:r>
            <a:r>
              <a:rPr lang="ru-RU" dirty="0" err="1"/>
              <a:t>дошкільної</a:t>
            </a:r>
            <a:r>
              <a:rPr lang="ru-RU" dirty="0"/>
              <a:t>, </a:t>
            </a:r>
            <a:r>
              <a:rPr lang="ru-RU" dirty="0" err="1"/>
              <a:t>повної</a:t>
            </a:r>
            <a:r>
              <a:rPr lang="ru-RU" dirty="0"/>
              <a:t> </a:t>
            </a:r>
            <a:r>
              <a:rPr lang="ru-RU" dirty="0" err="1"/>
              <a:t>загальної</a:t>
            </a:r>
            <a:r>
              <a:rPr lang="ru-RU" dirty="0"/>
              <a:t> </a:t>
            </a:r>
            <a:r>
              <a:rPr lang="ru-RU" dirty="0" err="1"/>
              <a:t>середньої</a:t>
            </a:r>
            <a:r>
              <a:rPr lang="ru-RU" dirty="0"/>
              <a:t>, </a:t>
            </a:r>
            <a:r>
              <a:rPr lang="ru-RU" dirty="0" err="1"/>
              <a:t>професійно-технічної</a:t>
            </a:r>
            <a:r>
              <a:rPr lang="ru-RU" dirty="0"/>
              <a:t>, </a:t>
            </a:r>
            <a:r>
              <a:rPr lang="ru-RU" dirty="0" err="1"/>
              <a:t>вищої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в </a:t>
            </a:r>
            <a:r>
              <a:rPr lang="ru-RU" dirty="0" err="1"/>
              <a:t>державних</a:t>
            </a:r>
            <a:r>
              <a:rPr lang="ru-RU" dirty="0"/>
              <a:t> і </a:t>
            </a:r>
            <a:r>
              <a:rPr lang="ru-RU" dirty="0" err="1"/>
              <a:t>комунальних</a:t>
            </a:r>
            <a:r>
              <a:rPr lang="ru-RU" dirty="0"/>
              <a:t> </a:t>
            </a:r>
            <a:r>
              <a:rPr lang="ru-RU" dirty="0" err="1"/>
              <a:t>навчальних</a:t>
            </a:r>
            <a:r>
              <a:rPr lang="ru-RU" dirty="0"/>
              <a:t> закладах;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дошкільної</a:t>
            </a:r>
            <a:r>
              <a:rPr lang="ru-RU" dirty="0"/>
              <a:t>, </a:t>
            </a:r>
            <a:r>
              <a:rPr lang="ru-RU" dirty="0" err="1"/>
              <a:t>повної</a:t>
            </a:r>
            <a:r>
              <a:rPr lang="ru-RU" dirty="0"/>
              <a:t> </a:t>
            </a:r>
            <a:r>
              <a:rPr lang="ru-RU" dirty="0" err="1"/>
              <a:t>загальної</a:t>
            </a:r>
            <a:r>
              <a:rPr lang="ru-RU" dirty="0"/>
              <a:t> </a:t>
            </a:r>
            <a:r>
              <a:rPr lang="ru-RU" dirty="0" err="1"/>
              <a:t>середньої</a:t>
            </a:r>
            <a:r>
              <a:rPr lang="ru-RU" dirty="0"/>
              <a:t>, </a:t>
            </a:r>
            <a:r>
              <a:rPr lang="ru-RU" dirty="0" err="1"/>
              <a:t>позашкільної</a:t>
            </a:r>
            <a:r>
              <a:rPr lang="ru-RU" dirty="0"/>
              <a:t>, </a:t>
            </a:r>
            <a:r>
              <a:rPr lang="ru-RU" dirty="0" err="1"/>
              <a:t>професійно-технічної</a:t>
            </a:r>
            <a:r>
              <a:rPr lang="ru-RU" dirty="0"/>
              <a:t>, </a:t>
            </a:r>
            <a:r>
              <a:rPr lang="ru-RU" dirty="0" err="1"/>
              <a:t>вищої</a:t>
            </a:r>
            <a:r>
              <a:rPr lang="ru-RU" dirty="0"/>
              <a:t> і </a:t>
            </a:r>
            <a:r>
              <a:rPr lang="ru-RU" dirty="0" err="1"/>
              <a:t>післядипломної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, </a:t>
            </a:r>
            <a:r>
              <a:rPr lang="ru-RU" dirty="0" err="1"/>
              <a:t>різних</a:t>
            </a:r>
            <a:r>
              <a:rPr lang="ru-RU" dirty="0"/>
              <a:t> форм </a:t>
            </a:r>
            <a:r>
              <a:rPr lang="ru-RU" dirty="0" err="1"/>
              <a:t>навчання</a:t>
            </a:r>
            <a:r>
              <a:rPr lang="ru-RU" dirty="0"/>
              <a:t>;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державних</a:t>
            </a:r>
            <a:r>
              <a:rPr lang="ru-RU" dirty="0"/>
              <a:t> </a:t>
            </a:r>
            <a:r>
              <a:rPr lang="ru-RU" dirty="0" err="1"/>
              <a:t>стипендій</a:t>
            </a:r>
            <a:r>
              <a:rPr lang="ru-RU" dirty="0"/>
              <a:t> та </a:t>
            </a:r>
            <a:r>
              <a:rPr lang="ru-RU" dirty="0" err="1"/>
              <a:t>пільг</a:t>
            </a:r>
            <a:r>
              <a:rPr lang="ru-RU" dirty="0"/>
              <a:t> </a:t>
            </a:r>
            <a:r>
              <a:rPr lang="ru-RU" dirty="0" err="1"/>
              <a:t>учням</a:t>
            </a:r>
            <a:r>
              <a:rPr lang="ru-RU" dirty="0"/>
              <a:t> і студентам</a:t>
            </a:r>
            <a:r>
              <a:rPr lang="ru-RU" dirty="0" smtClean="0"/>
              <a:t>».</a:t>
            </a:r>
          </a:p>
          <a:p>
            <a:r>
              <a:rPr lang="ru-RU" dirty="0"/>
              <a:t>Законами </a:t>
            </a:r>
            <a:r>
              <a:rPr lang="ru-RU" dirty="0" err="1"/>
              <a:t>України</a:t>
            </a:r>
            <a:r>
              <a:rPr lang="ru-RU" dirty="0"/>
              <a:t> «Про </a:t>
            </a:r>
            <a:r>
              <a:rPr lang="ru-RU" dirty="0" err="1"/>
              <a:t>дошкільну</a:t>
            </a:r>
            <a:r>
              <a:rPr lang="ru-RU" dirty="0"/>
              <a:t> </a:t>
            </a:r>
            <a:r>
              <a:rPr lang="ru-RU" dirty="0" err="1"/>
              <a:t>освіту</a:t>
            </a:r>
            <a:r>
              <a:rPr lang="ru-RU" dirty="0"/>
              <a:t>», «Про </a:t>
            </a:r>
            <a:r>
              <a:rPr lang="ru-RU" dirty="0" err="1"/>
              <a:t>освіту</a:t>
            </a:r>
            <a:r>
              <a:rPr lang="ru-RU" dirty="0"/>
              <a:t>», «Про </a:t>
            </a:r>
            <a:r>
              <a:rPr lang="ru-RU" dirty="0" err="1"/>
              <a:t>професійно-технічну</a:t>
            </a:r>
            <a:r>
              <a:rPr lang="ru-RU" dirty="0"/>
              <a:t> </a:t>
            </a:r>
            <a:r>
              <a:rPr lang="ru-RU" dirty="0" err="1"/>
              <a:t>освіту</a:t>
            </a:r>
            <a:r>
              <a:rPr lang="ru-RU" dirty="0"/>
              <a:t>», «Про </a:t>
            </a:r>
            <a:r>
              <a:rPr lang="ru-RU" dirty="0" err="1"/>
              <a:t>вищу</a:t>
            </a:r>
            <a:r>
              <a:rPr lang="ru-RU" dirty="0"/>
              <a:t> </a:t>
            </a:r>
            <a:r>
              <a:rPr lang="ru-RU" dirty="0" err="1"/>
              <a:t>освіту</a:t>
            </a:r>
            <a:r>
              <a:rPr lang="ru-RU" dirty="0"/>
              <a:t>», «Про </a:t>
            </a:r>
            <a:r>
              <a:rPr lang="ru-RU" dirty="0" err="1"/>
              <a:t>основи</a:t>
            </a:r>
            <a:r>
              <a:rPr lang="ru-RU" dirty="0"/>
              <a:t> </a:t>
            </a:r>
            <a:r>
              <a:rPr lang="ru-RU" dirty="0" err="1"/>
              <a:t>соціальної</a:t>
            </a:r>
            <a:r>
              <a:rPr lang="ru-RU" dirty="0"/>
              <a:t> </a:t>
            </a:r>
            <a:r>
              <a:rPr lang="ru-RU" dirty="0" err="1"/>
              <a:t>захищеності</a:t>
            </a:r>
            <a:r>
              <a:rPr lang="ru-RU" dirty="0"/>
              <a:t> </a:t>
            </a:r>
            <a:r>
              <a:rPr lang="ru-RU" dirty="0" err="1"/>
              <a:t>інвалідів</a:t>
            </a:r>
            <a:r>
              <a:rPr lang="ru-RU" dirty="0"/>
              <a:t> в </a:t>
            </a:r>
            <a:r>
              <a:rPr lang="ru-RU" dirty="0" err="1"/>
              <a:t>України</a:t>
            </a:r>
            <a:r>
              <a:rPr lang="ru-RU" dirty="0"/>
              <a:t>» за особами з </a:t>
            </a:r>
            <a:r>
              <a:rPr lang="ru-RU" dirty="0" err="1"/>
              <a:t>інвалідністю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закріплюється</a:t>
            </a:r>
            <a:r>
              <a:rPr lang="ru-RU" dirty="0"/>
              <a:t> право та </a:t>
            </a:r>
            <a:r>
              <a:rPr lang="ru-RU" dirty="0" err="1"/>
              <a:t>встановлюються</a:t>
            </a:r>
            <a:r>
              <a:rPr lang="ru-RU" dirty="0"/>
              <a:t> </a:t>
            </a:r>
            <a:r>
              <a:rPr lang="ru-RU" dirty="0" err="1"/>
              <a:t>державні</a:t>
            </a:r>
            <a:r>
              <a:rPr lang="ru-RU" dirty="0"/>
              <a:t> </a:t>
            </a:r>
            <a:r>
              <a:rPr lang="ru-RU" dirty="0" err="1"/>
              <a:t>гарантії</a:t>
            </a:r>
            <a:r>
              <a:rPr lang="ru-RU" dirty="0"/>
              <a:t> на </a:t>
            </a:r>
            <a:r>
              <a:rPr lang="ru-RU" dirty="0" err="1"/>
              <a:t>здобуття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на </a:t>
            </a:r>
            <a:r>
              <a:rPr lang="ru-RU" dirty="0" err="1"/>
              <a:t>рівні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відповідає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здібностям</a:t>
            </a:r>
            <a:r>
              <a:rPr lang="ru-RU" dirty="0"/>
              <a:t> і </a:t>
            </a:r>
            <a:r>
              <a:rPr lang="ru-RU" dirty="0" err="1"/>
              <a:t>можливостям</a:t>
            </a:r>
            <a:r>
              <a:rPr lang="ru-RU" dirty="0"/>
              <a:t>, </a:t>
            </a:r>
            <a:r>
              <a:rPr lang="ru-RU" dirty="0" err="1"/>
              <a:t>бажанням</a:t>
            </a:r>
            <a:r>
              <a:rPr lang="ru-RU" dirty="0"/>
              <a:t> та </a:t>
            </a:r>
            <a:r>
              <a:rPr lang="ru-RU" dirty="0" err="1"/>
              <a:t>інтересам</a:t>
            </a:r>
            <a:r>
              <a:rPr lang="ru-RU" dirty="0"/>
              <a:t> з </a:t>
            </a:r>
            <a:r>
              <a:rPr lang="ru-RU" dirty="0" err="1"/>
              <a:t>урахуванням</a:t>
            </a:r>
            <a:r>
              <a:rPr lang="ru-RU" dirty="0"/>
              <a:t> </a:t>
            </a:r>
            <a:r>
              <a:rPr lang="ru-RU" dirty="0" err="1"/>
              <a:t>медичних</a:t>
            </a:r>
            <a:r>
              <a:rPr lang="ru-RU" dirty="0"/>
              <a:t> </a:t>
            </a:r>
            <a:r>
              <a:rPr lang="ru-RU" dirty="0" err="1"/>
              <a:t>показань</a:t>
            </a:r>
            <a:r>
              <a:rPr lang="ru-RU" dirty="0"/>
              <a:t> та </a:t>
            </a:r>
            <a:r>
              <a:rPr lang="ru-RU" dirty="0" err="1"/>
              <a:t>протипоказань</a:t>
            </a:r>
            <a:r>
              <a:rPr lang="ru-RU" dirty="0"/>
              <a:t> до </a:t>
            </a:r>
            <a:r>
              <a:rPr lang="ru-RU" dirty="0" err="1"/>
              <a:t>наступної</a:t>
            </a:r>
            <a:r>
              <a:rPr lang="ru-RU" dirty="0"/>
              <a:t> </a:t>
            </a:r>
            <a:r>
              <a:rPr lang="ru-RU" dirty="0" err="1"/>
              <a:t>трудової</a:t>
            </a:r>
            <a:r>
              <a:rPr lang="ru-RU" dirty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2671" b="36502"/>
          <a:stretch/>
        </p:blipFill>
        <p:spPr>
          <a:xfrm>
            <a:off x="6525402" y="1692535"/>
            <a:ext cx="5529113" cy="3780010"/>
          </a:xfrm>
          <a:ln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005688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17764"/>
            <a:ext cx="9601200" cy="49183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Інклюзивне навчання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7417" y="734290"/>
            <a:ext cx="5555673" cy="5929745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набуває</a:t>
            </a:r>
            <a:r>
              <a:rPr lang="ru-RU" dirty="0"/>
              <a:t> </a:t>
            </a:r>
            <a:r>
              <a:rPr lang="ru-RU" dirty="0" err="1"/>
              <a:t>поширення</a:t>
            </a:r>
            <a:r>
              <a:rPr lang="ru-RU" dirty="0"/>
              <a:t> </a:t>
            </a:r>
            <a:r>
              <a:rPr lang="ru-RU" dirty="0" err="1"/>
              <a:t>впровадження</a:t>
            </a:r>
            <a:r>
              <a:rPr lang="ru-RU" dirty="0"/>
              <a:t> </a:t>
            </a:r>
            <a:r>
              <a:rPr lang="ru-RU" dirty="0" err="1"/>
              <a:t>інклюзивного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, в основу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покладено</a:t>
            </a:r>
            <a:r>
              <a:rPr lang="ru-RU" dirty="0"/>
              <a:t> право на </a:t>
            </a:r>
            <a:r>
              <a:rPr lang="ru-RU" dirty="0" err="1"/>
              <a:t>рівний</a:t>
            </a:r>
            <a:r>
              <a:rPr lang="ru-RU" dirty="0"/>
              <a:t> доступ до </a:t>
            </a:r>
            <a:r>
              <a:rPr lang="ru-RU" dirty="0" err="1"/>
              <a:t>якісної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за </a:t>
            </a:r>
            <a:r>
              <a:rPr lang="ru-RU" dirty="0" err="1"/>
              <a:t>місцем</a:t>
            </a:r>
            <a:r>
              <a:rPr lang="ru-RU" dirty="0"/>
              <a:t> </a:t>
            </a:r>
            <a:r>
              <a:rPr lang="ru-RU" dirty="0" err="1"/>
              <a:t>проживання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, в тому </a:t>
            </a:r>
            <a:r>
              <a:rPr lang="ru-RU" dirty="0" err="1"/>
              <a:t>числі</a:t>
            </a:r>
            <a:r>
              <a:rPr lang="ru-RU" dirty="0"/>
              <a:t> з </a:t>
            </a:r>
            <a:r>
              <a:rPr lang="ru-RU" dirty="0" err="1"/>
              <a:t>інвалідністю</a:t>
            </a:r>
            <a:r>
              <a:rPr lang="ru-RU" dirty="0"/>
              <a:t>. </a:t>
            </a:r>
            <a:r>
              <a:rPr lang="ru-RU" dirty="0" err="1"/>
              <a:t>Концепція</a:t>
            </a:r>
            <a:r>
              <a:rPr lang="ru-RU" dirty="0"/>
              <a:t> </a:t>
            </a:r>
            <a:r>
              <a:rPr lang="ru-RU" dirty="0" err="1"/>
              <a:t>інклюзивної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</a:t>
            </a:r>
            <a:r>
              <a:rPr lang="ru-RU" dirty="0" err="1"/>
              <a:t>відображає</a:t>
            </a:r>
            <a:r>
              <a:rPr lang="ru-RU" dirty="0"/>
              <a:t> одну з </a:t>
            </a:r>
            <a:r>
              <a:rPr lang="ru-RU" dirty="0" err="1"/>
              <a:t>головних</a:t>
            </a:r>
            <a:r>
              <a:rPr lang="ru-RU" dirty="0"/>
              <a:t> </a:t>
            </a:r>
            <a:r>
              <a:rPr lang="ru-RU" dirty="0" err="1"/>
              <a:t>демократичних</a:t>
            </a:r>
            <a:r>
              <a:rPr lang="ru-RU" dirty="0"/>
              <a:t> </a:t>
            </a:r>
            <a:r>
              <a:rPr lang="ru-RU" dirty="0" err="1"/>
              <a:t>ідей</a:t>
            </a:r>
            <a:r>
              <a:rPr lang="ru-RU" dirty="0"/>
              <a:t> — </a:t>
            </a:r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/>
              <a:t>діти</a:t>
            </a:r>
            <a:r>
              <a:rPr lang="ru-RU" dirty="0"/>
              <a:t> є </a:t>
            </a:r>
            <a:r>
              <a:rPr lang="ru-RU" dirty="0" err="1"/>
              <a:t>цінними</a:t>
            </a:r>
            <a:r>
              <a:rPr lang="ru-RU" dirty="0"/>
              <a:t> й </a:t>
            </a:r>
            <a:r>
              <a:rPr lang="ru-RU" dirty="0" err="1"/>
              <a:t>активними</a:t>
            </a:r>
            <a:r>
              <a:rPr lang="ru-RU" dirty="0"/>
              <a:t> членами </a:t>
            </a:r>
            <a:r>
              <a:rPr lang="ru-RU" dirty="0" err="1"/>
              <a:t>суспільства</a:t>
            </a:r>
            <a:r>
              <a:rPr lang="ru-RU" dirty="0"/>
              <a:t>. В 2009 р. </a:t>
            </a:r>
            <a:r>
              <a:rPr lang="ru-RU" dirty="0" err="1"/>
              <a:t>Україна</a:t>
            </a:r>
            <a:r>
              <a:rPr lang="ru-RU" dirty="0"/>
              <a:t> </a:t>
            </a:r>
            <a:r>
              <a:rPr lang="ru-RU" dirty="0" err="1"/>
              <a:t>ратифікувала</a:t>
            </a:r>
            <a:r>
              <a:rPr lang="ru-RU" dirty="0"/>
              <a:t> </a:t>
            </a:r>
            <a:r>
              <a:rPr lang="ru-RU" dirty="0" err="1"/>
              <a:t>Конвенцію</a:t>
            </a:r>
            <a:r>
              <a:rPr lang="ru-RU" dirty="0"/>
              <a:t> ООН про права людей з </a:t>
            </a:r>
            <a:r>
              <a:rPr lang="ru-RU" dirty="0" err="1"/>
              <a:t>інвалідністю</a:t>
            </a:r>
            <a:r>
              <a:rPr lang="ru-RU" dirty="0"/>
              <a:t>, </a:t>
            </a:r>
            <a:r>
              <a:rPr lang="ru-RU" dirty="0" err="1"/>
              <a:t>визнаючи</a:t>
            </a:r>
            <a:r>
              <a:rPr lang="ru-RU" dirty="0"/>
              <a:t> </a:t>
            </a:r>
            <a:r>
              <a:rPr lang="ru-RU" dirty="0" err="1"/>
              <a:t>цим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інклюзивна</a:t>
            </a:r>
            <a:r>
              <a:rPr lang="ru-RU" dirty="0"/>
              <a:t> </a:t>
            </a:r>
            <a:r>
              <a:rPr lang="ru-RU" dirty="0" err="1"/>
              <a:t>освіта</a:t>
            </a:r>
            <a:r>
              <a:rPr lang="ru-RU" dirty="0"/>
              <a:t> не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найкраще</a:t>
            </a:r>
            <a:r>
              <a:rPr lang="ru-RU" dirty="0"/>
              <a:t> </a:t>
            </a:r>
            <a:r>
              <a:rPr lang="ru-RU" dirty="0" err="1"/>
              <a:t>середовище</a:t>
            </a:r>
            <a:r>
              <a:rPr lang="ru-RU" dirty="0"/>
              <a:t> для </a:t>
            </a:r>
            <a:r>
              <a:rPr lang="ru-RU" dirty="0" err="1"/>
              <a:t>навчання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 з </a:t>
            </a:r>
            <a:r>
              <a:rPr lang="ru-RU" dirty="0" err="1"/>
              <a:t>інвалідністю</a:t>
            </a:r>
            <a:r>
              <a:rPr lang="ru-RU" dirty="0"/>
              <a:t>, але й </a:t>
            </a:r>
            <a:r>
              <a:rPr lang="ru-RU" dirty="0" err="1"/>
              <a:t>допомагає</a:t>
            </a:r>
            <a:r>
              <a:rPr lang="ru-RU" dirty="0"/>
              <a:t> </a:t>
            </a:r>
            <a:r>
              <a:rPr lang="ru-RU" dirty="0" err="1"/>
              <a:t>усунути</a:t>
            </a:r>
            <a:r>
              <a:rPr lang="ru-RU" dirty="0"/>
              <a:t> </a:t>
            </a:r>
            <a:r>
              <a:rPr lang="ru-RU" dirty="0" err="1"/>
              <a:t>бар’єри</a:t>
            </a:r>
            <a:r>
              <a:rPr lang="ru-RU" dirty="0"/>
              <a:t> та </a:t>
            </a:r>
            <a:r>
              <a:rPr lang="ru-RU" dirty="0" err="1"/>
              <a:t>зруйнувати</a:t>
            </a:r>
            <a:r>
              <a:rPr lang="ru-RU" dirty="0"/>
              <a:t> </a:t>
            </a:r>
            <a:r>
              <a:rPr lang="ru-RU" dirty="0" err="1"/>
              <a:t>стереотипи</a:t>
            </a:r>
            <a:r>
              <a:rPr lang="ru-RU" dirty="0"/>
              <a:t>: «</a:t>
            </a:r>
            <a:r>
              <a:rPr lang="ru-RU" dirty="0" err="1"/>
              <a:t>Інклюзивне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комплексний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рівного</a:t>
            </a:r>
            <a:r>
              <a:rPr lang="ru-RU" dirty="0"/>
              <a:t> доступу до </a:t>
            </a:r>
            <a:r>
              <a:rPr lang="ru-RU" dirty="0" err="1"/>
              <a:t>якісної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</a:t>
            </a:r>
            <a:r>
              <a:rPr lang="ru-RU" dirty="0" err="1"/>
              <a:t>дітям</a:t>
            </a:r>
            <a:r>
              <a:rPr lang="ru-RU" dirty="0"/>
              <a:t> з </a:t>
            </a:r>
            <a:r>
              <a:rPr lang="ru-RU" dirty="0" err="1"/>
              <a:t>особливими</a:t>
            </a:r>
            <a:r>
              <a:rPr lang="ru-RU" dirty="0"/>
              <a:t> </a:t>
            </a:r>
            <a:r>
              <a:rPr lang="ru-RU" dirty="0" err="1"/>
              <a:t>освітніми</a:t>
            </a:r>
            <a:r>
              <a:rPr lang="ru-RU" dirty="0"/>
              <a:t> потребами шляхом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у </a:t>
            </a:r>
            <a:r>
              <a:rPr lang="ru-RU" dirty="0" err="1"/>
              <a:t>загальноосвітніх</a:t>
            </a:r>
            <a:r>
              <a:rPr lang="ru-RU" dirty="0"/>
              <a:t> </a:t>
            </a:r>
            <a:r>
              <a:rPr lang="ru-RU" dirty="0" err="1"/>
              <a:t>навчальних</a:t>
            </a:r>
            <a:r>
              <a:rPr lang="ru-RU" dirty="0"/>
              <a:t> закладах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особистісно-орієнтованих</a:t>
            </a:r>
            <a:r>
              <a:rPr lang="ru-RU" dirty="0"/>
              <a:t> </a:t>
            </a:r>
            <a:r>
              <a:rPr lang="ru-RU" dirty="0" err="1"/>
              <a:t>методів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, з </a:t>
            </a:r>
            <a:r>
              <a:rPr lang="ru-RU" dirty="0" err="1"/>
              <a:t>урахуванням</a:t>
            </a:r>
            <a:r>
              <a:rPr lang="ru-RU" dirty="0"/>
              <a:t> </a:t>
            </a:r>
            <a:r>
              <a:rPr lang="ru-RU" dirty="0" err="1"/>
              <a:t>індивідуальних</a:t>
            </a:r>
            <a:r>
              <a:rPr lang="ru-RU" dirty="0"/>
              <a:t> </a:t>
            </a:r>
            <a:r>
              <a:rPr lang="ru-RU" dirty="0" err="1"/>
              <a:t>особливостей</a:t>
            </a:r>
            <a:r>
              <a:rPr lang="ru-RU" dirty="0"/>
              <a:t> </a:t>
            </a:r>
            <a:r>
              <a:rPr lang="ru-RU" dirty="0" err="1"/>
              <a:t>навчально-пізнавальної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таких </a:t>
            </a:r>
            <a:r>
              <a:rPr lang="ru-RU" dirty="0" err="1"/>
              <a:t>дітей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69" r="17442" b="30951"/>
          <a:stretch/>
        </p:blipFill>
        <p:spPr>
          <a:xfrm>
            <a:off x="6373090" y="2155520"/>
            <a:ext cx="5685631" cy="3087283"/>
          </a:xfrm>
          <a:ln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306807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989" y="0"/>
            <a:ext cx="9601200" cy="505691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Проблеми у нововведеннях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75855" y="665018"/>
            <a:ext cx="6691745" cy="6192981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/>
              <a:t>Іноді</a:t>
            </a:r>
            <a:r>
              <a:rPr lang="ru-RU" dirty="0"/>
              <a:t>, в </a:t>
            </a:r>
            <a:r>
              <a:rPr lang="ru-RU" dirty="0" err="1"/>
              <a:t>гонитві</a:t>
            </a:r>
            <a:r>
              <a:rPr lang="ru-RU" dirty="0"/>
              <a:t> за результатами,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посадові</a:t>
            </a:r>
            <a:r>
              <a:rPr lang="ru-RU" dirty="0"/>
              <a:t> особи та </a:t>
            </a:r>
            <a:r>
              <a:rPr lang="ru-RU" dirty="0" err="1"/>
              <a:t>народні</a:t>
            </a:r>
            <a:r>
              <a:rPr lang="ru-RU" dirty="0"/>
              <a:t> </a:t>
            </a:r>
            <a:r>
              <a:rPr lang="ru-RU" dirty="0" err="1"/>
              <a:t>депутати</a:t>
            </a:r>
            <a:r>
              <a:rPr lang="ru-RU" dirty="0"/>
              <a:t>, не </a:t>
            </a:r>
            <a:r>
              <a:rPr lang="ru-RU" dirty="0" err="1"/>
              <a:t>розуміючи</a:t>
            </a:r>
            <a:r>
              <a:rPr lang="ru-RU" dirty="0"/>
              <a:t> </a:t>
            </a:r>
            <a:r>
              <a:rPr lang="ru-RU" dirty="0" err="1"/>
              <a:t>сутності</a:t>
            </a:r>
            <a:r>
              <a:rPr lang="ru-RU" dirty="0"/>
              <a:t> </a:t>
            </a:r>
            <a:r>
              <a:rPr lang="ru-RU" dirty="0" err="1"/>
              <a:t>концепції</a:t>
            </a:r>
            <a:r>
              <a:rPr lang="ru-RU" dirty="0"/>
              <a:t> </a:t>
            </a:r>
            <a:r>
              <a:rPr lang="ru-RU" dirty="0" err="1"/>
              <a:t>інклюзивного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, </a:t>
            </a:r>
            <a:r>
              <a:rPr lang="ru-RU" dirty="0" err="1"/>
              <a:t>намагаються</a:t>
            </a:r>
            <a:r>
              <a:rPr lang="ru-RU" dirty="0"/>
              <a:t> внести в </a:t>
            </a:r>
            <a:r>
              <a:rPr lang="ru-RU" dirty="0" err="1"/>
              <a:t>законодавство</a:t>
            </a:r>
            <a:r>
              <a:rPr lang="ru-RU" dirty="0"/>
              <a:t> </a:t>
            </a:r>
            <a:r>
              <a:rPr lang="ru-RU" dirty="0" err="1"/>
              <a:t>дискримінаційні</a:t>
            </a:r>
            <a:r>
              <a:rPr lang="ru-RU" dirty="0"/>
              <a:t> </a:t>
            </a:r>
            <a:r>
              <a:rPr lang="ru-RU" dirty="0" err="1"/>
              <a:t>елементи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, законопроект «Про </a:t>
            </a:r>
            <a:r>
              <a:rPr lang="ru-RU" dirty="0" err="1"/>
              <a:t>внесення</a:t>
            </a:r>
            <a:r>
              <a:rPr lang="ru-RU" dirty="0"/>
              <a:t> </a:t>
            </a:r>
            <a:r>
              <a:rPr lang="ru-RU" dirty="0" err="1"/>
              <a:t>змін</a:t>
            </a:r>
            <a:r>
              <a:rPr lang="ru-RU" dirty="0"/>
              <a:t> до Закону </a:t>
            </a:r>
            <a:r>
              <a:rPr lang="ru-RU" dirty="0" err="1"/>
              <a:t>України</a:t>
            </a:r>
            <a:r>
              <a:rPr lang="ru-RU" dirty="0"/>
              <a:t> «Про </a:t>
            </a:r>
            <a:r>
              <a:rPr lang="ru-RU" dirty="0" err="1"/>
              <a:t>освіту</a:t>
            </a:r>
            <a:r>
              <a:rPr lang="ru-RU" dirty="0"/>
              <a:t>»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особливостей</a:t>
            </a:r>
            <a:r>
              <a:rPr lang="ru-RU" dirty="0"/>
              <a:t> доступу </a:t>
            </a:r>
            <a:r>
              <a:rPr lang="ru-RU" dirty="0" err="1"/>
              <a:t>осіб</a:t>
            </a:r>
            <a:r>
              <a:rPr lang="ru-RU" dirty="0"/>
              <a:t> з </a:t>
            </a:r>
            <a:r>
              <a:rPr lang="ru-RU" dirty="0" err="1"/>
              <a:t>особливими</a:t>
            </a:r>
            <a:r>
              <a:rPr lang="ru-RU" dirty="0"/>
              <a:t> </a:t>
            </a:r>
            <a:r>
              <a:rPr lang="ru-RU" dirty="0" err="1"/>
              <a:t>освітніми</a:t>
            </a:r>
            <a:r>
              <a:rPr lang="ru-RU" dirty="0"/>
              <a:t> потребами до </a:t>
            </a:r>
            <a:r>
              <a:rPr lang="ru-RU" dirty="0" err="1"/>
              <a:t>освітніх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» </a:t>
            </a:r>
            <a:r>
              <a:rPr lang="ru-RU" dirty="0" err="1"/>
              <a:t>пропонують</a:t>
            </a:r>
            <a:r>
              <a:rPr lang="ru-RU" dirty="0"/>
              <a:t> </a:t>
            </a:r>
            <a:r>
              <a:rPr lang="ru-RU" dirty="0" err="1"/>
              <a:t>доповнити</a:t>
            </a:r>
            <a:r>
              <a:rPr lang="ru-RU" dirty="0"/>
              <a:t> ст. 3, </a:t>
            </a:r>
            <a:r>
              <a:rPr lang="ru-RU" dirty="0" err="1"/>
              <a:t>ввівши</a:t>
            </a:r>
            <a:r>
              <a:rPr lang="ru-RU" dirty="0"/>
              <a:t> </a:t>
            </a:r>
            <a:r>
              <a:rPr lang="ru-RU" dirty="0" err="1"/>
              <a:t>новий</a:t>
            </a:r>
            <a:r>
              <a:rPr lang="ru-RU" dirty="0"/>
              <a:t> </a:t>
            </a:r>
            <a:r>
              <a:rPr lang="ru-RU" dirty="0" err="1"/>
              <a:t>термін</a:t>
            </a:r>
            <a:r>
              <a:rPr lang="ru-RU" dirty="0"/>
              <a:t>: «особа з </a:t>
            </a:r>
            <a:r>
              <a:rPr lang="ru-RU" dirty="0" err="1"/>
              <a:t>особливими</a:t>
            </a:r>
            <a:r>
              <a:rPr lang="ru-RU" dirty="0"/>
              <a:t> </a:t>
            </a:r>
            <a:r>
              <a:rPr lang="ru-RU" dirty="0" err="1"/>
              <a:t>освітніми</a:t>
            </a:r>
            <a:r>
              <a:rPr lang="ru-RU" dirty="0"/>
              <a:t> потребами, </a:t>
            </a:r>
            <a:r>
              <a:rPr lang="ru-RU" dirty="0" err="1"/>
              <a:t>утому</a:t>
            </a:r>
            <a:r>
              <a:rPr lang="ru-RU" dirty="0"/>
              <a:t> </a:t>
            </a:r>
            <a:r>
              <a:rPr lang="ru-RU" dirty="0" err="1"/>
              <a:t>числі</a:t>
            </a:r>
            <a:r>
              <a:rPr lang="ru-RU" dirty="0"/>
              <a:t> з </a:t>
            </a:r>
            <a:r>
              <a:rPr lang="ru-RU" dirty="0" err="1"/>
              <a:t>інвалідністю</a:t>
            </a:r>
            <a:r>
              <a:rPr lang="ru-RU" dirty="0"/>
              <a:t>, — особа, яка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суттєві</a:t>
            </a:r>
            <a:r>
              <a:rPr lang="ru-RU" dirty="0"/>
              <a:t> </a:t>
            </a:r>
            <a:r>
              <a:rPr lang="ru-RU" dirty="0" err="1"/>
              <a:t>відхилення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нормального </a:t>
            </a:r>
            <a:r>
              <a:rPr lang="ru-RU" dirty="0" err="1"/>
              <a:t>фізичного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психічного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....», </a:t>
            </a:r>
            <a:r>
              <a:rPr lang="ru-RU" dirty="0" err="1"/>
              <a:t>що</a:t>
            </a:r>
            <a:r>
              <a:rPr lang="ru-RU" dirty="0"/>
              <a:t> по </a:t>
            </a:r>
            <a:r>
              <a:rPr lang="ru-RU" dirty="0" err="1"/>
              <a:t>сутті</a:t>
            </a:r>
            <a:r>
              <a:rPr lang="ru-RU" dirty="0"/>
              <a:t> </a:t>
            </a:r>
            <a:r>
              <a:rPr lang="ru-RU" dirty="0" err="1"/>
              <a:t>суперечить</a:t>
            </a:r>
            <a:r>
              <a:rPr lang="ru-RU" dirty="0"/>
              <a:t> </a:t>
            </a:r>
            <a:r>
              <a:rPr lang="ru-RU" dirty="0" err="1"/>
              <a:t>основним</a:t>
            </a:r>
            <a:r>
              <a:rPr lang="ru-RU" dirty="0"/>
              <a:t> </a:t>
            </a:r>
            <a:r>
              <a:rPr lang="ru-RU" dirty="0" err="1"/>
              <a:t>міжнародним</a:t>
            </a:r>
            <a:r>
              <a:rPr lang="ru-RU" dirty="0"/>
              <a:t> документам та </a:t>
            </a:r>
            <a:r>
              <a:rPr lang="ru-RU" dirty="0" err="1"/>
              <a:t>рекомендаціям</a:t>
            </a:r>
            <a:r>
              <a:rPr lang="ru-RU" dirty="0"/>
              <a:t> ЮНЕСКО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err="1"/>
              <a:t>Іншою</a:t>
            </a:r>
            <a:r>
              <a:rPr lang="ru-RU" dirty="0"/>
              <a:t> проблемою є </a:t>
            </a:r>
            <a:r>
              <a:rPr lang="ru-RU" dirty="0" err="1"/>
              <a:t>невирішеність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 </a:t>
            </a:r>
            <a:r>
              <a:rPr lang="ru-RU" dirty="0" err="1"/>
              <a:t>залучення</a:t>
            </a:r>
            <a:r>
              <a:rPr lang="ru-RU" dirty="0"/>
              <a:t> до </a:t>
            </a:r>
            <a:r>
              <a:rPr lang="ru-RU" dirty="0" err="1"/>
              <a:t>інклюзивного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 з </a:t>
            </a:r>
            <a:r>
              <a:rPr lang="ru-RU" dirty="0" err="1"/>
              <a:t>різними</a:t>
            </a:r>
            <a:r>
              <a:rPr lang="ru-RU" dirty="0"/>
              <a:t> </a:t>
            </a:r>
            <a:r>
              <a:rPr lang="ru-RU" dirty="0" err="1"/>
              <a:t>функціональними</a:t>
            </a:r>
            <a:r>
              <a:rPr lang="ru-RU" dirty="0"/>
              <a:t> </a:t>
            </a:r>
            <a:r>
              <a:rPr lang="ru-RU" dirty="0" err="1"/>
              <a:t>порушеннями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/>
              <a:t>М</a:t>
            </a:r>
            <a:r>
              <a:rPr lang="ru-RU" dirty="0" err="1" smtClean="0"/>
              <a:t>ісцеві</a:t>
            </a:r>
            <a:r>
              <a:rPr lang="ru-RU" dirty="0" smtClean="0"/>
              <a:t> </a:t>
            </a:r>
            <a:r>
              <a:rPr lang="ru-RU" dirty="0" err="1"/>
              <a:t>органи</a:t>
            </a:r>
            <a:r>
              <a:rPr lang="ru-RU" dirty="0"/>
              <a:t> </a:t>
            </a:r>
            <a:r>
              <a:rPr lang="ru-RU" dirty="0" err="1"/>
              <a:t>виконавчої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, у </a:t>
            </a:r>
            <a:r>
              <a:rPr lang="ru-RU" dirty="0" err="1"/>
              <a:t>підпорядкуванні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перебувають</a:t>
            </a:r>
            <a:r>
              <a:rPr lang="ru-RU" dirty="0"/>
              <a:t> </a:t>
            </a:r>
            <a:r>
              <a:rPr lang="ru-RU" dirty="0" err="1"/>
              <a:t>дошкільні</a:t>
            </a:r>
            <a:r>
              <a:rPr lang="ru-RU" dirty="0"/>
              <a:t>, </a:t>
            </a:r>
            <a:r>
              <a:rPr lang="ru-RU" dirty="0" err="1"/>
              <a:t>загальноосвітні</a:t>
            </a:r>
            <a:r>
              <a:rPr lang="ru-RU" dirty="0"/>
              <a:t> та </a:t>
            </a:r>
            <a:r>
              <a:rPr lang="ru-RU" dirty="0" err="1"/>
              <a:t>позашкільні</a:t>
            </a:r>
            <a:r>
              <a:rPr lang="ru-RU" dirty="0"/>
              <a:t> </a:t>
            </a:r>
            <a:r>
              <a:rPr lang="ru-RU" dirty="0" err="1"/>
              <a:t>навчальні</a:t>
            </a:r>
            <a:r>
              <a:rPr lang="ru-RU" dirty="0"/>
              <a:t> </a:t>
            </a:r>
            <a:r>
              <a:rPr lang="ru-RU" dirty="0" err="1"/>
              <a:t>заклади</a:t>
            </a:r>
            <a:r>
              <a:rPr lang="ru-RU" dirty="0"/>
              <a:t>, не </a:t>
            </a:r>
            <a:r>
              <a:rPr lang="ru-RU" dirty="0" err="1"/>
              <a:t>докладають</a:t>
            </a:r>
            <a:r>
              <a:rPr lang="ru-RU" dirty="0"/>
              <a:t> </a:t>
            </a:r>
            <a:r>
              <a:rPr lang="ru-RU" dirty="0" err="1"/>
              <a:t>особливих</a:t>
            </a:r>
            <a:r>
              <a:rPr lang="ru-RU" dirty="0"/>
              <a:t> </a:t>
            </a:r>
            <a:r>
              <a:rPr lang="ru-RU" dirty="0" err="1"/>
              <a:t>зусиль</a:t>
            </a:r>
            <a:r>
              <a:rPr lang="ru-RU" dirty="0"/>
              <a:t> для </a:t>
            </a:r>
            <a:r>
              <a:rPr lang="ru-RU" dirty="0" err="1"/>
              <a:t>створення</a:t>
            </a:r>
            <a:r>
              <a:rPr lang="ru-RU" dirty="0"/>
              <a:t> в них </a:t>
            </a:r>
            <a:r>
              <a:rPr lang="ru-RU" dirty="0" err="1"/>
              <a:t>належних</a:t>
            </a:r>
            <a:r>
              <a:rPr lang="ru-RU" dirty="0"/>
              <a:t> умов для </a:t>
            </a:r>
            <a:r>
              <a:rPr lang="ru-RU" dirty="0" err="1"/>
              <a:t>навчання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 з </a:t>
            </a:r>
            <a:r>
              <a:rPr lang="ru-RU" dirty="0" err="1"/>
              <a:t>особливими</a:t>
            </a:r>
            <a:r>
              <a:rPr lang="ru-RU" dirty="0"/>
              <a:t> </a:t>
            </a:r>
            <a:r>
              <a:rPr lang="ru-RU" dirty="0" err="1"/>
              <a:t>освітніми</a:t>
            </a:r>
            <a:r>
              <a:rPr lang="ru-RU" dirty="0"/>
              <a:t> потребами</a:t>
            </a:r>
            <a:r>
              <a:rPr lang="ru-RU" dirty="0" smtClean="0"/>
              <a:t>.</a:t>
            </a:r>
          </a:p>
          <a:p>
            <a:pPr fontAlgn="base"/>
            <a:r>
              <a:rPr lang="ru-RU" dirty="0" err="1" smtClean="0"/>
              <a:t>Потребує</a:t>
            </a:r>
            <a:r>
              <a:rPr lang="ru-RU" dirty="0" smtClean="0"/>
              <a:t> </a:t>
            </a:r>
            <a:r>
              <a:rPr lang="ru-RU" dirty="0" err="1"/>
              <a:t>термінового</a:t>
            </a:r>
            <a:r>
              <a:rPr lang="ru-RU" dirty="0"/>
              <a:t> </a:t>
            </a:r>
            <a:r>
              <a:rPr lang="ru-RU" dirty="0" err="1"/>
              <a:t>врегулювання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 </a:t>
            </a:r>
            <a:r>
              <a:rPr lang="ru-RU" dirty="0" err="1"/>
              <a:t>надання</a:t>
            </a:r>
            <a:r>
              <a:rPr lang="ru-RU" dirty="0"/>
              <a:t> надбавок </a:t>
            </a:r>
            <a:r>
              <a:rPr lang="ru-RU" dirty="0" err="1"/>
              <a:t>педагогічним</a:t>
            </a:r>
            <a:r>
              <a:rPr lang="ru-RU" dirty="0"/>
              <a:t> </a:t>
            </a:r>
            <a:r>
              <a:rPr lang="ru-RU" dirty="0" err="1"/>
              <a:t>працівникам</a:t>
            </a:r>
            <a:r>
              <a:rPr lang="ru-RU" dirty="0"/>
              <a:t> за роботу з </a:t>
            </a:r>
            <a:r>
              <a:rPr lang="ru-RU" dirty="0" err="1"/>
              <a:t>дітьми</a:t>
            </a:r>
            <a:r>
              <a:rPr lang="ru-RU" dirty="0"/>
              <a:t> з </a:t>
            </a:r>
            <a:r>
              <a:rPr lang="ru-RU" dirty="0" err="1"/>
              <a:t>особливими</a:t>
            </a:r>
            <a:r>
              <a:rPr lang="ru-RU" dirty="0"/>
              <a:t> </a:t>
            </a:r>
            <a:r>
              <a:rPr lang="ru-RU" dirty="0" err="1"/>
              <a:t>освітніми</a:t>
            </a:r>
            <a:r>
              <a:rPr lang="ru-RU" dirty="0"/>
              <a:t> потребами в </a:t>
            </a:r>
            <a:r>
              <a:rPr lang="ru-RU" dirty="0" err="1"/>
              <a:t>інклюзивних</a:t>
            </a:r>
            <a:r>
              <a:rPr lang="ru-RU" dirty="0"/>
              <a:t> </a:t>
            </a:r>
            <a:r>
              <a:rPr lang="ru-RU" dirty="0" err="1"/>
              <a:t>класах</a:t>
            </a:r>
            <a:r>
              <a:rPr lang="ru-RU" dirty="0"/>
              <a:t>, через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досвідчені</a:t>
            </a:r>
            <a:r>
              <a:rPr lang="ru-RU" dirty="0"/>
              <a:t> педагоги не </a:t>
            </a:r>
            <a:r>
              <a:rPr lang="ru-RU" dirty="0" err="1"/>
              <a:t>хочуть</a:t>
            </a:r>
            <a:r>
              <a:rPr lang="ru-RU" dirty="0"/>
              <a:t> </a:t>
            </a:r>
            <a:r>
              <a:rPr lang="ru-RU" dirty="0" err="1"/>
              <a:t>працювати</a:t>
            </a:r>
            <a:r>
              <a:rPr lang="ru-RU" dirty="0"/>
              <a:t> в </a:t>
            </a:r>
            <a:r>
              <a:rPr lang="ru-RU" dirty="0" err="1"/>
              <a:t>інклюзивних</a:t>
            </a:r>
            <a:r>
              <a:rPr lang="ru-RU" dirty="0"/>
              <a:t> </a:t>
            </a:r>
            <a:r>
              <a:rPr lang="ru-RU" dirty="0" err="1"/>
              <a:t>класах</a:t>
            </a:r>
            <a:r>
              <a:rPr lang="ru-RU" dirty="0"/>
              <a:t>.</a:t>
            </a:r>
          </a:p>
          <a:p>
            <a:pPr fontAlgn="base"/>
            <a:r>
              <a:rPr lang="ru-RU" dirty="0" err="1" smtClean="0"/>
              <a:t>Майже</a:t>
            </a:r>
            <a:r>
              <a:rPr lang="ru-RU" dirty="0" smtClean="0"/>
              <a:t> </a:t>
            </a:r>
            <a:r>
              <a:rPr lang="ru-RU" dirty="0"/>
              <a:t>не </a:t>
            </a:r>
            <a:r>
              <a:rPr lang="ru-RU" dirty="0" err="1"/>
              <a:t>залучаються</a:t>
            </a:r>
            <a:r>
              <a:rPr lang="ru-RU" dirty="0"/>
              <a:t> </a:t>
            </a:r>
            <a:r>
              <a:rPr lang="ru-RU" dirty="0" err="1"/>
              <a:t>громадські</a:t>
            </a:r>
            <a:r>
              <a:rPr lang="ru-RU" dirty="0"/>
              <a:t> </a:t>
            </a:r>
            <a:r>
              <a:rPr lang="ru-RU" dirty="0" err="1" smtClean="0"/>
              <a:t>організації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5434" b="60229"/>
          <a:stretch/>
        </p:blipFill>
        <p:spPr>
          <a:xfrm>
            <a:off x="7467600" y="2127956"/>
            <a:ext cx="4600424" cy="3267103"/>
          </a:xfrm>
          <a:ln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861576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5756" y="0"/>
            <a:ext cx="9601200" cy="51954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ЗНО та </a:t>
            </a:r>
            <a:r>
              <a:rPr lang="ru-RU" dirty="0" err="1" smtClean="0"/>
              <a:t>вступ</a:t>
            </a:r>
            <a:r>
              <a:rPr lang="ru-RU" dirty="0" smtClean="0"/>
              <a:t> до ВНЗ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92727" y="519545"/>
            <a:ext cx="5694218" cy="6338455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Специфічні</a:t>
            </a:r>
            <a:r>
              <a:rPr lang="ru-RU" dirty="0"/>
              <a:t> потреби </a:t>
            </a:r>
            <a:r>
              <a:rPr lang="ru-RU" dirty="0" err="1"/>
              <a:t>дітей-інвалідів</a:t>
            </a:r>
            <a:r>
              <a:rPr lang="ru-RU" dirty="0"/>
              <a:t> при </a:t>
            </a:r>
            <a:r>
              <a:rPr lang="ru-RU" dirty="0" err="1"/>
              <a:t>проходженні</a:t>
            </a:r>
            <a:r>
              <a:rPr lang="ru-RU" dirty="0"/>
              <a:t> </a:t>
            </a:r>
            <a:r>
              <a:rPr lang="ru-RU" dirty="0" err="1"/>
              <a:t>зовнішнього</a:t>
            </a:r>
            <a:r>
              <a:rPr lang="ru-RU" dirty="0"/>
              <a:t> </a:t>
            </a:r>
            <a:r>
              <a:rPr lang="ru-RU" dirty="0" err="1"/>
              <a:t>незалежного</a:t>
            </a:r>
            <a:r>
              <a:rPr lang="ru-RU" dirty="0"/>
              <a:t> </a:t>
            </a:r>
            <a:r>
              <a:rPr lang="ru-RU" dirty="0" err="1"/>
              <a:t>оцінювання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враховані</a:t>
            </a:r>
            <a:r>
              <a:rPr lang="ru-RU" dirty="0"/>
              <a:t> й у 2014 р. Особи,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мали</a:t>
            </a:r>
            <a:r>
              <a:rPr lang="ru-RU" dirty="0"/>
              <a:t> </a:t>
            </a:r>
            <a:r>
              <a:rPr lang="ru-RU" dirty="0" err="1"/>
              <a:t>захворювання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могли бути </a:t>
            </a:r>
            <a:r>
              <a:rPr lang="ru-RU" dirty="0" err="1"/>
              <a:t>перешкодою</a:t>
            </a:r>
            <a:r>
              <a:rPr lang="ru-RU" dirty="0"/>
              <a:t> для </a:t>
            </a:r>
            <a:r>
              <a:rPr lang="ru-RU" dirty="0" err="1"/>
              <a:t>складання</a:t>
            </a:r>
            <a:r>
              <a:rPr lang="ru-RU" dirty="0"/>
              <a:t> </a:t>
            </a:r>
            <a:r>
              <a:rPr lang="ru-RU" dirty="0" err="1"/>
              <a:t>тестів</a:t>
            </a:r>
            <a:r>
              <a:rPr lang="ru-RU" dirty="0"/>
              <a:t>,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реєстрації</a:t>
            </a:r>
            <a:r>
              <a:rPr lang="ru-RU" dirty="0"/>
              <a:t>, </a:t>
            </a:r>
            <a:r>
              <a:rPr lang="ru-RU" dirty="0" err="1"/>
              <a:t>окрім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документів</a:t>
            </a:r>
            <a:r>
              <a:rPr lang="ru-RU" dirty="0"/>
              <a:t>, надавали </a:t>
            </a:r>
            <a:r>
              <a:rPr lang="ru-RU" dirty="0" err="1"/>
              <a:t>висновки</a:t>
            </a:r>
            <a:r>
              <a:rPr lang="ru-RU" dirty="0"/>
              <a:t> </a:t>
            </a:r>
            <a:r>
              <a:rPr lang="ru-RU" dirty="0" err="1"/>
              <a:t>закладів</a:t>
            </a:r>
            <a:r>
              <a:rPr lang="ru-RU" dirty="0"/>
              <a:t>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/>
              <a:t>здоров’я</a:t>
            </a:r>
            <a:r>
              <a:rPr lang="ru-RU" dirty="0"/>
              <a:t> про </a:t>
            </a:r>
            <a:r>
              <a:rPr lang="ru-RU" dirty="0" err="1"/>
              <a:t>необхідність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особливих</a:t>
            </a:r>
            <a:r>
              <a:rPr lang="ru-RU" dirty="0"/>
              <a:t> умов </a:t>
            </a:r>
            <a:r>
              <a:rPr lang="ru-RU" dirty="0" err="1"/>
              <a:t>проходження</a:t>
            </a:r>
            <a:r>
              <a:rPr lang="ru-RU" dirty="0"/>
              <a:t> </a:t>
            </a:r>
            <a:r>
              <a:rPr lang="ru-RU" dirty="0" err="1"/>
              <a:t>зовнішнього</a:t>
            </a:r>
            <a:r>
              <a:rPr lang="ru-RU" dirty="0"/>
              <a:t> </a:t>
            </a:r>
            <a:r>
              <a:rPr lang="ru-RU" dirty="0" err="1"/>
              <a:t>незалежного</a:t>
            </a:r>
            <a:r>
              <a:rPr lang="ru-RU" dirty="0"/>
              <a:t> </a:t>
            </a:r>
            <a:r>
              <a:rPr lang="ru-RU" dirty="0" err="1"/>
              <a:t>оцінювання</a:t>
            </a:r>
            <a:r>
              <a:rPr lang="ru-RU" dirty="0" smtClean="0"/>
              <a:t>.</a:t>
            </a:r>
          </a:p>
          <a:p>
            <a:r>
              <a:rPr lang="ru-RU" dirty="0"/>
              <a:t>1 </a:t>
            </a:r>
            <a:r>
              <a:rPr lang="ru-RU" dirty="0" err="1"/>
              <a:t>липня</a:t>
            </a:r>
            <a:r>
              <a:rPr lang="ru-RU" dirty="0"/>
              <a:t> 2014 р.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прийнята</a:t>
            </a:r>
            <a:r>
              <a:rPr lang="ru-RU" dirty="0"/>
              <a:t> нова </a:t>
            </a:r>
            <a:r>
              <a:rPr lang="ru-RU" dirty="0" err="1"/>
              <a:t>редакція</a:t>
            </a:r>
            <a:r>
              <a:rPr lang="ru-RU" dirty="0"/>
              <a:t> Закону </a:t>
            </a:r>
            <a:r>
              <a:rPr lang="ru-RU" dirty="0" err="1"/>
              <a:t>України</a:t>
            </a:r>
            <a:r>
              <a:rPr lang="ru-RU" dirty="0"/>
              <a:t> «Про </a:t>
            </a:r>
            <a:r>
              <a:rPr lang="ru-RU" dirty="0" err="1"/>
              <a:t>вищу</a:t>
            </a:r>
            <a:r>
              <a:rPr lang="ru-RU" dirty="0"/>
              <a:t> </a:t>
            </a:r>
            <a:r>
              <a:rPr lang="ru-RU" dirty="0" err="1"/>
              <a:t>освіту</a:t>
            </a:r>
            <a:r>
              <a:rPr lang="ru-RU" dirty="0" smtClean="0"/>
              <a:t>». </a:t>
            </a:r>
            <a:r>
              <a:rPr lang="ru-RU" dirty="0"/>
              <a:t>В </a:t>
            </a:r>
            <a:r>
              <a:rPr lang="ru-RU" dirty="0" err="1"/>
              <a:t>документі</a:t>
            </a:r>
            <a:r>
              <a:rPr lang="ru-RU" dirty="0"/>
              <a:t> </a:t>
            </a:r>
            <a:r>
              <a:rPr lang="ru-RU" dirty="0" err="1"/>
              <a:t>зазначено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навчальні</a:t>
            </a:r>
            <a:r>
              <a:rPr lang="ru-RU" dirty="0"/>
              <a:t> </a:t>
            </a:r>
            <a:r>
              <a:rPr lang="ru-RU" dirty="0" err="1"/>
              <a:t>заклади</a:t>
            </a:r>
            <a:r>
              <a:rPr lang="ru-RU" dirty="0"/>
              <a:t> </a:t>
            </a:r>
            <a:r>
              <a:rPr lang="ru-RU" dirty="0" err="1"/>
              <a:t>зобов’язані</a:t>
            </a:r>
            <a:r>
              <a:rPr lang="ru-RU" dirty="0"/>
              <a:t> </a:t>
            </a:r>
            <a:r>
              <a:rPr lang="ru-RU" dirty="0" err="1"/>
              <a:t>створити</a:t>
            </a:r>
            <a:r>
              <a:rPr lang="ru-RU" dirty="0"/>
              <a:t> та </a:t>
            </a:r>
            <a:r>
              <a:rPr lang="ru-RU" dirty="0" err="1"/>
              <a:t>забезпечити</a:t>
            </a:r>
            <a:r>
              <a:rPr lang="ru-RU" dirty="0"/>
              <a:t> </a:t>
            </a:r>
            <a:r>
              <a:rPr lang="ru-RU" dirty="0" err="1"/>
              <a:t>рівні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 доступу до </a:t>
            </a:r>
            <a:r>
              <a:rPr lang="ru-RU" dirty="0" err="1"/>
              <a:t>вищої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, у тому </a:t>
            </a:r>
            <a:r>
              <a:rPr lang="ru-RU" dirty="0" err="1"/>
              <a:t>числі</a:t>
            </a:r>
            <a:r>
              <a:rPr lang="ru-RU" dirty="0"/>
              <a:t> </a:t>
            </a:r>
            <a:r>
              <a:rPr lang="ru-RU" dirty="0" err="1"/>
              <a:t>забезпечити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 з </a:t>
            </a:r>
            <a:r>
              <a:rPr lang="ru-RU" dirty="0" err="1"/>
              <a:t>особливими</a:t>
            </a:r>
            <a:r>
              <a:rPr lang="ru-RU" dirty="0"/>
              <a:t> </a:t>
            </a:r>
            <a:r>
              <a:rPr lang="ru-RU" dirty="0" err="1"/>
              <a:t>освітніми</a:t>
            </a:r>
            <a:r>
              <a:rPr lang="ru-RU" dirty="0"/>
              <a:t> потребами </a:t>
            </a:r>
            <a:r>
              <a:rPr lang="ru-RU" dirty="0" err="1"/>
              <a:t>спеціальним</a:t>
            </a:r>
            <a:r>
              <a:rPr lang="ru-RU" dirty="0"/>
              <a:t> </a:t>
            </a:r>
            <a:r>
              <a:rPr lang="ru-RU" dirty="0" err="1"/>
              <a:t>навчально-реабілітаційним</a:t>
            </a:r>
            <a:r>
              <a:rPr lang="ru-RU" dirty="0"/>
              <a:t> </a:t>
            </a:r>
            <a:r>
              <a:rPr lang="ru-RU" dirty="0" err="1"/>
              <a:t>супроводом</a:t>
            </a:r>
            <a:r>
              <a:rPr lang="ru-RU" dirty="0"/>
              <a:t> та </a:t>
            </a:r>
            <a:r>
              <a:rPr lang="ru-RU" dirty="0" err="1"/>
              <a:t>створити</a:t>
            </a:r>
            <a:r>
              <a:rPr lang="ru-RU" dirty="0"/>
              <a:t> для них </a:t>
            </a:r>
            <a:r>
              <a:rPr lang="ru-RU" dirty="0" err="1"/>
              <a:t>вільний</a:t>
            </a:r>
            <a:r>
              <a:rPr lang="ru-RU" dirty="0"/>
              <a:t> доступ до </a:t>
            </a:r>
            <a:r>
              <a:rPr lang="ru-RU" dirty="0" err="1"/>
              <a:t>інфраструктури</a:t>
            </a:r>
            <a:r>
              <a:rPr lang="ru-RU" dirty="0"/>
              <a:t> ВНЗ з </a:t>
            </a:r>
            <a:r>
              <a:rPr lang="ru-RU" dirty="0" err="1"/>
              <a:t>урахуванням</a:t>
            </a:r>
            <a:r>
              <a:rPr lang="ru-RU" dirty="0"/>
              <a:t> </a:t>
            </a:r>
            <a:r>
              <a:rPr lang="ru-RU" dirty="0" err="1"/>
              <a:t>обмежень</a:t>
            </a:r>
            <a:r>
              <a:rPr lang="ru-RU" dirty="0"/>
              <a:t> </a:t>
            </a:r>
            <a:r>
              <a:rPr lang="ru-RU" dirty="0" err="1"/>
              <a:t>життєдіяльності</a:t>
            </a:r>
            <a:r>
              <a:rPr lang="ru-RU" dirty="0"/>
              <a:t>, </a:t>
            </a:r>
            <a:r>
              <a:rPr lang="ru-RU" dirty="0" err="1"/>
              <a:t>зумовлених</a:t>
            </a:r>
            <a:r>
              <a:rPr lang="ru-RU" dirty="0"/>
              <a:t> станом </a:t>
            </a:r>
            <a:r>
              <a:rPr lang="ru-RU" dirty="0" err="1"/>
              <a:t>здоров’я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err="1"/>
              <a:t>Відповідно</a:t>
            </a:r>
            <a:r>
              <a:rPr lang="ru-RU" dirty="0"/>
              <a:t> до Закону </a:t>
            </a:r>
            <a:r>
              <a:rPr lang="ru-RU" dirty="0" err="1"/>
              <a:t>України</a:t>
            </a:r>
            <a:r>
              <a:rPr lang="ru-RU" dirty="0"/>
              <a:t> «Про </a:t>
            </a:r>
            <a:r>
              <a:rPr lang="ru-RU" dirty="0" err="1"/>
              <a:t>основи</a:t>
            </a:r>
            <a:r>
              <a:rPr lang="ru-RU" dirty="0"/>
              <a:t> </a:t>
            </a:r>
            <a:r>
              <a:rPr lang="ru-RU" dirty="0" err="1"/>
              <a:t>соціальної</a:t>
            </a:r>
            <a:r>
              <a:rPr lang="ru-RU" dirty="0"/>
              <a:t> </a:t>
            </a:r>
            <a:r>
              <a:rPr lang="ru-RU" dirty="0" err="1"/>
              <a:t>захищеності</a:t>
            </a:r>
            <a:r>
              <a:rPr lang="ru-RU" dirty="0"/>
              <a:t> </a:t>
            </a:r>
            <a:r>
              <a:rPr lang="ru-RU" dirty="0" err="1"/>
              <a:t>інвалідів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» </a:t>
            </a:r>
            <a:r>
              <a:rPr lang="ru-RU" dirty="0" err="1"/>
              <a:t>інваліди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право на </a:t>
            </a:r>
            <a:r>
              <a:rPr lang="ru-RU" dirty="0" err="1"/>
              <a:t>першочергове</a:t>
            </a:r>
            <a:r>
              <a:rPr lang="ru-RU" dirty="0"/>
              <a:t> </a:t>
            </a:r>
            <a:r>
              <a:rPr lang="ru-RU" dirty="0" err="1"/>
              <a:t>зарахування</a:t>
            </a:r>
            <a:r>
              <a:rPr lang="ru-RU" dirty="0"/>
              <a:t> до </a:t>
            </a:r>
            <a:r>
              <a:rPr lang="ru-RU" dirty="0" err="1"/>
              <a:t>вищих</a:t>
            </a:r>
            <a:r>
              <a:rPr lang="ru-RU" dirty="0"/>
              <a:t> </a:t>
            </a:r>
            <a:r>
              <a:rPr lang="ru-RU" dirty="0" err="1"/>
              <a:t>навчальних</a:t>
            </a:r>
            <a:r>
              <a:rPr lang="ru-RU" dirty="0"/>
              <a:t> </a:t>
            </a:r>
            <a:r>
              <a:rPr lang="ru-RU" dirty="0" err="1"/>
              <a:t>закладів</a:t>
            </a:r>
            <a:r>
              <a:rPr lang="ru-RU" dirty="0"/>
              <a:t>. У 2014 р. </a:t>
            </a:r>
            <a:r>
              <a:rPr lang="ru-RU" dirty="0" err="1"/>
              <a:t>таке</a:t>
            </a:r>
            <a:r>
              <a:rPr lang="ru-RU" dirty="0"/>
              <a:t> право </a:t>
            </a:r>
            <a:r>
              <a:rPr lang="ru-RU" dirty="0" err="1"/>
              <a:t>отримали</a:t>
            </a:r>
            <a:r>
              <a:rPr lang="ru-RU" dirty="0"/>
              <a:t> </a:t>
            </a:r>
            <a:r>
              <a:rPr lang="ru-RU" dirty="0" err="1"/>
              <a:t>інваліди</a:t>
            </a:r>
            <a:r>
              <a:rPr lang="ru-RU" dirty="0"/>
              <a:t> </a:t>
            </a:r>
            <a:r>
              <a:rPr lang="en-US" dirty="0"/>
              <a:t>III </a:t>
            </a:r>
            <a:r>
              <a:rPr lang="ru-RU" dirty="0" err="1"/>
              <a:t>групи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діти</a:t>
            </a:r>
            <a:r>
              <a:rPr lang="ru-RU" dirty="0"/>
              <a:t> з </a:t>
            </a:r>
            <a:r>
              <a:rPr lang="ru-RU" dirty="0" err="1"/>
              <a:t>малозабезпечених</a:t>
            </a:r>
            <a:r>
              <a:rPr lang="ru-RU" dirty="0"/>
              <a:t> </a:t>
            </a:r>
            <a:r>
              <a:rPr lang="ru-RU" dirty="0" err="1"/>
              <a:t>сімей</a:t>
            </a:r>
            <a:r>
              <a:rPr lang="ru-RU" dirty="0"/>
              <a:t>, у </a:t>
            </a:r>
            <a:r>
              <a:rPr lang="ru-RU" dirty="0" err="1"/>
              <a:t>яких</a:t>
            </a:r>
            <a:r>
              <a:rPr lang="ru-RU" dirty="0"/>
              <a:t> батьки є </a:t>
            </a:r>
            <a:r>
              <a:rPr lang="ru-RU" dirty="0" err="1"/>
              <a:t>інвалідами</a:t>
            </a:r>
            <a:r>
              <a:rPr lang="ru-RU" dirty="0"/>
              <a:t>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44792" y="1205346"/>
            <a:ext cx="5930929" cy="4876800"/>
          </a:xfrm>
          <a:ln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948335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989" y="0"/>
            <a:ext cx="9601200" cy="54725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Право на </a:t>
            </a:r>
            <a:r>
              <a:rPr lang="ru-RU" dirty="0" err="1"/>
              <a:t>працю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06581" y="547256"/>
            <a:ext cx="11277601" cy="2815864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Відповідно</a:t>
            </a:r>
            <a:r>
              <a:rPr lang="ru-RU" dirty="0"/>
              <a:t> до ст. 19 Закону </a:t>
            </a:r>
            <a:r>
              <a:rPr lang="ru-RU" dirty="0" err="1"/>
              <a:t>України</a:t>
            </a:r>
            <a:r>
              <a:rPr lang="ru-RU" dirty="0"/>
              <a:t> «Про </a:t>
            </a:r>
            <a:r>
              <a:rPr lang="ru-RU" dirty="0" err="1"/>
              <a:t>основи</a:t>
            </a:r>
            <a:r>
              <a:rPr lang="ru-RU" dirty="0"/>
              <a:t> </a:t>
            </a:r>
            <a:r>
              <a:rPr lang="ru-RU" dirty="0" err="1"/>
              <a:t>соціальної</a:t>
            </a:r>
            <a:r>
              <a:rPr lang="ru-RU" dirty="0"/>
              <a:t> </a:t>
            </a:r>
            <a:r>
              <a:rPr lang="ru-RU" dirty="0" err="1"/>
              <a:t>захищеності</a:t>
            </a:r>
            <a:r>
              <a:rPr lang="ru-RU" dirty="0"/>
              <a:t> </a:t>
            </a:r>
            <a:r>
              <a:rPr lang="ru-RU" dirty="0" err="1"/>
              <a:t>інвалідів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» в </a:t>
            </a:r>
            <a:r>
              <a:rPr lang="ru-RU" dirty="0" err="1"/>
              <a:t>державі</a:t>
            </a:r>
            <a:r>
              <a:rPr lang="ru-RU" dirty="0"/>
              <a:t> </a:t>
            </a:r>
            <a:r>
              <a:rPr lang="ru-RU" dirty="0" err="1"/>
              <a:t>діє</a:t>
            </a:r>
            <a:r>
              <a:rPr lang="ru-RU" dirty="0"/>
              <a:t> квота на </a:t>
            </a:r>
            <a:r>
              <a:rPr lang="ru-RU" dirty="0" err="1"/>
              <a:t>працевлаштування</a:t>
            </a:r>
            <a:r>
              <a:rPr lang="ru-RU" dirty="0"/>
              <a:t> людей з </a:t>
            </a:r>
            <a:r>
              <a:rPr lang="ru-RU" dirty="0" err="1"/>
              <a:t>інвалідністю</a:t>
            </a:r>
            <a:r>
              <a:rPr lang="ru-RU" dirty="0"/>
              <a:t>. Вона становить 4% </a:t>
            </a:r>
            <a:r>
              <a:rPr lang="ru-RU" dirty="0" err="1"/>
              <a:t>робочих</a:t>
            </a:r>
            <a:r>
              <a:rPr lang="ru-RU" dirty="0"/>
              <a:t> </a:t>
            </a:r>
            <a:r>
              <a:rPr lang="ru-RU" dirty="0" err="1" smtClean="0"/>
              <a:t>місць</a:t>
            </a:r>
            <a:r>
              <a:rPr lang="ru-RU" dirty="0" smtClean="0"/>
              <a:t>. </a:t>
            </a:r>
            <a:r>
              <a:rPr lang="ru-RU" dirty="0" err="1"/>
              <a:t>Відтак</a:t>
            </a:r>
            <a:r>
              <a:rPr lang="ru-RU" dirty="0"/>
              <a:t>, </a:t>
            </a:r>
            <a:r>
              <a:rPr lang="ru-RU" dirty="0" err="1"/>
              <a:t>однією</a:t>
            </a:r>
            <a:r>
              <a:rPr lang="ru-RU" dirty="0"/>
              <a:t> з </a:t>
            </a:r>
            <a:r>
              <a:rPr lang="ru-RU" dirty="0" err="1"/>
              <a:t>найбільших</a:t>
            </a:r>
            <a:r>
              <a:rPr lang="ru-RU" dirty="0"/>
              <a:t> проблем у </a:t>
            </a:r>
            <a:r>
              <a:rPr lang="ru-RU" dirty="0" err="1"/>
              <a:t>цій</a:t>
            </a:r>
            <a:r>
              <a:rPr lang="ru-RU" dirty="0"/>
              <a:t> </a:t>
            </a:r>
            <a:r>
              <a:rPr lang="ru-RU" dirty="0" err="1"/>
              <a:t>галузі</a:t>
            </a:r>
            <a:r>
              <a:rPr lang="ru-RU" dirty="0"/>
              <a:t> є те, </a:t>
            </a:r>
            <a:r>
              <a:rPr lang="ru-RU" dirty="0" err="1"/>
              <a:t>що</a:t>
            </a:r>
            <a:r>
              <a:rPr lang="ru-RU" dirty="0"/>
              <a:t> часто </a:t>
            </a: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працюючих</a:t>
            </a:r>
            <a:r>
              <a:rPr lang="ru-RU" dirty="0"/>
              <a:t> людей з </a:t>
            </a:r>
            <a:r>
              <a:rPr lang="ru-RU" dirty="0" err="1"/>
              <a:t>інвалідністю</a:t>
            </a:r>
            <a:r>
              <a:rPr lang="ru-RU" dirty="0"/>
              <a:t> на </a:t>
            </a:r>
            <a:r>
              <a:rPr lang="ru-RU" dirty="0" err="1"/>
              <a:t>підприємствах</a:t>
            </a:r>
            <a:r>
              <a:rPr lang="ru-RU" dirty="0"/>
              <a:t> </a:t>
            </a:r>
            <a:r>
              <a:rPr lang="ru-RU" dirty="0" err="1"/>
              <a:t>імітується</a:t>
            </a:r>
            <a:r>
              <a:rPr lang="ru-RU" dirty="0"/>
              <a:t>, коли </a:t>
            </a:r>
            <a:r>
              <a:rPr lang="ru-RU" dirty="0" err="1"/>
              <a:t>такі</a:t>
            </a:r>
            <a:r>
              <a:rPr lang="ru-RU" dirty="0"/>
              <a:t> особи </a:t>
            </a:r>
            <a:r>
              <a:rPr lang="ru-RU" dirty="0" err="1"/>
              <a:t>зареєстровані</a:t>
            </a:r>
            <a:r>
              <a:rPr lang="ru-RU" dirty="0"/>
              <a:t> на 1/4 </a:t>
            </a:r>
            <a:r>
              <a:rPr lang="ru-RU" dirty="0" err="1"/>
              <a:t>або</a:t>
            </a:r>
            <a:r>
              <a:rPr lang="ru-RU" dirty="0"/>
              <a:t> 1/3 ставки, яка </a:t>
            </a:r>
            <a:r>
              <a:rPr lang="ru-RU" dirty="0" err="1"/>
              <a:t>визначається</a:t>
            </a:r>
            <a:r>
              <a:rPr lang="ru-RU" dirty="0"/>
              <a:t> з </a:t>
            </a:r>
            <a:r>
              <a:rPr lang="ru-RU" dirty="0" err="1"/>
              <a:t>мінімальної</a:t>
            </a:r>
            <a:r>
              <a:rPr lang="ru-RU" dirty="0"/>
              <a:t> </a:t>
            </a:r>
            <a:r>
              <a:rPr lang="ru-RU" dirty="0" err="1"/>
              <a:t>заробітної</a:t>
            </a:r>
            <a:r>
              <a:rPr lang="ru-RU" dirty="0"/>
              <a:t> плати. Одна з причин такого становища — </a:t>
            </a:r>
            <a:r>
              <a:rPr lang="ru-RU" dirty="0" err="1"/>
              <a:t>невигідність</a:t>
            </a:r>
            <a:r>
              <a:rPr lang="ru-RU" dirty="0"/>
              <a:t> для </a:t>
            </a:r>
            <a:r>
              <a:rPr lang="ru-RU" dirty="0" err="1"/>
              <a:t>працедавця</a:t>
            </a:r>
            <a:r>
              <a:rPr lang="ru-RU" dirty="0"/>
              <a:t> </a:t>
            </a:r>
            <a:r>
              <a:rPr lang="ru-RU" dirty="0" err="1"/>
              <a:t>облаштовувати</a:t>
            </a:r>
            <a:r>
              <a:rPr lang="ru-RU" dirty="0"/>
              <a:t> </a:t>
            </a:r>
            <a:r>
              <a:rPr lang="ru-RU" dirty="0" err="1"/>
              <a:t>робочі</a:t>
            </a:r>
            <a:r>
              <a:rPr lang="ru-RU" dirty="0"/>
              <a:t> </a:t>
            </a:r>
            <a:r>
              <a:rPr lang="ru-RU" dirty="0" err="1"/>
              <a:t>місця</a:t>
            </a:r>
            <a:r>
              <a:rPr lang="ru-RU" dirty="0"/>
              <a:t> </a:t>
            </a:r>
            <a:r>
              <a:rPr lang="ru-RU" dirty="0" err="1"/>
              <a:t>спеціально</a:t>
            </a:r>
            <a:r>
              <a:rPr lang="ru-RU" dirty="0"/>
              <a:t> для таких людей. Через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роботодавці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навчилися</a:t>
            </a:r>
            <a:r>
              <a:rPr lang="ru-RU" dirty="0"/>
              <a:t> </a:t>
            </a:r>
            <a:r>
              <a:rPr lang="ru-RU" dirty="0" err="1"/>
              <a:t>ухилятися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сплати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до бюджету за </a:t>
            </a:r>
            <a:r>
              <a:rPr lang="ru-RU" dirty="0" err="1"/>
              <a:t>нестворені</a:t>
            </a:r>
            <a:r>
              <a:rPr lang="ru-RU" dirty="0"/>
              <a:t> </a:t>
            </a:r>
            <a:r>
              <a:rPr lang="ru-RU" dirty="0" err="1"/>
              <a:t>робочі</a:t>
            </a:r>
            <a:r>
              <a:rPr lang="ru-RU" dirty="0"/>
              <a:t> </a:t>
            </a:r>
            <a:r>
              <a:rPr lang="ru-RU" dirty="0" err="1"/>
              <a:t>місця</a:t>
            </a:r>
            <a:r>
              <a:rPr lang="ru-RU" dirty="0"/>
              <a:t> для людей з </a:t>
            </a:r>
            <a:r>
              <a:rPr lang="ru-RU" dirty="0" err="1"/>
              <a:t>інвалідністю</a:t>
            </a:r>
            <a:r>
              <a:rPr lang="ru-RU" dirty="0" smtClean="0"/>
              <a:t>.</a:t>
            </a:r>
          </a:p>
          <a:p>
            <a:r>
              <a:rPr lang="ru-RU" dirty="0" err="1"/>
              <a:t>Існує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 </a:t>
            </a:r>
            <a:r>
              <a:rPr lang="ru-RU" dirty="0" err="1"/>
              <a:t>першого</a:t>
            </a:r>
            <a:r>
              <a:rPr lang="ru-RU" dirty="0"/>
              <a:t> </a:t>
            </a:r>
            <a:r>
              <a:rPr lang="ru-RU" dirty="0" err="1"/>
              <a:t>робочого</a:t>
            </a:r>
            <a:r>
              <a:rPr lang="ru-RU" dirty="0"/>
              <a:t> </a:t>
            </a:r>
            <a:r>
              <a:rPr lang="ru-RU" dirty="0" err="1"/>
              <a:t>місця</a:t>
            </a:r>
            <a:r>
              <a:rPr lang="ru-RU" dirty="0"/>
              <a:t> — у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компаніях</a:t>
            </a:r>
            <a:r>
              <a:rPr lang="ru-RU" dirty="0"/>
              <a:t> </a:t>
            </a:r>
            <a:r>
              <a:rPr lang="ru-RU" dirty="0" err="1"/>
              <a:t>людину</a:t>
            </a:r>
            <a:r>
              <a:rPr lang="ru-RU" dirty="0"/>
              <a:t> з </a:t>
            </a:r>
            <a:r>
              <a:rPr lang="ru-RU" dirty="0" err="1"/>
              <a:t>особливими</a:t>
            </a:r>
            <a:r>
              <a:rPr lang="ru-RU" dirty="0"/>
              <a:t> потребами </a:t>
            </a:r>
            <a:r>
              <a:rPr lang="ru-RU" dirty="0" err="1"/>
              <a:t>бажають</a:t>
            </a:r>
            <a:r>
              <a:rPr lang="ru-RU" dirty="0"/>
              <a:t> </a:t>
            </a:r>
            <a:r>
              <a:rPr lang="ru-RU" dirty="0" err="1"/>
              <a:t>бачити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висококласним</a:t>
            </a:r>
            <a:r>
              <a:rPr lang="ru-RU" dirty="0"/>
              <a:t> </a:t>
            </a:r>
            <a:r>
              <a:rPr lang="ru-RU" dirty="0" err="1"/>
              <a:t>фахівцем</a:t>
            </a:r>
            <a:r>
              <a:rPr lang="ru-RU" dirty="0"/>
              <a:t> з </a:t>
            </a:r>
            <a:r>
              <a:rPr lang="ru-RU" dirty="0" err="1"/>
              <a:t>досвідом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, а от </a:t>
            </a:r>
            <a:r>
              <a:rPr lang="ru-RU" dirty="0" err="1"/>
              <a:t>вперше</a:t>
            </a:r>
            <a:r>
              <a:rPr lang="ru-RU" dirty="0"/>
              <a:t> </a:t>
            </a:r>
            <a:r>
              <a:rPr lang="ru-RU" dirty="0" err="1"/>
              <a:t>влаштувати</a:t>
            </a:r>
            <a:r>
              <a:rPr lang="ru-RU" dirty="0"/>
              <a:t> на роботу — не </a:t>
            </a:r>
            <a:r>
              <a:rPr lang="ru-RU" dirty="0" err="1"/>
              <a:t>поспішають</a:t>
            </a:r>
            <a:r>
              <a:rPr lang="ru-RU" dirty="0"/>
              <a:t>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743" r="46418" b="77834"/>
          <a:stretch/>
        </p:blipFill>
        <p:spPr>
          <a:xfrm>
            <a:off x="3491344" y="3086029"/>
            <a:ext cx="5555673" cy="3687098"/>
          </a:xfrm>
          <a:ln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91774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62000" y="0"/>
            <a:ext cx="11429999" cy="3144982"/>
          </a:xfrm>
        </p:spPr>
        <p:txBody>
          <a:bodyPr>
            <a:normAutofit/>
          </a:bodyPr>
          <a:lstStyle/>
          <a:p>
            <a:r>
              <a:rPr lang="ru-RU" dirty="0" err="1" smtClean="0"/>
              <a:t>Перевірка</a:t>
            </a:r>
            <a:r>
              <a:rPr lang="ru-RU" dirty="0" smtClean="0"/>
              <a:t> </a:t>
            </a:r>
            <a:r>
              <a:rPr lang="ru-RU" dirty="0" err="1" smtClean="0"/>
              <a:t>працевлаштування</a:t>
            </a:r>
            <a:r>
              <a:rPr lang="ru-RU" dirty="0" smtClean="0"/>
              <a:t> людей з </a:t>
            </a:r>
            <a:r>
              <a:rPr lang="ru-RU" dirty="0" err="1" smtClean="0"/>
              <a:t>інвалідністю</a:t>
            </a:r>
            <a:r>
              <a:rPr lang="ru-RU" dirty="0" smtClean="0"/>
              <a:t> </a:t>
            </a:r>
            <a:r>
              <a:rPr lang="ru-RU" dirty="0" err="1" smtClean="0"/>
              <a:t>втановила</a:t>
            </a:r>
            <a:r>
              <a:rPr lang="ru-RU" dirty="0" smtClean="0"/>
              <a:t>(в </a:t>
            </a:r>
            <a:r>
              <a:rPr lang="ru-RU" dirty="0"/>
              <a:t>дужках </a:t>
            </a:r>
            <a:r>
              <a:rPr lang="ru-RU" dirty="0" err="1"/>
              <a:t>зазначено</a:t>
            </a:r>
            <a:r>
              <a:rPr lang="ru-RU" dirty="0"/>
              <a:t> </a:t>
            </a:r>
            <a:r>
              <a:rPr lang="ru-RU" dirty="0" err="1"/>
              <a:t>відсоткове</a:t>
            </a:r>
            <a:r>
              <a:rPr lang="ru-RU" dirty="0"/>
              <a:t> </a:t>
            </a:r>
            <a:r>
              <a:rPr lang="ru-RU" dirty="0" err="1"/>
              <a:t>відношення</a:t>
            </a:r>
            <a:r>
              <a:rPr lang="ru-RU" dirty="0"/>
              <a:t> </a:t>
            </a:r>
            <a:r>
              <a:rPr lang="ru-RU" dirty="0" err="1"/>
              <a:t>середньооблікового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працюючих</a:t>
            </a:r>
            <a:r>
              <a:rPr lang="ru-RU" dirty="0"/>
              <a:t> людей з </a:t>
            </a:r>
            <a:r>
              <a:rPr lang="ru-RU" dirty="0" err="1"/>
              <a:t>інвалідністю</a:t>
            </a:r>
            <a:r>
              <a:rPr lang="ru-RU" dirty="0"/>
              <a:t> до </a:t>
            </a:r>
            <a:r>
              <a:rPr lang="ru-RU" dirty="0" err="1"/>
              <a:t>середньооблікової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штатних</a:t>
            </a:r>
            <a:r>
              <a:rPr lang="ru-RU" dirty="0"/>
              <a:t> </a:t>
            </a:r>
            <a:r>
              <a:rPr lang="ru-RU" dirty="0" err="1"/>
              <a:t>працівників</a:t>
            </a:r>
            <a:r>
              <a:rPr lang="ru-RU" dirty="0"/>
              <a:t>): </a:t>
            </a:r>
            <a:r>
              <a:rPr lang="ru-RU" dirty="0" err="1"/>
              <a:t>Міністерство</a:t>
            </a:r>
            <a:r>
              <a:rPr lang="ru-RU" dirty="0"/>
              <a:t> </a:t>
            </a:r>
            <a:r>
              <a:rPr lang="ru-RU" dirty="0" err="1"/>
              <a:t>екології</a:t>
            </a:r>
            <a:r>
              <a:rPr lang="ru-RU" dirty="0"/>
              <a:t> та </a:t>
            </a:r>
            <a:r>
              <a:rPr lang="ru-RU" dirty="0" err="1"/>
              <a:t>природних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— 5 </a:t>
            </a:r>
            <a:r>
              <a:rPr lang="ru-RU" dirty="0" err="1"/>
              <a:t>осіб</a:t>
            </a:r>
            <a:r>
              <a:rPr lang="ru-RU" dirty="0"/>
              <a:t> (1,46%); </a:t>
            </a:r>
            <a:r>
              <a:rPr lang="ru-RU" dirty="0" err="1"/>
              <a:t>Міністерство</a:t>
            </a:r>
            <a:r>
              <a:rPr lang="ru-RU" dirty="0"/>
              <a:t> </a:t>
            </a:r>
            <a:r>
              <a:rPr lang="ru-RU" dirty="0" err="1"/>
              <a:t>економічного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і </a:t>
            </a:r>
            <a:r>
              <a:rPr lang="ru-RU" dirty="0" err="1"/>
              <a:t>торгівлі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— 34 особи (1,04%); </a:t>
            </a:r>
            <a:r>
              <a:rPr lang="ru-RU" dirty="0" err="1"/>
              <a:t>Міністерство</a:t>
            </a:r>
            <a:r>
              <a:rPr lang="ru-RU" dirty="0"/>
              <a:t> </a:t>
            </a:r>
            <a:r>
              <a:rPr lang="ru-RU" dirty="0" err="1"/>
              <a:t>інфраструктури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— 9 </a:t>
            </a:r>
            <a:r>
              <a:rPr lang="ru-RU" dirty="0" err="1"/>
              <a:t>осіб</a:t>
            </a:r>
            <a:r>
              <a:rPr lang="ru-RU" dirty="0"/>
              <a:t> (0,39%); </a:t>
            </a:r>
            <a:r>
              <a:rPr lang="ru-RU" dirty="0" err="1"/>
              <a:t>Міністерство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— 8 </a:t>
            </a:r>
            <a:r>
              <a:rPr lang="ru-RU" dirty="0" err="1"/>
              <a:t>осіб</a:t>
            </a:r>
            <a:r>
              <a:rPr lang="ru-RU" dirty="0"/>
              <a:t> (0%); </a:t>
            </a:r>
            <a:r>
              <a:rPr lang="ru-RU" dirty="0" err="1"/>
              <a:t>Міністерство</a:t>
            </a:r>
            <a:r>
              <a:rPr lang="ru-RU" dirty="0"/>
              <a:t> оборони </a:t>
            </a:r>
            <a:r>
              <a:rPr lang="ru-RU" dirty="0" err="1"/>
              <a:t>України</a:t>
            </a:r>
            <a:r>
              <a:rPr lang="ru-RU" dirty="0"/>
              <a:t> — 6 </a:t>
            </a:r>
            <a:r>
              <a:rPr lang="ru-RU" dirty="0" err="1"/>
              <a:t>осіб</a:t>
            </a:r>
            <a:r>
              <a:rPr lang="ru-RU" dirty="0"/>
              <a:t> (2,9%); </a:t>
            </a:r>
            <a:r>
              <a:rPr lang="ru-RU" dirty="0" err="1"/>
              <a:t>Міністерство</a:t>
            </a:r>
            <a:r>
              <a:rPr lang="ru-RU" dirty="0"/>
              <a:t>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/>
              <a:t>здоров’я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— 3 особи (2,83%); </a:t>
            </a:r>
            <a:r>
              <a:rPr lang="ru-RU" dirty="0" err="1"/>
              <a:t>Міністерство</a:t>
            </a:r>
            <a:r>
              <a:rPr lang="ru-RU" dirty="0"/>
              <a:t> </a:t>
            </a:r>
            <a:r>
              <a:rPr lang="ru-RU" dirty="0" err="1"/>
              <a:t>регіонального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, </a:t>
            </a:r>
            <a:r>
              <a:rPr lang="ru-RU" dirty="0" err="1"/>
              <a:t>будівництва</a:t>
            </a:r>
            <a:r>
              <a:rPr lang="ru-RU" dirty="0"/>
              <a:t> та </a:t>
            </a:r>
            <a:r>
              <a:rPr lang="ru-RU" dirty="0" err="1"/>
              <a:t>житлово-комунального</a:t>
            </a:r>
            <a:r>
              <a:rPr lang="ru-RU" dirty="0"/>
              <a:t> </a:t>
            </a:r>
            <a:r>
              <a:rPr lang="ru-RU" dirty="0" err="1"/>
              <a:t>господарства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— 4 особи (2,85%); </a:t>
            </a:r>
            <a:r>
              <a:rPr lang="ru-RU" dirty="0" err="1"/>
              <a:t>Міністерство</a:t>
            </a:r>
            <a:r>
              <a:rPr lang="ru-RU" dirty="0"/>
              <a:t> </a:t>
            </a:r>
            <a:r>
              <a:rPr lang="ru-RU" dirty="0" err="1"/>
              <a:t>соціальної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— 5 </a:t>
            </a:r>
            <a:r>
              <a:rPr lang="ru-RU" dirty="0" err="1"/>
              <a:t>осіб</a:t>
            </a:r>
            <a:r>
              <a:rPr lang="ru-RU" dirty="0"/>
              <a:t> (2,83%); </a:t>
            </a:r>
            <a:r>
              <a:rPr lang="ru-RU" dirty="0" err="1"/>
              <a:t>Міні­стерство</a:t>
            </a:r>
            <a:r>
              <a:rPr lang="ru-RU" dirty="0"/>
              <a:t> </a:t>
            </a:r>
            <a:r>
              <a:rPr lang="ru-RU" dirty="0" err="1"/>
              <a:t>юстиції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— 12 </a:t>
            </a:r>
            <a:r>
              <a:rPr lang="ru-RU" dirty="0" err="1"/>
              <a:t>осіб</a:t>
            </a:r>
            <a:r>
              <a:rPr lang="ru-RU" dirty="0"/>
              <a:t> (2,16</a:t>
            </a:r>
            <a:r>
              <a:rPr lang="ru-RU" dirty="0" smtClean="0"/>
              <a:t>%).</a:t>
            </a:r>
          </a:p>
          <a:p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державні</a:t>
            </a:r>
            <a:r>
              <a:rPr lang="ru-RU" dirty="0"/>
              <a:t> установи </a:t>
            </a:r>
            <a:r>
              <a:rPr lang="ru-RU" dirty="0" err="1"/>
              <a:t>взагалі</a:t>
            </a:r>
            <a:r>
              <a:rPr lang="ru-RU" dirty="0"/>
              <a:t> не подавали </a:t>
            </a:r>
            <a:r>
              <a:rPr lang="ru-RU" dirty="0" err="1"/>
              <a:t>звіти</a:t>
            </a:r>
            <a:r>
              <a:rPr lang="ru-RU" dirty="0"/>
              <a:t> про </a:t>
            </a:r>
            <a:r>
              <a:rPr lang="ru-RU" dirty="0" err="1"/>
              <a:t>зайнятість</a:t>
            </a:r>
            <a:r>
              <a:rPr lang="ru-RU" dirty="0"/>
              <a:t> та </a:t>
            </a:r>
            <a:r>
              <a:rPr lang="ru-RU" dirty="0" err="1"/>
              <a:t>працевлаштування</a:t>
            </a:r>
            <a:r>
              <a:rPr lang="ru-RU" dirty="0"/>
              <a:t> </a:t>
            </a:r>
            <a:r>
              <a:rPr lang="ru-RU" dirty="0" err="1" smtClean="0"/>
              <a:t>інвалідів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21180" y="3144982"/>
            <a:ext cx="6511637" cy="3588478"/>
          </a:xfrm>
        </p:spPr>
      </p:pic>
    </p:spTree>
    <p:extLst>
      <p:ext uri="{BB962C8B-B14F-4D97-AF65-F5344CB8AC3E}">
        <p14:creationId xmlns:p14="http://schemas.microsoft.com/office/powerpoint/2010/main" xmlns="" val="1982004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0"/>
            <a:ext cx="96012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Приклади вирішення проблеми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61999" y="775855"/>
            <a:ext cx="5763403" cy="5971309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Зарадити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 </a:t>
            </a:r>
            <a:r>
              <a:rPr lang="ru-RU" dirty="0" err="1"/>
              <a:t>міг</a:t>
            </a:r>
            <a:r>
              <a:rPr lang="ru-RU" dirty="0"/>
              <a:t> би </a:t>
            </a:r>
            <a:r>
              <a:rPr lang="ru-RU" dirty="0" err="1"/>
              <a:t>регулярний</a:t>
            </a:r>
            <a:r>
              <a:rPr lang="ru-RU" dirty="0"/>
              <a:t> </a:t>
            </a:r>
            <a:r>
              <a:rPr lang="ru-RU" dirty="0" err="1"/>
              <a:t>моніторинг</a:t>
            </a:r>
            <a:r>
              <a:rPr lang="ru-RU" dirty="0"/>
              <a:t> та </a:t>
            </a:r>
            <a:r>
              <a:rPr lang="ru-RU" dirty="0" err="1"/>
              <a:t>оцінка</a:t>
            </a:r>
            <a:r>
              <a:rPr lang="ru-RU" dirty="0"/>
              <a:t> </a:t>
            </a:r>
            <a:r>
              <a:rPr lang="ru-RU" dirty="0" err="1"/>
              <a:t>динаміки</a:t>
            </a:r>
            <a:r>
              <a:rPr lang="ru-RU" dirty="0"/>
              <a:t> </a:t>
            </a:r>
            <a:r>
              <a:rPr lang="ru-RU" dirty="0" err="1"/>
              <a:t>робочих</a:t>
            </a:r>
            <a:r>
              <a:rPr lang="ru-RU" dirty="0"/>
              <a:t> </a:t>
            </a:r>
            <a:r>
              <a:rPr lang="ru-RU" dirty="0" err="1"/>
              <a:t>місць</a:t>
            </a:r>
            <a:r>
              <a:rPr lang="ru-RU" dirty="0"/>
              <a:t> для людей з </a:t>
            </a:r>
            <a:r>
              <a:rPr lang="ru-RU" dirty="0" err="1"/>
              <a:t>інвалідністю</a:t>
            </a:r>
            <a:r>
              <a:rPr lang="ru-RU" dirty="0"/>
              <a:t>, фактичного </a:t>
            </a:r>
            <a:r>
              <a:rPr lang="ru-RU" dirty="0" err="1"/>
              <a:t>розміру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заробітної</a:t>
            </a:r>
            <a:r>
              <a:rPr lang="ru-RU" dirty="0"/>
              <a:t> плати, </a:t>
            </a:r>
            <a:r>
              <a:rPr lang="ru-RU" dirty="0" err="1"/>
              <a:t>перелік</a:t>
            </a:r>
            <a:r>
              <a:rPr lang="ru-RU" dirty="0"/>
              <a:t> </a:t>
            </a:r>
            <a:r>
              <a:rPr lang="ru-RU" dirty="0" err="1"/>
              <a:t>прямих</a:t>
            </a:r>
            <a:r>
              <a:rPr lang="ru-RU" dirty="0"/>
              <a:t> </a:t>
            </a:r>
            <a:r>
              <a:rPr lang="ru-RU" dirty="0" err="1"/>
              <a:t>витрат</a:t>
            </a:r>
            <a:r>
              <a:rPr lang="ru-RU" dirty="0"/>
              <a:t> на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робочих</a:t>
            </a:r>
            <a:r>
              <a:rPr lang="ru-RU" dirty="0"/>
              <a:t> </a:t>
            </a:r>
            <a:r>
              <a:rPr lang="ru-RU" dirty="0" err="1"/>
              <a:t>місць</a:t>
            </a:r>
            <a:r>
              <a:rPr lang="ru-RU" dirty="0"/>
              <a:t> для людей з </a:t>
            </a:r>
            <a:r>
              <a:rPr lang="ru-RU" dirty="0" err="1"/>
              <a:t>інвалідністю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err="1"/>
              <a:t>Покращити</a:t>
            </a:r>
            <a:r>
              <a:rPr lang="ru-RU" dirty="0"/>
              <a:t> </a:t>
            </a:r>
            <a:r>
              <a:rPr lang="ru-RU" dirty="0" err="1"/>
              <a:t>ситуацію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й </a:t>
            </a:r>
            <a:r>
              <a:rPr lang="ru-RU" dirty="0" err="1"/>
              <a:t>заміна</a:t>
            </a:r>
            <a:r>
              <a:rPr lang="ru-RU" dirty="0"/>
              <a:t> </a:t>
            </a:r>
            <a:r>
              <a:rPr lang="ru-RU" dirty="0" err="1"/>
              <a:t>штрафних</a:t>
            </a:r>
            <a:r>
              <a:rPr lang="ru-RU" dirty="0"/>
              <a:t> </a:t>
            </a:r>
            <a:r>
              <a:rPr lang="ru-RU" dirty="0" err="1"/>
              <a:t>санкцій</a:t>
            </a:r>
            <a:r>
              <a:rPr lang="ru-RU" dirty="0"/>
              <a:t> на </a:t>
            </a:r>
            <a:r>
              <a:rPr lang="ru-RU" dirty="0" err="1"/>
              <a:t>обов’язкові</a:t>
            </a:r>
            <a:r>
              <a:rPr lang="ru-RU" dirty="0"/>
              <a:t> </a:t>
            </a:r>
            <a:r>
              <a:rPr lang="ru-RU" dirty="0" err="1"/>
              <a:t>внески</a:t>
            </a:r>
            <a:r>
              <a:rPr lang="ru-RU" dirty="0"/>
              <a:t> </a:t>
            </a:r>
            <a:r>
              <a:rPr lang="ru-RU" dirty="0" err="1"/>
              <a:t>роботодавців</a:t>
            </a:r>
            <a:r>
              <a:rPr lang="ru-RU" dirty="0"/>
              <a:t> до Фонду </a:t>
            </a:r>
            <a:r>
              <a:rPr lang="ru-RU" dirty="0" err="1"/>
              <a:t>соціального</a:t>
            </a:r>
            <a:r>
              <a:rPr lang="ru-RU" dirty="0"/>
              <a:t>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інвалідів</a:t>
            </a:r>
            <a:r>
              <a:rPr lang="ru-RU" dirty="0"/>
              <a:t>. За </a:t>
            </a:r>
            <a:r>
              <a:rPr lang="ru-RU" dirty="0" err="1"/>
              <a:t>такої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 держава б мала </a:t>
            </a:r>
            <a:r>
              <a:rPr lang="ru-RU" dirty="0" err="1"/>
              <a:t>гарантований</a:t>
            </a:r>
            <a:r>
              <a:rPr lang="ru-RU" dirty="0"/>
              <a:t> ресурс для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робочих</a:t>
            </a:r>
            <a:r>
              <a:rPr lang="ru-RU" dirty="0"/>
              <a:t> </a:t>
            </a:r>
            <a:r>
              <a:rPr lang="ru-RU" dirty="0" err="1"/>
              <a:t>місць</a:t>
            </a:r>
            <a:r>
              <a:rPr lang="ru-RU" dirty="0"/>
              <a:t> для людей з </a:t>
            </a:r>
            <a:r>
              <a:rPr lang="ru-RU" dirty="0" err="1"/>
              <a:t>інвалідністю</a:t>
            </a:r>
            <a:r>
              <a:rPr lang="ru-RU" dirty="0"/>
              <a:t> без </a:t>
            </a:r>
            <a:r>
              <a:rPr lang="ru-RU" dirty="0" err="1"/>
              <a:t>судової</a:t>
            </a:r>
            <a:r>
              <a:rPr lang="ru-RU" dirty="0"/>
              <a:t> </a:t>
            </a:r>
            <a:r>
              <a:rPr lang="ru-RU" dirty="0" err="1"/>
              <a:t>тяганини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роботодавцями</a:t>
            </a:r>
            <a:r>
              <a:rPr lang="ru-RU" dirty="0"/>
              <a:t>. За </a:t>
            </a:r>
            <a:r>
              <a:rPr lang="ru-RU" dirty="0" err="1"/>
              <a:t>експертними</a:t>
            </a:r>
            <a:r>
              <a:rPr lang="ru-RU" dirty="0"/>
              <a:t> </a:t>
            </a:r>
            <a:r>
              <a:rPr lang="ru-RU" dirty="0" err="1"/>
              <a:t>оцінками</a:t>
            </a:r>
            <a:r>
              <a:rPr lang="ru-RU" dirty="0"/>
              <a:t>, </a:t>
            </a:r>
            <a:r>
              <a:rPr lang="ru-RU" dirty="0" err="1"/>
              <a:t>таке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суттєво</a:t>
            </a:r>
            <a:r>
              <a:rPr lang="ru-RU" dirty="0"/>
              <a:t> </a:t>
            </a:r>
            <a:r>
              <a:rPr lang="ru-RU" dirty="0" err="1"/>
              <a:t>підвищити</a:t>
            </a:r>
            <a:r>
              <a:rPr lang="ru-RU" dirty="0"/>
              <a:t> доходи Фонду на суму </a:t>
            </a:r>
            <a:r>
              <a:rPr lang="ru-RU" dirty="0" err="1"/>
              <a:t>від</a:t>
            </a:r>
            <a:r>
              <a:rPr lang="ru-RU" dirty="0"/>
              <a:t> 60 до 100 млн. грн. </a:t>
            </a:r>
            <a:r>
              <a:rPr lang="ru-RU" dirty="0" err="1"/>
              <a:t>Одночасно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простих</a:t>
            </a:r>
            <a:r>
              <a:rPr lang="ru-RU" dirty="0"/>
              <a:t> </a:t>
            </a:r>
            <a:r>
              <a:rPr lang="ru-RU" dirty="0" err="1"/>
              <a:t>кроків</a:t>
            </a:r>
            <a:r>
              <a:rPr lang="ru-RU" dirty="0"/>
              <a:t> повинно </a:t>
            </a:r>
            <a:r>
              <a:rPr lang="ru-RU" dirty="0" err="1"/>
              <a:t>збільшити</a:t>
            </a:r>
            <a:r>
              <a:rPr lang="ru-RU" dirty="0"/>
              <a:t> </a:t>
            </a:r>
            <a:r>
              <a:rPr lang="ru-RU" dirty="0" err="1"/>
              <a:t>частку</a:t>
            </a:r>
            <a:r>
              <a:rPr lang="ru-RU" dirty="0"/>
              <a:t> </a:t>
            </a:r>
            <a:r>
              <a:rPr lang="ru-RU" dirty="0" err="1"/>
              <a:t>працевлаштування</a:t>
            </a:r>
            <a:r>
              <a:rPr lang="ru-RU" dirty="0"/>
              <a:t> людей з </a:t>
            </a:r>
            <a:r>
              <a:rPr lang="ru-RU" dirty="0" err="1"/>
              <a:t>інвалідністю</a:t>
            </a:r>
            <a:r>
              <a:rPr lang="ru-RU" dirty="0"/>
              <a:t> на 140 тис. </a:t>
            </a:r>
            <a:r>
              <a:rPr lang="ru-RU" dirty="0" err="1"/>
              <a:t>осіб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є </a:t>
            </a:r>
            <a:r>
              <a:rPr lang="ru-RU" dirty="0" err="1"/>
              <a:t>близьким</a:t>
            </a:r>
            <a:r>
              <a:rPr lang="ru-RU" dirty="0"/>
              <a:t> до </a:t>
            </a:r>
            <a:r>
              <a:rPr lang="ru-RU" dirty="0" err="1"/>
              <a:t>стандартів</a:t>
            </a:r>
            <a:r>
              <a:rPr lang="ru-RU" dirty="0"/>
              <a:t> </a:t>
            </a:r>
            <a:r>
              <a:rPr lang="ru-RU" dirty="0" smtClean="0"/>
              <a:t>МОП.</a:t>
            </a:r>
            <a:endParaRPr lang="ru-RU" dirty="0"/>
          </a:p>
          <a:p>
            <a:r>
              <a:rPr lang="ru-RU" dirty="0"/>
              <a:t>Одним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способів</a:t>
            </a:r>
            <a:r>
              <a:rPr lang="ru-RU" dirty="0"/>
              <a:t> </a:t>
            </a:r>
            <a:r>
              <a:rPr lang="ru-RU" dirty="0" err="1"/>
              <a:t>виявити</a:t>
            </a:r>
            <a:r>
              <a:rPr lang="ru-RU" dirty="0"/>
              <a:t> </a:t>
            </a:r>
            <a:r>
              <a:rPr lang="ru-RU" dirty="0" err="1"/>
              <a:t>порушення</a:t>
            </a:r>
            <a:r>
              <a:rPr lang="ru-RU" dirty="0"/>
              <a:t> прав людей з </a:t>
            </a:r>
            <a:r>
              <a:rPr lang="ru-RU" dirty="0" err="1"/>
              <a:t>особливими</a:t>
            </a:r>
            <a:r>
              <a:rPr lang="ru-RU" dirty="0"/>
              <a:t> потребами на </a:t>
            </a:r>
            <a:r>
              <a:rPr lang="ru-RU" dirty="0" err="1"/>
              <a:t>працю</a:t>
            </a:r>
            <a:r>
              <a:rPr lang="ru-RU" dirty="0"/>
              <a:t> є </a:t>
            </a:r>
            <a:r>
              <a:rPr lang="ru-RU" dirty="0" err="1"/>
              <a:t>відповідна</a:t>
            </a:r>
            <a:r>
              <a:rPr lang="ru-RU" dirty="0"/>
              <a:t> </a:t>
            </a:r>
            <a:r>
              <a:rPr lang="ru-RU" dirty="0" err="1"/>
              <a:t>перевірка</a:t>
            </a:r>
            <a:r>
              <a:rPr lang="ru-RU" dirty="0"/>
              <a:t> </a:t>
            </a:r>
            <a:r>
              <a:rPr lang="ru-RU" dirty="0" err="1"/>
              <a:t>державними</a:t>
            </a:r>
            <a:r>
              <a:rPr lang="ru-RU" dirty="0"/>
              <a:t> </a:t>
            </a:r>
            <a:r>
              <a:rPr lang="ru-RU" dirty="0" err="1"/>
              <a:t>інспекторами</a:t>
            </a:r>
            <a:r>
              <a:rPr lang="ru-RU" dirty="0"/>
              <a:t> з </a:t>
            </a:r>
            <a:r>
              <a:rPr lang="ru-RU" dirty="0" err="1"/>
              <a:t>питань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 </a:t>
            </a:r>
            <a:r>
              <a:rPr lang="ru-RU" dirty="0" err="1"/>
              <a:t>підприємств</a:t>
            </a:r>
            <a:r>
              <a:rPr lang="ru-RU" dirty="0"/>
              <a:t>, </a:t>
            </a:r>
            <a:r>
              <a:rPr lang="ru-RU" dirty="0" err="1"/>
              <a:t>установ</a:t>
            </a:r>
            <a:r>
              <a:rPr lang="ru-RU" dirty="0"/>
              <a:t>, </a:t>
            </a:r>
            <a:r>
              <a:rPr lang="ru-RU" dirty="0" err="1"/>
              <a:t>організацій</a:t>
            </a:r>
            <a:r>
              <a:rPr lang="ru-RU" dirty="0"/>
              <a:t>, </a:t>
            </a:r>
            <a:r>
              <a:rPr lang="ru-RU" dirty="0" err="1"/>
              <a:t>фізичних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найману</a:t>
            </a:r>
            <a:r>
              <a:rPr lang="ru-RU" dirty="0"/>
              <a:t> </a:t>
            </a:r>
            <a:r>
              <a:rPr lang="ru-RU" dirty="0" err="1"/>
              <a:t>працю</a:t>
            </a:r>
            <a:r>
              <a:rPr lang="ru-RU" dirty="0"/>
              <a:t> та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щорічна</a:t>
            </a:r>
            <a:r>
              <a:rPr lang="ru-RU" dirty="0"/>
              <a:t> </a:t>
            </a:r>
            <a:r>
              <a:rPr lang="ru-RU" dirty="0" err="1"/>
              <a:t>звітність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працюючих</a:t>
            </a:r>
            <a:r>
              <a:rPr lang="ru-RU" dirty="0"/>
              <a:t> людей з </a:t>
            </a:r>
            <a:r>
              <a:rPr lang="ru-RU" dirty="0" err="1"/>
              <a:t>інвалідністю</a:t>
            </a:r>
            <a:r>
              <a:rPr lang="ru-RU" dirty="0"/>
              <a:t>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8117" b="63713"/>
          <a:stretch/>
        </p:blipFill>
        <p:spPr>
          <a:xfrm>
            <a:off x="6427643" y="1739886"/>
            <a:ext cx="5648590" cy="3968188"/>
          </a:xfrm>
          <a:ln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384589452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Уголки</Template>
  <TotalTime>1058</TotalTime>
  <Words>1491</Words>
  <Application>Microsoft Office PowerPoint</Application>
  <PresentationFormat>Произвольный</PresentationFormat>
  <Paragraphs>45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Crop</vt:lpstr>
      <vt:lpstr>Міністерство освіти і науки України Запорізький національний університет      «Право на освіту і працю для людей з інвалідністю»</vt:lpstr>
      <vt:lpstr>Хто такі особи з інвалідністю?</vt:lpstr>
      <vt:lpstr>Право на освіту</vt:lpstr>
      <vt:lpstr>Інклюзивне навчання</vt:lpstr>
      <vt:lpstr>Проблеми у нововведеннях</vt:lpstr>
      <vt:lpstr>ЗНО та вступ до ВНЗ</vt:lpstr>
      <vt:lpstr>Право на працю</vt:lpstr>
      <vt:lpstr>Слайд 8</vt:lpstr>
      <vt:lpstr>Приклади вирішення проблеми</vt:lpstr>
      <vt:lpstr>Проблеми працевлаштування інвалідів внаслідок психічних захворювань та розумової діяльності</vt:lpstr>
      <vt:lpstr>Надомна форма організації праці</vt:lpstr>
      <vt:lpstr>Слайд 12</vt:lpstr>
      <vt:lpstr>Джерела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Міністерство освіти і науки України Запорізький національний університет     Індивідуальне завдання на тему: «Право на освіту і працю для людей з інвалідністю»</dc:title>
  <dc:creator>Катя</dc:creator>
  <cp:lastModifiedBy>Богдан</cp:lastModifiedBy>
  <cp:revision>24</cp:revision>
  <dcterms:created xsi:type="dcterms:W3CDTF">2021-05-01T13:37:19Z</dcterms:created>
  <dcterms:modified xsi:type="dcterms:W3CDTF">2023-03-13T00:30:04Z</dcterms:modified>
</cp:coreProperties>
</file>