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75" r:id="rId5"/>
    <p:sldId id="274" r:id="rId6"/>
    <p:sldId id="276" r:id="rId7"/>
    <p:sldId id="278" r:id="rId8"/>
    <p:sldId id="279" r:id="rId9"/>
    <p:sldId id="281" r:id="rId10"/>
    <p:sldId id="282" r:id="rId11"/>
    <p:sldId id="280" r:id="rId12"/>
    <p:sldId id="277" r:id="rId13"/>
    <p:sldId id="270" r:id="rId14"/>
    <p:sldId id="272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entury Schoolbook" panose="02040604050505020304" pitchFamily="18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PY7tHhwy/ksdDJPAHgcA5T/Py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06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Calibri"/>
              <a:buNone/>
              <a:defRPr sz="6000">
                <a:solidFill>
                  <a:srgbClr val="2E75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hyperlink" Target="https://imi.org.ua/monitorings/dzhynsa-v-onlajn-media-monitoryngovyj-zvit-gruden-2023-roku-i581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hyperlink" Target="https://imi.org.ua/monitorings/dzhynsa-v-onlajn-media-monitoryngovyj-zvit-gruden-2023-roku-i5810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i.org.ua/monitorings/dzhynsa-v-onlajn-media-monitoryngovyj-zvit-gruden-2023-roku-i58102" TargetMode="External"/><Relationship Id="rId7" Type="http://schemas.openxmlformats.org/officeDocument/2006/relationships/hyperlink" Target="https://naurok.com.ua/scho-take-cenzura-zamovni-materiali-dzhinsa-ta-h-oznaki-325243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as.gov.ua/text/pdfNews/Dosenko_genotherapy_radiointerview_HolosKyieva.pdf" TargetMode="External"/><Relationship Id="rId5" Type="http://schemas.openxmlformats.org/officeDocument/2006/relationships/hyperlink" Target="https://www.pum-lutsk.org/?p=7977" TargetMode="External"/><Relationship Id="rId4" Type="http://schemas.openxmlformats.org/officeDocument/2006/relationships/hyperlink" Target="https://imi.org.ua/articles/scho-take-ukrajinska-djinsa-i29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XBz5cHq7Vhs?si=HEcFr-Og8gD66VZH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hyperlink" Target="https://imi.org.ua/monitorings/dzhynsa-v-onlajn-media-monitoryngovyj-zvit-gruden-2023-roku-i5810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imi.org.ua/monitorings/dzhynsa-v-onlajn-media-monitoryngovyj-zvit-gruden-2023-roku-i581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 txBox="1"/>
          <p:nvPr/>
        </p:nvSpPr>
        <p:spPr>
          <a:xfrm>
            <a:off x="757827" y="3035248"/>
            <a:ext cx="762834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Замовні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джинса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lvl="0" algn="ctr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uk-UA" sz="48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4800" b="0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6" name="Google Shape;1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1251" y="-57826"/>
            <a:ext cx="3816890" cy="28589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 txBox="1"/>
          <p:nvPr/>
        </p:nvSpPr>
        <p:spPr>
          <a:xfrm>
            <a:off x="5572368" y="4981961"/>
            <a:ext cx="335497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Підготувала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учениця</a:t>
            </a: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10-Г </a:t>
            </a:r>
            <a:r>
              <a:rPr lang="ru-RU" sz="18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класу</a:t>
            </a:r>
            <a:endParaRPr lang="ru-RU"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Запорізької</a:t>
            </a: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гімназії</a:t>
            </a: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 №46</a:t>
            </a:r>
            <a:endParaRPr dirty="0"/>
          </a:p>
          <a:p>
            <a:r>
              <a:rPr lang="ru-RU" sz="18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Потьомкіна</a:t>
            </a: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Дар</a:t>
            </a:r>
            <a:r>
              <a:rPr lang="ru-UA" b="1" dirty="0"/>
              <a:t>’</a:t>
            </a: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B0A475-32C6-4A83-92EA-8D0CFC3E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91" y="111345"/>
            <a:ext cx="6537960" cy="7010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01F390-33A0-482C-891B-3697D489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91" y="1081885"/>
            <a:ext cx="6614160" cy="26974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8E581F-895C-41EA-9FB4-F32D06ACFBFD}"/>
              </a:ext>
            </a:extLst>
          </p:cNvPr>
          <p:cNvSpPr/>
          <p:nvPr/>
        </p:nvSpPr>
        <p:spPr>
          <a:xfrm>
            <a:off x="355884" y="6223435"/>
            <a:ext cx="8117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Джерело:</a:t>
            </a:r>
            <a:endParaRPr lang="uk-UA" dirty="0">
              <a:hlinkClick r:id="rId4"/>
            </a:endParaRPr>
          </a:p>
          <a:p>
            <a:r>
              <a:rPr lang="en-US" dirty="0">
                <a:hlinkClick r:id="rId4"/>
              </a:rPr>
              <a:t>https://imi.org.ua/monitorings/dzhynsa-v-onlajn-media-monitoryngovyj-zvit-gruden-2023-roku-i58102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BF0D8F-E98C-4C98-AA47-68CDD63F3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462" y="3924571"/>
            <a:ext cx="3017444" cy="232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3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B0A475-32C6-4A83-92EA-8D0CFC3E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91" y="111345"/>
            <a:ext cx="6537960" cy="7010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7B4126-D2FC-441D-A6BB-F6274ECE3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51" y="917743"/>
            <a:ext cx="6591300" cy="26898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3D4B87-EA59-4E96-A4E4-2DB6B7A0FEEE}"/>
              </a:ext>
            </a:extLst>
          </p:cNvPr>
          <p:cNvSpPr/>
          <p:nvPr/>
        </p:nvSpPr>
        <p:spPr>
          <a:xfrm>
            <a:off x="355884" y="6223435"/>
            <a:ext cx="8117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Джерело:</a:t>
            </a:r>
            <a:endParaRPr lang="uk-UA" dirty="0">
              <a:hlinkClick r:id="rId4"/>
            </a:endParaRPr>
          </a:p>
          <a:p>
            <a:r>
              <a:rPr lang="en-US" dirty="0">
                <a:hlinkClick r:id="rId4"/>
              </a:rPr>
              <a:t>https://imi.org.ua/monitorings/dzhynsa-v-onlajn-media-monitoryngovyj-zvit-gruden-2023-roku-i58102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09E4C4-859A-40E5-8F3B-0ED020881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297" y="3712961"/>
            <a:ext cx="2912253" cy="25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9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E9528A7-B714-4389-A576-47A9B8CE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77" y="359227"/>
            <a:ext cx="8499710" cy="129614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«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Маркери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 з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перевіряння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 “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джинси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”» 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</a:b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A658C8-4620-426C-95A5-1B3C7C35E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77" y="1655371"/>
            <a:ext cx="8571719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"/>
          <p:cNvSpPr txBox="1">
            <a:spLocks noGrp="1"/>
          </p:cNvSpPr>
          <p:nvPr>
            <p:ph type="title"/>
          </p:nvPr>
        </p:nvSpPr>
        <p:spPr>
          <a:xfrm>
            <a:off x="628650" y="-31726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ru-RU">
                <a:solidFill>
                  <a:srgbClr val="002060"/>
                </a:solidFill>
              </a:rPr>
              <a:t>Висновки</a:t>
            </a:r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body" idx="1"/>
          </p:nvPr>
        </p:nvSpPr>
        <p:spPr>
          <a:xfrm>
            <a:off x="504967" y="679213"/>
            <a:ext cx="83652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08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 err="1"/>
              <a:t>Освічена</a:t>
            </a:r>
            <a:r>
              <a:rPr lang="ru-RU" sz="2000" b="1" dirty="0"/>
              <a:t> </a:t>
            </a:r>
            <a:r>
              <a:rPr lang="ru-RU" sz="2000" b="1" dirty="0" err="1"/>
              <a:t>людина</a:t>
            </a:r>
            <a:r>
              <a:rPr lang="ru-RU" sz="2000" b="1" dirty="0"/>
              <a:t> </a:t>
            </a:r>
            <a:r>
              <a:rPr lang="ru-RU" sz="2000" b="1" dirty="0" err="1"/>
              <a:t>майбутнього</a:t>
            </a:r>
            <a:r>
              <a:rPr lang="ru-RU" sz="2000" b="1" dirty="0"/>
              <a:t> 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особистість</a:t>
            </a:r>
            <a:r>
              <a:rPr lang="ru-RU" sz="2000" b="1" dirty="0"/>
              <a:t>, яка </a:t>
            </a:r>
            <a:r>
              <a:rPr lang="ru-RU" sz="2000" b="1" dirty="0" err="1"/>
              <a:t>здатна</a:t>
            </a:r>
            <a:r>
              <a:rPr lang="ru-RU" sz="2000" b="1" dirty="0"/>
              <a:t> </a:t>
            </a:r>
            <a:r>
              <a:rPr lang="ru-RU" sz="2000" b="1" dirty="0" err="1"/>
              <a:t>поєднати</a:t>
            </a:r>
            <a:r>
              <a:rPr lang="ru-RU" sz="2000" b="1" dirty="0"/>
              <a:t> не </a:t>
            </a:r>
            <a:r>
              <a:rPr lang="ru-RU" sz="2000" b="1" dirty="0" err="1"/>
              <a:t>пов’язані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собою </a:t>
            </a:r>
            <a:r>
              <a:rPr lang="ru-RU" sz="2000" b="1" dirty="0" err="1"/>
              <a:t>галузі</a:t>
            </a:r>
            <a:r>
              <a:rPr lang="ru-RU" sz="2000" b="1" dirty="0"/>
              <a:t>, </a:t>
            </a:r>
            <a:r>
              <a:rPr lang="ru-RU" sz="2000" b="1" dirty="0" err="1"/>
              <a:t>вміло</a:t>
            </a:r>
            <a:r>
              <a:rPr lang="ru-RU" sz="2000" b="1" dirty="0"/>
              <a:t> </a:t>
            </a:r>
            <a:r>
              <a:rPr lang="ru-RU" sz="2000" b="1" dirty="0" err="1"/>
              <a:t>оперувати</a:t>
            </a:r>
            <a:r>
              <a:rPr lang="ru-RU" sz="2000" b="1" dirty="0"/>
              <a:t> такими </a:t>
            </a:r>
            <a:r>
              <a:rPr lang="ru-RU" sz="2000" b="1" dirty="0" err="1"/>
              <a:t>поняттями</a:t>
            </a:r>
            <a:r>
              <a:rPr lang="ru-RU" sz="2000" b="1" dirty="0"/>
              <a:t>, як </a:t>
            </a:r>
            <a:r>
              <a:rPr lang="ru-RU" sz="2000" b="1" dirty="0" err="1"/>
              <a:t>інформація</a:t>
            </a:r>
            <a:r>
              <a:rPr lang="ru-RU" sz="2000" b="1" dirty="0"/>
              <a:t>, онлайн </a:t>
            </a:r>
            <a:r>
              <a:rPr lang="ru-RU" sz="2000" b="1" dirty="0" err="1"/>
              <a:t>простір</a:t>
            </a:r>
            <a:r>
              <a:rPr lang="ru-RU" sz="2000" b="1" dirty="0"/>
              <a:t>, </a:t>
            </a:r>
            <a:r>
              <a:rPr lang="ru-RU" sz="2000" b="1" dirty="0" err="1"/>
              <a:t>медіаграмотність</a:t>
            </a:r>
            <a:r>
              <a:rPr lang="ru-RU" sz="2000" b="1" dirty="0"/>
              <a:t> та </a:t>
            </a:r>
            <a:r>
              <a:rPr lang="ru-RU" sz="2000" b="1" dirty="0" err="1"/>
              <a:t>ін</a:t>
            </a:r>
            <a:r>
              <a:rPr lang="ru-RU" sz="2000" b="1" dirty="0"/>
              <a:t>. </a:t>
            </a:r>
          </a:p>
          <a:p>
            <a:pPr marL="0" lvl="0" indent="4508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 err="1"/>
              <a:t>Саме</a:t>
            </a:r>
            <a:r>
              <a:rPr lang="ru-RU" sz="2000" b="1" dirty="0"/>
              <a:t> </a:t>
            </a:r>
            <a:r>
              <a:rPr lang="ru-RU" sz="2000" b="1" dirty="0" err="1"/>
              <a:t>такі</a:t>
            </a:r>
            <a:r>
              <a:rPr lang="ru-RU" sz="2000" b="1" dirty="0"/>
              <a:t> </a:t>
            </a:r>
            <a:r>
              <a:rPr lang="ru-RU" sz="2000" b="1" dirty="0" err="1"/>
              <a:t>уміння</a:t>
            </a:r>
            <a:r>
              <a:rPr lang="ru-RU" sz="2000" b="1" dirty="0"/>
              <a:t> є </a:t>
            </a:r>
            <a:r>
              <a:rPr lang="ru-RU" sz="2000" b="1" dirty="0" err="1"/>
              <a:t>важливими</a:t>
            </a:r>
            <a:r>
              <a:rPr lang="ru-RU" sz="2000" b="1" dirty="0"/>
              <a:t>, і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потрібно</a:t>
            </a:r>
            <a:r>
              <a:rPr lang="ru-RU" sz="2000" b="1" dirty="0"/>
              <a:t> </a:t>
            </a:r>
            <a:r>
              <a:rPr lang="ru-RU" sz="2000" b="1" dirty="0" err="1"/>
              <a:t>постійно</a:t>
            </a:r>
            <a:r>
              <a:rPr lang="ru-RU" sz="2000" b="1" dirty="0"/>
              <a:t> </a:t>
            </a:r>
            <a:r>
              <a:rPr lang="ru-RU" sz="2000" b="1" dirty="0" err="1"/>
              <a:t>розвивати</a:t>
            </a:r>
            <a:r>
              <a:rPr lang="uk-UA" sz="2000" b="1" dirty="0"/>
              <a:t>.</a:t>
            </a:r>
            <a:endParaRPr dirty="0"/>
          </a:p>
          <a:p>
            <a:pPr marL="0" lvl="0" indent="4508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медіа</a:t>
            </a:r>
            <a:r>
              <a:rPr lang="ru-RU" sz="2000" b="1" dirty="0"/>
              <a:t> </a:t>
            </a:r>
            <a:r>
              <a:rPr lang="ru-RU" sz="2000" b="1" dirty="0" err="1"/>
              <a:t>технологій</a:t>
            </a:r>
            <a:r>
              <a:rPr lang="ru-RU" sz="2000" b="1" dirty="0"/>
              <a:t> </a:t>
            </a:r>
            <a:r>
              <a:rPr lang="ru-RU" sz="2000" b="1" dirty="0" err="1"/>
              <a:t>дозволяє</a:t>
            </a:r>
            <a:r>
              <a:rPr lang="ru-RU" sz="2000" b="1" dirty="0"/>
              <a:t> </a:t>
            </a:r>
            <a:r>
              <a:rPr lang="ru-RU" sz="2000" b="1" dirty="0" err="1"/>
              <a:t>вирішити</a:t>
            </a:r>
            <a:r>
              <a:rPr lang="ru-RU" sz="2000" b="1" dirty="0"/>
              <a:t> </a:t>
            </a:r>
            <a:r>
              <a:rPr lang="ru-RU" sz="2000" b="1" dirty="0" err="1"/>
              <a:t>багато</a:t>
            </a:r>
            <a:r>
              <a:rPr lang="ru-RU" sz="2000" b="1" dirty="0"/>
              <a:t> </a:t>
            </a:r>
            <a:r>
              <a:rPr lang="ru-RU" sz="2000" b="1" dirty="0" err="1"/>
              <a:t>завдань</a:t>
            </a:r>
            <a:r>
              <a:rPr lang="ru-RU" sz="2000" b="1" dirty="0"/>
              <a:t>: </a:t>
            </a:r>
            <a:r>
              <a:rPr lang="ru-RU" sz="2000" b="1" dirty="0" err="1"/>
              <a:t>здобувати</a:t>
            </a:r>
            <a:r>
              <a:rPr lang="ru-RU" sz="2000" b="1" dirty="0"/>
              <a:t> </a:t>
            </a:r>
            <a:r>
              <a:rPr lang="ru-RU" sz="2000" b="1" dirty="0" err="1"/>
              <a:t>інформаціюю</a:t>
            </a:r>
            <a:r>
              <a:rPr lang="ru-RU" sz="2000" b="1" dirty="0"/>
              <a:t>, </a:t>
            </a:r>
            <a:r>
              <a:rPr lang="ru-RU" sz="2000" b="1" dirty="0" err="1"/>
              <a:t>розвивати</a:t>
            </a:r>
            <a:r>
              <a:rPr lang="ru-RU" sz="2000" b="1" dirty="0"/>
              <a:t> </a:t>
            </a:r>
            <a:r>
              <a:rPr lang="ru-RU" sz="2000" b="1" dirty="0" err="1"/>
              <a:t>медійні</a:t>
            </a:r>
            <a:r>
              <a:rPr lang="ru-RU" sz="2000" b="1" dirty="0"/>
              <a:t> та </a:t>
            </a:r>
            <a:r>
              <a:rPr lang="ru-RU" sz="2000" b="1" dirty="0" err="1"/>
              <a:t>комунікативні</a:t>
            </a:r>
            <a:r>
              <a:rPr lang="ru-RU" sz="2000" b="1" dirty="0"/>
              <a:t> </a:t>
            </a:r>
            <a:r>
              <a:rPr lang="ru-RU" sz="2000" b="1" dirty="0" err="1"/>
              <a:t>компетентності</a:t>
            </a:r>
            <a:r>
              <a:rPr lang="ru-RU" sz="2000" b="1" dirty="0"/>
              <a:t>.</a:t>
            </a:r>
            <a:endParaRPr dirty="0"/>
          </a:p>
          <a:p>
            <a:pPr marL="0" lvl="0" indent="4508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 dirty="0"/>
          </a:p>
        </p:txBody>
      </p:sp>
      <p:pic>
        <p:nvPicPr>
          <p:cNvPr id="335" name="Google Shape;3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028" y="3384610"/>
            <a:ext cx="3473390" cy="347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A32FEA-D730-4149-99D6-391C95A6F8E4}"/>
              </a:ext>
            </a:extLst>
          </p:cNvPr>
          <p:cNvSpPr/>
          <p:nvPr/>
        </p:nvSpPr>
        <p:spPr>
          <a:xfrm>
            <a:off x="281239" y="886311"/>
            <a:ext cx="811763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[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Електронний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ресурс]. – Режим доступу: </a:t>
            </a:r>
            <a:endParaRPr lang="uk-UA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https://imi.org.ua/monitorings/dzhynsa-v-onlajn-media-monitoryngovyj-zvit-gruden-2023-roku-i58102</a:t>
            </a:r>
            <a:endParaRPr lang="uk-UA" dirty="0">
              <a:solidFill>
                <a:srgbClr val="0070C0"/>
              </a:solidFill>
            </a:endParaRPr>
          </a:p>
          <a:p>
            <a:pPr lvl="1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(Дата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звернення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(10.03.2024)</a:t>
            </a:r>
          </a:p>
          <a:p>
            <a:pPr lvl="1"/>
            <a:endParaRPr lang="uk-UA" dirty="0"/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[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Електронний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ресурс]. – Режим доступу:</a:t>
            </a:r>
            <a:endParaRPr lang="uk-UA" dirty="0"/>
          </a:p>
          <a:p>
            <a:r>
              <a:rPr lang="en-US" dirty="0">
                <a:hlinkClick r:id="rId4"/>
              </a:rPr>
              <a:t>https://imi.org.ua/articles/scho-take-ukrajinska-djinsa-i293</a:t>
            </a:r>
            <a:endParaRPr lang="uk-UA" dirty="0"/>
          </a:p>
          <a:p>
            <a:pPr lvl="1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(Дата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звернення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(10.03.2024)</a:t>
            </a:r>
          </a:p>
          <a:p>
            <a:endParaRPr lang="uk-UA" dirty="0"/>
          </a:p>
          <a:p>
            <a:r>
              <a:rPr lang="uk-UA" dirty="0"/>
              <a:t>3.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[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Електронний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ресурс]. – Режим доступу: 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en-US" dirty="0">
                <a:hlinkClick r:id="rId5"/>
              </a:rPr>
              <a:t>https://www.pum-lutsk.org/?p=7977</a:t>
            </a:r>
            <a:endParaRPr lang="uk-UA" dirty="0"/>
          </a:p>
          <a:p>
            <a:pPr lvl="1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(Дата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звернення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(12.03.2024)</a:t>
            </a:r>
          </a:p>
          <a:p>
            <a:endParaRPr lang="ru-RU" dirty="0">
              <a:solidFill>
                <a:schemeClr val="bg1"/>
              </a:solidFill>
              <a:latin typeface="Roboto Condensed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uk-UA" dirty="0"/>
          </a:p>
          <a:p>
            <a:r>
              <a:rPr lang="uk-UA" dirty="0"/>
              <a:t>4.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[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Електронний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ресурс]. – Режим доступу: 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en-US" dirty="0">
                <a:hlinkClick r:id="rId7"/>
              </a:rPr>
              <a:t>https://naurok.com.ua/scho-take-cenzura-zamovni-materiali-dzhinsa-ta-h-oznaki-325243.html</a:t>
            </a:r>
            <a:endParaRPr lang="uk-UA" dirty="0"/>
          </a:p>
          <a:p>
            <a:pPr lvl="1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(Дата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звернення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(15.03.2024)</a:t>
            </a:r>
          </a:p>
          <a:p>
            <a:endParaRPr lang="ru-RU" dirty="0">
              <a:solidFill>
                <a:schemeClr val="tx1"/>
              </a:solidFill>
              <a:latin typeface="Roboto Condensed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613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/>
          <p:nvPr/>
        </p:nvSpPr>
        <p:spPr>
          <a:xfrm>
            <a:off x="332580" y="3012878"/>
            <a:ext cx="435482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Не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кожен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готовий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до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сприйняття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інформації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, тому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що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не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вміє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аналізувати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та критично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осмислювати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почуте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Інформаційно-комунікаційні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технології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сьогодні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розвиваються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із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шаленою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швидкістю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, а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це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вимагає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формування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умінь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особистості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користуватися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цими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err="1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новаціями</a:t>
            </a:r>
            <a:r>
              <a:rPr lang="ru-RU" sz="1600" b="1" dirty="0">
                <a:solidFill>
                  <a:srgbClr val="1F3864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dirty="0"/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2682" y="3012878"/>
            <a:ext cx="4788972" cy="337066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620" y="461638"/>
            <a:ext cx="2736708" cy="205253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"/>
          <p:cNvSpPr/>
          <p:nvPr/>
        </p:nvSpPr>
        <p:spPr>
          <a:xfrm>
            <a:off x="3546629" y="335222"/>
            <a:ext cx="535767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Сучасна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людина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перебуває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під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впливом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інформації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, яка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може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бути і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потрібною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, і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зайвою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, і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шокуючою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, і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стихійної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, і,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досить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часто,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некерованою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, а значить,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може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бути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негативним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фактором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навчання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виховання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та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становлення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сучасної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особистості</a:t>
            </a:r>
            <a:r>
              <a:rPr lang="ru-RU" sz="1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295955C-8A2C-46DE-BB5D-138EBBC4B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926" y="2601958"/>
            <a:ext cx="2949179" cy="1813618"/>
          </a:xfrm>
        </p:spPr>
        <p:txBody>
          <a:bodyPr>
            <a:normAutofit fontScale="25000" lnSpcReduction="20000"/>
          </a:bodyPr>
          <a:lstStyle/>
          <a:p>
            <a:pPr marL="25400" indent="0" algn="ctr">
              <a:buNone/>
            </a:pPr>
            <a:r>
              <a:rPr lang="ru-RU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Версія</a:t>
            </a:r>
            <a:r>
              <a:rPr lang="ru-RU" sz="5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</a:t>
            </a:r>
            <a:r>
              <a:rPr lang="ru-RU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5400" indent="0" algn="ctr">
              <a:lnSpc>
                <a:spcPct val="120000"/>
              </a:lnSpc>
              <a:buNone/>
            </a:pP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Вікіпедії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джинсі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мобільного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просував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– пакет </a:t>
            </a:r>
            <a:r>
              <a:rPr lang="en-US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Jeans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послуговуючись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прихованої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631CD3-6A9C-456A-9DEE-034D23A127F0}"/>
              </a:ext>
            </a:extLst>
          </p:cNvPr>
          <p:cNvSpPr/>
          <p:nvPr/>
        </p:nvSpPr>
        <p:spPr>
          <a:xfrm>
            <a:off x="3201105" y="5076488"/>
            <a:ext cx="2612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C00000"/>
                </a:solidFill>
                <a:latin typeface="Dosis"/>
              </a:rPr>
              <a:t>Версія</a:t>
            </a:r>
            <a:r>
              <a:rPr lang="ru-RU" b="1" i="1" dirty="0">
                <a:solidFill>
                  <a:srgbClr val="C00000"/>
                </a:solidFill>
                <a:latin typeface="Dosis"/>
              </a:rPr>
              <a:t> №2.</a:t>
            </a:r>
            <a:r>
              <a:rPr lang="ru-RU" dirty="0">
                <a:solidFill>
                  <a:srgbClr val="C00000"/>
                </a:solidFill>
                <a:latin typeface="Dosis"/>
              </a:rPr>
              <a:t> </a:t>
            </a:r>
          </a:p>
          <a:p>
            <a:pPr algn="ctr"/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замовні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джинсу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розраховувалися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джинсами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D8C247-3B13-4A3E-9179-950866A2BD73}"/>
              </a:ext>
            </a:extLst>
          </p:cNvPr>
          <p:cNvSpPr/>
          <p:nvPr/>
        </p:nvSpPr>
        <p:spPr>
          <a:xfrm>
            <a:off x="5642955" y="2611008"/>
            <a:ext cx="2827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C00000"/>
                </a:solidFill>
                <a:latin typeface="Dosis"/>
              </a:rPr>
              <a:t>Версія</a:t>
            </a:r>
            <a:r>
              <a:rPr lang="ru-RU" b="1" i="1" dirty="0">
                <a:solidFill>
                  <a:srgbClr val="C00000"/>
                </a:solidFill>
                <a:latin typeface="Dosis"/>
              </a:rPr>
              <a:t> №2</a:t>
            </a:r>
            <a:r>
              <a:rPr lang="ru-RU" dirty="0">
                <a:solidFill>
                  <a:srgbClr val="C00000"/>
                </a:solidFill>
                <a:latin typeface="Dosis"/>
              </a:rPr>
              <a:t> </a:t>
            </a:r>
          </a:p>
          <a:p>
            <a:pPr algn="ctr"/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незаконної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осідають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кишенях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джинсів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олігархи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 як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бізнес-інтересів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955A8C-6588-4D16-A790-9C74BA9FD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88" y="204582"/>
            <a:ext cx="6370743" cy="182737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09C0F69-E769-48BA-8389-7080F4C3630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34278" y="2066188"/>
            <a:ext cx="6746454" cy="376237"/>
          </a:xfrm>
        </p:spPr>
        <p:txBody>
          <a:bodyPr>
            <a:prstTxWarp prst="textWave2">
              <a:avLst/>
            </a:prstTxWarp>
            <a:normAutofit fontScale="85000" lnSpcReduction="20000"/>
          </a:bodyPr>
          <a:lstStyle/>
          <a:p>
            <a:r>
              <a:rPr lang="uk-UA" b="1" spc="50" dirty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Версії походження терміну…</a:t>
            </a:r>
            <a:endParaRPr lang="ru-RU" b="1" spc="50" dirty="0">
              <a:ln w="13500">
                <a:solidFill>
                  <a:srgbClr val="0070C0">
                    <a:alpha val="6500"/>
                  </a:srgb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3BA3F0-EF74-42C6-8143-AF6FED54B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559" y="4769477"/>
            <a:ext cx="2077980" cy="156813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7367FB-47F7-454B-B186-70B504BCA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77" y="4769477"/>
            <a:ext cx="2388200" cy="16533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B97FC-9909-4E4C-9D98-178DBE2E9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583" y="2806939"/>
            <a:ext cx="1156893" cy="19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468FD48-FF3D-46EC-8D9D-7E4AD3A5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52" y="152188"/>
            <a:ext cx="6777802" cy="898985"/>
          </a:xfrm>
        </p:spPr>
        <p:txBody>
          <a:bodyPr>
            <a:noAutofit/>
          </a:bodyPr>
          <a:lstStyle/>
          <a:p>
            <a:r>
              <a:rPr lang="uk-UA" sz="6000" b="1" dirty="0">
                <a:ln w="24500" cmpd="dbl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sna" panose="02000504080000020003" pitchFamily="2" charset="0"/>
              </a:rPr>
              <a:t>Різновиди джинси</a:t>
            </a:r>
            <a:endParaRPr lang="ru-RU" sz="6000" b="1" dirty="0">
              <a:ln w="24500" cmpd="dbl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Vesna" panose="02000504080000020003" pitchFamily="2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C2F638-08C4-42C2-BA5D-E9F15D48CB15}"/>
              </a:ext>
            </a:extLst>
          </p:cNvPr>
          <p:cNvGrpSpPr/>
          <p:nvPr/>
        </p:nvGrpSpPr>
        <p:grpSpPr>
          <a:xfrm>
            <a:off x="67914" y="1111066"/>
            <a:ext cx="2535326" cy="882041"/>
            <a:chOff x="1422" y="1915514"/>
            <a:chExt cx="2670502" cy="1335250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flat" dir="t"/>
          </a:scene3d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D96D1EA-15A8-45A4-AAF4-194D9FDAFF87}"/>
                </a:ext>
              </a:extLst>
            </p:cNvPr>
            <p:cNvSpPr/>
            <p:nvPr/>
          </p:nvSpPr>
          <p:spPr>
            <a:xfrm>
              <a:off x="1423" y="1915514"/>
              <a:ext cx="2670501" cy="1335250"/>
            </a:xfrm>
            <a:prstGeom prst="rect">
              <a:avLst/>
            </a:prstGeom>
            <a:grp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A268C5-4369-43D2-94A3-9DC74B1634DE}"/>
                </a:ext>
              </a:extLst>
            </p:cNvPr>
            <p:cNvSpPr txBox="1"/>
            <p:nvPr/>
          </p:nvSpPr>
          <p:spPr>
            <a:xfrm>
              <a:off x="1422" y="2092869"/>
              <a:ext cx="2670501" cy="76560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6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Комерційна</a:t>
              </a:r>
              <a:endParaRPr lang="ru-RU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8FC3571-3BDB-44CD-AE2B-2598020EE676}"/>
              </a:ext>
            </a:extLst>
          </p:cNvPr>
          <p:cNvSpPr/>
          <p:nvPr/>
        </p:nvSpPr>
        <p:spPr>
          <a:xfrm>
            <a:off x="2820316" y="1109752"/>
            <a:ext cx="3054024" cy="898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Політична</a:t>
            </a:r>
            <a:endParaRPr lang="uk-UA" sz="3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79B1590-3B3B-4D2A-B56F-D4CBC86D087E}"/>
              </a:ext>
            </a:extLst>
          </p:cNvPr>
          <p:cNvSpPr/>
          <p:nvPr/>
        </p:nvSpPr>
        <p:spPr>
          <a:xfrm>
            <a:off x="6091419" y="1109752"/>
            <a:ext cx="2670501" cy="898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Іміджева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2ED75F-232A-4EBD-B2B1-78047E8AF0F5}"/>
              </a:ext>
            </a:extLst>
          </p:cNvPr>
          <p:cNvSpPr/>
          <p:nvPr/>
        </p:nvSpPr>
        <p:spPr>
          <a:xfrm>
            <a:off x="2820316" y="2311541"/>
            <a:ext cx="305402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/>
              <a:t>замовниками її є політичні партії, окремі політики або люди які мають політичні інтереси, за допомогою таких матеріалів ці гравці намагаються підвищити свій рейтинг.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C885BC-1E11-4504-A601-33BBCD68485D}"/>
              </a:ext>
            </a:extLst>
          </p:cNvPr>
          <p:cNvSpPr/>
          <p:nvPr/>
        </p:nvSpPr>
        <p:spPr>
          <a:xfrm>
            <a:off x="35852" y="2311541"/>
            <a:ext cx="2567388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Roboto regular"/>
              </a:rPr>
              <a:t>замовниками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цього</a:t>
            </a:r>
            <a:r>
              <a:rPr lang="ru-RU" dirty="0">
                <a:latin typeface="Roboto regular"/>
              </a:rPr>
              <a:t> типу </a:t>
            </a:r>
            <a:r>
              <a:rPr lang="ru-RU" dirty="0" err="1">
                <a:latin typeface="Roboto regular"/>
              </a:rPr>
              <a:t>джинси</a:t>
            </a:r>
            <a:r>
              <a:rPr lang="ru-RU" dirty="0">
                <a:latin typeface="Roboto regular"/>
              </a:rPr>
              <a:t> є </a:t>
            </a:r>
            <a:r>
              <a:rPr lang="ru-RU" dirty="0" err="1">
                <a:latin typeface="Roboto regular"/>
              </a:rPr>
              <a:t>комерційні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компанії</a:t>
            </a:r>
            <a:r>
              <a:rPr lang="ru-RU" dirty="0">
                <a:latin typeface="Roboto regular"/>
              </a:rPr>
              <a:t> і </a:t>
            </a:r>
            <a:r>
              <a:rPr lang="ru-RU" dirty="0" err="1">
                <a:latin typeface="Roboto regular"/>
              </a:rPr>
              <a:t>спрямована</a:t>
            </a:r>
            <a:r>
              <a:rPr lang="ru-RU" dirty="0">
                <a:latin typeface="Roboto regular"/>
              </a:rPr>
              <a:t> вона на </a:t>
            </a:r>
            <a:r>
              <a:rPr lang="ru-RU" dirty="0" err="1">
                <a:latin typeface="Roboto regular"/>
              </a:rPr>
              <a:t>просування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певного</a:t>
            </a:r>
            <a:r>
              <a:rPr lang="ru-RU" dirty="0">
                <a:latin typeface="Roboto regular"/>
              </a:rPr>
              <a:t> товару, </a:t>
            </a:r>
            <a:r>
              <a:rPr lang="ru-RU" dirty="0" err="1">
                <a:latin typeface="Roboto regular"/>
              </a:rPr>
              <a:t>послуги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чи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самої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фірми</a:t>
            </a:r>
            <a:r>
              <a:rPr lang="ru-RU" dirty="0">
                <a:latin typeface="Roboto regular"/>
              </a:rPr>
              <a:t> з </a:t>
            </a:r>
            <a:r>
              <a:rPr lang="ru-RU" dirty="0" err="1">
                <a:latin typeface="Roboto regular"/>
              </a:rPr>
              <a:t>ціллю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збільшення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доходів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компанії</a:t>
            </a:r>
            <a:r>
              <a:rPr lang="ru-RU" dirty="0">
                <a:latin typeface="Roboto regular"/>
              </a:rPr>
              <a:t>. До </a:t>
            </a:r>
            <a:r>
              <a:rPr lang="ru-RU" dirty="0" err="1">
                <a:latin typeface="Roboto regular"/>
              </a:rPr>
              <a:t>цього</a:t>
            </a:r>
            <a:r>
              <a:rPr lang="ru-RU" dirty="0">
                <a:latin typeface="Roboto regular"/>
              </a:rPr>
              <a:t> типу </a:t>
            </a:r>
            <a:r>
              <a:rPr lang="ru-RU" dirty="0" err="1">
                <a:latin typeface="Roboto regular"/>
              </a:rPr>
              <a:t>джинси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також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можна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віднести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матеріали</a:t>
            </a:r>
            <a:r>
              <a:rPr lang="ru-RU" dirty="0">
                <a:latin typeface="Roboto regular"/>
              </a:rPr>
              <a:t> не </a:t>
            </a:r>
            <a:r>
              <a:rPr lang="ru-RU" dirty="0" err="1">
                <a:latin typeface="Roboto regular"/>
              </a:rPr>
              <a:t>якоїсь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певної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компанії</a:t>
            </a:r>
            <a:r>
              <a:rPr lang="ru-RU" dirty="0">
                <a:latin typeface="Roboto regular"/>
              </a:rPr>
              <a:t>, а </a:t>
            </a:r>
            <a:r>
              <a:rPr lang="ru-RU" dirty="0" err="1">
                <a:latin typeface="Roboto regular"/>
              </a:rPr>
              <a:t>групи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компаній</a:t>
            </a:r>
            <a:r>
              <a:rPr lang="ru-RU" dirty="0">
                <a:latin typeface="Roboto regular"/>
              </a:rPr>
              <a:t>, </a:t>
            </a:r>
            <a:r>
              <a:rPr lang="ru-RU" dirty="0" err="1">
                <a:latin typeface="Roboto regular"/>
              </a:rPr>
              <a:t>які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спрямовані</a:t>
            </a:r>
            <a:r>
              <a:rPr lang="ru-RU" dirty="0">
                <a:latin typeface="Roboto regular"/>
              </a:rPr>
              <a:t> на </a:t>
            </a:r>
            <a:r>
              <a:rPr lang="ru-RU" dirty="0" err="1">
                <a:latin typeface="Roboto regular"/>
              </a:rPr>
              <a:t>ухвалення</a:t>
            </a:r>
            <a:r>
              <a:rPr lang="ru-RU" dirty="0">
                <a:latin typeface="Roboto regular"/>
              </a:rPr>
              <a:t>, </a:t>
            </a:r>
            <a:r>
              <a:rPr lang="ru-RU" dirty="0" err="1">
                <a:latin typeface="Roboto regular"/>
              </a:rPr>
              <a:t>або</a:t>
            </a:r>
            <a:r>
              <a:rPr lang="ru-RU" dirty="0">
                <a:latin typeface="Roboto regular"/>
              </a:rPr>
              <a:t> ж </a:t>
            </a:r>
            <a:r>
              <a:rPr lang="ru-RU" dirty="0" err="1">
                <a:latin typeface="Roboto regular"/>
              </a:rPr>
              <a:t>неухвалення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певних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державних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рішень</a:t>
            </a:r>
            <a:r>
              <a:rPr lang="ru-RU" dirty="0">
                <a:latin typeface="Roboto regular"/>
              </a:rPr>
              <a:t>.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3D5F66-EBF1-460A-9E73-34DC96957AF6}"/>
              </a:ext>
            </a:extLst>
          </p:cNvPr>
          <p:cNvSpPr/>
          <p:nvPr/>
        </p:nvSpPr>
        <p:spPr>
          <a:xfrm>
            <a:off x="6091419" y="2305615"/>
            <a:ext cx="2670501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Roboto regular"/>
              </a:rPr>
              <a:t>матеріали</a:t>
            </a:r>
            <a:r>
              <a:rPr lang="ru-RU" dirty="0">
                <a:latin typeface="Roboto regular"/>
              </a:rPr>
              <a:t>, </a:t>
            </a:r>
            <a:r>
              <a:rPr lang="ru-RU" dirty="0" err="1">
                <a:latin typeface="Roboto regular"/>
              </a:rPr>
              <a:t>замовниками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яких</a:t>
            </a:r>
            <a:r>
              <a:rPr lang="ru-RU" dirty="0">
                <a:latin typeface="Roboto regular"/>
              </a:rPr>
              <a:t> є </a:t>
            </a:r>
            <a:r>
              <a:rPr lang="ru-RU" dirty="0" err="1">
                <a:latin typeface="Roboto regular"/>
              </a:rPr>
              <a:t>благодійні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фонди</a:t>
            </a:r>
            <a:r>
              <a:rPr lang="ru-RU" dirty="0">
                <a:latin typeface="Roboto regular"/>
              </a:rPr>
              <a:t>, </a:t>
            </a:r>
            <a:r>
              <a:rPr lang="ru-RU" dirty="0" err="1">
                <a:latin typeface="Roboto regular"/>
              </a:rPr>
              <a:t>релігійні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структури</a:t>
            </a:r>
            <a:r>
              <a:rPr lang="ru-RU" dirty="0">
                <a:latin typeface="Roboto regular"/>
              </a:rPr>
              <a:t> та </a:t>
            </a:r>
            <a:r>
              <a:rPr lang="ru-RU" dirty="0" err="1">
                <a:latin typeface="Roboto regular"/>
              </a:rPr>
              <a:t>державні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органи</a:t>
            </a:r>
            <a:r>
              <a:rPr lang="ru-RU" dirty="0">
                <a:latin typeface="Roboto regular"/>
              </a:rPr>
              <a:t>. </a:t>
            </a:r>
            <a:r>
              <a:rPr lang="ru-RU" dirty="0" err="1">
                <a:latin typeface="Roboto regular"/>
              </a:rPr>
              <a:t>Такі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матеріали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можуть</a:t>
            </a:r>
            <a:r>
              <a:rPr lang="ru-RU" dirty="0">
                <a:latin typeface="Roboto regular"/>
              </a:rPr>
              <a:t> не бути прямо </a:t>
            </a:r>
            <a:r>
              <a:rPr lang="ru-RU" dirty="0" err="1">
                <a:latin typeface="Roboto regular"/>
              </a:rPr>
              <a:t>пов’язані</a:t>
            </a:r>
            <a:r>
              <a:rPr lang="ru-RU" dirty="0">
                <a:latin typeface="Roboto regular"/>
              </a:rPr>
              <a:t> з </a:t>
            </a:r>
            <a:r>
              <a:rPr lang="ru-RU" dirty="0" err="1">
                <a:latin typeface="Roboto regular"/>
              </a:rPr>
              <a:t>політичною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чи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економічною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вигодою</a:t>
            </a:r>
            <a:r>
              <a:rPr lang="ru-RU" dirty="0">
                <a:latin typeface="Roboto regular"/>
              </a:rPr>
              <a:t>, вони </a:t>
            </a:r>
            <a:r>
              <a:rPr lang="ru-RU" dirty="0" err="1">
                <a:latin typeface="Roboto regular"/>
              </a:rPr>
              <a:t>підтримують</a:t>
            </a:r>
            <a:r>
              <a:rPr lang="ru-RU" dirty="0">
                <a:latin typeface="Roboto regular"/>
              </a:rPr>
              <a:t> </a:t>
            </a:r>
            <a:r>
              <a:rPr lang="ru-RU" dirty="0" err="1">
                <a:latin typeface="Roboto regular"/>
              </a:rPr>
              <a:t>соціальний</a:t>
            </a:r>
            <a:r>
              <a:rPr lang="ru-RU" dirty="0">
                <a:latin typeface="Roboto regular"/>
              </a:rPr>
              <a:t> рейтинг та </a:t>
            </a:r>
            <a:r>
              <a:rPr lang="ru-RU" dirty="0" err="1">
                <a:latin typeface="Roboto regular"/>
              </a:rPr>
              <a:t>впізнавання</a:t>
            </a:r>
            <a:r>
              <a:rPr lang="ru-RU" dirty="0">
                <a:latin typeface="Roboto regular"/>
              </a:rPr>
              <a:t> таких структур.</a:t>
            </a:r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D23929-F06E-49E1-BC69-CD64EE067855}"/>
              </a:ext>
            </a:extLst>
          </p:cNvPr>
          <p:cNvSpPr/>
          <p:nvPr/>
        </p:nvSpPr>
        <p:spPr>
          <a:xfrm>
            <a:off x="2369477" y="5822493"/>
            <a:ext cx="61773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 до перегляду відео: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«Що таке «ДЖИНСА»?</a:t>
            </a:r>
          </a:p>
          <a:p>
            <a:r>
              <a:rPr lang="en-US" dirty="0">
                <a:hlinkClick r:id="rId2"/>
              </a:rPr>
              <a:t>https://youtu.be/XBz5cHq7Vhs?si=HEcFr-Og8gD66VZH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8BE910-4104-4064-95D9-C94AEEEF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212" y="3970398"/>
            <a:ext cx="3054023" cy="175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2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B53713-DD76-4CDB-BB48-EF84CE52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185" y="872504"/>
            <a:ext cx="4408277" cy="524601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6546F7-5386-4A2F-A09B-B24F5701D1F0}"/>
              </a:ext>
            </a:extLst>
          </p:cNvPr>
          <p:cNvSpPr/>
          <p:nvPr/>
        </p:nvSpPr>
        <p:spPr>
          <a:xfrm>
            <a:off x="251925" y="1462680"/>
            <a:ext cx="3958732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>
              <a:buClr>
                <a:srgbClr val="593470"/>
              </a:buClr>
              <a:buSzPts val="1820"/>
            </a:pPr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В «джинсовому» </a:t>
            </a:r>
            <a:r>
              <a:rPr lang="ru-RU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матеріалі</a:t>
            </a:r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 грубо </a:t>
            </a:r>
            <a:r>
              <a:rPr lang="ru-RU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порушуються</a:t>
            </a:r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ключові</a:t>
            </a:r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стандарти</a:t>
            </a:r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журналістики</a:t>
            </a:r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DF7531-7264-4918-8192-7DE9D1A20368}"/>
              </a:ext>
            </a:extLst>
          </p:cNvPr>
          <p:cNvSpPr/>
          <p:nvPr/>
        </p:nvSpPr>
        <p:spPr>
          <a:xfrm>
            <a:off x="235816" y="3597043"/>
            <a:ext cx="3974841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Clr>
                <a:srgbClr val="593470"/>
              </a:buClr>
              <a:buSzPts val="1820"/>
              <a:buFont typeface="Wingdings" panose="05000000000000000000" pitchFamily="2" charset="2"/>
              <a:buChar char="v"/>
            </a:pPr>
            <a:endParaRPr lang="ru-RU" b="1" i="1" dirty="0">
              <a:solidFill>
                <a:srgbClr val="59347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85750" lvl="0" indent="-285750">
              <a:buClr>
                <a:srgbClr val="593470"/>
              </a:buClr>
              <a:buSzPts val="1820"/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баланс думок;</a:t>
            </a:r>
          </a:p>
          <a:p>
            <a:pPr lvl="0">
              <a:buClr>
                <a:srgbClr val="593470"/>
              </a:buClr>
              <a:buSzPts val="1820"/>
            </a:pPr>
            <a:endParaRPr lang="ru-RU" b="1" dirty="0">
              <a:ea typeface="Century Schoolbook"/>
            </a:endParaRPr>
          </a:p>
          <a:p>
            <a:pPr marL="285750" lvl="0" indent="-285750">
              <a:buClr>
                <a:srgbClr val="593470"/>
              </a:buClr>
              <a:buSzPts val="1820"/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відокремлення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фактів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від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висновків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та </a:t>
            </a: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оцінок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;</a:t>
            </a:r>
          </a:p>
          <a:p>
            <a:pPr lvl="0">
              <a:buClr>
                <a:srgbClr val="593470"/>
              </a:buClr>
              <a:buSzPts val="1820"/>
            </a:pPr>
            <a:endParaRPr lang="ru-RU" b="1" dirty="0">
              <a:ea typeface="Century Schoolbook"/>
            </a:endParaRPr>
          </a:p>
          <a:p>
            <a:pPr marL="285750" lvl="0" indent="-285750">
              <a:buClr>
                <a:srgbClr val="593470"/>
              </a:buClr>
              <a:buSzPts val="1820"/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достовірність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</a:t>
            </a: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тобто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перевіреність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інформації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;</a:t>
            </a:r>
          </a:p>
          <a:p>
            <a:pPr lvl="0">
              <a:buClr>
                <a:srgbClr val="593470"/>
              </a:buClr>
              <a:buSzPts val="1820"/>
            </a:pPr>
            <a:endParaRPr lang="ru-RU" b="1" dirty="0">
              <a:ea typeface="Century Schoolbook"/>
            </a:endParaRPr>
          </a:p>
          <a:p>
            <a:pPr marL="285750" lvl="0" indent="-285750">
              <a:buClr>
                <a:srgbClr val="593470"/>
              </a:buClr>
              <a:buSzPts val="1820"/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повнота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</a:t>
            </a: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вичерпність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r>
              <a:rPr lang="ru-RU" b="1" i="1" dirty="0" err="1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інформації</a:t>
            </a:r>
            <a:r>
              <a:rPr lang="ru-RU" b="1" i="1" dirty="0">
                <a:solidFill>
                  <a:srgbClr val="59347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</a:p>
          <a:p>
            <a:pPr lvl="0">
              <a:buClr>
                <a:srgbClr val="593470"/>
              </a:buClr>
              <a:buSzPts val="1820"/>
            </a:pPr>
            <a:endParaRPr lang="ru-RU" b="1" i="1" dirty="0">
              <a:solidFill>
                <a:srgbClr val="59347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40743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39BF5E-3D4E-4C82-8182-14D216A2981B}"/>
              </a:ext>
            </a:extLst>
          </p:cNvPr>
          <p:cNvSpPr/>
          <p:nvPr/>
        </p:nvSpPr>
        <p:spPr>
          <a:xfrm>
            <a:off x="905070" y="3570107"/>
            <a:ext cx="79123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з Законом </a:t>
            </a:r>
            <a:r>
              <a:rPr lang="ru-RU" dirty="0" err="1"/>
              <a:t>України</a:t>
            </a:r>
            <a:r>
              <a:rPr lang="ru-RU" dirty="0"/>
              <a:t> «Про рекламу», рекламу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відокремлено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форм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, а </a:t>
            </a:r>
            <a:r>
              <a:rPr lang="ru-RU" dirty="0" err="1"/>
              <a:t>прихована</a:t>
            </a:r>
            <a:r>
              <a:rPr lang="ru-RU" dirty="0"/>
              <a:t> реклама заборонена,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вводити</a:t>
            </a:r>
            <a:r>
              <a:rPr lang="ru-RU" dirty="0"/>
              <a:t> в </a:t>
            </a:r>
            <a:r>
              <a:rPr lang="ru-RU" dirty="0" err="1"/>
              <a:t>оману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дійсної</a:t>
            </a:r>
            <a:r>
              <a:rPr lang="ru-RU" dirty="0"/>
              <a:t> мети таких </a:t>
            </a:r>
            <a:r>
              <a:rPr lang="ru-RU" dirty="0" err="1"/>
              <a:t>програм</a:t>
            </a:r>
            <a:r>
              <a:rPr lang="ru-RU" dirty="0"/>
              <a:t>, передач, </a:t>
            </a:r>
            <a:r>
              <a:rPr lang="ru-RU" dirty="0" err="1"/>
              <a:t>публікацій</a:t>
            </a:r>
            <a:r>
              <a:rPr lang="ru-RU" dirty="0"/>
              <a:t>. </a:t>
            </a:r>
            <a:r>
              <a:rPr lang="ru-RU" dirty="0" err="1"/>
              <a:t>Маркування</a:t>
            </a:r>
            <a:r>
              <a:rPr lang="ru-RU" dirty="0"/>
              <a:t> рекламного </a:t>
            </a:r>
            <a:r>
              <a:rPr lang="ru-RU" dirty="0" err="1"/>
              <a:t>матеріалу</a:t>
            </a:r>
            <a:r>
              <a:rPr lang="ru-RU" dirty="0"/>
              <a:t> в </a:t>
            </a:r>
            <a:r>
              <a:rPr lang="ru-RU" dirty="0" err="1"/>
              <a:t>інтернет-виданнях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знаку «</a:t>
            </a:r>
            <a:r>
              <a:rPr lang="ru-RU" dirty="0" err="1"/>
              <a:t>зірочка</a:t>
            </a:r>
            <a:r>
              <a:rPr lang="ru-RU" dirty="0"/>
              <a:t>» у заголовку </a:t>
            </a:r>
            <a:r>
              <a:rPr lang="ru-RU" dirty="0" err="1"/>
              <a:t>статті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08775-9E94-46E1-B416-CAF384E1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440" y="4739658"/>
            <a:ext cx="2892490" cy="195960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F9A62B-9C1E-4329-AD93-ED84517AE255}"/>
              </a:ext>
            </a:extLst>
          </p:cNvPr>
          <p:cNvSpPr/>
          <p:nvPr/>
        </p:nvSpPr>
        <p:spPr>
          <a:xfrm>
            <a:off x="1296956" y="5098827"/>
            <a:ext cx="289249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Ось приклад </a:t>
            </a:r>
            <a:r>
              <a:rPr lang="ru-RU" dirty="0" err="1"/>
              <a:t>коректно</a:t>
            </a:r>
            <a:r>
              <a:rPr lang="ru-RU" dirty="0"/>
              <a:t> </a:t>
            </a:r>
            <a:r>
              <a:rPr lang="ru-RU" dirty="0" err="1"/>
              <a:t>промаркованого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рекламного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кандидатки в </a:t>
            </a:r>
            <a:r>
              <a:rPr lang="ru-RU" dirty="0" err="1"/>
              <a:t>депутати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, тут </a:t>
            </a:r>
            <a:r>
              <a:rPr lang="ru-RU" dirty="0" err="1"/>
              <a:t>читачеві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реклама. Тому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джинса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4C094EE-E8DD-44D9-9DC3-6ACC6A636B41}"/>
              </a:ext>
            </a:extLst>
          </p:cNvPr>
          <p:cNvSpPr txBox="1">
            <a:spLocks/>
          </p:cNvSpPr>
          <p:nvPr/>
        </p:nvSpPr>
        <p:spPr>
          <a:xfrm>
            <a:off x="1710644" y="130858"/>
            <a:ext cx="6133256" cy="21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indent="0">
              <a:buFont typeface="Arial"/>
              <a:buNone/>
            </a:pPr>
            <a:r>
              <a:rPr lang="uk-UA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«</a:t>
            </a:r>
            <a:r>
              <a:rPr lang="uk-UA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Джинса</a:t>
            </a:r>
            <a:r>
              <a:rPr lang="uk-UA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»  фактично є різновидом такого явища як прихована  реклама.</a:t>
            </a:r>
          </a:p>
          <a:p>
            <a:pPr marL="25400" indent="0" algn="ctr">
              <a:buNone/>
            </a:pPr>
            <a:r>
              <a:rPr lang="uk-UA" sz="2000" b="1" kern="1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Поширення прихованої реклами українським  законодавством забороняється. </a:t>
            </a:r>
          </a:p>
          <a:p>
            <a:pPr marL="25400" indent="0" algn="ctr">
              <a:buNone/>
            </a:pPr>
            <a:r>
              <a:rPr lang="uk-UA" sz="2000" b="1" kern="1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 Законі «Про рекламу» це питання регулюється статтею 9, що має назву «Ідентифікація  реклами»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B9153C-60AB-4E3A-A16E-7A07668C2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92" y="2308126"/>
            <a:ext cx="1652159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7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2A052D-0E3B-4EC1-A455-B7184F9E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97" y="298331"/>
            <a:ext cx="6319157" cy="15398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099EAA-C1D8-4863-8A42-8E704C902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97" y="1924827"/>
            <a:ext cx="6819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B0A475-32C6-4A83-92EA-8D0CFC3E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91" y="111345"/>
            <a:ext cx="6537960" cy="701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ED98AC-E5D2-4988-83D8-0F6313B14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91" y="988889"/>
            <a:ext cx="6537960" cy="303276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C264EA-0E9A-46D0-A2AE-343B6624EE90}"/>
              </a:ext>
            </a:extLst>
          </p:cNvPr>
          <p:cNvSpPr/>
          <p:nvPr/>
        </p:nvSpPr>
        <p:spPr>
          <a:xfrm>
            <a:off x="355884" y="6223435"/>
            <a:ext cx="8117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Джерело:</a:t>
            </a:r>
            <a:endParaRPr lang="uk-UA" dirty="0">
              <a:hlinkClick r:id="rId4"/>
            </a:endParaRPr>
          </a:p>
          <a:p>
            <a:r>
              <a:rPr lang="en-US" dirty="0">
                <a:hlinkClick r:id="rId4"/>
              </a:rPr>
              <a:t>https://imi.org.ua/monitorings/dzhynsa-v-onlajn-media-monitoryngovyj-zvit-gruden-2023-roku-i58102</a:t>
            </a: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99335B-B82D-4C1D-B3ED-6E8ED4E6A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593" y="4059188"/>
            <a:ext cx="3090377" cy="2425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9A3F3B-99C1-408B-A2C2-C64575B94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45" y="4198153"/>
            <a:ext cx="4039301" cy="10009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8B7B1E-96D1-468F-B03E-9E75677E8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45" y="5375625"/>
            <a:ext cx="4039301" cy="84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4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B0A475-32C6-4A83-92EA-8D0CFC3E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91" y="111345"/>
            <a:ext cx="6537960" cy="7010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7DFF1-BFC7-426F-9AF2-D6BABD3B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91" y="1085151"/>
            <a:ext cx="6537960" cy="25603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7F5DAE-C309-488D-851F-A44E69CB90BE}"/>
              </a:ext>
            </a:extLst>
          </p:cNvPr>
          <p:cNvSpPr/>
          <p:nvPr/>
        </p:nvSpPr>
        <p:spPr>
          <a:xfrm>
            <a:off x="355884" y="6223435"/>
            <a:ext cx="8117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Джерело:</a:t>
            </a:r>
            <a:endParaRPr lang="uk-UA" dirty="0">
              <a:hlinkClick r:id="rId4"/>
            </a:endParaRPr>
          </a:p>
          <a:p>
            <a:r>
              <a:rPr lang="en-US" dirty="0">
                <a:hlinkClick r:id="rId4"/>
              </a:rPr>
              <a:t>https://imi.org.ua/monitorings/dzhynsa-v-onlajn-media-monitoryngovyj-zvit-gruden-2023-roku-i58102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04FC30-9517-488D-AEA6-7119E4B29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939" y="3918238"/>
            <a:ext cx="2996348" cy="2469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8A4863-EFC0-44E5-91F0-72A254C21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13" y="3918237"/>
            <a:ext cx="5686814" cy="9314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A6E95F-8C83-4335-A25F-D09BC180E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713" y="5019255"/>
            <a:ext cx="5686814" cy="9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5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664</Words>
  <Application>Microsoft Office PowerPoint</Application>
  <PresentationFormat>Экран (4:3)</PresentationFormat>
  <Paragraphs>72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Comic Sans MS</vt:lpstr>
      <vt:lpstr>Times New Roman</vt:lpstr>
      <vt:lpstr>Roboto regular</vt:lpstr>
      <vt:lpstr>Century Schoolbook</vt:lpstr>
      <vt:lpstr>Arial</vt:lpstr>
      <vt:lpstr>Roboto Condensed</vt:lpstr>
      <vt:lpstr>Dosis</vt:lpstr>
      <vt:lpstr>Vesna</vt:lpstr>
      <vt:lpstr>Verdana</vt:lpstr>
      <vt:lpstr>Cambria</vt:lpstr>
      <vt:lpstr>Wingdings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Різновиди джинси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«Маркери з перевіряння “джинси”»  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Manchak</dc:creator>
  <cp:lastModifiedBy>Виктория Потемкина</cp:lastModifiedBy>
  <cp:revision>22</cp:revision>
  <dcterms:created xsi:type="dcterms:W3CDTF">2018-09-11T14:16:34Z</dcterms:created>
  <dcterms:modified xsi:type="dcterms:W3CDTF">2024-03-16T15:15:57Z</dcterms:modified>
</cp:coreProperties>
</file>