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81" r:id="rId5"/>
    <p:sldId id="261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0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291" r:id="rId32"/>
    <p:sldId id="285" r:id="rId33"/>
    <p:sldId id="297" r:id="rId34"/>
    <p:sldId id="298" r:id="rId35"/>
    <p:sldId id="286" r:id="rId36"/>
    <p:sldId id="287" r:id="rId37"/>
    <p:sldId id="288" r:id="rId38"/>
    <p:sldId id="289" r:id="rId39"/>
    <p:sldId id="290" r:id="rId40"/>
    <p:sldId id="292" r:id="rId41"/>
    <p:sldId id="299" r:id="rId42"/>
    <p:sldId id="294" r:id="rId43"/>
    <p:sldId id="295" r:id="rId44"/>
    <p:sldId id="296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uk.wikipedia.org/wiki/%D0%A1%D0%BE%D0%B2%D0%B0" TargetMode="External"/><Relationship Id="rId1" Type="http://schemas.openxmlformats.org/officeDocument/2006/relationships/hyperlink" Target="https://uk.wikipedia.org/wiki/%D0%86%D1%81%D0%BB%D0%B0%D0%BC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6%D0%B5%D0%B1%D1%80%D0%B0%D0%BA" TargetMode="External"/><Relationship Id="rId5" Type="http://schemas.openxmlformats.org/officeDocument/2006/relationships/hyperlink" Target="https://uk.wikipedia.org/wiki/%D0%94%D0%B5%D0%BC%D0%BE%D0%BD" TargetMode="External"/><Relationship Id="rId4" Type="http://schemas.openxmlformats.org/officeDocument/2006/relationships/hyperlink" Target="https://uk.wikipedia.org/wiki/%D0%9F%D0%B0%D0%BF%D0%B0_%D1%80%D0%B8%D0%BC%D1%81%D1%8C%D0%BA%D0%B8%D0%B9" TargetMode="External"/><Relationship Id="rId3" Type="http://schemas.openxmlformats.org/officeDocument/2006/relationships/hyperlink" Target="https://uk.wikipedia.org/wiki/%D0%86%D0%BC%D0%BF%D0%B5%D1%80%D0%B0%D1%82%D0%BE%D1%80" TargetMode="External"/><Relationship Id="rId2" Type="http://schemas.openxmlformats.org/officeDocument/2006/relationships/hyperlink" Target="https://uk.wikipedia.org/wiki/%D0%9A%D0%B0%D0%B2%D0%B0%D0%BB%D1%8C%D0%BA%D0%B0%D0%B4%D0%B0" TargetMode="External"/><Relationship Id="rId1" Type="http://schemas.openxmlformats.org/officeDocument/2006/relationships/hyperlink" Target="https://uk.wikipedia.org/wiki/%D0%9F%D0%B5%D0%B9%D0%B7%D0%B0%D0%B6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artchive.ru/news/3001~450_mln_dollarov_Spasitel_Mira_da_Vinchi_samaja_dorogaja_kartina_planety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hyperlink" Target="https://uk.wikipedia.org/wiki/%D0%9B%D1%96%D1%81%D1%96%D0%BF%D0%BF" TargetMode="External"/><Relationship Id="rId8" Type="http://schemas.openxmlformats.org/officeDocument/2006/relationships/hyperlink" Target="https://uk.wikipedia.org/wiki/%D0%9C%D0%B8%D1%80%D0%BE%D0%BD_(%D1%81%D0%BA%D1%83%D0%BB%D1%8C%D0%BF%D1%82%D0%BE%D1%80)" TargetMode="External"/><Relationship Id="rId7" Type="http://schemas.openxmlformats.org/officeDocument/2006/relationships/hyperlink" Target="https://uk.wikipedia.org/wiki/%D0%94%D1%96%D0%BE%D0%BD%D1%96%D1%81" TargetMode="External"/><Relationship Id="rId6" Type="http://schemas.openxmlformats.org/officeDocument/2006/relationships/hyperlink" Target="https://uk.wikipedia.org/wiki/%D0%9F%D1%80%D0%B0%D0%BA%D1%81%D0%B8%D1%82%D0%B5%D0%BB%D1%8C" TargetMode="External"/><Relationship Id="rId5" Type="http://schemas.openxmlformats.org/officeDocument/2006/relationships/hyperlink" Target="https://uk.wikipedia.org/wiki/%D0%9A%D0%B5%D1%84%D1%96%D1%81%D0%BE%D0%B4%D0%BE%D1%82" TargetMode="External"/><Relationship Id="rId4" Type="http://schemas.openxmlformats.org/officeDocument/2006/relationships/hyperlink" Target="https://uk.wikipedia.org/wiki/%D0%90%D1%80%D1%96%D1%81%D1%82%D0%BE%D1%82%D0%B5%D0%BB%D1%8C" TargetMode="External"/><Relationship Id="rId3" Type="http://schemas.openxmlformats.org/officeDocument/2006/relationships/hyperlink" Target="https://uk.wikipedia.org/wiki/%D0%9F%D0%BB%D0%B0%D1%82%D0%BE%D0%BD" TargetMode="External"/><Relationship Id="rId2" Type="http://schemas.openxmlformats.org/officeDocument/2006/relationships/hyperlink" Target="https://uk.wikipedia.org/wiki/%D0%9C%D1%83%D0%B7%D0%B8" TargetMode="External"/><Relationship Id="rId11" Type="http://schemas.openxmlformats.org/officeDocument/2006/relationships/slideLayout" Target="../slideLayouts/slideLayout2.xml"/><Relationship Id="rId10" Type="http://schemas.openxmlformats.org/officeDocument/2006/relationships/hyperlink" Target="https://uk.wikipedia.org/wiki/%D0%95%D1%80%D0%BE%D1%81" TargetMode="External"/><Relationship Id="rId1" Type="http://schemas.openxmlformats.org/officeDocument/2006/relationships/hyperlink" Target="https://uk.wikipedia.org/wiki/%D0%94%D0%B0%D0%B2%D0%BD%D1%8F_%D0%93%D1%80%D0%B5%D1%86%D1%96%D1%8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199" y="641130"/>
            <a:ext cx="8892000" cy="1476000"/>
          </a:xfrm>
        </p:spPr>
        <p:txBody>
          <a:bodyPr>
            <a:normAutofit/>
          </a:bodyPr>
          <a:lstStyle/>
          <a:p>
            <a:r>
              <a:rPr lang="uk-UA" sz="3200" b="1" dirty="0"/>
              <a:t>Лекція 14.</a:t>
            </a:r>
            <a:br>
              <a:rPr lang="uk-UA" sz="3200" b="1" dirty="0"/>
            </a:br>
            <a:r>
              <a:rPr lang="uk-UA" sz="3200" b="1" dirty="0"/>
              <a:t>Музеї як форма збереження та популяризації здобутків художньої творчості людства</a:t>
            </a:r>
            <a:endParaRPr lang="en-US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3199" y="2164703"/>
            <a:ext cx="9900000" cy="4680000"/>
          </a:xfrm>
        </p:spPr>
        <p:txBody>
          <a:bodyPr>
            <a:normAutofit lnSpcReduction="10000"/>
          </a:bodyPr>
          <a:lstStyle/>
          <a:p>
            <a:pPr marL="685800">
              <a:lnSpc>
                <a:spcPct val="107000"/>
              </a:lnSpc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План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Сутн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ість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та соціальне призначення музеїв (галерей).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Основні напрями  музейної діяльності.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Історія музейної справи.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uk-UA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Функції музеїв. </a:t>
            </a:r>
            <a:endParaRPr lang="uk-UA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uk-UA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Найбільш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відомі музеї світу.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Основні поняття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мистецтво, музи, музей, галерея, види музеїв, функції музеїв, історія музейної справи, художній твір.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18 </a:t>
            </a:r>
            <a:r>
              <a:rPr lang="ru-RU" b="1" dirty="0" err="1">
                <a:latin typeface="Arial Black" panose="020B0A04020102020204" pitchFamily="34" charset="0"/>
              </a:rPr>
              <a:t>століття</a:t>
            </a:r>
            <a:r>
              <a:rPr lang="ru-RU" b="1" dirty="0">
                <a:latin typeface="Arial Black" panose="020B0A04020102020204" pitchFamily="34" charset="0"/>
              </a:rPr>
              <a:t>. </a:t>
            </a:r>
            <a:r>
              <a:rPr lang="ru-RU" b="1" dirty="0" err="1">
                <a:latin typeface="Arial Black" panose="020B0A04020102020204" pitchFamily="34" charset="0"/>
              </a:rPr>
              <a:t>Музеї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У </a:t>
            </a:r>
            <a:r>
              <a:rPr lang="en-US" dirty="0"/>
              <a:t>XVIII </a:t>
            </a:r>
            <a:r>
              <a:rPr lang="ru-RU" dirty="0" err="1"/>
              <a:t>столітті</a:t>
            </a:r>
            <a:r>
              <a:rPr lang="ru-RU" dirty="0"/>
              <a:t> </a:t>
            </a:r>
            <a:r>
              <a:rPr lang="ru-RU" dirty="0" err="1"/>
              <a:t>публічні</a:t>
            </a:r>
            <a:r>
              <a:rPr lang="ru-RU" dirty="0"/>
              <a:t> </a:t>
            </a:r>
            <a:r>
              <a:rPr lang="ru-RU" dirty="0" err="1"/>
              <a:t>музеї</a:t>
            </a:r>
            <a:r>
              <a:rPr lang="ru-RU" dirty="0"/>
              <a:t> стали </a:t>
            </a:r>
            <a:r>
              <a:rPr lang="ru-RU" dirty="0" err="1"/>
              <a:t>невід'ємною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суспільного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. У 1750 </a:t>
            </a:r>
            <a:r>
              <a:rPr lang="ru-RU" dirty="0" err="1"/>
              <a:t>році</a:t>
            </a:r>
            <a:r>
              <a:rPr lang="ru-RU" dirty="0"/>
              <a:t> в </a:t>
            </a:r>
            <a:r>
              <a:rPr lang="ru-RU" dirty="0" err="1"/>
              <a:t>Парижі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 в </a:t>
            </a:r>
            <a:r>
              <a:rPr lang="ru-RU" dirty="0" err="1"/>
              <a:t>палаці</a:t>
            </a:r>
            <a:r>
              <a:rPr lang="ru-RU" dirty="0"/>
              <a:t> </a:t>
            </a:r>
            <a:r>
              <a:rPr lang="en-US" dirty="0" err="1"/>
              <a:t>Palais</a:t>
            </a:r>
            <a:r>
              <a:rPr lang="en-US" dirty="0"/>
              <a:t> de Luxembourg </a:t>
            </a:r>
            <a:r>
              <a:rPr lang="ru-RU" dirty="0" err="1"/>
              <a:t>були</a:t>
            </a:r>
            <a:r>
              <a:rPr lang="ru-RU" dirty="0"/>
              <a:t> два </a:t>
            </a:r>
            <a:r>
              <a:rPr lang="ru-RU" dirty="0" err="1"/>
              <a:t>дні</a:t>
            </a:r>
            <a:r>
              <a:rPr lang="ru-RU" dirty="0"/>
              <a:t> на </a:t>
            </a:r>
            <a:r>
              <a:rPr lang="ru-RU" dirty="0" err="1"/>
              <a:t>тиждень</a:t>
            </a:r>
            <a:r>
              <a:rPr lang="ru-RU" dirty="0"/>
              <a:t> </a:t>
            </a:r>
            <a:r>
              <a:rPr lang="ru-RU" dirty="0" err="1"/>
              <a:t>дозволені</a:t>
            </a:r>
            <a:r>
              <a:rPr lang="ru-RU" dirty="0"/>
              <a:t> для показу </a:t>
            </a:r>
            <a:r>
              <a:rPr lang="ru-RU" dirty="0" err="1"/>
              <a:t>публіці</a:t>
            </a:r>
            <a:r>
              <a:rPr lang="ru-RU" dirty="0"/>
              <a:t> (в першу </a:t>
            </a:r>
            <a:r>
              <a:rPr lang="ru-RU" dirty="0" err="1"/>
              <a:t>чергу</a:t>
            </a:r>
            <a:r>
              <a:rPr lang="ru-RU" dirty="0"/>
              <a:t> для </a:t>
            </a:r>
            <a:r>
              <a:rPr lang="ru-RU" dirty="0" err="1"/>
              <a:t>студентів</a:t>
            </a:r>
            <a:r>
              <a:rPr lang="ru-RU" dirty="0"/>
              <a:t> і </a:t>
            </a:r>
            <a:r>
              <a:rPr lang="ru-RU" dirty="0" err="1"/>
              <a:t>діячів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). </a:t>
            </a:r>
            <a:r>
              <a:rPr lang="ru-RU" dirty="0" err="1"/>
              <a:t>Пізніше</a:t>
            </a:r>
            <a:r>
              <a:rPr lang="ru-RU" dirty="0"/>
              <a:t> вони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передані</a:t>
            </a:r>
            <a:r>
              <a:rPr lang="ru-RU" dirty="0"/>
              <a:t> в </a:t>
            </a:r>
            <a:r>
              <a:rPr lang="ru-RU" dirty="0" err="1"/>
              <a:t>колекцію</a:t>
            </a:r>
            <a:r>
              <a:rPr lang="ru-RU" dirty="0"/>
              <a:t> Лувру, де </a:t>
            </a:r>
            <a:r>
              <a:rPr lang="ru-RU" dirty="0" err="1"/>
              <a:t>знаходяться</a:t>
            </a:r>
            <a:r>
              <a:rPr lang="ru-RU" dirty="0"/>
              <a:t> </a:t>
            </a:r>
            <a:r>
              <a:rPr lang="ru-RU" dirty="0" err="1"/>
              <a:t>експонати</a:t>
            </a:r>
            <a:r>
              <a:rPr lang="ru-RU" dirty="0"/>
              <a:t> з </a:t>
            </a:r>
            <a:r>
              <a:rPr lang="ru-RU" dirty="0" err="1"/>
              <a:t>особистого</a:t>
            </a:r>
            <a:r>
              <a:rPr lang="ru-RU" dirty="0"/>
              <a:t> </a:t>
            </a:r>
            <a:r>
              <a:rPr lang="ru-RU" dirty="0" err="1"/>
              <a:t>зібрання</a:t>
            </a:r>
            <a:r>
              <a:rPr lang="ru-RU" dirty="0"/>
              <a:t> короля Франциска </a:t>
            </a:r>
            <a:r>
              <a:rPr lang="en-US" dirty="0"/>
              <a:t>I XVII </a:t>
            </a:r>
            <a:r>
              <a:rPr lang="ru-RU" dirty="0" err="1"/>
              <a:t>століття</a:t>
            </a:r>
            <a:r>
              <a:rPr lang="ru-RU" dirty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	Першим </a:t>
            </a:r>
            <a:r>
              <a:rPr lang="ru-RU" dirty="0" err="1"/>
              <a:t>музеєм</a:t>
            </a:r>
            <a:r>
              <a:rPr lang="ru-RU" dirty="0"/>
              <a:t> нового типу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Британський</a:t>
            </a:r>
            <a:r>
              <a:rPr lang="ru-RU" dirty="0"/>
              <a:t> музей в </a:t>
            </a:r>
            <a:r>
              <a:rPr lang="ru-RU" dirty="0" err="1"/>
              <a:t>Лондоні</a:t>
            </a:r>
            <a:r>
              <a:rPr lang="ru-RU" dirty="0"/>
              <a:t> (</a:t>
            </a:r>
            <a:r>
              <a:rPr lang="ru-RU" dirty="0" err="1"/>
              <a:t>відкритий</a:t>
            </a:r>
            <a:r>
              <a:rPr lang="ru-RU" dirty="0"/>
              <a:t> в 1753 </a:t>
            </a:r>
            <a:r>
              <a:rPr lang="ru-RU" dirty="0" err="1"/>
              <a:t>році</a:t>
            </a:r>
            <a:r>
              <a:rPr lang="ru-RU" dirty="0"/>
              <a:t>). Для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відвідування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письмово</a:t>
            </a:r>
            <a:r>
              <a:rPr lang="ru-RU" dirty="0"/>
              <a:t> </a:t>
            </a:r>
            <a:r>
              <a:rPr lang="ru-RU" dirty="0" err="1"/>
              <a:t>зареєструватися</a:t>
            </a:r>
            <a:r>
              <a:rPr lang="ru-RU" dirty="0"/>
              <a:t>. За </a:t>
            </a:r>
            <a:r>
              <a:rPr lang="ru-RU" dirty="0" err="1"/>
              <a:t>часів</a:t>
            </a:r>
            <a:r>
              <a:rPr lang="ru-RU" dirty="0"/>
              <a:t> </a:t>
            </a:r>
            <a:r>
              <a:rPr lang="ru-RU" dirty="0" err="1"/>
              <a:t>Французької</a:t>
            </a:r>
            <a:r>
              <a:rPr lang="ru-RU" dirty="0"/>
              <a:t> </a:t>
            </a:r>
            <a:r>
              <a:rPr lang="ru-RU" dirty="0" err="1"/>
              <a:t>революції</a:t>
            </a:r>
            <a:r>
              <a:rPr lang="ru-RU" dirty="0"/>
              <a:t> і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Лувр (</a:t>
            </a:r>
            <a:r>
              <a:rPr lang="ru-RU" dirty="0" err="1"/>
              <a:t>відкритий</a:t>
            </a:r>
            <a:r>
              <a:rPr lang="ru-RU" dirty="0"/>
              <a:t> в 1793 </a:t>
            </a:r>
            <a:r>
              <a:rPr lang="ru-RU" dirty="0" err="1"/>
              <a:t>році</a:t>
            </a:r>
            <a:r>
              <a:rPr lang="ru-RU" dirty="0"/>
              <a:t>) став першим великим </a:t>
            </a:r>
            <a:r>
              <a:rPr lang="ru-RU" dirty="0" err="1"/>
              <a:t>суспільним</a:t>
            </a:r>
            <a:r>
              <a:rPr lang="ru-RU" dirty="0"/>
              <a:t> </a:t>
            </a:r>
            <a:r>
              <a:rPr lang="ru-RU" dirty="0" err="1"/>
              <a:t>музеєм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latin typeface="Arial Black" panose="020B0A04020102020204" pitchFamily="34" charset="0"/>
              </a:rPr>
              <a:t>Музеї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en-US" b="1" dirty="0">
                <a:latin typeface="Arial Black" panose="020B0A04020102020204" pitchFamily="34" charset="0"/>
              </a:rPr>
              <a:t>XVIII-</a:t>
            </a:r>
            <a:r>
              <a:rPr lang="ru-RU" b="1" dirty="0" err="1">
                <a:latin typeface="Arial Black" panose="020B0A04020102020204" pitchFamily="34" charset="0"/>
              </a:rPr>
              <a:t>го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століття</a:t>
            </a:r>
            <a:r>
              <a:rPr lang="ru-RU" b="1" dirty="0">
                <a:latin typeface="Arial Black" panose="020B0A04020102020204" pitchFamily="34" charset="0"/>
              </a:rPr>
              <a:t>: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sz="3600" dirty="0" err="1"/>
              <a:t>Колекція</a:t>
            </a:r>
            <a:r>
              <a:rPr lang="ru-RU" sz="3600" dirty="0"/>
              <a:t> </a:t>
            </a:r>
            <a:r>
              <a:rPr lang="ru-RU" sz="3600" dirty="0" err="1"/>
              <a:t>мистецтва</a:t>
            </a:r>
            <a:r>
              <a:rPr lang="ru-RU" sz="3600" dirty="0"/>
              <a:t> </a:t>
            </a:r>
            <a:r>
              <a:rPr lang="ru-RU" sz="3600" dirty="0" err="1"/>
              <a:t>Медічі</a:t>
            </a:r>
            <a:r>
              <a:rPr lang="ru-RU" sz="3600" dirty="0"/>
              <a:t> - в 1739 </a:t>
            </a:r>
            <a:r>
              <a:rPr lang="ru-RU" sz="3600" dirty="0" err="1"/>
              <a:t>році</a:t>
            </a:r>
            <a:r>
              <a:rPr lang="ru-RU" sz="3600" dirty="0"/>
              <a:t> стала державною </a:t>
            </a:r>
            <a:r>
              <a:rPr lang="ru-RU" sz="3600" dirty="0" err="1"/>
              <a:t>власністю</a:t>
            </a:r>
            <a:r>
              <a:rPr lang="ru-RU" sz="3600" dirty="0"/>
              <a:t>;</a:t>
            </a:r>
            <a:endParaRPr lang="ru-RU" sz="3600" dirty="0"/>
          </a:p>
          <a:p>
            <a:r>
              <a:rPr lang="ru-RU" sz="3600" dirty="0" err="1"/>
              <a:t>Колекція</a:t>
            </a:r>
            <a:r>
              <a:rPr lang="ru-RU" sz="3600" dirty="0"/>
              <a:t> </a:t>
            </a:r>
            <a:r>
              <a:rPr lang="ru-RU" sz="3600" dirty="0" err="1"/>
              <a:t>мистецтва</a:t>
            </a:r>
            <a:r>
              <a:rPr lang="ru-RU" sz="3600" dirty="0"/>
              <a:t> Ватикану - 1769;</a:t>
            </a:r>
            <a:endParaRPr lang="ru-RU" sz="3600" dirty="0"/>
          </a:p>
          <a:p>
            <a:r>
              <a:rPr lang="ru-RU" sz="3600" dirty="0" err="1"/>
              <a:t>Королівська</a:t>
            </a:r>
            <a:r>
              <a:rPr lang="ru-RU" sz="3600" dirty="0"/>
              <a:t> </a:t>
            </a:r>
            <a:r>
              <a:rPr lang="ru-RU" sz="3600" dirty="0" err="1"/>
              <a:t>Колекція</a:t>
            </a:r>
            <a:r>
              <a:rPr lang="ru-RU" sz="3600" dirty="0"/>
              <a:t> </a:t>
            </a:r>
            <a:r>
              <a:rPr lang="ru-RU" sz="3600" dirty="0" err="1"/>
              <a:t>Відня</a:t>
            </a:r>
            <a:r>
              <a:rPr lang="ru-RU" sz="3600" dirty="0"/>
              <a:t> - 1770;</a:t>
            </a:r>
            <a:endParaRPr lang="ru-RU" sz="3600" dirty="0"/>
          </a:p>
          <a:p>
            <a:r>
              <a:rPr lang="ru-RU" sz="3600" dirty="0" err="1"/>
              <a:t>Королівська</a:t>
            </a:r>
            <a:r>
              <a:rPr lang="ru-RU" sz="3600" dirty="0"/>
              <a:t> </a:t>
            </a:r>
            <a:r>
              <a:rPr lang="ru-RU" sz="3600" dirty="0" err="1"/>
              <a:t>Колекція</a:t>
            </a:r>
            <a:r>
              <a:rPr lang="ru-RU" sz="3600" dirty="0"/>
              <a:t> Дрездена - 1770;</a:t>
            </a:r>
            <a:endParaRPr lang="ru-RU" sz="3600" dirty="0"/>
          </a:p>
          <a:p>
            <a:r>
              <a:rPr lang="ru-RU" sz="3600" dirty="0" err="1"/>
              <a:t>Ермітаж</a:t>
            </a:r>
            <a:r>
              <a:rPr lang="ru-RU" sz="3600" dirty="0"/>
              <a:t> в Санкт-</a:t>
            </a:r>
            <a:r>
              <a:rPr lang="ru-RU" sz="3600" dirty="0" err="1"/>
              <a:t>Петербурзі</a:t>
            </a:r>
            <a:r>
              <a:rPr lang="ru-RU" sz="3600" dirty="0"/>
              <a:t> – 1764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latin typeface="Arial Black" panose="020B0A04020102020204" pitchFamily="34" charset="0"/>
              </a:rPr>
              <a:t>Значення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музеїв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678" y="1471961"/>
            <a:ext cx="10640122" cy="4705002"/>
          </a:xfrm>
        </p:spPr>
        <p:txBody>
          <a:bodyPr>
            <a:normAutofit/>
          </a:bodyPr>
          <a:lstStyle/>
          <a:p>
            <a:r>
              <a:rPr lang="ru-RU" dirty="0" err="1"/>
              <a:t>Музейні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 </a:t>
            </a:r>
            <a:r>
              <a:rPr lang="ru-RU" dirty="0" err="1"/>
              <a:t>служать</a:t>
            </a:r>
            <a:r>
              <a:rPr lang="ru-RU" dirty="0"/>
              <a:t> </a:t>
            </a:r>
            <a:r>
              <a:rPr lang="ru-RU" dirty="0" err="1"/>
              <a:t>доказами</a:t>
            </a:r>
            <a:r>
              <a:rPr lang="ru-RU" dirty="0"/>
              <a:t> для </a:t>
            </a:r>
            <a:r>
              <a:rPr lang="ru-RU" dirty="0" err="1"/>
              <a:t>явищ</a:t>
            </a:r>
            <a:r>
              <a:rPr lang="ru-RU" dirty="0"/>
              <a:t> і </a:t>
            </a:r>
            <a:r>
              <a:rPr lang="ru-RU" dirty="0" err="1"/>
              <a:t>процесів</a:t>
            </a:r>
            <a:r>
              <a:rPr lang="ru-RU" dirty="0"/>
              <a:t> в </a:t>
            </a:r>
            <a:r>
              <a:rPr lang="ru-RU" dirty="0" err="1"/>
              <a:t>соціумі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культурі</a:t>
            </a:r>
            <a:r>
              <a:rPr lang="ru-RU" dirty="0"/>
              <a:t> і тому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b="1" i="1" dirty="0" err="1"/>
              <a:t>функцію</a:t>
            </a:r>
            <a:r>
              <a:rPr lang="ru-RU" b="1" i="1" dirty="0"/>
              <a:t> </a:t>
            </a:r>
            <a:r>
              <a:rPr lang="ru-RU" b="1" i="1" dirty="0" err="1"/>
              <a:t>документування</a:t>
            </a:r>
            <a:r>
              <a:rPr lang="ru-RU" dirty="0"/>
              <a:t>. </a:t>
            </a:r>
            <a:endParaRPr lang="ru-RU" dirty="0"/>
          </a:p>
          <a:p>
            <a:r>
              <a:rPr lang="ru-RU" dirty="0" err="1"/>
              <a:t>Також</a:t>
            </a:r>
            <a:r>
              <a:rPr lang="ru-RU" dirty="0"/>
              <a:t> вони </a:t>
            </a:r>
            <a:r>
              <a:rPr lang="ru-RU" b="1" u="sng" dirty="0" err="1"/>
              <a:t>забезпечують</a:t>
            </a:r>
            <a:r>
              <a:rPr lang="ru-RU" b="1" u="sng" dirty="0"/>
              <a:t> </a:t>
            </a:r>
            <a:r>
              <a:rPr lang="ru-RU" b="1" u="sng" dirty="0" err="1"/>
              <a:t>зв'язок</a:t>
            </a:r>
            <a:r>
              <a:rPr lang="ru-RU" b="1" u="sng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епохами</a:t>
            </a:r>
            <a:r>
              <a:rPr lang="ru-RU" dirty="0"/>
              <a:t>, </a:t>
            </a:r>
            <a:r>
              <a:rPr lang="ru-RU" dirty="0" err="1"/>
              <a:t>інтегруючи</a:t>
            </a:r>
            <a:r>
              <a:rPr lang="ru-RU" dirty="0"/>
              <a:t> </a:t>
            </a:r>
            <a:r>
              <a:rPr lang="ru-RU" dirty="0" err="1"/>
              <a:t>минуле</a:t>
            </a:r>
            <a:r>
              <a:rPr lang="ru-RU" dirty="0"/>
              <a:t> в </a:t>
            </a:r>
            <a:r>
              <a:rPr lang="ru-RU" dirty="0" err="1"/>
              <a:t>сьогодення</a:t>
            </a:r>
            <a:r>
              <a:rPr lang="ru-RU" dirty="0"/>
              <a:t>. Разом з </a:t>
            </a:r>
            <a:r>
              <a:rPr lang="ru-RU" dirty="0" err="1"/>
              <a:t>цим</a:t>
            </a:r>
            <a:r>
              <a:rPr lang="ru-RU" dirty="0"/>
              <a:t> вони </a:t>
            </a:r>
            <a:r>
              <a:rPr lang="ru-RU" dirty="0" err="1"/>
              <a:t>дозволяють</a:t>
            </a:r>
            <a:r>
              <a:rPr lang="ru-RU" dirty="0"/>
              <a:t> людям </a:t>
            </a:r>
            <a:r>
              <a:rPr lang="ru-RU" dirty="0" err="1"/>
              <a:t>усвідомити</a:t>
            </a:r>
            <a:r>
              <a:rPr lang="ru-RU" dirty="0"/>
              <a:t> </a:t>
            </a:r>
            <a:r>
              <a:rPr lang="ru-RU" dirty="0" err="1"/>
              <a:t>подібності</a:t>
            </a:r>
            <a:r>
              <a:rPr lang="ru-RU" dirty="0"/>
              <a:t> та </a:t>
            </a:r>
            <a:r>
              <a:rPr lang="ru-RU" dirty="0" err="1"/>
              <a:t>відмінності</a:t>
            </a:r>
            <a:r>
              <a:rPr lang="ru-RU" dirty="0"/>
              <a:t> </a:t>
            </a:r>
            <a:r>
              <a:rPr lang="ru-RU" dirty="0" err="1"/>
              <a:t>сучасності</a:t>
            </a:r>
            <a:r>
              <a:rPr lang="ru-RU" dirty="0"/>
              <a:t> з </a:t>
            </a:r>
            <a:r>
              <a:rPr lang="ru-RU" dirty="0" err="1"/>
              <a:t>минулим</a:t>
            </a:r>
            <a:r>
              <a:rPr lang="ru-RU" dirty="0"/>
              <a:t> і </a:t>
            </a:r>
            <a:r>
              <a:rPr lang="ru-RU" dirty="0" err="1"/>
              <a:t>знайти</a:t>
            </a:r>
            <a:r>
              <a:rPr lang="ru-RU" dirty="0"/>
              <a:t> </a:t>
            </a:r>
            <a:r>
              <a:rPr lang="ru-RU" dirty="0" err="1"/>
              <a:t>соціокультурні</a:t>
            </a:r>
            <a:r>
              <a:rPr lang="ru-RU" dirty="0"/>
              <a:t> знаки, </a:t>
            </a:r>
            <a:r>
              <a:rPr lang="ru-RU" dirty="0" err="1"/>
              <a:t>відповідні</a:t>
            </a:r>
            <a:r>
              <a:rPr lang="ru-RU" dirty="0"/>
              <a:t> </a:t>
            </a:r>
            <a:r>
              <a:rPr lang="ru-RU" dirty="0" err="1"/>
              <a:t>сучасності.Можливість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музейних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 </a:t>
            </a:r>
            <a:r>
              <a:rPr lang="ru-RU" dirty="0" err="1"/>
              <a:t>змоделювати</a:t>
            </a:r>
            <a:r>
              <a:rPr lang="ru-RU" dirty="0"/>
              <a:t> </a:t>
            </a:r>
            <a:r>
              <a:rPr lang="ru-RU" dirty="0" err="1"/>
              <a:t>історичні</a:t>
            </a:r>
            <a:r>
              <a:rPr lang="ru-RU" dirty="0"/>
              <a:t> та </a:t>
            </a:r>
            <a:r>
              <a:rPr lang="ru-RU" dirty="0" err="1"/>
              <a:t>історико-культурні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повно</a:t>
            </a:r>
            <a:r>
              <a:rPr lang="ru-RU" dirty="0"/>
              <a:t> </a:t>
            </a:r>
            <a:r>
              <a:rPr lang="ru-RU" dirty="0" err="1"/>
              <a:t>представити</a:t>
            </a:r>
            <a:r>
              <a:rPr lang="ru-RU" dirty="0"/>
              <a:t> </a:t>
            </a:r>
            <a:r>
              <a:rPr lang="ru-RU" dirty="0" err="1"/>
              <a:t>дійсність</a:t>
            </a:r>
            <a:r>
              <a:rPr lang="ru-RU" dirty="0"/>
              <a:t> </a:t>
            </a:r>
            <a:r>
              <a:rPr lang="ru-RU" dirty="0" err="1"/>
              <a:t>минулого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. </a:t>
            </a:r>
            <a:endParaRPr lang="ru-RU" dirty="0"/>
          </a:p>
          <a:p>
            <a:r>
              <a:rPr lang="ru-RU" dirty="0" err="1"/>
              <a:t>Предметність</a:t>
            </a:r>
            <a:r>
              <a:rPr lang="ru-RU" dirty="0"/>
              <a:t> і </a:t>
            </a:r>
            <a:r>
              <a:rPr lang="ru-RU" dirty="0" err="1"/>
              <a:t>наочність</a:t>
            </a:r>
            <a:r>
              <a:rPr lang="ru-RU" dirty="0"/>
              <a:t> </a:t>
            </a:r>
            <a:r>
              <a:rPr lang="ru-RU" dirty="0" err="1"/>
              <a:t>культурної</a:t>
            </a:r>
            <a:r>
              <a:rPr lang="ru-RU" dirty="0"/>
              <a:t> </a:t>
            </a:r>
            <a:r>
              <a:rPr lang="ru-RU" dirty="0" err="1"/>
              <a:t>спадщини</a:t>
            </a:r>
            <a:r>
              <a:rPr lang="ru-RU" dirty="0"/>
              <a:t> </a:t>
            </a:r>
            <a:r>
              <a:rPr lang="ru-RU" b="1" u="sng" dirty="0" err="1"/>
              <a:t>допомагає</a:t>
            </a:r>
            <a:r>
              <a:rPr lang="ru-RU" b="1" u="sng" dirty="0"/>
              <a:t> в </a:t>
            </a:r>
            <a:r>
              <a:rPr lang="ru-RU" b="1" u="sng" dirty="0" err="1"/>
              <a:t>освітній</a:t>
            </a:r>
            <a:r>
              <a:rPr lang="ru-RU" b="1" u="sng" dirty="0"/>
              <a:t> </a:t>
            </a:r>
            <a:r>
              <a:rPr lang="ru-RU" b="1" u="sng" dirty="0" err="1"/>
              <a:t>сфері</a:t>
            </a:r>
            <a:r>
              <a:rPr lang="ru-RU" b="1" u="sng" dirty="0"/>
              <a:t>:</a:t>
            </a:r>
            <a:r>
              <a:rPr lang="ru-RU" dirty="0"/>
              <a:t> </a:t>
            </a:r>
            <a:r>
              <a:rPr lang="ru-RU" dirty="0" err="1"/>
              <a:t>систематизовані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засвоюються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latin typeface="Arial Black" panose="020B0A04020102020204" pitchFamily="34" charset="0"/>
              </a:rPr>
              <a:t>Музейні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колекції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впливають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/>
              <a:t>на </a:t>
            </a:r>
            <a:r>
              <a:rPr lang="ru-RU" sz="3200" b="1" u="sng" dirty="0" err="1"/>
              <a:t>формування</a:t>
            </a:r>
            <a:r>
              <a:rPr lang="ru-RU" sz="3200" b="1" u="sng" dirty="0"/>
              <a:t> </a:t>
            </a:r>
            <a:r>
              <a:rPr lang="ru-RU" sz="3200" b="1" u="sng" dirty="0" err="1"/>
              <a:t>світогляду</a:t>
            </a:r>
            <a:r>
              <a:rPr lang="ru-RU" sz="3200" b="1" u="sng" dirty="0"/>
              <a:t> </a:t>
            </a:r>
            <a:r>
              <a:rPr lang="ru-RU" sz="3200" b="1" u="sng" dirty="0" err="1"/>
              <a:t>людини</a:t>
            </a:r>
            <a:r>
              <a:rPr lang="ru-RU" sz="3200" dirty="0"/>
              <a:t>, так як </a:t>
            </a:r>
            <a:r>
              <a:rPr lang="ru-RU" sz="3200" dirty="0" err="1"/>
              <a:t>формують</a:t>
            </a:r>
            <a:r>
              <a:rPr lang="ru-RU" sz="3200" dirty="0"/>
              <a:t> установки на </a:t>
            </a:r>
            <a:r>
              <a:rPr lang="ru-RU" sz="3200" dirty="0" err="1"/>
              <a:t>спільність</a:t>
            </a:r>
            <a:r>
              <a:rPr lang="ru-RU" sz="3200" dirty="0"/>
              <a:t> </a:t>
            </a:r>
            <a:r>
              <a:rPr lang="ru-RU" sz="3200" dirty="0" err="1"/>
              <a:t>людства</a:t>
            </a:r>
            <a:r>
              <a:rPr lang="ru-RU" sz="3200" dirty="0"/>
              <a:t> і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різноманіття</a:t>
            </a:r>
            <a:r>
              <a:rPr lang="ru-RU" sz="3200" dirty="0"/>
              <a:t> в </a:t>
            </a:r>
            <a:r>
              <a:rPr lang="ru-RU" sz="3200" dirty="0" err="1"/>
              <a:t>соціокультурному</a:t>
            </a:r>
            <a:r>
              <a:rPr lang="ru-RU" sz="3200" dirty="0"/>
              <a:t> </a:t>
            </a:r>
            <a:r>
              <a:rPr lang="ru-RU" sz="3200" dirty="0" err="1"/>
              <a:t>середовищі</a:t>
            </a:r>
            <a:r>
              <a:rPr lang="ru-RU" sz="3200" dirty="0"/>
              <a:t>, </a:t>
            </a:r>
            <a:r>
              <a:rPr lang="ru-RU" sz="3200" dirty="0" err="1"/>
              <a:t>дає</a:t>
            </a:r>
            <a:r>
              <a:rPr lang="ru-RU" sz="3200" dirty="0"/>
              <a:t> систему </a:t>
            </a:r>
            <a:r>
              <a:rPr lang="ru-RU" sz="3200" dirty="0" err="1"/>
              <a:t>узагальнених</a:t>
            </a:r>
            <a:r>
              <a:rPr lang="ru-RU" sz="3200" dirty="0"/>
              <a:t> </a:t>
            </a:r>
            <a:r>
              <a:rPr lang="ru-RU" sz="3200" dirty="0" err="1"/>
              <a:t>поглядів</a:t>
            </a:r>
            <a:r>
              <a:rPr lang="ru-RU" sz="3200" dirty="0"/>
              <a:t> на </a:t>
            </a:r>
            <a:r>
              <a:rPr lang="ru-RU" sz="3200" dirty="0" err="1"/>
              <a:t>історію</a:t>
            </a:r>
            <a:r>
              <a:rPr lang="ru-RU" sz="3200" dirty="0"/>
              <a:t> та культуру. </a:t>
            </a:r>
            <a:r>
              <a:rPr lang="ru-RU" sz="3200" b="1" u="sng" dirty="0" err="1"/>
              <a:t>Комунікативна</a:t>
            </a:r>
            <a:r>
              <a:rPr lang="ru-RU" sz="3200" b="1" u="sng" dirty="0"/>
              <a:t> </a:t>
            </a:r>
            <a:r>
              <a:rPr lang="ru-RU" sz="3200" b="1" u="sng" dirty="0" err="1"/>
              <a:t>функція</a:t>
            </a:r>
            <a:r>
              <a:rPr lang="ru-RU" sz="3200" b="1" u="sng" dirty="0"/>
              <a:t> </a:t>
            </a:r>
            <a:r>
              <a:rPr lang="ru-RU" sz="3200" dirty="0" err="1"/>
              <a:t>реалізується</a:t>
            </a:r>
            <a:r>
              <a:rPr lang="ru-RU" sz="3200" dirty="0"/>
              <a:t> через </a:t>
            </a:r>
            <a:r>
              <a:rPr lang="ru-RU" sz="3200" dirty="0" err="1"/>
              <a:t>розуміння</a:t>
            </a:r>
            <a:r>
              <a:rPr lang="ru-RU" sz="3200" dirty="0"/>
              <a:t> і </a:t>
            </a:r>
            <a:r>
              <a:rPr lang="ru-RU" sz="3200" dirty="0" err="1"/>
              <a:t>спілкування</a:t>
            </a:r>
            <a:r>
              <a:rPr lang="ru-RU" sz="3200" dirty="0"/>
              <a:t> людей з </a:t>
            </a:r>
            <a:r>
              <a:rPr lang="ru-RU" sz="3200" dirty="0" err="1"/>
              <a:t>урахуванням</a:t>
            </a:r>
            <a:r>
              <a:rPr lang="ru-RU" sz="3200" dirty="0"/>
              <a:t> </a:t>
            </a:r>
            <a:r>
              <a:rPr lang="ru-RU" sz="3200" dirty="0" err="1"/>
              <a:t>різних</a:t>
            </a:r>
            <a:r>
              <a:rPr lang="ru-RU" sz="3200" dirty="0"/>
              <a:t> </a:t>
            </a:r>
            <a:r>
              <a:rPr lang="ru-RU" sz="3200" dirty="0" err="1"/>
              <a:t>епох</a:t>
            </a:r>
            <a:r>
              <a:rPr lang="ru-RU" sz="3200" dirty="0"/>
              <a:t> і культур, </a:t>
            </a:r>
            <a:r>
              <a:rPr lang="ru-RU" sz="3200" dirty="0" err="1"/>
              <a:t>встановлення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відновлення</a:t>
            </a:r>
            <a:r>
              <a:rPr lang="ru-RU" sz="3200" dirty="0"/>
              <a:t> </a:t>
            </a:r>
            <a:r>
              <a:rPr lang="ru-RU" sz="3200" dirty="0" err="1"/>
              <a:t>взаєморозуміння</a:t>
            </a:r>
            <a:r>
              <a:rPr lang="ru-RU" sz="3200" dirty="0"/>
              <a:t> </a:t>
            </a:r>
            <a:r>
              <a:rPr lang="ru-RU" sz="3200" dirty="0" err="1"/>
              <a:t>між</a:t>
            </a:r>
            <a:r>
              <a:rPr lang="ru-RU" sz="3200" dirty="0"/>
              <a:t> </a:t>
            </a:r>
            <a:r>
              <a:rPr lang="ru-RU" sz="3200" dirty="0" err="1"/>
              <a:t>поколіннями</a:t>
            </a:r>
            <a:r>
              <a:rPr lang="ru-RU" sz="3200" dirty="0"/>
              <a:t>, </a:t>
            </a:r>
            <a:r>
              <a:rPr lang="ru-RU" sz="3200" dirty="0" err="1"/>
              <a:t>соціумами</a:t>
            </a:r>
            <a:r>
              <a:rPr lang="ru-RU" sz="3200" dirty="0"/>
              <a:t> </a:t>
            </a:r>
            <a:r>
              <a:rPr lang="ru-RU" sz="3200" dirty="0" err="1"/>
              <a:t>різних</a:t>
            </a:r>
            <a:r>
              <a:rPr lang="ru-RU" sz="3200" dirty="0"/>
              <a:t> культур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конфесій</a:t>
            </a:r>
            <a:r>
              <a:rPr lang="ru-RU" sz="3200" dirty="0"/>
              <a:t>, </a:t>
            </a:r>
            <a:r>
              <a:rPr lang="ru-RU" sz="3200" dirty="0" err="1"/>
              <a:t>тощо</a:t>
            </a:r>
            <a:r>
              <a:rPr lang="ru-RU" sz="3200" dirty="0"/>
              <a:t>. </a:t>
            </a:r>
            <a:r>
              <a:rPr lang="ru-RU" sz="3200" dirty="0" err="1"/>
              <a:t>Одночасно</a:t>
            </a:r>
            <a:r>
              <a:rPr lang="ru-RU" sz="3200" dirty="0"/>
              <a:t> з </a:t>
            </a:r>
            <a:r>
              <a:rPr lang="ru-RU" sz="3200" dirty="0" err="1"/>
              <a:t>цим</a:t>
            </a:r>
            <a:r>
              <a:rPr lang="ru-RU" sz="3200" dirty="0"/>
              <a:t> </a:t>
            </a:r>
            <a:r>
              <a:rPr lang="ru-RU" sz="3200" dirty="0" err="1"/>
              <a:t>людство</a:t>
            </a:r>
            <a:r>
              <a:rPr lang="ru-RU" sz="3200" dirty="0"/>
              <a:t> </a:t>
            </a:r>
            <a:r>
              <a:rPr lang="ru-RU" sz="3200" dirty="0" err="1"/>
              <a:t>поділяється</a:t>
            </a:r>
            <a:r>
              <a:rPr lang="ru-RU" sz="3200" dirty="0"/>
              <a:t> на </a:t>
            </a:r>
            <a:r>
              <a:rPr lang="ru-RU" sz="3200" dirty="0" err="1"/>
              <a:t>соціокультурні</a:t>
            </a:r>
            <a:r>
              <a:rPr lang="ru-RU" sz="3200" dirty="0"/>
              <a:t> </a:t>
            </a:r>
            <a:r>
              <a:rPr lang="ru-RU" sz="3200" dirty="0" err="1"/>
              <a:t>простори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збереженням</a:t>
            </a:r>
            <a:r>
              <a:rPr lang="ru-RU" sz="3200" dirty="0"/>
              <a:t> систем з </a:t>
            </a:r>
            <a:r>
              <a:rPr lang="ru-RU" sz="3200" dirty="0" err="1"/>
              <a:t>різними</a:t>
            </a:r>
            <a:r>
              <a:rPr lang="ru-RU" sz="3200" dirty="0"/>
              <a:t> </a:t>
            </a:r>
            <a:r>
              <a:rPr lang="ru-RU" sz="3200" dirty="0" err="1"/>
              <a:t>історико-культурними</a:t>
            </a:r>
            <a:r>
              <a:rPr lang="ru-RU" sz="3200" dirty="0"/>
              <a:t> </a:t>
            </a:r>
            <a:r>
              <a:rPr lang="ru-RU" sz="3200" dirty="0" err="1"/>
              <a:t>цінностями</a:t>
            </a:r>
            <a:r>
              <a:rPr lang="ru-RU" sz="3200" dirty="0"/>
              <a:t> і установками.</a:t>
            </a:r>
            <a:endParaRPr lang="en-U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Arial Black" panose="020B0A04020102020204" pitchFamily="34" charset="0"/>
              </a:rPr>
              <a:t>ФУНКЦІЇ МУЗЕЇВ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	Є у </a:t>
            </a:r>
            <a:r>
              <a:rPr lang="ru-RU" dirty="0" err="1"/>
              <a:t>музейних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 і </a:t>
            </a:r>
            <a:r>
              <a:rPr lang="ru-RU" b="1" dirty="0" err="1"/>
              <a:t>економічна</a:t>
            </a:r>
            <a:r>
              <a:rPr lang="ru-RU" b="1" dirty="0"/>
              <a:t> </a:t>
            </a:r>
            <a:r>
              <a:rPr lang="ru-RU" b="1" dirty="0" err="1"/>
              <a:t>функція</a:t>
            </a:r>
            <a:r>
              <a:rPr lang="ru-RU" dirty="0"/>
              <a:t>. Вони </a:t>
            </a:r>
            <a:r>
              <a:rPr lang="ru-RU" dirty="0" err="1"/>
              <a:t>збільшують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фінансово</a:t>
            </a:r>
            <a:r>
              <a:rPr lang="ru-RU" dirty="0"/>
              <a:t>, </a:t>
            </a:r>
            <a:r>
              <a:rPr lang="ru-RU" dirty="0" err="1"/>
              <a:t>викликають</a:t>
            </a:r>
            <a:r>
              <a:rPr lang="ru-RU" dirty="0"/>
              <a:t> </a:t>
            </a:r>
            <a:r>
              <a:rPr lang="ru-RU" dirty="0" err="1"/>
              <a:t>необхідність</a:t>
            </a:r>
            <a:r>
              <a:rPr lang="ru-RU" dirty="0"/>
              <a:t> </a:t>
            </a:r>
            <a:r>
              <a:rPr lang="ru-RU" dirty="0" err="1"/>
              <a:t>використовуватися</a:t>
            </a:r>
            <a:r>
              <a:rPr lang="ru-RU" dirty="0"/>
              <a:t> на благо людей, в тому </a:t>
            </a:r>
            <a:r>
              <a:rPr lang="ru-RU" dirty="0" err="1"/>
              <a:t>числі</a:t>
            </a:r>
            <a:r>
              <a:rPr lang="ru-RU" dirty="0"/>
              <a:t> з метою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нарощування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 dirty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/>
              <a:t>Історично</a:t>
            </a:r>
            <a:r>
              <a:rPr lang="ru-RU" dirty="0"/>
              <a:t> </a:t>
            </a:r>
            <a:r>
              <a:rPr lang="ru-RU" dirty="0" err="1"/>
              <a:t>соціокультурна</a:t>
            </a:r>
            <a:r>
              <a:rPr lang="ru-RU" dirty="0"/>
              <a:t> </a:t>
            </a:r>
            <a:r>
              <a:rPr lang="ru-RU" dirty="0" err="1"/>
              <a:t>спадщина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використовуватися</a:t>
            </a:r>
            <a:r>
              <a:rPr lang="ru-RU" dirty="0"/>
              <a:t> як </a:t>
            </a:r>
            <a:r>
              <a:rPr lang="ru-RU" b="1" u="sng" dirty="0" err="1"/>
              <a:t>доказ</a:t>
            </a:r>
            <a:r>
              <a:rPr lang="ru-RU" b="1" u="sng" dirty="0"/>
              <a:t> </a:t>
            </a:r>
            <a:r>
              <a:rPr lang="ru-RU" b="1" u="sng" dirty="0" err="1"/>
              <a:t>об'єктивних</a:t>
            </a:r>
            <a:r>
              <a:rPr lang="ru-RU" b="1" u="sng" dirty="0"/>
              <a:t> </a:t>
            </a:r>
            <a:r>
              <a:rPr lang="ru-RU" b="1" u="sng" dirty="0" err="1"/>
              <a:t>політичних</a:t>
            </a:r>
            <a:r>
              <a:rPr lang="ru-RU" b="1" u="sng" dirty="0"/>
              <a:t> </a:t>
            </a:r>
            <a:r>
              <a:rPr lang="ru-RU" b="1" u="sng" dirty="0" err="1"/>
              <a:t>процесів</a:t>
            </a:r>
            <a:r>
              <a:rPr lang="ru-RU" b="1" u="sng" dirty="0"/>
              <a:t> і </a:t>
            </a:r>
            <a:r>
              <a:rPr lang="ru-RU" b="1" u="sng" dirty="0" err="1"/>
              <a:t>явищ</a:t>
            </a:r>
            <a:r>
              <a:rPr lang="ru-RU" b="1" u="sng" dirty="0"/>
              <a:t> в </a:t>
            </a:r>
            <a:r>
              <a:rPr lang="ru-RU" b="1" u="sng" dirty="0" err="1"/>
              <a:t>історії</a:t>
            </a:r>
            <a:r>
              <a:rPr lang="ru-RU" b="1" u="sng" dirty="0"/>
              <a:t> </a:t>
            </a:r>
            <a:r>
              <a:rPr lang="ru-RU" b="1" u="sng" dirty="0" err="1"/>
              <a:t>народів</a:t>
            </a:r>
            <a:r>
              <a:rPr lang="ru-RU" dirty="0"/>
              <a:t>, </a:t>
            </a:r>
            <a:r>
              <a:rPr lang="ru-RU" dirty="0" err="1"/>
              <a:t>використовуватися</a:t>
            </a:r>
            <a:r>
              <a:rPr lang="ru-RU" dirty="0"/>
              <a:t> у </a:t>
            </a:r>
            <a:r>
              <a:rPr lang="ru-RU" dirty="0" err="1"/>
              <a:t>відносинах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соціальними</a:t>
            </a:r>
            <a:r>
              <a:rPr lang="ru-RU" dirty="0"/>
              <a:t> </a:t>
            </a:r>
            <a:r>
              <a:rPr lang="ru-RU" dirty="0" err="1"/>
              <a:t>спільнотами</a:t>
            </a:r>
            <a:r>
              <a:rPr lang="ru-RU" dirty="0"/>
              <a:t>, для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форм, </a:t>
            </a:r>
            <a:r>
              <a:rPr lang="ru-RU" dirty="0" err="1"/>
              <a:t>напрямків</a:t>
            </a:r>
            <a:r>
              <a:rPr lang="ru-RU" dirty="0"/>
              <a:t>, </a:t>
            </a:r>
            <a:r>
              <a:rPr lang="ru-RU" dirty="0" err="1"/>
              <a:t>завдань</a:t>
            </a:r>
            <a:r>
              <a:rPr lang="ru-RU" dirty="0"/>
              <a:t> і </a:t>
            </a:r>
            <a:r>
              <a:rPr lang="ru-RU" dirty="0" err="1"/>
              <a:t>змісту</a:t>
            </a:r>
            <a:r>
              <a:rPr lang="ru-RU" dirty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u="sng" dirty="0" err="1"/>
              <a:t>Виховна</a:t>
            </a:r>
            <a:r>
              <a:rPr lang="ru-RU" b="1" u="sng" dirty="0"/>
              <a:t> </a:t>
            </a:r>
            <a:r>
              <a:rPr lang="ru-RU" b="1" u="sng" dirty="0" err="1"/>
              <a:t>функція</a:t>
            </a:r>
            <a:r>
              <a:rPr lang="ru-RU" b="1" u="sng" dirty="0"/>
              <a:t> </a:t>
            </a:r>
            <a:r>
              <a:rPr lang="ru-RU" dirty="0" err="1"/>
              <a:t>музейних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 </a:t>
            </a:r>
            <a:r>
              <a:rPr lang="ru-RU" dirty="0" err="1"/>
              <a:t>реалізується</a:t>
            </a:r>
            <a:r>
              <a:rPr lang="ru-RU" dirty="0"/>
              <a:t> через </a:t>
            </a:r>
            <a:r>
              <a:rPr lang="ru-RU" dirty="0" err="1"/>
              <a:t>повагу</a:t>
            </a:r>
            <a:r>
              <a:rPr lang="ru-RU" dirty="0"/>
              <a:t> до </a:t>
            </a:r>
            <a:r>
              <a:rPr lang="ru-RU" dirty="0" err="1"/>
              <a:t>минулого</a:t>
            </a:r>
            <a:r>
              <a:rPr lang="ru-RU" dirty="0"/>
              <a:t>,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патріотизму</a:t>
            </a:r>
            <a:r>
              <a:rPr lang="ru-RU" dirty="0"/>
              <a:t>, </a:t>
            </a:r>
            <a:r>
              <a:rPr lang="ru-RU" dirty="0" err="1"/>
              <a:t>напрямок</a:t>
            </a:r>
            <a:r>
              <a:rPr lang="ru-RU" dirty="0"/>
              <a:t> духовного </a:t>
            </a:r>
            <a:r>
              <a:rPr lang="ru-RU" dirty="0" err="1"/>
              <a:t>розвитку</a:t>
            </a:r>
            <a:r>
              <a:rPr lang="ru-RU" dirty="0"/>
              <a:t> і </a:t>
            </a:r>
            <a:r>
              <a:rPr lang="ru-RU" dirty="0" err="1"/>
              <a:t>зміцнення</a:t>
            </a:r>
            <a:r>
              <a:rPr lang="ru-RU" dirty="0"/>
              <a:t> </a:t>
            </a:r>
            <a:r>
              <a:rPr lang="ru-RU" dirty="0" err="1"/>
              <a:t>історичної</a:t>
            </a:r>
            <a:r>
              <a:rPr lang="ru-RU" dirty="0"/>
              <a:t> </a:t>
            </a:r>
            <a:r>
              <a:rPr lang="ru-RU" dirty="0" err="1"/>
              <a:t>пам'яті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і </a:t>
            </a:r>
            <a:r>
              <a:rPr lang="ru-RU" dirty="0" err="1"/>
              <a:t>молоді</a:t>
            </a:r>
            <a:r>
              <a:rPr lang="ru-RU" dirty="0"/>
              <a:t>. </a:t>
            </a:r>
            <a:r>
              <a:rPr lang="ru-RU" dirty="0" err="1"/>
              <a:t>Музейні</a:t>
            </a:r>
            <a:r>
              <a:rPr lang="ru-RU" dirty="0"/>
              <a:t> </a:t>
            </a:r>
            <a:r>
              <a:rPr lang="ru-RU" dirty="0" err="1"/>
              <a:t>зібрання</a:t>
            </a:r>
            <a:r>
              <a:rPr lang="ru-RU" dirty="0"/>
              <a:t> </a:t>
            </a:r>
            <a:r>
              <a:rPr lang="ru-RU" dirty="0" err="1"/>
              <a:t>формують</a:t>
            </a:r>
            <a:r>
              <a:rPr lang="ru-RU" dirty="0"/>
              <a:t> </a:t>
            </a:r>
            <a:r>
              <a:rPr lang="ru-RU" dirty="0" err="1"/>
              <a:t>естетичні</a:t>
            </a:r>
            <a:r>
              <a:rPr lang="ru-RU" dirty="0"/>
              <a:t> </a:t>
            </a:r>
            <a:r>
              <a:rPr lang="ru-RU" dirty="0" err="1"/>
              <a:t>смаки</a:t>
            </a:r>
            <a:r>
              <a:rPr lang="ru-RU" dirty="0"/>
              <a:t> і </a:t>
            </a:r>
            <a:r>
              <a:rPr lang="ru-RU" dirty="0" err="1"/>
              <a:t>ціннісні</a:t>
            </a:r>
            <a:r>
              <a:rPr lang="ru-RU" dirty="0"/>
              <a:t> </a:t>
            </a:r>
            <a:r>
              <a:rPr lang="ru-RU" dirty="0" err="1"/>
              <a:t>оцінки</a:t>
            </a:r>
            <a:r>
              <a:rPr lang="ru-RU" dirty="0"/>
              <a:t> </a:t>
            </a:r>
            <a:r>
              <a:rPr lang="ru-RU" dirty="0" err="1"/>
              <a:t>художньої</a:t>
            </a:r>
            <a:r>
              <a:rPr lang="ru-RU" dirty="0"/>
              <a:t> </a:t>
            </a:r>
            <a:r>
              <a:rPr lang="ru-RU" dirty="0" err="1"/>
              <a:t>діяльності.Нарешті</a:t>
            </a:r>
            <a:r>
              <a:rPr lang="ru-RU" dirty="0"/>
              <a:t>, є у них і </a:t>
            </a:r>
            <a:r>
              <a:rPr lang="ru-RU" dirty="0" err="1"/>
              <a:t>творча</a:t>
            </a:r>
            <a:r>
              <a:rPr lang="ru-RU" dirty="0"/>
              <a:t> </a:t>
            </a:r>
            <a:r>
              <a:rPr lang="ru-RU" dirty="0" err="1"/>
              <a:t>функція</a:t>
            </a:r>
            <a:r>
              <a:rPr lang="ru-RU" dirty="0"/>
              <a:t>. Вони </a:t>
            </a:r>
            <a:r>
              <a:rPr lang="ru-RU" dirty="0" err="1"/>
              <a:t>підсилюють</a:t>
            </a:r>
            <a:r>
              <a:rPr lang="ru-RU" dirty="0"/>
              <a:t> участь у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</a:t>
            </a:r>
            <a:r>
              <a:rPr lang="ru-RU" dirty="0" err="1"/>
              <a:t>історико-культурних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через </a:t>
            </a:r>
            <a:r>
              <a:rPr lang="ru-RU" dirty="0" err="1"/>
              <a:t>прикладні</a:t>
            </a:r>
            <a:r>
              <a:rPr lang="ru-RU" dirty="0"/>
              <a:t> </a:t>
            </a:r>
            <a:r>
              <a:rPr lang="ru-RU" dirty="0" err="1"/>
              <a:t>наукові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та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обсягу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[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Найбільш відомі музеї світу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4400" b="1" u="sng" dirty="0"/>
              <a:t>Галерея </a:t>
            </a:r>
            <a:r>
              <a:rPr lang="uk-UA" sz="4400" b="1" u="sng" dirty="0" err="1"/>
              <a:t>Уффіці</a:t>
            </a:r>
            <a:r>
              <a:rPr lang="uk-UA" sz="4400" b="1" u="sng" dirty="0"/>
              <a:t> у Флоренції </a:t>
            </a:r>
            <a:r>
              <a:rPr lang="uk-UA" sz="4400" dirty="0"/>
              <a:t>- один з найбільш відвідуваних художніх музеїв світу. Тут зібрані унікальні твори мистецтва: картини художників від Середньовіччя до наших днів, прекрасно збереглися античні скульптури, гобелени і мініатюри.</a:t>
            </a:r>
            <a:endParaRPr lang="uk-UA" sz="44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58044" y="1814474"/>
            <a:ext cx="6864000" cy="514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Галерія</a:t>
            </a:r>
            <a:r>
              <a:rPr lang="uk-UA" dirty="0"/>
              <a:t> </a:t>
            </a:r>
            <a:r>
              <a:rPr lang="uk-UA" dirty="0" err="1"/>
              <a:t>Уффіці</a:t>
            </a:r>
            <a:r>
              <a:rPr lang="uk-UA" dirty="0"/>
              <a:t> у ФЛОРЕНЦІЇ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11327" y="1792171"/>
            <a:ext cx="6787268" cy="529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 Зал Трибуна.</a:t>
            </a:r>
            <a:endParaRPr lang="en-US" dirty="0"/>
          </a:p>
        </p:txBody>
      </p:sp>
      <p:pic>
        <p:nvPicPr>
          <p:cNvPr id="1026" name="Picture 2" descr="https://wikiway.com/upload/iblock/145/5_Zal-Tribuna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20" y="1825625"/>
            <a:ext cx="58321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Музе́й</a:t>
            </a:r>
            <a:r>
              <a:rPr lang="ru-RU" b="1" dirty="0"/>
              <a:t> (</a:t>
            </a:r>
            <a:r>
              <a:rPr lang="ru-RU" b="1" dirty="0" err="1"/>
              <a:t>від</a:t>
            </a:r>
            <a:r>
              <a:rPr lang="ru-RU" b="1" dirty="0"/>
              <a:t> дав.-гр. </a:t>
            </a:r>
            <a:r>
              <a:rPr lang="el-GR" b="1" dirty="0"/>
              <a:t> — «</a:t>
            </a:r>
            <a:r>
              <a:rPr lang="ru-RU" b="1" dirty="0" err="1"/>
              <a:t>дім</a:t>
            </a:r>
            <a:r>
              <a:rPr lang="ru-RU" b="1" dirty="0"/>
              <a:t> Муз»)</a:t>
            </a:r>
            <a:r>
              <a:rPr lang="ru-RU" dirty="0"/>
              <a:t> 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561" y="13684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200" dirty="0"/>
              <a:t>— 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культурно-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освітній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науково-дослідний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заклад,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призначений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вивчення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збереження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пам'яток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природи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матеріальної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духовної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культури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прилучення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громадян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надбань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національної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світової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історико-культурної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спадщини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/>
          </a:p>
          <a:p>
            <a:pPr marL="0" indent="0">
              <a:buNone/>
            </a:pPr>
            <a:r>
              <a:rPr lang="ru-RU" sz="3200" dirty="0"/>
              <a:t>18 </a:t>
            </a:r>
            <a:r>
              <a:rPr lang="ru-RU" sz="3200" dirty="0" err="1"/>
              <a:t>травня</a:t>
            </a:r>
            <a:r>
              <a:rPr lang="ru-RU" sz="3200" dirty="0"/>
              <a:t> </a:t>
            </a:r>
            <a:r>
              <a:rPr lang="ru-RU" sz="3200" dirty="0" err="1"/>
              <a:t>святкується</a:t>
            </a:r>
            <a:r>
              <a:rPr lang="ru-RU" sz="3200" dirty="0"/>
              <a:t> </a:t>
            </a:r>
            <a:r>
              <a:rPr lang="ru-RU" sz="3200" dirty="0" err="1"/>
              <a:t>Міжнародний</a:t>
            </a:r>
            <a:r>
              <a:rPr lang="ru-RU" sz="3200" dirty="0"/>
              <a:t> день </a:t>
            </a:r>
            <a:r>
              <a:rPr lang="ru-RU" sz="3200" dirty="0" err="1"/>
              <a:t>музеїв</a:t>
            </a:r>
            <a:r>
              <a:rPr lang="ru-RU" sz="3200" dirty="0"/>
              <a:t>,  </a:t>
            </a:r>
            <a:r>
              <a:rPr lang="ru-RU" sz="3200" dirty="0" err="1"/>
              <a:t>який</a:t>
            </a:r>
            <a:r>
              <a:rPr lang="ru-RU" sz="3200" dirty="0"/>
              <a:t> у </a:t>
            </a:r>
            <a:r>
              <a:rPr lang="ru-RU" sz="3200" dirty="0" err="1"/>
              <a:t>деяких</a:t>
            </a:r>
            <a:r>
              <a:rPr lang="ru-RU" sz="3200" dirty="0"/>
              <a:t> </a:t>
            </a:r>
            <a:r>
              <a:rPr lang="ru-RU" sz="3200" dirty="0" err="1"/>
              <a:t>країнах</a:t>
            </a:r>
            <a:r>
              <a:rPr lang="ru-RU" sz="3200" dirty="0"/>
              <a:t> проводиться як </a:t>
            </a:r>
            <a:r>
              <a:rPr lang="ru-RU" sz="3200" dirty="0" err="1"/>
              <a:t>Ніч</a:t>
            </a:r>
            <a:r>
              <a:rPr lang="ru-RU" sz="3200" dirty="0"/>
              <a:t> </a:t>
            </a:r>
            <a:r>
              <a:rPr lang="ru-RU" sz="3200" dirty="0" err="1"/>
              <a:t>музеїв</a:t>
            </a:r>
            <a:r>
              <a:rPr lang="ru-RU" sz="3200" dirty="0"/>
              <a:t>.</a:t>
            </a:r>
            <a:endParaRPr 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</a:t>
            </a:r>
            <a:endParaRPr lang="en-US" dirty="0"/>
          </a:p>
        </p:txBody>
      </p:sp>
      <p:pic>
        <p:nvPicPr>
          <p:cNvPr id="2050" name="Picture 2" descr="https://wikiway.com/upload/iblock/f62/6_Zal-Tribuna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38" y="1825625"/>
            <a:ext cx="58783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</a:t>
            </a:r>
            <a:endParaRPr lang="en-US" dirty="0"/>
          </a:p>
        </p:txBody>
      </p:sp>
      <p:pic>
        <p:nvPicPr>
          <p:cNvPr id="3074" name="Picture 2" descr="https://wikiway.com/upload/iblock/a31/7_Odin-iz-zalov-galerei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00" y="1569146"/>
            <a:ext cx="7104000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Тіціан</a:t>
            </a:r>
            <a:r>
              <a:rPr lang="uk-UA" dirty="0"/>
              <a:t>. Венера </a:t>
            </a:r>
            <a:r>
              <a:rPr lang="uk-UA" dirty="0" err="1"/>
              <a:t>Урбінська</a:t>
            </a:r>
            <a:r>
              <a:rPr lang="uk-UA" dirty="0"/>
              <a:t>.</a:t>
            </a:r>
            <a:r>
              <a:rPr lang="uk-UA" b="1" u="sng" dirty="0"/>
              <a:t> 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 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64864" y="1825625"/>
            <a:ext cx="6062272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 Сандро </a:t>
            </a:r>
            <a:r>
              <a:rPr lang="uk-UA" b="1" u="sng" dirty="0" err="1"/>
              <a:t>Боттічеллі</a:t>
            </a:r>
            <a:r>
              <a:rPr lang="uk-UA" b="1" u="sng" dirty="0"/>
              <a:t>  «Весна»</a:t>
            </a:r>
            <a:endParaRPr lang="en-US" dirty="0"/>
          </a:p>
        </p:txBody>
      </p:sp>
      <p:pic>
        <p:nvPicPr>
          <p:cNvPr id="4098" name="Picture 2" descr="https://wikiway.com/upload/iblock/375/13_Sandro-Bottichelli-_Vesna_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95" y="1825625"/>
            <a:ext cx="66306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</a:t>
            </a:r>
            <a:br>
              <a:rPr lang="uk-UA" b="1" u="sng" dirty="0"/>
            </a:br>
            <a:r>
              <a:rPr lang="uk-UA" b="1" u="sng" dirty="0"/>
              <a:t>Сандро </a:t>
            </a:r>
            <a:r>
              <a:rPr lang="uk-UA" b="1" u="sng" dirty="0" err="1"/>
              <a:t>Боттічеллі</a:t>
            </a:r>
            <a:r>
              <a:rPr lang="uk-UA" b="1" u="sng" dirty="0"/>
              <a:t> «Народження Венери» </a:t>
            </a:r>
            <a:endParaRPr lang="en-US" dirty="0"/>
          </a:p>
        </p:txBody>
      </p:sp>
      <p:pic>
        <p:nvPicPr>
          <p:cNvPr id="5122" name="Picture 2" descr="https://wikiway.com/upload/iblock/9ba/14_Sandro-Bottichelli-_Rozhdenie-Venery_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8" y="1690688"/>
            <a:ext cx="6816962" cy="462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 Венера </a:t>
            </a:r>
            <a:r>
              <a:rPr lang="uk-UA" b="1" u="sng" dirty="0" err="1"/>
              <a:t>Медічі</a:t>
            </a:r>
            <a:r>
              <a:rPr lang="uk-UA" b="1" u="sng" dirty="0"/>
              <a:t>.</a:t>
            </a:r>
            <a:endParaRPr lang="en-US" dirty="0"/>
          </a:p>
        </p:txBody>
      </p:sp>
      <p:pic>
        <p:nvPicPr>
          <p:cNvPr id="6146" name="Picture 2" descr="https://wikiway.com/upload/iblock/31d/19_Venera-Medichi_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559" y="1825625"/>
            <a:ext cx="59728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 </a:t>
            </a:r>
            <a:endParaRPr lang="en-US" dirty="0"/>
          </a:p>
        </p:txBody>
      </p:sp>
      <p:pic>
        <p:nvPicPr>
          <p:cNvPr id="7170" name="Picture 2" descr="https://wikiway.com/upload/iblock/747/20_V-zalakh-galerei-Uffitsi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20" y="1825625"/>
            <a:ext cx="58321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Черга в </a:t>
            </a:r>
            <a:r>
              <a:rPr lang="uk-UA" b="1" u="sng" dirty="0"/>
              <a:t>Галерею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 </a:t>
            </a:r>
            <a:endParaRPr lang="en-US" dirty="0"/>
          </a:p>
        </p:txBody>
      </p:sp>
      <p:pic>
        <p:nvPicPr>
          <p:cNvPr id="8194" name="Picture 2" descr="https://wikiway.com/upload/iblock/813/21_Ochered-v-kassu-galerei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04" y="1598984"/>
            <a:ext cx="6589542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b="1" u="sng" dirty="0"/>
              <a:t>Музеї Ватикану</a:t>
            </a:r>
            <a:endParaRPr lang="en-US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51" y="1293542"/>
            <a:ext cx="10785088" cy="5400000"/>
          </a:xfrm>
        </p:spPr>
        <p:txBody>
          <a:bodyPr>
            <a:normAutofit fontScale="92500" lnSpcReduction="10000"/>
          </a:bodyPr>
          <a:lstStyle/>
          <a:p>
            <a:pPr algn="just" fontAlgn="base"/>
            <a:r>
              <a:rPr lang="ru-RU" sz="3600" b="1" u="sng" dirty="0" err="1"/>
              <a:t>Пінакотека</a:t>
            </a:r>
            <a:r>
              <a:rPr lang="ru-RU" sz="3600" b="1" u="sng" dirty="0"/>
              <a:t> Ватикану</a:t>
            </a:r>
            <a:r>
              <a:rPr lang="ru-RU" sz="3600" dirty="0"/>
              <a:t> </a:t>
            </a:r>
            <a:r>
              <a:rPr lang="ru-RU" sz="3500" i="1" dirty="0"/>
              <a:t>(</a:t>
            </a:r>
            <a:r>
              <a:rPr lang="ru-RU" sz="3500" i="1" dirty="0" err="1"/>
              <a:t>італ</a:t>
            </a:r>
            <a:r>
              <a:rPr lang="ru-RU" sz="3500" i="1" dirty="0"/>
              <a:t>. </a:t>
            </a:r>
            <a:r>
              <a:rPr lang="en-US" sz="3500" i="1" dirty="0"/>
              <a:t>Pinacoteca </a:t>
            </a:r>
            <a:r>
              <a:rPr lang="en-US" sz="3500" i="1" dirty="0" err="1"/>
              <a:t>Vaticana</a:t>
            </a:r>
            <a:r>
              <a:rPr lang="en-US" sz="3500" i="1" dirty="0"/>
              <a:t>)</a:t>
            </a:r>
            <a:r>
              <a:rPr lang="en-US" sz="3500" dirty="0"/>
              <a:t> – </a:t>
            </a:r>
            <a:r>
              <a:rPr lang="ru-RU" sz="3500" dirty="0" err="1"/>
              <a:t>це</a:t>
            </a:r>
            <a:r>
              <a:rPr lang="ru-RU" sz="3500" dirty="0"/>
              <a:t> </a:t>
            </a:r>
            <a:r>
              <a:rPr lang="ru-RU" sz="3500" dirty="0" err="1"/>
              <a:t>зібрання</a:t>
            </a:r>
            <a:r>
              <a:rPr lang="ru-RU" sz="3500" dirty="0"/>
              <a:t> картин, </a:t>
            </a:r>
            <a:r>
              <a:rPr lang="ru-RU" sz="3500" dirty="0" err="1"/>
              <a:t>засноване</a:t>
            </a:r>
            <a:r>
              <a:rPr lang="ru-RU" sz="3500" dirty="0"/>
              <a:t> в </a:t>
            </a:r>
            <a:r>
              <a:rPr lang="en-US" sz="3500" dirty="0"/>
              <a:t>XVIII </a:t>
            </a:r>
            <a:r>
              <a:rPr lang="ru-RU" sz="3500" dirty="0"/>
              <a:t>ст. папою </a:t>
            </a:r>
            <a:r>
              <a:rPr lang="ru-RU" sz="3500" dirty="0" err="1"/>
              <a:t>Пієм</a:t>
            </a:r>
            <a:r>
              <a:rPr lang="ru-RU" sz="3500" dirty="0"/>
              <a:t> </a:t>
            </a:r>
            <a:r>
              <a:rPr lang="en-US" sz="3500" dirty="0"/>
              <a:t>V, </a:t>
            </a:r>
            <a:r>
              <a:rPr lang="ru-RU" sz="3500" dirty="0"/>
              <a:t>в </a:t>
            </a:r>
            <a:r>
              <a:rPr lang="ru-RU" sz="3500" dirty="0" err="1"/>
              <a:t>якому</a:t>
            </a:r>
            <a:r>
              <a:rPr lang="ru-RU" sz="3500" dirty="0"/>
              <a:t> представлено </a:t>
            </a:r>
            <a:r>
              <a:rPr lang="ru-RU" sz="3500" dirty="0" err="1"/>
              <a:t>понад</a:t>
            </a:r>
            <a:r>
              <a:rPr lang="ru-RU" sz="3500" dirty="0"/>
              <a:t> 450 полотен. </a:t>
            </a:r>
            <a:r>
              <a:rPr lang="ru-RU" sz="3500" dirty="0" err="1"/>
              <a:t>Картини</a:t>
            </a:r>
            <a:r>
              <a:rPr lang="ru-RU" sz="3500" dirty="0"/>
              <a:t> </a:t>
            </a:r>
            <a:r>
              <a:rPr lang="ru-RU" sz="3500" dirty="0" err="1"/>
              <a:t>розташовані</a:t>
            </a:r>
            <a:r>
              <a:rPr lang="ru-RU" sz="3500" dirty="0"/>
              <a:t> в </a:t>
            </a:r>
            <a:r>
              <a:rPr lang="ru-RU" sz="3500" dirty="0" err="1"/>
              <a:t>хронологічному</a:t>
            </a:r>
            <a:r>
              <a:rPr lang="ru-RU" sz="3500" dirty="0"/>
              <a:t> порядку. </a:t>
            </a:r>
            <a:r>
              <a:rPr lang="ru-RU" sz="3500" dirty="0" err="1"/>
              <a:t>Це</a:t>
            </a:r>
            <a:r>
              <a:rPr lang="ru-RU" sz="3500" dirty="0"/>
              <a:t> </a:t>
            </a:r>
            <a:r>
              <a:rPr lang="ru-RU" sz="3500" dirty="0" err="1"/>
              <a:t>європейські</a:t>
            </a:r>
            <a:r>
              <a:rPr lang="ru-RU" sz="3500" dirty="0"/>
              <a:t> та </a:t>
            </a:r>
            <a:r>
              <a:rPr lang="ru-RU" sz="3500" dirty="0" err="1"/>
              <a:t>візантійські</a:t>
            </a:r>
            <a:r>
              <a:rPr lang="ru-RU" sz="3500" dirty="0"/>
              <a:t> </a:t>
            </a:r>
            <a:r>
              <a:rPr lang="ru-RU" sz="3500" dirty="0" err="1"/>
              <a:t>художні</a:t>
            </a:r>
            <a:r>
              <a:rPr lang="ru-RU" sz="3500" dirty="0"/>
              <a:t> </a:t>
            </a:r>
            <a:r>
              <a:rPr lang="ru-RU" sz="3500" dirty="0" err="1"/>
              <a:t>шедеври</a:t>
            </a:r>
            <a:r>
              <a:rPr lang="ru-RU" sz="3500" dirty="0"/>
              <a:t> </a:t>
            </a:r>
            <a:r>
              <a:rPr lang="en-US" sz="3500" dirty="0"/>
              <a:t>XII-XIX </a:t>
            </a:r>
            <a:r>
              <a:rPr lang="ru-RU" sz="3500" dirty="0" err="1"/>
              <a:t>століть</a:t>
            </a:r>
            <a:r>
              <a:rPr lang="ru-RU" sz="3500" dirty="0"/>
              <a:t>, </a:t>
            </a:r>
            <a:r>
              <a:rPr lang="ru-RU" sz="3500" dirty="0" err="1"/>
              <a:t>найбільше</a:t>
            </a:r>
            <a:r>
              <a:rPr lang="ru-RU" sz="3500" dirty="0"/>
              <a:t> </a:t>
            </a:r>
            <a:r>
              <a:rPr lang="ru-RU" sz="3500" dirty="0" err="1"/>
              <a:t>зібрання</a:t>
            </a:r>
            <a:r>
              <a:rPr lang="ru-RU" sz="3500" dirty="0"/>
              <a:t> </a:t>
            </a:r>
            <a:r>
              <a:rPr lang="ru-RU" sz="3500" dirty="0" err="1"/>
              <a:t>робіт</a:t>
            </a:r>
            <a:r>
              <a:rPr lang="ru-RU" sz="3500" dirty="0"/>
              <a:t> </a:t>
            </a:r>
            <a:r>
              <a:rPr lang="ru-RU" sz="3500" dirty="0" err="1"/>
              <a:t>італійських</a:t>
            </a:r>
            <a:r>
              <a:rPr lang="ru-RU" sz="3500" dirty="0"/>
              <a:t> </a:t>
            </a:r>
            <a:r>
              <a:rPr lang="ru-RU" sz="3500" dirty="0" err="1"/>
              <a:t>майстрів</a:t>
            </a:r>
            <a:r>
              <a:rPr lang="ru-RU" sz="3500" dirty="0"/>
              <a:t>, </a:t>
            </a:r>
            <a:r>
              <a:rPr lang="ru-RU" sz="3500" dirty="0" err="1"/>
              <a:t>колекцію</a:t>
            </a:r>
            <a:r>
              <a:rPr lang="ru-RU" sz="3500" dirty="0"/>
              <a:t> </a:t>
            </a:r>
            <a:r>
              <a:rPr lang="ru-RU" sz="3500" dirty="0" err="1"/>
              <a:t>вівтарного</a:t>
            </a:r>
            <a:r>
              <a:rPr lang="ru-RU" sz="3500" dirty="0"/>
              <a:t> </a:t>
            </a:r>
            <a:r>
              <a:rPr lang="ru-RU" sz="3500" dirty="0" err="1"/>
              <a:t>розпису</a:t>
            </a:r>
            <a:r>
              <a:rPr lang="ru-RU" sz="3500" dirty="0"/>
              <a:t>. Основу </a:t>
            </a:r>
            <a:r>
              <a:rPr lang="ru-RU" sz="3500" dirty="0" err="1"/>
              <a:t>експозиції</a:t>
            </a:r>
            <a:r>
              <a:rPr lang="ru-RU" sz="3500" dirty="0"/>
              <a:t> становить </a:t>
            </a:r>
            <a:r>
              <a:rPr lang="ru-RU" sz="3500" dirty="0" err="1"/>
              <a:t>релігійний</a:t>
            </a:r>
            <a:r>
              <a:rPr lang="ru-RU" sz="3500" dirty="0"/>
              <a:t> </a:t>
            </a:r>
            <a:r>
              <a:rPr lang="ru-RU" sz="3500" dirty="0" err="1"/>
              <a:t>живопис</a:t>
            </a:r>
            <a:r>
              <a:rPr lang="ru-RU" sz="3500" dirty="0"/>
              <a:t>.</a:t>
            </a:r>
            <a:endParaRPr lang="ru-RU" sz="3500" dirty="0"/>
          </a:p>
          <a:p>
            <a:pPr algn="just" fontAlgn="base"/>
            <a:r>
              <a:rPr lang="ru-RU" sz="3500" dirty="0"/>
              <a:t> Тут </a:t>
            </a:r>
            <a:r>
              <a:rPr lang="ru-RU" sz="3500" dirty="0" err="1"/>
              <a:t>можна</a:t>
            </a:r>
            <a:r>
              <a:rPr lang="ru-RU" sz="3500" dirty="0"/>
              <a:t> </a:t>
            </a:r>
            <a:r>
              <a:rPr lang="ru-RU" sz="3500" dirty="0" err="1"/>
              <a:t>побачити</a:t>
            </a:r>
            <a:r>
              <a:rPr lang="ru-RU" sz="3500" dirty="0"/>
              <a:t> </a:t>
            </a:r>
            <a:r>
              <a:rPr lang="ru-RU" sz="3500" dirty="0" err="1"/>
              <a:t>дорогоцінні</a:t>
            </a:r>
            <a:r>
              <a:rPr lang="ru-RU" sz="3500" dirty="0"/>
              <a:t> </a:t>
            </a:r>
            <a:r>
              <a:rPr lang="ru-RU" sz="3500" dirty="0" err="1"/>
              <a:t>оригінали</a:t>
            </a:r>
            <a:r>
              <a:rPr lang="ru-RU" sz="3500" dirty="0"/>
              <a:t> </a:t>
            </a:r>
            <a:r>
              <a:rPr lang="ru-RU" sz="3500" dirty="0" err="1"/>
              <a:t>робіт</a:t>
            </a:r>
            <a:r>
              <a:rPr lang="ru-RU" sz="3500" dirty="0"/>
              <a:t> </a:t>
            </a:r>
            <a:r>
              <a:rPr lang="ru-RU" sz="3500" dirty="0" err="1"/>
              <a:t>Рафаеля</a:t>
            </a:r>
            <a:r>
              <a:rPr lang="ru-RU" sz="3500" dirty="0"/>
              <a:t>, </a:t>
            </a:r>
            <a:r>
              <a:rPr lang="ru-RU" sz="3500" dirty="0" err="1"/>
              <a:t>Джотто</a:t>
            </a:r>
            <a:r>
              <a:rPr lang="ru-RU" sz="3500" dirty="0"/>
              <a:t>, Караваджо, </a:t>
            </a:r>
            <a:r>
              <a:rPr lang="ru-RU" sz="3500" dirty="0" err="1"/>
              <a:t>Тіціана</a:t>
            </a:r>
            <a:r>
              <a:rPr lang="ru-RU" sz="3500" dirty="0"/>
              <a:t>, Леонардо да </a:t>
            </a:r>
            <a:r>
              <a:rPr lang="ru-RU" sz="3500" dirty="0" err="1"/>
              <a:t>Вінчі</a:t>
            </a:r>
            <a:r>
              <a:rPr lang="ru-RU" sz="3500" dirty="0"/>
              <a:t> та </a:t>
            </a:r>
            <a:r>
              <a:rPr lang="ru-RU" sz="3500" dirty="0" err="1"/>
              <a:t>інших</a:t>
            </a:r>
            <a:r>
              <a:rPr lang="ru-RU" sz="3500" dirty="0"/>
              <a:t> </a:t>
            </a:r>
            <a:r>
              <a:rPr lang="ru-RU" sz="3500" dirty="0" err="1"/>
              <a:t>геніальних</a:t>
            </a:r>
            <a:r>
              <a:rPr lang="ru-RU" sz="3500" dirty="0"/>
              <a:t> </a:t>
            </a:r>
            <a:r>
              <a:rPr lang="ru-RU" sz="3500" dirty="0" err="1"/>
              <a:t>майстрів</a:t>
            </a:r>
            <a:r>
              <a:rPr lang="ru-RU" sz="3500" dirty="0"/>
              <a:t> </a:t>
            </a:r>
            <a:r>
              <a:rPr lang="ru-RU" sz="3500" dirty="0" err="1"/>
              <a:t>епохи</a:t>
            </a:r>
            <a:r>
              <a:rPr lang="ru-RU" sz="3500" dirty="0"/>
              <a:t> </a:t>
            </a:r>
            <a:r>
              <a:rPr lang="ru-RU" sz="3500" dirty="0" err="1"/>
              <a:t>Відродження</a:t>
            </a:r>
            <a:r>
              <a:rPr lang="ru-RU" sz="3500" dirty="0"/>
              <a:t>. «</a:t>
            </a:r>
            <a:r>
              <a:rPr lang="ru-RU" sz="3500" dirty="0" err="1"/>
              <a:t>Коронування</a:t>
            </a:r>
            <a:r>
              <a:rPr lang="ru-RU" sz="3500" dirty="0"/>
              <a:t> </a:t>
            </a:r>
            <a:r>
              <a:rPr lang="ru-RU" sz="3500" dirty="0" err="1"/>
              <a:t>Діви</a:t>
            </a:r>
            <a:r>
              <a:rPr lang="ru-RU" sz="3500" dirty="0"/>
              <a:t> </a:t>
            </a:r>
            <a:r>
              <a:rPr lang="ru-RU" sz="3500" dirty="0" err="1"/>
              <a:t>Марії</a:t>
            </a:r>
            <a:r>
              <a:rPr lang="ru-RU" sz="3500" dirty="0"/>
              <a:t>» </a:t>
            </a:r>
            <a:r>
              <a:rPr lang="ru-RU" sz="3500" dirty="0" err="1"/>
              <a:t>Рафаеля</a:t>
            </a:r>
            <a:r>
              <a:rPr lang="ru-RU" sz="3500" dirty="0"/>
              <a:t>, </a:t>
            </a:r>
            <a:r>
              <a:rPr lang="ru-RU" sz="3500" dirty="0" err="1"/>
              <a:t>єдина</a:t>
            </a:r>
            <a:r>
              <a:rPr lang="ru-RU" sz="3500" dirty="0"/>
              <a:t> в </a:t>
            </a:r>
            <a:r>
              <a:rPr lang="ru-RU" sz="3500" dirty="0" err="1"/>
              <a:t>Римі</a:t>
            </a:r>
            <a:r>
              <a:rPr lang="ru-RU" sz="3500" dirty="0"/>
              <a:t> картина </a:t>
            </a:r>
            <a:r>
              <a:rPr lang="ru-RU" sz="3500" dirty="0" err="1"/>
              <a:t>геніального</a:t>
            </a:r>
            <a:r>
              <a:rPr lang="ru-RU" sz="3500" dirty="0"/>
              <a:t> Леонардо «</a:t>
            </a:r>
            <a:r>
              <a:rPr lang="ru-RU" sz="3500" dirty="0" err="1"/>
              <a:t>Блаженний</a:t>
            </a:r>
            <a:r>
              <a:rPr lang="ru-RU" sz="3500" dirty="0"/>
              <a:t> </a:t>
            </a:r>
            <a:r>
              <a:rPr lang="ru-RU" sz="3500" dirty="0" err="1"/>
              <a:t>Ієронім</a:t>
            </a:r>
            <a:r>
              <a:rPr lang="ru-RU" sz="3500" dirty="0"/>
              <a:t>», полотно Караваджо «</a:t>
            </a:r>
            <a:r>
              <a:rPr lang="ru-RU" sz="3500" dirty="0" err="1"/>
              <a:t>Поховання</a:t>
            </a:r>
            <a:r>
              <a:rPr lang="ru-RU" sz="3500" dirty="0"/>
              <a:t> Христа».</a:t>
            </a:r>
            <a:endParaRPr lang="ru-RU" sz="35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Сікстинська</a:t>
            </a:r>
            <a:r>
              <a:rPr lang="ru-RU" b="1" dirty="0"/>
              <a:t> капелла</a:t>
            </a:r>
            <a:br>
              <a:rPr lang="ru-RU" b="1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922" y="1014761"/>
            <a:ext cx="10695878" cy="554400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dirty="0" err="1"/>
              <a:t>Сікстинська</a:t>
            </a:r>
            <a:r>
              <a:rPr lang="ru-RU" dirty="0"/>
              <a:t> </a:t>
            </a:r>
            <a:r>
              <a:rPr lang="ru-RU" dirty="0" err="1"/>
              <a:t>Капела</a:t>
            </a:r>
            <a:r>
              <a:rPr lang="ru-RU" dirty="0"/>
              <a:t> </a:t>
            </a:r>
            <a:r>
              <a:rPr lang="ru-RU" i="1" dirty="0"/>
              <a:t>(</a:t>
            </a:r>
            <a:r>
              <a:rPr lang="ru-RU" i="1" dirty="0" err="1"/>
              <a:t>італ</a:t>
            </a:r>
            <a:r>
              <a:rPr lang="ru-RU" i="1" dirty="0"/>
              <a:t>.</a:t>
            </a:r>
            <a:r>
              <a:rPr lang="ru-RU" dirty="0"/>
              <a:t> </a:t>
            </a:r>
            <a:r>
              <a:rPr lang="en-US" i="1" dirty="0"/>
              <a:t>Cappella </a:t>
            </a:r>
            <a:r>
              <a:rPr lang="en-US" i="1" dirty="0" err="1"/>
              <a:t>Sistina</a:t>
            </a:r>
            <a:r>
              <a:rPr lang="en-US" i="1" dirty="0"/>
              <a:t>)</a:t>
            </a:r>
            <a:r>
              <a:rPr lang="en-US" dirty="0"/>
              <a:t> – </a:t>
            </a:r>
            <a:r>
              <a:rPr lang="ru-RU" dirty="0" err="1"/>
              <a:t>колишня</a:t>
            </a:r>
            <a:r>
              <a:rPr lang="ru-RU" dirty="0"/>
              <a:t> </a:t>
            </a:r>
            <a:r>
              <a:rPr lang="ru-RU" dirty="0" err="1"/>
              <a:t>домашня</a:t>
            </a:r>
            <a:r>
              <a:rPr lang="ru-RU" dirty="0"/>
              <a:t> </a:t>
            </a:r>
            <a:r>
              <a:rPr lang="ru-RU" dirty="0" err="1"/>
              <a:t>церква</a:t>
            </a:r>
            <a:r>
              <a:rPr lang="ru-RU" dirty="0"/>
              <a:t> в </a:t>
            </a:r>
            <a:r>
              <a:rPr lang="ru-RU" dirty="0" err="1"/>
              <a:t>Ватикані</a:t>
            </a:r>
            <a:r>
              <a:rPr lang="ru-RU" dirty="0"/>
              <a:t>, </a:t>
            </a:r>
            <a:r>
              <a:rPr lang="ru-RU" dirty="0" err="1"/>
              <a:t>побудована</a:t>
            </a:r>
            <a:r>
              <a:rPr lang="ru-RU" dirty="0"/>
              <a:t> з 1473 по 1481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архітектором</a:t>
            </a:r>
            <a:r>
              <a:rPr lang="ru-RU" dirty="0"/>
              <a:t> Джорджем де </a:t>
            </a:r>
            <a:r>
              <a:rPr lang="ru-RU" dirty="0" err="1"/>
              <a:t>Дольчі</a:t>
            </a:r>
            <a:r>
              <a:rPr lang="ru-RU" dirty="0"/>
              <a:t>, за </a:t>
            </a:r>
            <a:r>
              <a:rPr lang="ru-RU" dirty="0" err="1"/>
              <a:t>наполяганням</a:t>
            </a:r>
            <a:r>
              <a:rPr lang="ru-RU" dirty="0"/>
              <a:t> </a:t>
            </a:r>
            <a:r>
              <a:rPr lang="ru-RU" dirty="0" err="1"/>
              <a:t>папи</a:t>
            </a:r>
            <a:r>
              <a:rPr lang="ru-RU" dirty="0"/>
              <a:t> </a:t>
            </a:r>
            <a:r>
              <a:rPr lang="ru-RU" dirty="0" err="1"/>
              <a:t>римського</a:t>
            </a:r>
            <a:r>
              <a:rPr lang="ru-RU" dirty="0"/>
              <a:t> </a:t>
            </a:r>
            <a:r>
              <a:rPr lang="ru-RU" dirty="0" err="1"/>
              <a:t>Сікста</a:t>
            </a:r>
            <a:r>
              <a:rPr lang="ru-RU" dirty="0"/>
              <a:t> </a:t>
            </a:r>
            <a:r>
              <a:rPr lang="en-US" dirty="0"/>
              <a:t>IV, </a:t>
            </a:r>
            <a:r>
              <a:rPr lang="ru-RU" dirty="0" err="1"/>
              <a:t>звідки</a:t>
            </a:r>
            <a:r>
              <a:rPr lang="ru-RU" dirty="0"/>
              <a:t> й походить </a:t>
            </a:r>
            <a:r>
              <a:rPr lang="ru-RU" dirty="0" err="1"/>
              <a:t>назва</a:t>
            </a:r>
            <a:r>
              <a:rPr lang="ru-RU" dirty="0"/>
              <a:t>.</a:t>
            </a:r>
            <a:endParaRPr lang="ru-RU" dirty="0"/>
          </a:p>
          <a:p>
            <a:pPr fontAlgn="base"/>
            <a:r>
              <a:rPr lang="ru-RU" dirty="0" err="1"/>
              <a:t>Стіни</a:t>
            </a:r>
            <a:r>
              <a:rPr lang="ru-RU" dirty="0"/>
              <a:t> в </a:t>
            </a:r>
            <a:r>
              <a:rPr lang="ru-RU" dirty="0" err="1"/>
              <a:t>капелі</a:t>
            </a:r>
            <a:r>
              <a:rPr lang="ru-RU" dirty="0"/>
              <a:t> </a:t>
            </a:r>
            <a:r>
              <a:rPr lang="ru-RU" dirty="0" err="1"/>
              <a:t>розписані</a:t>
            </a:r>
            <a:r>
              <a:rPr lang="ru-RU" dirty="0"/>
              <a:t> сценами,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розповідають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Мойсея</a:t>
            </a:r>
            <a:r>
              <a:rPr lang="ru-RU" dirty="0"/>
              <a:t> та </a:t>
            </a:r>
            <a:r>
              <a:rPr lang="ru-RU" dirty="0" err="1"/>
              <a:t>різним</a:t>
            </a:r>
            <a:r>
              <a:rPr lang="ru-RU" dirty="0"/>
              <a:t> </a:t>
            </a:r>
            <a:r>
              <a:rPr lang="ru-RU" dirty="0" err="1"/>
              <a:t>історіям</a:t>
            </a:r>
            <a:r>
              <a:rPr lang="ru-RU" dirty="0"/>
              <a:t> з </a:t>
            </a:r>
            <a:r>
              <a:rPr lang="ru-RU" dirty="0" err="1"/>
              <a:t>життя</a:t>
            </a:r>
            <a:r>
              <a:rPr lang="ru-RU" dirty="0"/>
              <a:t> Христа. Над </a:t>
            </a:r>
            <a:r>
              <a:rPr lang="ru-RU" dirty="0" err="1"/>
              <a:t>розписом</a:t>
            </a:r>
            <a:r>
              <a:rPr lang="ru-RU" dirty="0"/>
              <a:t> </a:t>
            </a:r>
            <a:r>
              <a:rPr lang="ru-RU" dirty="0" err="1"/>
              <a:t>працювали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художники </a:t>
            </a:r>
            <a:r>
              <a:rPr lang="ru-RU" dirty="0" err="1"/>
              <a:t>Відродження</a:t>
            </a:r>
            <a:r>
              <a:rPr lang="ru-RU" dirty="0"/>
              <a:t>: </a:t>
            </a:r>
            <a:r>
              <a:rPr lang="ru-RU" dirty="0" err="1"/>
              <a:t>Сандро</a:t>
            </a:r>
            <a:r>
              <a:rPr lang="ru-RU" dirty="0"/>
              <a:t> </a:t>
            </a:r>
            <a:r>
              <a:rPr lang="ru-RU" dirty="0" err="1"/>
              <a:t>Боттічеллі</a:t>
            </a:r>
            <a:r>
              <a:rPr lang="ru-RU" dirty="0"/>
              <a:t> (</a:t>
            </a:r>
            <a:r>
              <a:rPr lang="en-US" dirty="0"/>
              <a:t>Sandro Botticelli), </a:t>
            </a:r>
            <a:r>
              <a:rPr lang="ru-RU" dirty="0" err="1"/>
              <a:t>Доменіко</a:t>
            </a:r>
            <a:r>
              <a:rPr lang="ru-RU" dirty="0"/>
              <a:t> </a:t>
            </a:r>
            <a:r>
              <a:rPr lang="ru-RU" dirty="0" err="1"/>
              <a:t>Гірландайо</a:t>
            </a:r>
            <a:r>
              <a:rPr lang="ru-RU" dirty="0"/>
              <a:t> (</a:t>
            </a:r>
            <a:r>
              <a:rPr lang="en-US" dirty="0"/>
              <a:t>Domenico Ghirlandaio) </a:t>
            </a:r>
            <a:r>
              <a:rPr lang="ru-RU" dirty="0"/>
              <a:t>і </a:t>
            </a:r>
            <a:r>
              <a:rPr lang="ru-RU" dirty="0" err="1"/>
              <a:t>П’єтро</a:t>
            </a:r>
            <a:r>
              <a:rPr lang="ru-RU" dirty="0"/>
              <a:t> </a:t>
            </a:r>
            <a:r>
              <a:rPr lang="ru-RU" dirty="0" err="1"/>
              <a:t>Перуджино</a:t>
            </a:r>
            <a:r>
              <a:rPr lang="ru-RU" dirty="0"/>
              <a:t> (</a:t>
            </a:r>
            <a:r>
              <a:rPr lang="en-US" dirty="0"/>
              <a:t>Pietro Perugino).</a:t>
            </a:r>
            <a:endParaRPr lang="en-US" dirty="0"/>
          </a:p>
          <a:p>
            <a:pPr fontAlgn="base"/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звід</a:t>
            </a:r>
            <a:r>
              <a:rPr lang="ru-RU" dirty="0"/>
              <a:t> капели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прикрашений</a:t>
            </a:r>
            <a:r>
              <a:rPr lang="ru-RU" dirty="0"/>
              <a:t> </a:t>
            </a:r>
            <a:r>
              <a:rPr lang="ru-RU" dirty="0" err="1"/>
              <a:t>зоряним</a:t>
            </a:r>
            <a:r>
              <a:rPr lang="ru-RU" dirty="0"/>
              <a:t> небом, але в 1504 </a:t>
            </a:r>
            <a:r>
              <a:rPr lang="ru-RU" dirty="0" err="1"/>
              <a:t>році</a:t>
            </a:r>
            <a:r>
              <a:rPr lang="ru-RU" dirty="0"/>
              <a:t> на </a:t>
            </a:r>
            <a:r>
              <a:rPr lang="ru-RU" dirty="0" err="1"/>
              <a:t>стелі</a:t>
            </a:r>
            <a:r>
              <a:rPr lang="ru-RU" dirty="0"/>
              <a:t> </a:t>
            </a:r>
            <a:r>
              <a:rPr lang="ru-RU" dirty="0" err="1"/>
              <a:t>утворилася</a:t>
            </a:r>
            <a:r>
              <a:rPr lang="ru-RU" dirty="0"/>
              <a:t> </a:t>
            </a:r>
            <a:r>
              <a:rPr lang="ru-RU" dirty="0" err="1"/>
              <a:t>тріщина</a:t>
            </a:r>
            <a:r>
              <a:rPr lang="ru-RU" dirty="0"/>
              <a:t>, тому </a:t>
            </a:r>
            <a:r>
              <a:rPr lang="ru-RU" dirty="0" err="1"/>
              <a:t>була</a:t>
            </a:r>
            <a:r>
              <a:rPr lang="ru-RU" dirty="0"/>
              <a:t> проведена </a:t>
            </a:r>
            <a:r>
              <a:rPr lang="ru-RU" dirty="0" err="1"/>
              <a:t>реставрація</a:t>
            </a:r>
            <a:r>
              <a:rPr lang="ru-RU" dirty="0"/>
              <a:t>,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звід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прикрашений</a:t>
            </a:r>
            <a:r>
              <a:rPr lang="ru-RU" dirty="0"/>
              <a:t> фресками самим </a:t>
            </a:r>
            <a:r>
              <a:rPr lang="ru-RU" dirty="0" err="1"/>
              <a:t>Мікеланджело</a:t>
            </a:r>
            <a:r>
              <a:rPr lang="ru-RU" dirty="0"/>
              <a:t> (</a:t>
            </a:r>
            <a:r>
              <a:rPr lang="en-US" dirty="0"/>
              <a:t>Michelangelo </a:t>
            </a:r>
            <a:r>
              <a:rPr lang="en-US" dirty="0" err="1"/>
              <a:t>Buonarroti</a:t>
            </a:r>
            <a:r>
              <a:rPr lang="en-US" dirty="0"/>
              <a:t>).</a:t>
            </a:r>
            <a:endParaRPr lang="en-US" dirty="0"/>
          </a:p>
          <a:p>
            <a:pPr fontAlgn="base"/>
            <a:r>
              <a:rPr lang="ru-RU" dirty="0"/>
              <a:t>Як </a:t>
            </a:r>
            <a:r>
              <a:rPr lang="ru-RU" dirty="0" err="1"/>
              <a:t>відомо</a:t>
            </a:r>
            <a:r>
              <a:rPr lang="ru-RU" dirty="0"/>
              <a:t>, </a:t>
            </a:r>
            <a:r>
              <a:rPr lang="ru-RU" dirty="0" err="1"/>
              <a:t>Мікеланджело</a:t>
            </a:r>
            <a:r>
              <a:rPr lang="ru-RU" dirty="0"/>
              <a:t>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скульптором, і сам </a:t>
            </a:r>
            <a:r>
              <a:rPr lang="ru-RU" dirty="0" err="1"/>
              <a:t>він</a:t>
            </a:r>
            <a:r>
              <a:rPr lang="ru-RU" dirty="0"/>
              <a:t> себе як </a:t>
            </a:r>
            <a:r>
              <a:rPr lang="ru-RU" dirty="0" err="1"/>
              <a:t>митця</a:t>
            </a:r>
            <a:r>
              <a:rPr lang="ru-RU" dirty="0"/>
              <a:t> не </a:t>
            </a:r>
            <a:r>
              <a:rPr lang="ru-RU" dirty="0" err="1"/>
              <a:t>позиціонував</a:t>
            </a:r>
            <a:r>
              <a:rPr lang="ru-RU" dirty="0"/>
              <a:t>, тому для Микеланджело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справжній</a:t>
            </a:r>
            <a:r>
              <a:rPr lang="ru-RU" dirty="0"/>
              <a:t> </a:t>
            </a:r>
            <a:r>
              <a:rPr lang="ru-RU" dirty="0" err="1"/>
              <a:t>виклик</a:t>
            </a:r>
            <a:r>
              <a:rPr lang="ru-RU" dirty="0"/>
              <a:t>. Шедевр в </a:t>
            </a:r>
            <a:r>
              <a:rPr lang="ru-RU" dirty="0" err="1"/>
              <a:t>Сікстинській</a:t>
            </a:r>
            <a:r>
              <a:rPr lang="ru-RU" dirty="0"/>
              <a:t> </a:t>
            </a:r>
            <a:r>
              <a:rPr lang="ru-RU" dirty="0" err="1"/>
              <a:t>капелі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створив в </a:t>
            </a:r>
            <a:r>
              <a:rPr lang="ru-RU" dirty="0" err="1"/>
              <a:t>самотужки</a:t>
            </a:r>
            <a:r>
              <a:rPr lang="ru-RU" dirty="0"/>
              <a:t> за </a:t>
            </a:r>
            <a:r>
              <a:rPr lang="ru-RU" dirty="0" err="1"/>
              <a:t>п’ять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! Теми - «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», «</a:t>
            </a:r>
            <a:r>
              <a:rPr lang="ru-RU" dirty="0" err="1"/>
              <a:t>Страшний</a:t>
            </a:r>
            <a:r>
              <a:rPr lang="ru-RU" dirty="0"/>
              <a:t> суд»).</a:t>
            </a:r>
            <a:endParaRPr lang="ru-RU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latin typeface="Arial Black" panose="020B0A04020102020204" pitchFamily="34" charset="0"/>
              </a:rPr>
              <a:t>Спочатку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поняття</a:t>
            </a:r>
            <a:r>
              <a:rPr lang="en-US" dirty="0">
                <a:latin typeface="Arial Black" panose="020B0A04020102020204" pitchFamily="34" charset="0"/>
              </a:rPr>
              <a:t> “</a:t>
            </a:r>
            <a:r>
              <a:rPr lang="uk-UA" dirty="0">
                <a:latin typeface="Arial Black" panose="020B0A04020102020204" pitchFamily="34" charset="0"/>
              </a:rPr>
              <a:t>МУЗЕЙ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931" y="1468786"/>
            <a:ext cx="10515600" cy="5400000"/>
          </a:xfrm>
        </p:spPr>
        <p:txBody>
          <a:bodyPr>
            <a:noAutofit/>
          </a:bodyPr>
          <a:lstStyle/>
          <a:p>
            <a:r>
              <a:rPr lang="ru-RU" sz="3200" dirty="0"/>
              <a:t>означало </a:t>
            </a:r>
            <a:r>
              <a:rPr lang="ru-RU" sz="3200" dirty="0" err="1"/>
              <a:t>колекцію</a:t>
            </a:r>
            <a:r>
              <a:rPr lang="ru-RU" sz="3200" dirty="0"/>
              <a:t> </a:t>
            </a:r>
            <a:r>
              <a:rPr lang="ru-RU" sz="3200" dirty="0" err="1"/>
              <a:t>предметів</a:t>
            </a:r>
            <a:r>
              <a:rPr lang="ru-RU" sz="3200" dirty="0"/>
              <a:t> (</a:t>
            </a:r>
            <a:r>
              <a:rPr lang="ru-RU" sz="3200" dirty="0" err="1"/>
              <a:t>експонатів</a:t>
            </a:r>
            <a:r>
              <a:rPr lang="ru-RU" sz="3200" dirty="0"/>
              <a:t>) з </a:t>
            </a:r>
            <a:r>
              <a:rPr lang="ru-RU" sz="3200" dirty="0" err="1"/>
              <a:t>мистецтва</a:t>
            </a:r>
            <a:r>
              <a:rPr lang="ru-RU" sz="3200" dirty="0"/>
              <a:t> і науки, </a:t>
            </a:r>
            <a:r>
              <a:rPr lang="ru-RU" sz="3200" dirty="0" err="1"/>
              <a:t>потім</a:t>
            </a:r>
            <a:r>
              <a:rPr lang="ru-RU" sz="3200" dirty="0"/>
              <a:t>, з </a:t>
            </a:r>
            <a:r>
              <a:rPr lang="en-US" sz="3200" dirty="0"/>
              <a:t>XVIII </a:t>
            </a:r>
            <a:r>
              <a:rPr lang="ru-RU" sz="3200" dirty="0" err="1"/>
              <a:t>століття</a:t>
            </a:r>
            <a:r>
              <a:rPr lang="ru-RU" sz="3200" dirty="0"/>
              <a:t>, </a:t>
            </a:r>
            <a:r>
              <a:rPr lang="ru-RU" sz="3200" dirty="0" err="1"/>
              <a:t>воно</a:t>
            </a:r>
            <a:r>
              <a:rPr lang="ru-RU" sz="3200" dirty="0"/>
              <a:t> </a:t>
            </a:r>
            <a:r>
              <a:rPr lang="ru-RU" sz="3200" dirty="0" err="1"/>
              <a:t>включає</a:t>
            </a:r>
            <a:r>
              <a:rPr lang="ru-RU" sz="3200" dirty="0"/>
              <a:t> в себе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будівлю</a:t>
            </a:r>
            <a:r>
              <a:rPr lang="ru-RU" sz="3200" dirty="0"/>
              <a:t>, де </a:t>
            </a:r>
            <a:r>
              <a:rPr lang="ru-RU" sz="3200" dirty="0" err="1"/>
              <a:t>розташовуються</a:t>
            </a:r>
            <a:r>
              <a:rPr lang="ru-RU" sz="3200" dirty="0"/>
              <a:t> </a:t>
            </a:r>
            <a:r>
              <a:rPr lang="ru-RU" sz="3200" dirty="0" err="1"/>
              <a:t>експонати</a:t>
            </a:r>
            <a:r>
              <a:rPr lang="ru-RU" sz="3200" dirty="0"/>
              <a:t>. З </a:t>
            </a:r>
            <a:r>
              <a:rPr lang="en-US" sz="3200" dirty="0"/>
              <a:t>XIX </a:t>
            </a:r>
            <a:r>
              <a:rPr lang="ru-RU" sz="3200" dirty="0" err="1"/>
              <a:t>століття</a:t>
            </a:r>
            <a:r>
              <a:rPr lang="ru-RU" sz="3200" dirty="0"/>
              <a:t> </a:t>
            </a:r>
            <a:r>
              <a:rPr lang="ru-RU" sz="3200" dirty="0" err="1"/>
              <a:t>приєдналася</a:t>
            </a:r>
            <a:r>
              <a:rPr lang="ru-RU" sz="3200" dirty="0"/>
              <a:t> </a:t>
            </a:r>
            <a:r>
              <a:rPr lang="ru-RU" sz="3200" dirty="0" err="1"/>
              <a:t>науково-дослідницька</a:t>
            </a:r>
            <a:r>
              <a:rPr lang="ru-RU" sz="3200" dirty="0"/>
              <a:t> робота, </a:t>
            </a:r>
            <a:r>
              <a:rPr lang="ru-RU" sz="3200" dirty="0" err="1"/>
              <a:t>що</a:t>
            </a:r>
            <a:r>
              <a:rPr lang="ru-RU" sz="3200" dirty="0"/>
              <a:t> проводиться в музеях. А з </a:t>
            </a:r>
            <a:r>
              <a:rPr lang="ru-RU" sz="3200" dirty="0" err="1"/>
              <a:t>шістдесятих</a:t>
            </a:r>
            <a:r>
              <a:rPr lang="ru-RU" sz="3200" dirty="0"/>
              <a:t> </a:t>
            </a:r>
            <a:r>
              <a:rPr lang="ru-RU" sz="3200" dirty="0" err="1"/>
              <a:t>років</a:t>
            </a:r>
            <a:r>
              <a:rPr lang="ru-RU" sz="3200" dirty="0"/>
              <a:t> </a:t>
            </a:r>
            <a:r>
              <a:rPr lang="en-US" sz="3200" dirty="0"/>
              <a:t>XX </a:t>
            </a:r>
            <a:r>
              <a:rPr lang="ru-RU" sz="3200" dirty="0" err="1"/>
              <a:t>століття</a:t>
            </a:r>
            <a:r>
              <a:rPr lang="ru-RU" sz="3200" dirty="0"/>
              <a:t> </a:t>
            </a:r>
            <a:r>
              <a:rPr lang="ru-RU" sz="3200" dirty="0" err="1"/>
              <a:t>почалася</a:t>
            </a:r>
            <a:r>
              <a:rPr lang="ru-RU" sz="3200" dirty="0"/>
              <a:t> </a:t>
            </a:r>
            <a:r>
              <a:rPr lang="ru-RU" sz="3200" dirty="0" err="1"/>
              <a:t>педагогічна</a:t>
            </a:r>
            <a:r>
              <a:rPr lang="ru-RU" sz="3200" dirty="0"/>
              <a:t> </a:t>
            </a:r>
            <a:r>
              <a:rPr lang="ru-RU" sz="3200" dirty="0" err="1"/>
              <a:t>діяльність</a:t>
            </a:r>
            <a:r>
              <a:rPr lang="ru-RU" sz="3200" dirty="0"/>
              <a:t> </a:t>
            </a:r>
            <a:r>
              <a:rPr lang="ru-RU" sz="3200" dirty="0" err="1"/>
              <a:t>музеїв</a:t>
            </a:r>
            <a:r>
              <a:rPr lang="ru-RU" sz="3200" dirty="0"/>
              <a:t> (</a:t>
            </a:r>
            <a:r>
              <a:rPr lang="ru-RU" sz="3200" dirty="0" err="1"/>
              <a:t>спеціальні</a:t>
            </a:r>
            <a:r>
              <a:rPr lang="ru-RU" sz="3200" dirty="0"/>
              <a:t> </a:t>
            </a:r>
            <a:r>
              <a:rPr lang="ru-RU" sz="3200" dirty="0" err="1"/>
              <a:t>проекти</a:t>
            </a:r>
            <a:r>
              <a:rPr lang="ru-RU" sz="3200" dirty="0"/>
              <a:t> для </a:t>
            </a:r>
            <a:r>
              <a:rPr lang="ru-RU" sz="3200" dirty="0" err="1"/>
              <a:t>дітей</a:t>
            </a:r>
            <a:r>
              <a:rPr lang="ru-RU" sz="3200" dirty="0"/>
              <a:t>, </a:t>
            </a:r>
            <a:r>
              <a:rPr lang="ru-RU" sz="3200" dirty="0" err="1"/>
              <a:t>підлітків</a:t>
            </a:r>
            <a:r>
              <a:rPr lang="ru-RU" sz="3200" dirty="0"/>
              <a:t> і </a:t>
            </a:r>
            <a:r>
              <a:rPr lang="ru-RU" sz="3200" dirty="0" err="1"/>
              <a:t>дорослих</a:t>
            </a:r>
            <a:r>
              <a:rPr lang="ru-RU" sz="3200" dirty="0"/>
              <a:t>).</a:t>
            </a:r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З </a:t>
            </a:r>
            <a:r>
              <a:rPr lang="ru-RU" sz="3200" dirty="0" err="1"/>
              <a:t>розвитком</a:t>
            </a:r>
            <a:r>
              <a:rPr lang="ru-RU" sz="3200" dirty="0"/>
              <a:t> </a:t>
            </a:r>
            <a:r>
              <a:rPr lang="ru-RU" sz="3200" dirty="0" err="1"/>
              <a:t>комп'ютерної</a:t>
            </a:r>
            <a:r>
              <a:rPr lang="ru-RU" sz="3200" dirty="0"/>
              <a:t> </a:t>
            </a:r>
            <a:r>
              <a:rPr lang="ru-RU" sz="3200" dirty="0" err="1"/>
              <a:t>техніки</a:t>
            </a:r>
            <a:r>
              <a:rPr lang="ru-RU" sz="3200" dirty="0"/>
              <a:t> та </a:t>
            </a:r>
            <a:r>
              <a:rPr lang="ru-RU" sz="3200" dirty="0" err="1"/>
              <a:t>Інтернету</a:t>
            </a:r>
            <a:r>
              <a:rPr lang="ru-RU" sz="3200" dirty="0"/>
              <a:t> </a:t>
            </a:r>
            <a:r>
              <a:rPr lang="ru-RU" sz="3200" dirty="0" err="1"/>
              <a:t>з'явилися</a:t>
            </a:r>
            <a:r>
              <a:rPr lang="ru-RU" sz="3200" dirty="0"/>
              <a:t>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віртуальні</a:t>
            </a:r>
            <a:r>
              <a:rPr lang="ru-RU" sz="3200" dirty="0"/>
              <a:t> </a:t>
            </a:r>
            <a:r>
              <a:rPr lang="ru-RU" sz="3200" dirty="0" err="1"/>
              <a:t>музеї</a:t>
            </a:r>
            <a:endParaRPr lang="en-US" sz="3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b="1" dirty="0"/>
              <a:t>                </a:t>
            </a:r>
            <a:r>
              <a:rPr lang="ru-RU" b="1" dirty="0" err="1"/>
              <a:t>Сікстинська</a:t>
            </a:r>
            <a:r>
              <a:rPr lang="ru-RU" b="1" dirty="0"/>
              <a:t> капелла</a:t>
            </a:r>
            <a:endParaRPr lang="ru-RU" b="1" dirty="0"/>
          </a:p>
        </p:txBody>
      </p:sp>
      <p:pic>
        <p:nvPicPr>
          <p:cNvPr id="11266" name="Picture 2" descr="Музеї Ватикану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06" y="1825625"/>
            <a:ext cx="653338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ru-RU" b="1" dirty="0" err="1"/>
              <a:t>Сікстинська</a:t>
            </a:r>
            <a:r>
              <a:rPr lang="ru-RU" b="1" dirty="0"/>
              <a:t> капелла</a:t>
            </a:r>
            <a:endParaRPr lang="ru-RU" b="1" dirty="0"/>
          </a:p>
        </p:txBody>
      </p:sp>
      <p:pic>
        <p:nvPicPr>
          <p:cNvPr id="10242" name="Picture 2" descr="https://www.wga.hu/detail/m/michelan/3sistina/lastjudg/0lastjud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92" y="1630635"/>
            <a:ext cx="4572000" cy="58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altLang="uk-UA"/>
              <a:t>Мікеланджело</a:t>
            </a:r>
            <a:br>
              <a:rPr lang="uk-UA" altLang="uk-UA"/>
            </a:br>
            <a:r>
              <a:rPr lang="uk-UA" altLang="uk-UA"/>
              <a:t>«</a:t>
            </a:r>
            <a:r>
              <a:rPr lang="uk-UA" altLang="uk-UA" sz="4800"/>
              <a:t>Страшний суд»</a:t>
            </a:r>
            <a:r>
              <a:rPr lang="uk-UA" altLang="uk-UA"/>
              <a:t> </a:t>
            </a:r>
            <a:endParaRPr lang="uk-UA" altLang="uk-UA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84339"/>
            <a:ext cx="8229600" cy="4357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uk-UA" altLang="uk-UA" sz="2800"/>
              <a:t>Мікеланджело</a:t>
            </a:r>
            <a:br>
              <a:rPr lang="uk-UA" altLang="uk-UA" sz="2800"/>
            </a:br>
            <a:r>
              <a:rPr lang="uk-UA" altLang="uk-UA" sz="2800"/>
              <a:t>«Страшний </a:t>
            </a:r>
            <a:br>
              <a:rPr lang="uk-UA" altLang="uk-UA" sz="2800"/>
            </a:br>
            <a:r>
              <a:rPr lang="uk-UA" altLang="uk-UA" sz="2800"/>
              <a:t>суд»  Святий Варфолемей</a:t>
            </a:r>
            <a:endParaRPr lang="uk-UA" altLang="uk-UA" sz="280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476250"/>
            <a:ext cx="4103688" cy="5767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Галереї</a:t>
            </a:r>
            <a:r>
              <a:rPr lang="ru-RU" b="1" dirty="0"/>
              <a:t> </a:t>
            </a:r>
            <a:r>
              <a:rPr lang="ru-RU" b="1" dirty="0" err="1"/>
              <a:t>гобеленів</a:t>
            </a:r>
            <a:r>
              <a:rPr lang="ru-RU" b="1" dirty="0"/>
              <a:t> </a:t>
            </a:r>
            <a:r>
              <a:rPr lang="ru-RU" b="1" dirty="0" err="1"/>
              <a:t>Арацці</a:t>
            </a:r>
            <a:r>
              <a:rPr lang="ru-RU" dirty="0"/>
              <a:t> 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ru-RU" dirty="0"/>
              <a:t>на 100 метрах </a:t>
            </a:r>
            <a:r>
              <a:rPr lang="ru-RU" dirty="0" err="1"/>
              <a:t>представлені</a:t>
            </a:r>
            <a:r>
              <a:rPr lang="ru-RU" dirty="0"/>
              <a:t> 10 </a:t>
            </a:r>
            <a:r>
              <a:rPr lang="ru-RU" dirty="0" err="1"/>
              <a:t>фламандських</a:t>
            </a:r>
            <a:r>
              <a:rPr lang="ru-RU" dirty="0"/>
              <a:t> шпалер на </a:t>
            </a:r>
            <a:r>
              <a:rPr lang="ru-RU" dirty="0" err="1"/>
              <a:t>біблійну</a:t>
            </a:r>
            <a:r>
              <a:rPr lang="ru-RU" dirty="0"/>
              <a:t> тематику,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зображують</a:t>
            </a:r>
            <a:r>
              <a:rPr lang="ru-RU" dirty="0"/>
              <a:t> </a:t>
            </a:r>
            <a:r>
              <a:rPr lang="ru-RU" dirty="0" err="1"/>
              <a:t>сцени</a:t>
            </a:r>
            <a:r>
              <a:rPr lang="ru-RU" dirty="0"/>
              <a:t> з Нового і Старого </a:t>
            </a:r>
            <a:r>
              <a:rPr lang="ru-RU" dirty="0" err="1"/>
              <a:t>Завітів</a:t>
            </a:r>
            <a:r>
              <a:rPr lang="ru-RU" dirty="0"/>
              <a:t>, </a:t>
            </a:r>
            <a:r>
              <a:rPr lang="ru-RU" dirty="0" err="1"/>
              <a:t>створених</a:t>
            </a:r>
            <a:r>
              <a:rPr lang="ru-RU" dirty="0"/>
              <a:t> за </a:t>
            </a:r>
            <a:r>
              <a:rPr lang="ru-RU" dirty="0" err="1"/>
              <a:t>малюнками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Рафаеля</a:t>
            </a:r>
            <a:r>
              <a:rPr lang="ru-RU" dirty="0"/>
              <a:t> на </a:t>
            </a:r>
            <a:r>
              <a:rPr lang="ru-RU" dirty="0" err="1"/>
              <a:t>Брюссельській</a:t>
            </a:r>
            <a:r>
              <a:rPr lang="ru-RU" dirty="0"/>
              <a:t> </a:t>
            </a:r>
            <a:r>
              <a:rPr lang="ru-RU" dirty="0" err="1"/>
              <a:t>мануфактурі</a:t>
            </a:r>
            <a:r>
              <a:rPr lang="ru-RU" dirty="0"/>
              <a:t> </a:t>
            </a:r>
            <a:r>
              <a:rPr lang="ru-RU" dirty="0" err="1"/>
              <a:t>Пітера</a:t>
            </a:r>
            <a:r>
              <a:rPr lang="ru-RU" dirty="0"/>
              <a:t> </a:t>
            </a:r>
            <a:r>
              <a:rPr lang="ru-RU" dirty="0" err="1"/>
              <a:t>ван</a:t>
            </a:r>
            <a:r>
              <a:rPr lang="ru-RU" dirty="0"/>
              <a:t> </a:t>
            </a:r>
            <a:r>
              <a:rPr lang="ru-RU" dirty="0" err="1"/>
              <a:t>Альста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Галереї</a:t>
            </a:r>
            <a:r>
              <a:rPr lang="ru-RU" b="1" dirty="0"/>
              <a:t> </a:t>
            </a:r>
            <a:r>
              <a:rPr lang="ru-RU" b="1" dirty="0" err="1"/>
              <a:t>гобеленів</a:t>
            </a:r>
            <a:r>
              <a:rPr lang="ru-RU" b="1" dirty="0"/>
              <a:t> </a:t>
            </a:r>
            <a:r>
              <a:rPr lang="ru-RU" b="1" dirty="0" err="1"/>
              <a:t>Арацці</a:t>
            </a:r>
            <a:r>
              <a:rPr lang="ru-RU" dirty="0"/>
              <a:t> </a:t>
            </a:r>
            <a:endParaRPr lang="en-US" dirty="0"/>
          </a:p>
        </p:txBody>
      </p:sp>
      <p:pic>
        <p:nvPicPr>
          <p:cNvPr id="12290" name="Picture 2" descr="Музеї Ватикану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87" y="1769869"/>
            <a:ext cx="8126222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ru-RU" b="1" dirty="0" err="1"/>
              <a:t>Станці</a:t>
            </a:r>
            <a:r>
              <a:rPr lang="ru-RU" b="1" dirty="0"/>
              <a:t> </a:t>
            </a:r>
            <a:r>
              <a:rPr lang="ru-RU" b="1" dirty="0" err="1"/>
              <a:t>Рафаеля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000" dirty="0" err="1"/>
              <a:t>чотири</a:t>
            </a:r>
            <a:r>
              <a:rPr lang="ru-RU" sz="4000" dirty="0"/>
              <a:t> </a:t>
            </a:r>
            <a:r>
              <a:rPr lang="ru-RU" sz="4000" dirty="0" err="1"/>
              <a:t>кімнати</a:t>
            </a:r>
            <a:r>
              <a:rPr lang="ru-RU" sz="4000" dirty="0"/>
              <a:t> невеликого </a:t>
            </a:r>
            <a:r>
              <a:rPr lang="ru-RU" sz="4000" dirty="0" err="1"/>
              <a:t>розміру</a:t>
            </a:r>
            <a:r>
              <a:rPr lang="ru-RU" sz="4000" dirty="0"/>
              <a:t> </a:t>
            </a:r>
            <a:r>
              <a:rPr lang="ru-RU" sz="4000" dirty="0" err="1"/>
              <a:t>були</a:t>
            </a:r>
            <a:r>
              <a:rPr lang="ru-RU" sz="4000" dirty="0"/>
              <a:t> </a:t>
            </a:r>
            <a:r>
              <a:rPr lang="ru-RU" sz="4000" dirty="0" err="1"/>
              <a:t>облаштовані</a:t>
            </a:r>
            <a:r>
              <a:rPr lang="ru-RU" sz="4000" dirty="0"/>
              <a:t> в </a:t>
            </a:r>
            <a:r>
              <a:rPr lang="ru-RU" sz="4000" dirty="0" err="1"/>
              <a:t>Папському</a:t>
            </a:r>
            <a:r>
              <a:rPr lang="ru-RU" sz="4000" dirty="0"/>
              <a:t> </a:t>
            </a:r>
            <a:r>
              <a:rPr lang="ru-RU" sz="4000" dirty="0" err="1"/>
              <a:t>палаці</a:t>
            </a:r>
            <a:r>
              <a:rPr lang="ru-RU" sz="4000" dirty="0"/>
              <a:t> у 1508 </a:t>
            </a:r>
            <a:r>
              <a:rPr lang="ru-RU" sz="4000" dirty="0" err="1"/>
              <a:t>році</a:t>
            </a:r>
            <a:r>
              <a:rPr lang="ru-RU" sz="4000" dirty="0"/>
              <a:t>, для </a:t>
            </a:r>
            <a:r>
              <a:rPr lang="ru-RU" sz="4000" dirty="0" err="1"/>
              <a:t>Юлія</a:t>
            </a:r>
            <a:r>
              <a:rPr lang="ru-RU" sz="4000" dirty="0"/>
              <a:t> </a:t>
            </a:r>
            <a:r>
              <a:rPr lang="en-US" sz="4000" dirty="0"/>
              <a:t>II. </a:t>
            </a:r>
            <a:r>
              <a:rPr lang="ru-RU" sz="4000" dirty="0" err="1"/>
              <a:t>Розписував</a:t>
            </a:r>
            <a:r>
              <a:rPr lang="ru-RU" sz="4000" dirty="0"/>
              <a:t> </a:t>
            </a:r>
            <a:r>
              <a:rPr lang="ru-RU" sz="4000" dirty="0" err="1"/>
              <a:t>приміщення</a:t>
            </a:r>
            <a:r>
              <a:rPr lang="ru-RU" sz="4000" dirty="0"/>
              <a:t> </a:t>
            </a:r>
            <a:r>
              <a:rPr lang="ru-RU" sz="4000" dirty="0" err="1"/>
              <a:t>молодий</a:t>
            </a:r>
            <a:r>
              <a:rPr lang="ru-RU" sz="4000" dirty="0"/>
              <a:t> </a:t>
            </a:r>
            <a:r>
              <a:rPr lang="ru-RU" sz="4000" dirty="0" err="1"/>
              <a:t>Рафаель</a:t>
            </a:r>
            <a:r>
              <a:rPr lang="ru-RU" sz="4000" dirty="0"/>
              <a:t>. Сюжетами фресок стали </a:t>
            </a:r>
            <a:r>
              <a:rPr lang="ru-RU" sz="4000" dirty="0" err="1"/>
              <a:t>античні</a:t>
            </a:r>
            <a:r>
              <a:rPr lang="ru-RU" sz="4000" dirty="0"/>
              <a:t> </a:t>
            </a:r>
            <a:r>
              <a:rPr lang="ru-RU" sz="4000" dirty="0" err="1"/>
              <a:t>легенди</a:t>
            </a:r>
            <a:r>
              <a:rPr lang="ru-RU" sz="4000" dirty="0"/>
              <a:t> й </a:t>
            </a:r>
            <a:r>
              <a:rPr lang="ru-RU" sz="4000" dirty="0" err="1"/>
              <a:t>міфи</a:t>
            </a:r>
            <a:r>
              <a:rPr lang="ru-RU" sz="4000" dirty="0"/>
              <a:t>, </a:t>
            </a:r>
            <a:r>
              <a:rPr lang="ru-RU" sz="4000" dirty="0" err="1"/>
              <a:t>об’єднані</a:t>
            </a:r>
            <a:r>
              <a:rPr lang="ru-RU" sz="4000" dirty="0"/>
              <a:t> </a:t>
            </a:r>
            <a:r>
              <a:rPr lang="ru-RU" sz="4000" dirty="0" err="1"/>
              <a:t>зі</a:t>
            </a:r>
            <a:r>
              <a:rPr lang="ru-RU" sz="4000" dirty="0"/>
              <a:t> </a:t>
            </a:r>
            <a:r>
              <a:rPr lang="ru-RU" sz="4000" dirty="0" err="1"/>
              <a:t>справжніми</a:t>
            </a:r>
            <a:r>
              <a:rPr lang="ru-RU" sz="4000" dirty="0"/>
              <a:t> </a:t>
            </a:r>
            <a:r>
              <a:rPr lang="ru-RU" sz="4000" dirty="0" err="1"/>
              <a:t>подіями</a:t>
            </a:r>
            <a:r>
              <a:rPr lang="ru-RU" sz="4000" dirty="0"/>
              <a:t> </a:t>
            </a:r>
            <a:r>
              <a:rPr lang="ru-RU" sz="4000" dirty="0" err="1"/>
              <a:t>доби</a:t>
            </a:r>
            <a:r>
              <a:rPr lang="ru-RU" sz="4000" dirty="0"/>
              <a:t> </a:t>
            </a:r>
            <a:r>
              <a:rPr lang="ru-RU" sz="4000" dirty="0" err="1"/>
              <a:t>середньовіччя</a:t>
            </a:r>
            <a:r>
              <a:rPr lang="ru-RU" sz="4000" dirty="0"/>
              <a:t>, а </a:t>
            </a:r>
            <a:r>
              <a:rPr lang="ru-RU" sz="4000" dirty="0" err="1"/>
              <a:t>також</a:t>
            </a:r>
            <a:r>
              <a:rPr lang="ru-RU" sz="4000" dirty="0"/>
              <a:t> наука, </a:t>
            </a:r>
            <a:r>
              <a:rPr lang="ru-RU" sz="4000" dirty="0" err="1"/>
              <a:t>мистецтво</a:t>
            </a:r>
            <a:r>
              <a:rPr lang="ru-RU" sz="4000" dirty="0"/>
              <a:t> й </a:t>
            </a:r>
            <a:r>
              <a:rPr lang="ru-RU" sz="4000" dirty="0" err="1"/>
              <a:t>військові</a:t>
            </a:r>
            <a:r>
              <a:rPr lang="ru-RU" sz="4000" dirty="0"/>
              <a:t> </a:t>
            </a:r>
            <a:r>
              <a:rPr lang="ru-RU" sz="4000" dirty="0" err="1"/>
              <a:t>досягнення</a:t>
            </a:r>
            <a:r>
              <a:rPr lang="ru-RU" sz="4000" dirty="0"/>
              <a:t> </a:t>
            </a:r>
            <a:r>
              <a:rPr lang="ru-RU" sz="4000" dirty="0" err="1"/>
              <a:t>Католицької</a:t>
            </a:r>
            <a:r>
              <a:rPr lang="ru-RU" sz="4000" dirty="0"/>
              <a:t> церкви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ru-RU" b="1" dirty="0" err="1"/>
              <a:t>Станці</a:t>
            </a:r>
            <a:r>
              <a:rPr lang="ru-RU" b="1" dirty="0"/>
              <a:t> </a:t>
            </a:r>
            <a:r>
              <a:rPr lang="ru-RU" b="1" dirty="0" err="1"/>
              <a:t>Рафаеля</a:t>
            </a:r>
            <a:endParaRPr lang="ru-RU" b="1" dirty="0"/>
          </a:p>
        </p:txBody>
      </p:sp>
      <p:pic>
        <p:nvPicPr>
          <p:cNvPr id="13314" name="Picture 2" descr="Музеї Ватикану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58" y="1825625"/>
            <a:ext cx="742628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Апартаменти</a:t>
            </a:r>
            <a:r>
              <a:rPr lang="ru-RU" b="1" dirty="0"/>
              <a:t> </a:t>
            </a:r>
            <a:r>
              <a:rPr lang="ru-RU" b="1" dirty="0" err="1"/>
              <a:t>Борджіа</a:t>
            </a:r>
            <a:br>
              <a:rPr lang="ru-RU" b="1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sz="4000" dirty="0" err="1"/>
              <a:t>Середньовічна</a:t>
            </a:r>
            <a:r>
              <a:rPr lang="ru-RU" sz="4000" dirty="0"/>
              <a:t> </a:t>
            </a:r>
            <a:r>
              <a:rPr lang="ru-RU" sz="4000" dirty="0" err="1"/>
              <a:t>розпис</a:t>
            </a:r>
            <a:r>
              <a:rPr lang="ru-RU" sz="4000" dirty="0"/>
              <a:t> </a:t>
            </a:r>
            <a:r>
              <a:rPr lang="ru-RU" sz="4000" dirty="0" err="1"/>
              <a:t>збереглася</a:t>
            </a:r>
            <a:r>
              <a:rPr lang="ru-RU" sz="4000" dirty="0"/>
              <a:t> і в апартаментах </a:t>
            </a:r>
            <a:r>
              <a:rPr lang="ru-RU" sz="4000" dirty="0" err="1"/>
              <a:t>Борджіа</a:t>
            </a:r>
            <a:r>
              <a:rPr lang="en-US" sz="4000" dirty="0"/>
              <a:t>, </a:t>
            </a:r>
            <a:r>
              <a:rPr lang="ru-RU" sz="4000" dirty="0" err="1"/>
              <a:t>які</a:t>
            </a:r>
            <a:r>
              <a:rPr lang="ru-RU" sz="4000" dirty="0"/>
              <a:t> </a:t>
            </a:r>
            <a:r>
              <a:rPr lang="ru-RU" sz="4000" dirty="0" err="1"/>
              <a:t>розташовані</a:t>
            </a:r>
            <a:r>
              <a:rPr lang="ru-RU" sz="4000" dirty="0"/>
              <a:t> </a:t>
            </a:r>
            <a:r>
              <a:rPr lang="ru-RU" sz="4000" dirty="0" err="1"/>
              <a:t>під</a:t>
            </a:r>
            <a:r>
              <a:rPr lang="ru-RU" sz="4000" dirty="0"/>
              <a:t> </a:t>
            </a:r>
            <a:r>
              <a:rPr lang="ru-RU" sz="4000" dirty="0" err="1"/>
              <a:t>станцями</a:t>
            </a:r>
            <a:r>
              <a:rPr lang="ru-RU" sz="4000" dirty="0"/>
              <a:t> </a:t>
            </a:r>
            <a:r>
              <a:rPr lang="ru-RU" sz="4000" dirty="0" err="1"/>
              <a:t>Рафаеля</a:t>
            </a:r>
            <a:r>
              <a:rPr lang="ru-RU" sz="4000" dirty="0"/>
              <a:t>. Три </a:t>
            </a:r>
            <a:r>
              <a:rPr lang="ru-RU" sz="4000" dirty="0" err="1"/>
              <a:t>чудових</a:t>
            </a:r>
            <a:r>
              <a:rPr lang="ru-RU" sz="4000" dirty="0"/>
              <a:t> </a:t>
            </a:r>
            <a:r>
              <a:rPr lang="ru-RU" sz="4000" dirty="0" err="1"/>
              <a:t>зали</a:t>
            </a:r>
            <a:r>
              <a:rPr lang="ru-RU" sz="4000" dirty="0"/>
              <a:t>: Зала </a:t>
            </a:r>
            <a:r>
              <a:rPr lang="ru-RU" sz="4000" dirty="0" err="1"/>
              <a:t>Сивіли</a:t>
            </a:r>
            <a:r>
              <a:rPr lang="ru-RU" sz="4000" dirty="0"/>
              <a:t>, Зала </a:t>
            </a:r>
            <a:r>
              <a:rPr lang="ru-RU" sz="4000" dirty="0" err="1"/>
              <a:t>святих</a:t>
            </a:r>
            <a:r>
              <a:rPr lang="ru-RU" sz="4000" dirty="0"/>
              <a:t> і Зала </a:t>
            </a:r>
            <a:r>
              <a:rPr lang="ru-RU" sz="4000" dirty="0" err="1"/>
              <a:t>Таїнств</a:t>
            </a:r>
            <a:r>
              <a:rPr lang="ru-RU" sz="4000" dirty="0"/>
              <a:t> </a:t>
            </a:r>
            <a:r>
              <a:rPr lang="ru-RU" sz="4000" dirty="0" err="1"/>
              <a:t>Віри</a:t>
            </a:r>
            <a:r>
              <a:rPr lang="ru-RU" sz="4000" dirty="0"/>
              <a:t> – </a:t>
            </a:r>
            <a:r>
              <a:rPr lang="ru-RU" sz="4000" dirty="0" err="1"/>
              <a:t>розписані</a:t>
            </a:r>
            <a:r>
              <a:rPr lang="ru-RU" sz="4000" dirty="0"/>
              <a:t> самим </a:t>
            </a:r>
            <a:r>
              <a:rPr lang="ru-RU" sz="4000" dirty="0" err="1"/>
              <a:t>Бернардіно</a:t>
            </a:r>
            <a:r>
              <a:rPr lang="ru-RU" sz="4000" dirty="0"/>
              <a:t> </a:t>
            </a:r>
            <a:r>
              <a:rPr lang="ru-RU" sz="4000" dirty="0" err="1"/>
              <a:t>Пінтуріккіо</a:t>
            </a:r>
            <a:r>
              <a:rPr lang="ru-RU" sz="4000" dirty="0"/>
              <a:t> і </a:t>
            </a:r>
            <a:r>
              <a:rPr lang="ru-RU" sz="4000" dirty="0" err="1"/>
              <a:t>учнями</a:t>
            </a:r>
            <a:r>
              <a:rPr lang="ru-RU" sz="4000" dirty="0"/>
              <a:t> художника.</a:t>
            </a:r>
            <a:endParaRPr lang="ru-RU" sz="4000" dirty="0"/>
          </a:p>
          <a:p>
            <a:endParaRPr lang="en-US" sz="4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b="1" dirty="0"/>
              <a:t>              </a:t>
            </a:r>
            <a:r>
              <a:rPr lang="ru-RU" b="1" dirty="0" err="1"/>
              <a:t>Апартаменти</a:t>
            </a:r>
            <a:r>
              <a:rPr lang="ru-RU" b="1" dirty="0"/>
              <a:t> </a:t>
            </a:r>
            <a:r>
              <a:rPr lang="ru-RU" b="1" dirty="0" err="1"/>
              <a:t>Борджіа</a:t>
            </a:r>
            <a:endParaRPr lang="ru-RU" b="1" dirty="0"/>
          </a:p>
        </p:txBody>
      </p:sp>
      <p:pic>
        <p:nvPicPr>
          <p:cNvPr id="14338" name="Picture 2" descr="Музеї Ватикану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718" y="1825625"/>
            <a:ext cx="612056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Arial Black" panose="020B0A04020102020204" pitchFamily="34" charset="0"/>
              </a:rPr>
              <a:t>М У З И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527" y="1349298"/>
            <a:ext cx="10562063" cy="51346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ru-RU" b="1" i="1" dirty="0" err="1"/>
              <a:t>Музи</a:t>
            </a:r>
            <a:r>
              <a:rPr lang="ru-RU" i="1" dirty="0"/>
              <a:t> (9) </a:t>
            </a:r>
            <a:r>
              <a:rPr lang="ru-RU" i="1" dirty="0" err="1"/>
              <a:t>втілювали</a:t>
            </a:r>
            <a:r>
              <a:rPr lang="ru-RU" i="1" dirty="0"/>
              <a:t> образ </a:t>
            </a:r>
            <a:r>
              <a:rPr lang="ru-RU" i="1" dirty="0" err="1"/>
              <a:t>однієї</a:t>
            </a:r>
            <a:r>
              <a:rPr lang="ru-RU" i="1" dirty="0"/>
              <a:t> з форм </a:t>
            </a:r>
            <a:r>
              <a:rPr lang="ru-RU" b="1" i="1" dirty="0" err="1"/>
              <a:t>художньої</a:t>
            </a:r>
            <a:r>
              <a:rPr lang="ru-RU" b="1" i="1" dirty="0"/>
              <a:t> </a:t>
            </a:r>
            <a:r>
              <a:rPr lang="ru-RU" b="1" i="1" dirty="0" err="1"/>
              <a:t>діяльності</a:t>
            </a:r>
            <a:r>
              <a:rPr lang="ru-RU" b="1" i="1" dirty="0"/>
              <a:t>:</a:t>
            </a:r>
            <a:endParaRPr lang="ru-RU" b="1" i="1" dirty="0"/>
          </a:p>
          <a:p>
            <a:pPr>
              <a:defRPr/>
            </a:pPr>
            <a:r>
              <a:rPr lang="ru-RU" b="1" dirty="0"/>
              <a:t>Терпсихора –</a:t>
            </a:r>
            <a:r>
              <a:rPr lang="ru-RU" dirty="0"/>
              <a:t> муза </a:t>
            </a:r>
            <a:r>
              <a:rPr lang="ru-RU" dirty="0" err="1"/>
              <a:t>танців</a:t>
            </a:r>
            <a:r>
              <a:rPr lang="en-US" dirty="0"/>
              <a:t> </a:t>
            </a:r>
            <a:r>
              <a:rPr lang="uk-UA" dirty="0"/>
              <a:t>та хорового співу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/>
              <a:t>Мельпомена</a:t>
            </a:r>
            <a:r>
              <a:rPr lang="ru-RU" dirty="0"/>
              <a:t> – муза </a:t>
            </a:r>
            <a:r>
              <a:rPr lang="ru-RU" dirty="0" err="1"/>
              <a:t>трагедії</a:t>
            </a:r>
            <a:r>
              <a:rPr lang="ru-RU" dirty="0"/>
              <a:t> (театру),</a:t>
            </a:r>
            <a:endParaRPr lang="ru-RU" dirty="0"/>
          </a:p>
          <a:p>
            <a:pPr>
              <a:defRPr/>
            </a:pPr>
            <a:r>
              <a:rPr lang="ru-RU" b="1" dirty="0" err="1"/>
              <a:t>Євтерпа</a:t>
            </a:r>
            <a:r>
              <a:rPr lang="ru-RU" dirty="0"/>
              <a:t> – муза </a:t>
            </a:r>
            <a:r>
              <a:rPr lang="ru-RU" dirty="0" err="1"/>
              <a:t>ліричної</a:t>
            </a:r>
            <a:r>
              <a:rPr lang="ru-RU" dirty="0"/>
              <a:t> </a:t>
            </a:r>
            <a:r>
              <a:rPr lang="ru-RU" dirty="0" err="1"/>
              <a:t>поезії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Ерато</a:t>
            </a:r>
            <a:r>
              <a:rPr lang="ru-RU" b="1" dirty="0"/>
              <a:t> </a:t>
            </a:r>
            <a:r>
              <a:rPr lang="ru-RU" dirty="0"/>
              <a:t>– муза </a:t>
            </a:r>
            <a:r>
              <a:rPr lang="ru-RU" dirty="0" err="1"/>
              <a:t>любовної</a:t>
            </a:r>
            <a:r>
              <a:rPr lang="ru-RU" dirty="0"/>
              <a:t> </a:t>
            </a:r>
            <a:r>
              <a:rPr lang="ru-RU" dirty="0" err="1"/>
              <a:t>лірики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Калліопа</a:t>
            </a:r>
            <a:r>
              <a:rPr lang="ru-RU" dirty="0"/>
              <a:t> – муза </a:t>
            </a:r>
            <a:r>
              <a:rPr lang="ru-RU" dirty="0" err="1"/>
              <a:t>епічної</a:t>
            </a:r>
            <a:r>
              <a:rPr lang="ru-RU" dirty="0"/>
              <a:t> </a:t>
            </a:r>
            <a:r>
              <a:rPr lang="ru-RU" dirty="0" err="1"/>
              <a:t>поезії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Талія</a:t>
            </a:r>
            <a:r>
              <a:rPr lang="ru-RU" dirty="0"/>
              <a:t> – муза </a:t>
            </a:r>
            <a:r>
              <a:rPr lang="ru-RU" dirty="0" err="1"/>
              <a:t>комедії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Полігімнія</a:t>
            </a:r>
            <a:r>
              <a:rPr lang="ru-RU" dirty="0"/>
              <a:t> – муза </a:t>
            </a:r>
            <a:r>
              <a:rPr lang="ru-RU" dirty="0" err="1"/>
              <a:t>гімнів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Кліо</a:t>
            </a:r>
            <a:r>
              <a:rPr lang="ru-RU" dirty="0"/>
              <a:t> – муза </a:t>
            </a:r>
            <a:r>
              <a:rPr lang="ru-RU" dirty="0" err="1"/>
              <a:t>історії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Уранія</a:t>
            </a:r>
            <a:r>
              <a:rPr lang="ru-RU" dirty="0"/>
              <a:t> – муза </a:t>
            </a:r>
            <a:r>
              <a:rPr lang="ru-RU" dirty="0" err="1"/>
              <a:t>астрономії</a:t>
            </a:r>
            <a:r>
              <a:rPr lang="ru-RU" dirty="0"/>
              <a:t>.</a:t>
            </a:r>
            <a:endParaRPr lang="ru-RU" dirty="0"/>
          </a:p>
          <a:p>
            <a:pPr marL="0" indent="0">
              <a:buNone/>
              <a:defRPr/>
            </a:pPr>
            <a:r>
              <a:rPr lang="ru-RU" b="1" i="1" dirty="0"/>
              <a:t>Бог Аполлон </a:t>
            </a:r>
            <a:r>
              <a:rPr lang="ru-RU" b="1" i="1" dirty="0" err="1"/>
              <a:t>був</a:t>
            </a:r>
            <a:r>
              <a:rPr lang="ru-RU" b="1" i="1" dirty="0"/>
              <a:t> покровителем </a:t>
            </a:r>
            <a:r>
              <a:rPr lang="ru-RU" b="1" i="1" dirty="0" err="1"/>
              <a:t>дев’яти</a:t>
            </a:r>
            <a:r>
              <a:rPr lang="ru-RU" b="1" i="1" dirty="0"/>
              <a:t> муз</a:t>
            </a:r>
            <a:r>
              <a:rPr lang="ru-RU" i="1" dirty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9192" y="1095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3200" b="1" dirty="0" err="1"/>
              <a:t>Ієронімус</a:t>
            </a:r>
            <a:r>
              <a:rPr lang="uk-UA" sz="3200" b="1" dirty="0"/>
              <a:t> </a:t>
            </a:r>
            <a:r>
              <a:rPr lang="uk-UA" sz="3200" b="1" dirty="0" err="1"/>
              <a:t>Босх</a:t>
            </a:r>
            <a:r>
              <a:rPr lang="uk-UA" sz="3200" b="1" dirty="0"/>
              <a:t> </a:t>
            </a:r>
            <a:br>
              <a:rPr lang="uk-UA" sz="3200" dirty="0"/>
            </a:br>
            <a:r>
              <a:rPr lang="uk-UA" sz="3200" dirty="0"/>
              <a:t>(1450-1516,</a:t>
            </a:r>
            <a:br>
              <a:rPr lang="uk-UA" sz="3200" dirty="0"/>
            </a:br>
            <a:r>
              <a:rPr lang="uk-UA" sz="3200" dirty="0"/>
              <a:t> Нідерланди)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9192" y="1556793"/>
            <a:ext cx="8229600" cy="4525963"/>
          </a:xfrm>
        </p:spPr>
        <p:txBody>
          <a:bodyPr/>
          <a:lstStyle/>
          <a:p>
            <a:r>
              <a:rPr lang="uk-UA" b="1" dirty="0"/>
              <a:t>Корабель дурнів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0960"/>
            <a:ext cx="3528000" cy="683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644" y="122663"/>
            <a:ext cx="10495156" cy="972000"/>
          </a:xfrm>
        </p:spPr>
        <p:txBody>
          <a:bodyPr/>
          <a:lstStyle/>
          <a:p>
            <a:pPr algn="ctr"/>
            <a:r>
              <a:rPr lang="uk-UA" b="1" dirty="0"/>
              <a:t>Ієронім </a:t>
            </a:r>
            <a:r>
              <a:rPr lang="uk-UA" b="1" dirty="0" err="1"/>
              <a:t>Босх.Човен</a:t>
            </a:r>
            <a:r>
              <a:rPr lang="uk-UA" b="1" dirty="0"/>
              <a:t> дурнів.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049" y="869795"/>
            <a:ext cx="11552151" cy="5991014"/>
          </a:xfrm>
        </p:spPr>
        <p:txBody>
          <a:bodyPr>
            <a:noAutofit/>
          </a:bodyPr>
          <a:lstStyle/>
          <a:p>
            <a:r>
              <a:rPr lang="ru-RU" sz="2400" dirty="0" err="1"/>
              <a:t>Човен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традиційним</a:t>
            </a:r>
            <a:r>
              <a:rPr lang="ru-RU" sz="2400" dirty="0"/>
              <a:t> символом церкви,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веде</a:t>
            </a:r>
            <a:r>
              <a:rPr lang="ru-RU" sz="2400" dirty="0"/>
              <a:t> </a:t>
            </a:r>
            <a:r>
              <a:rPr lang="ru-RU" sz="2400" dirty="0" err="1"/>
              <a:t>душі</a:t>
            </a:r>
            <a:r>
              <a:rPr lang="ru-RU" sz="2400" dirty="0"/>
              <a:t> людей до Царства Небесного. На </a:t>
            </a:r>
            <a:r>
              <a:rPr lang="ru-RU" sz="2400" dirty="0" err="1"/>
              <a:t>картині</a:t>
            </a:r>
            <a:r>
              <a:rPr lang="ru-RU" sz="2400" dirty="0"/>
              <a:t> </a:t>
            </a:r>
            <a:r>
              <a:rPr lang="ru-RU" sz="2400" dirty="0" err="1"/>
              <a:t>зображено</a:t>
            </a:r>
            <a:r>
              <a:rPr lang="ru-RU" sz="2400" dirty="0"/>
              <a:t> </a:t>
            </a:r>
            <a:r>
              <a:rPr lang="ru-RU" sz="2400" dirty="0" err="1"/>
              <a:t>ченця</a:t>
            </a:r>
            <a:r>
              <a:rPr lang="ru-RU" sz="2400" dirty="0"/>
              <a:t> та </a:t>
            </a:r>
            <a:r>
              <a:rPr lang="ru-RU" sz="2400" dirty="0" err="1"/>
              <a:t>черницю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співають</a:t>
            </a:r>
            <a:r>
              <a:rPr lang="ru-RU" sz="2400" dirty="0"/>
              <a:t> </a:t>
            </a:r>
            <a:r>
              <a:rPr lang="ru-RU" sz="2400" dirty="0" err="1"/>
              <a:t>пісні</a:t>
            </a:r>
            <a:r>
              <a:rPr lang="ru-RU" sz="2400" dirty="0"/>
              <a:t>.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символізує</a:t>
            </a:r>
            <a:r>
              <a:rPr lang="ru-RU" sz="2400" dirty="0"/>
              <a:t> </a:t>
            </a:r>
            <a:r>
              <a:rPr lang="ru-RU" sz="2400" dirty="0" err="1"/>
              <a:t>падіння</a:t>
            </a:r>
            <a:r>
              <a:rPr lang="ru-RU" sz="2400" dirty="0"/>
              <a:t> </a:t>
            </a:r>
            <a:r>
              <a:rPr lang="ru-RU" sz="2400" dirty="0" err="1"/>
              <a:t>моралі</a:t>
            </a:r>
            <a:r>
              <a:rPr lang="ru-RU" sz="2400" dirty="0"/>
              <a:t>. На </a:t>
            </a:r>
            <a:r>
              <a:rPr lang="ru-RU" sz="2400" dirty="0" err="1"/>
              <a:t>прапорі</a:t>
            </a:r>
            <a:r>
              <a:rPr lang="ru-RU" sz="2400" dirty="0"/>
              <a:t> </a:t>
            </a:r>
            <a:r>
              <a:rPr lang="ru-RU" sz="2400" dirty="0" err="1"/>
              <a:t>зображено</a:t>
            </a:r>
            <a:r>
              <a:rPr lang="ru-RU" sz="2400" dirty="0"/>
              <a:t> не </a:t>
            </a:r>
            <a:r>
              <a:rPr lang="ru-RU" sz="2400" dirty="0" err="1"/>
              <a:t>хрест</a:t>
            </a:r>
            <a:r>
              <a:rPr lang="ru-RU" sz="2400" dirty="0"/>
              <a:t> </a:t>
            </a:r>
            <a:r>
              <a:rPr lang="ru-RU" sz="2400" dirty="0" err="1"/>
              <a:t>Господній</a:t>
            </a:r>
            <a:r>
              <a:rPr lang="ru-RU" sz="2400" dirty="0"/>
              <a:t>, а </a:t>
            </a:r>
            <a:r>
              <a:rPr lang="ru-RU" sz="2400" dirty="0" err="1"/>
              <a:t>місяць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символізує</a:t>
            </a:r>
            <a:r>
              <a:rPr lang="ru-RU" sz="2400" dirty="0"/>
              <a:t> </a:t>
            </a:r>
            <a:r>
              <a:rPr lang="ru-RU" sz="2400" dirty="0" err="1">
                <a:hlinkClick r:id="rId1" tooltip="Іслам"/>
              </a:rPr>
              <a:t>іслам</a:t>
            </a:r>
            <a:r>
              <a:rPr lang="ru-RU" sz="2400" dirty="0"/>
              <a:t>, а </a:t>
            </a:r>
            <a:r>
              <a:rPr lang="ru-RU" sz="2400" dirty="0" err="1"/>
              <a:t>отже</a:t>
            </a:r>
            <a:r>
              <a:rPr lang="ru-RU" sz="2400" dirty="0"/>
              <a:t> — </a:t>
            </a:r>
            <a:r>
              <a:rPr lang="ru-RU" sz="2400" dirty="0" err="1"/>
              <a:t>єресь</a:t>
            </a:r>
            <a:r>
              <a:rPr lang="ru-RU" sz="2400" dirty="0"/>
              <a:t> та </a:t>
            </a:r>
            <a:r>
              <a:rPr lang="ru-RU" sz="2400" dirty="0" err="1"/>
              <a:t>гріх</a:t>
            </a:r>
            <a:r>
              <a:rPr lang="ru-RU" sz="2400" dirty="0"/>
              <a:t>. З </a:t>
            </a:r>
            <a:r>
              <a:rPr lang="ru-RU" sz="2400" dirty="0" err="1"/>
              <a:t>кущів</a:t>
            </a:r>
            <a:r>
              <a:rPr lang="ru-RU" sz="2400" dirty="0"/>
              <a:t> на нас дивиться </a:t>
            </a:r>
            <a:r>
              <a:rPr lang="ru-RU" sz="2400" dirty="0">
                <a:hlinkClick r:id="rId2" tooltip="Сова"/>
              </a:rPr>
              <a:t>сова</a:t>
            </a:r>
            <a:r>
              <a:rPr lang="ru-RU" sz="2400" dirty="0"/>
              <a:t> — </a:t>
            </a:r>
            <a:r>
              <a:rPr lang="ru-RU" sz="2400" dirty="0" err="1"/>
              <a:t>теж</a:t>
            </a:r>
            <a:r>
              <a:rPr lang="ru-RU" sz="2400" dirty="0"/>
              <a:t> символ </a:t>
            </a:r>
            <a:r>
              <a:rPr lang="ru-RU" sz="2400" dirty="0" err="1"/>
              <a:t>гріхопадіння.Це</a:t>
            </a:r>
            <a:r>
              <a:rPr lang="ru-RU" sz="2400" dirty="0"/>
              <a:t> </a:t>
            </a:r>
            <a:r>
              <a:rPr lang="ru-RU" sz="2400" dirty="0" err="1"/>
              <a:t>висміювання</a:t>
            </a:r>
            <a:r>
              <a:rPr lang="ru-RU" sz="2400" dirty="0"/>
              <a:t> і </a:t>
            </a:r>
            <a:r>
              <a:rPr lang="ru-RU" sz="2400" dirty="0" err="1"/>
              <a:t>засудження</a:t>
            </a:r>
            <a:r>
              <a:rPr lang="ru-RU" sz="2400" dirty="0"/>
              <a:t> </a:t>
            </a:r>
            <a:r>
              <a:rPr lang="ru-RU" sz="2400" dirty="0" err="1"/>
              <a:t>вад</a:t>
            </a:r>
            <a:r>
              <a:rPr lang="ru-RU" sz="2400" dirty="0"/>
              <a:t> </a:t>
            </a:r>
            <a:r>
              <a:rPr lang="ru-RU" sz="2400" dirty="0" err="1"/>
              <a:t>людського</a:t>
            </a:r>
            <a:r>
              <a:rPr lang="ru-RU" sz="2400" dirty="0"/>
              <a:t> </a:t>
            </a:r>
            <a:r>
              <a:rPr lang="ru-RU" sz="2400" dirty="0" err="1"/>
              <a:t>суспільства</a:t>
            </a:r>
            <a:r>
              <a:rPr lang="ru-RU" sz="2400" dirty="0"/>
              <a:t>, </a:t>
            </a:r>
            <a:r>
              <a:rPr lang="ru-RU" sz="2400" dirty="0" err="1"/>
              <a:t>дурості</a:t>
            </a:r>
            <a:r>
              <a:rPr lang="ru-RU" sz="2400" dirty="0"/>
              <a:t> і зла,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панують</a:t>
            </a:r>
            <a:r>
              <a:rPr lang="ru-RU" sz="2400" dirty="0"/>
              <a:t> у </a:t>
            </a:r>
            <a:r>
              <a:rPr lang="ru-RU" sz="2400" dirty="0" err="1"/>
              <a:t>світі</a:t>
            </a:r>
            <a:r>
              <a:rPr lang="ru-RU" sz="2400" dirty="0"/>
              <a:t>. </a:t>
            </a:r>
            <a:r>
              <a:rPr lang="ru-RU" sz="2400" dirty="0" err="1"/>
              <a:t>Пасажири</a:t>
            </a:r>
            <a:r>
              <a:rPr lang="ru-RU" sz="2400" dirty="0"/>
              <a:t> корабля Босха – </a:t>
            </a:r>
            <a:r>
              <a:rPr lang="ru-RU" sz="2400" dirty="0" err="1"/>
              <a:t>представники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верств</a:t>
            </a:r>
            <a:r>
              <a:rPr lang="ru-RU" sz="2400" dirty="0"/>
              <a:t> </a:t>
            </a:r>
            <a:r>
              <a:rPr lang="ru-RU" sz="2400" dirty="0" err="1"/>
              <a:t>суспільства</a:t>
            </a:r>
            <a:r>
              <a:rPr lang="ru-RU" sz="2400" dirty="0"/>
              <a:t>. Головне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займають</a:t>
            </a:r>
            <a:r>
              <a:rPr lang="ru-RU" sz="2400" dirty="0"/>
              <a:t> </a:t>
            </a:r>
            <a:r>
              <a:rPr lang="ru-RU" sz="2400" dirty="0" err="1"/>
              <a:t>чернець</a:t>
            </a:r>
            <a:r>
              <a:rPr lang="ru-RU" sz="2400" dirty="0"/>
              <a:t> і </a:t>
            </a:r>
            <a:r>
              <a:rPr lang="ru-RU" sz="2400" dirty="0" err="1"/>
              <a:t>черниця</a:t>
            </a:r>
            <a:r>
              <a:rPr lang="ru-RU" sz="2400" dirty="0"/>
              <a:t>, пьянствующие з </a:t>
            </a:r>
            <a:r>
              <a:rPr lang="ru-RU" sz="2400" dirty="0" err="1"/>
              <a:t>групою</a:t>
            </a:r>
            <a:r>
              <a:rPr lang="ru-RU" sz="2400" dirty="0"/>
              <a:t> селян, </a:t>
            </a:r>
            <a:r>
              <a:rPr lang="ru-RU" sz="2400" dirty="0" err="1"/>
              <a:t>горланять</a:t>
            </a:r>
            <a:r>
              <a:rPr lang="ru-RU" sz="2400" dirty="0"/>
              <a:t> </a:t>
            </a:r>
            <a:r>
              <a:rPr lang="ru-RU" sz="2400" dirty="0" err="1"/>
              <a:t>якусь</a:t>
            </a:r>
            <a:r>
              <a:rPr lang="ru-RU" sz="2400" dirty="0"/>
              <a:t> </a:t>
            </a:r>
            <a:r>
              <a:rPr lang="ru-RU" sz="2400" dirty="0" err="1"/>
              <a:t>пісню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бринькання</a:t>
            </a:r>
            <a:r>
              <a:rPr lang="ru-RU" sz="2400" dirty="0"/>
              <a:t> </a:t>
            </a:r>
            <a:r>
              <a:rPr lang="ru-RU" sz="2400" dirty="0" err="1"/>
              <a:t>лютні</a:t>
            </a:r>
            <a:r>
              <a:rPr lang="ru-RU" sz="2400" dirty="0"/>
              <a:t>. </a:t>
            </a:r>
            <a:r>
              <a:rPr lang="ru-RU" sz="2400" dirty="0" err="1"/>
              <a:t>Замість</a:t>
            </a:r>
            <a:r>
              <a:rPr lang="ru-RU" sz="2400" dirty="0"/>
              <a:t> </a:t>
            </a:r>
            <a:r>
              <a:rPr lang="ru-RU" sz="2400" dirty="0" err="1"/>
              <a:t>щогли</a:t>
            </a:r>
            <a:r>
              <a:rPr lang="ru-RU" sz="2400" dirty="0"/>
              <a:t> – дерево, </a:t>
            </a:r>
            <a:r>
              <a:rPr lang="ru-RU" sz="2400" dirty="0" err="1"/>
              <a:t>зламана</a:t>
            </a:r>
            <a:r>
              <a:rPr lang="ru-RU" sz="2400" dirty="0"/>
              <a:t> </a:t>
            </a:r>
            <a:r>
              <a:rPr lang="ru-RU" sz="2400" dirty="0" err="1"/>
              <a:t>гілка</a:t>
            </a:r>
            <a:r>
              <a:rPr lang="ru-RU" sz="2400" dirty="0"/>
              <a:t> служить </a:t>
            </a:r>
            <a:r>
              <a:rPr lang="ru-RU" sz="2400" dirty="0" err="1"/>
              <a:t>кермом</a:t>
            </a:r>
            <a:r>
              <a:rPr lang="ru-RU" sz="2400" dirty="0"/>
              <a:t>, </a:t>
            </a:r>
            <a:r>
              <a:rPr lang="ru-RU" sz="2400" dirty="0" err="1"/>
              <a:t>ківш</a:t>
            </a:r>
            <a:r>
              <a:rPr lang="ru-RU" sz="2400" dirty="0"/>
              <a:t> з </a:t>
            </a:r>
            <a:r>
              <a:rPr lang="ru-RU" sz="2400" dirty="0" err="1"/>
              <a:t>довгою</a:t>
            </a:r>
            <a:r>
              <a:rPr lang="ru-RU" sz="2400" dirty="0"/>
              <a:t> ручкою – веслом На </a:t>
            </a:r>
            <a:r>
              <a:rPr lang="ru-RU" sz="2400" dirty="0" err="1"/>
              <a:t>щоглі</a:t>
            </a:r>
            <a:r>
              <a:rPr lang="ru-RU" sz="2400" dirty="0"/>
              <a:t> </a:t>
            </a:r>
            <a:r>
              <a:rPr lang="ru-RU" sz="2400" dirty="0" err="1"/>
              <a:t>примостився</a:t>
            </a:r>
            <a:r>
              <a:rPr lang="ru-RU" sz="2400" dirty="0"/>
              <a:t> </a:t>
            </a:r>
            <a:r>
              <a:rPr lang="ru-RU" sz="2400" dirty="0" err="1"/>
              <a:t>блазень</a:t>
            </a:r>
            <a:r>
              <a:rPr lang="ru-RU" sz="2400" dirty="0"/>
              <a:t> в </a:t>
            </a:r>
            <a:r>
              <a:rPr lang="ru-RU" sz="2400" dirty="0" err="1"/>
              <a:t>безглуздому</a:t>
            </a:r>
            <a:r>
              <a:rPr lang="ru-RU" sz="2400" dirty="0"/>
              <a:t> </a:t>
            </a:r>
            <a:r>
              <a:rPr lang="ru-RU" sz="2400" dirty="0" err="1"/>
              <a:t>ковпаку</a:t>
            </a:r>
            <a:r>
              <a:rPr lang="ru-RU" sz="2400" dirty="0"/>
              <a:t>, </a:t>
            </a:r>
            <a:r>
              <a:rPr lang="ru-RU" sz="2400" dirty="0" err="1"/>
              <a:t>п’є</a:t>
            </a:r>
            <a:r>
              <a:rPr lang="ru-RU" sz="2400" dirty="0"/>
              <a:t> вино. Плоди </a:t>
            </a:r>
            <a:r>
              <a:rPr lang="ru-RU" sz="2400" dirty="0" err="1"/>
              <a:t>вишні</a:t>
            </a:r>
            <a:r>
              <a:rPr lang="ru-RU" sz="2400" dirty="0"/>
              <a:t>, лютня і </a:t>
            </a:r>
            <a:r>
              <a:rPr lang="ru-RU" sz="2400" dirty="0" err="1"/>
              <a:t>винний</a:t>
            </a:r>
            <a:r>
              <a:rPr lang="ru-RU" sz="2400" dirty="0"/>
              <a:t> </a:t>
            </a:r>
            <a:r>
              <a:rPr lang="ru-RU" sz="2400" dirty="0" err="1"/>
              <a:t>глек</a:t>
            </a:r>
            <a:r>
              <a:rPr lang="ru-RU" sz="2400" dirty="0"/>
              <a:t> – </a:t>
            </a:r>
            <a:r>
              <a:rPr lang="ru-RU" sz="2400" dirty="0" err="1"/>
              <a:t>розпуста</a:t>
            </a:r>
            <a:r>
              <a:rPr lang="ru-RU" sz="2400" dirty="0"/>
              <a:t> і </a:t>
            </a:r>
            <a:r>
              <a:rPr lang="ru-RU" sz="2400" dirty="0" err="1"/>
              <a:t>втрата</a:t>
            </a:r>
            <a:r>
              <a:rPr lang="ru-RU" sz="2400" dirty="0"/>
              <a:t> </a:t>
            </a:r>
            <a:r>
              <a:rPr lang="ru-RU" sz="2400" dirty="0" err="1"/>
              <a:t>самовладання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вина. </a:t>
            </a:r>
            <a:r>
              <a:rPr lang="ru-RU" sz="2400" dirty="0" err="1"/>
              <a:t>Куди</a:t>
            </a:r>
            <a:r>
              <a:rPr lang="ru-RU" sz="2400" dirty="0"/>
              <a:t> ж </a:t>
            </a:r>
            <a:r>
              <a:rPr lang="ru-RU" sz="2400" dirty="0" err="1"/>
              <a:t>пливе</a:t>
            </a:r>
            <a:r>
              <a:rPr lang="ru-RU" sz="2400" dirty="0"/>
              <a:t> </a:t>
            </a:r>
            <a:r>
              <a:rPr lang="ru-RU" sz="2400" dirty="0" err="1"/>
              <a:t>такий</a:t>
            </a:r>
            <a:r>
              <a:rPr lang="ru-RU" sz="2400" dirty="0"/>
              <a:t> </a:t>
            </a:r>
            <a:r>
              <a:rPr lang="ru-RU" sz="2400" dirty="0" err="1"/>
              <a:t>корабель</a:t>
            </a:r>
            <a:r>
              <a:rPr lang="ru-RU" sz="2400" dirty="0"/>
              <a:t>? </a:t>
            </a:r>
            <a:endParaRPr lang="ru-RU" sz="2400" dirty="0"/>
          </a:p>
          <a:p>
            <a:r>
              <a:rPr lang="ru-RU" sz="2400" dirty="0"/>
              <a:t>Все </a:t>
            </a:r>
            <a:r>
              <a:rPr lang="ru-RU" sz="2400" dirty="0" err="1"/>
              <a:t>людство</a:t>
            </a:r>
            <a:r>
              <a:rPr lang="ru-RU" sz="2400" dirty="0"/>
              <a:t> </a:t>
            </a:r>
            <a:r>
              <a:rPr lang="ru-RU" sz="2400" dirty="0" err="1"/>
              <a:t>пливе</a:t>
            </a:r>
            <a:r>
              <a:rPr lang="ru-RU" sz="2400" dirty="0"/>
              <a:t> через море Часу на одному </a:t>
            </a:r>
            <a:r>
              <a:rPr lang="ru-RU" sz="2400" dirty="0" err="1"/>
              <a:t>загальному</a:t>
            </a:r>
            <a:r>
              <a:rPr lang="ru-RU" sz="2400" dirty="0"/>
              <a:t> “</a:t>
            </a:r>
            <a:r>
              <a:rPr lang="ru-RU" sz="2400" dirty="0" err="1"/>
              <a:t>Кораблі</a:t>
            </a:r>
            <a:r>
              <a:rPr lang="ru-RU" sz="2400" dirty="0"/>
              <a:t>”. Ми </a:t>
            </a:r>
            <a:r>
              <a:rPr lang="ru-RU" sz="2400" dirty="0" err="1"/>
              <a:t>всі</a:t>
            </a:r>
            <a:r>
              <a:rPr lang="ru-RU" sz="2400" dirty="0"/>
              <a:t>, </a:t>
            </a:r>
            <a:r>
              <a:rPr lang="ru-RU" sz="2400" dirty="0" err="1"/>
              <a:t>хто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, </a:t>
            </a:r>
            <a:r>
              <a:rPr lang="ru-RU" sz="2400" dirty="0" err="1"/>
              <a:t>хто</a:t>
            </a:r>
            <a:r>
              <a:rPr lang="ru-RU" sz="2400" dirty="0"/>
              <a:t> </a:t>
            </a:r>
            <a:r>
              <a:rPr lang="ru-RU" sz="2400" dirty="0" err="1"/>
              <a:t>менше</a:t>
            </a:r>
            <a:r>
              <a:rPr lang="ru-RU" sz="2400" dirty="0"/>
              <a:t>, </a:t>
            </a:r>
            <a:r>
              <a:rPr lang="ru-RU" sz="2400" dirty="0" err="1"/>
              <a:t>схильні</a:t>
            </a:r>
            <a:r>
              <a:rPr lang="ru-RU" sz="2400" dirty="0"/>
              <a:t> до тих же </a:t>
            </a:r>
            <a:r>
              <a:rPr lang="ru-RU" sz="2400" dirty="0" err="1"/>
              <a:t>пороків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і “</a:t>
            </a:r>
            <a:r>
              <a:rPr lang="ru-RU" sz="2400" dirty="0" err="1"/>
              <a:t>дурні</a:t>
            </a:r>
            <a:r>
              <a:rPr lang="ru-RU" sz="2400" dirty="0"/>
              <a:t>”. Ми </a:t>
            </a:r>
            <a:r>
              <a:rPr lang="ru-RU" sz="2400" dirty="0" err="1"/>
              <a:t>їмо</a:t>
            </a:r>
            <a:r>
              <a:rPr lang="ru-RU" sz="2400" dirty="0"/>
              <a:t>, </a:t>
            </a:r>
            <a:r>
              <a:rPr lang="ru-RU" sz="2400" dirty="0" err="1"/>
              <a:t>п’ємо</a:t>
            </a:r>
            <a:r>
              <a:rPr lang="ru-RU" sz="2400" dirty="0"/>
              <a:t>, </a:t>
            </a:r>
            <a:r>
              <a:rPr lang="ru-RU" sz="2400" dirty="0" err="1"/>
              <a:t>обманюємо</a:t>
            </a:r>
            <a:r>
              <a:rPr lang="ru-RU" sz="2400" dirty="0"/>
              <a:t>, </a:t>
            </a:r>
            <a:r>
              <a:rPr lang="ru-RU" sz="2400" dirty="0" err="1"/>
              <a:t>граємо</a:t>
            </a:r>
            <a:r>
              <a:rPr lang="ru-RU" sz="2400" dirty="0"/>
              <a:t> в </a:t>
            </a:r>
            <a:r>
              <a:rPr lang="ru-RU" sz="2400" dirty="0" err="1"/>
              <a:t>дурні</a:t>
            </a:r>
            <a:r>
              <a:rPr lang="ru-RU" sz="2400" dirty="0"/>
              <a:t> </a:t>
            </a:r>
            <a:r>
              <a:rPr lang="ru-RU" sz="2400" dirty="0" err="1"/>
              <a:t>ігри</a:t>
            </a:r>
            <a:r>
              <a:rPr lang="ru-RU" sz="2400" dirty="0"/>
              <a:t>. Тим часом наше судно </a:t>
            </a:r>
            <a:r>
              <a:rPr lang="ru-RU" sz="2400" dirty="0" err="1"/>
              <a:t>дрейфує</a:t>
            </a:r>
            <a:r>
              <a:rPr lang="ru-RU" sz="2400" dirty="0"/>
              <a:t> </a:t>
            </a:r>
            <a:r>
              <a:rPr lang="ru-RU" sz="2400" dirty="0" err="1"/>
              <a:t>безцільно</a:t>
            </a:r>
            <a:r>
              <a:rPr lang="ru-RU" sz="2400" dirty="0"/>
              <a:t>. </a:t>
            </a:r>
            <a:r>
              <a:rPr lang="ru-RU" sz="2400" dirty="0" err="1"/>
              <a:t>Ексцентричний</a:t>
            </a:r>
            <a:r>
              <a:rPr lang="ru-RU" sz="2400" dirty="0"/>
              <a:t> і </a:t>
            </a:r>
            <a:r>
              <a:rPr lang="ru-RU" sz="2400" dirty="0" err="1"/>
              <a:t>загадковий</a:t>
            </a:r>
            <a:r>
              <a:rPr lang="ru-RU" sz="2400" dirty="0"/>
              <a:t> </a:t>
            </a:r>
            <a:r>
              <a:rPr lang="ru-RU" sz="2400" dirty="0" err="1"/>
              <a:t>геній</a:t>
            </a:r>
            <a:r>
              <a:rPr lang="ru-RU" sz="2400" dirty="0"/>
              <a:t>, Босх ясно показав </a:t>
            </a:r>
            <a:r>
              <a:rPr lang="ru-RU" sz="2400" dirty="0" err="1"/>
              <a:t>потворні</a:t>
            </a:r>
            <a:r>
              <a:rPr lang="ru-RU" sz="2400" dirty="0"/>
              <a:t>, </a:t>
            </a:r>
            <a:r>
              <a:rPr lang="ru-RU" sz="2400" dirty="0" err="1"/>
              <a:t>зловісні</a:t>
            </a:r>
            <a:r>
              <a:rPr lang="ru-RU" sz="2400" dirty="0"/>
              <a:t> і </a:t>
            </a:r>
            <a:r>
              <a:rPr lang="ru-RU" sz="2400" dirty="0" err="1"/>
              <a:t>жахливі</a:t>
            </a:r>
            <a:r>
              <a:rPr lang="ru-RU" sz="2400" dirty="0"/>
              <a:t> </a:t>
            </a:r>
            <a:r>
              <a:rPr lang="ru-RU" sz="2400" dirty="0" err="1"/>
              <a:t>речі</a:t>
            </a:r>
            <a:r>
              <a:rPr lang="ru-RU" sz="2400" dirty="0"/>
              <a:t> – </a:t>
            </a:r>
            <a:r>
              <a:rPr lang="ru-RU" sz="2400" dirty="0" err="1"/>
              <a:t>приховані</a:t>
            </a:r>
            <a:r>
              <a:rPr lang="ru-RU" sz="2400" dirty="0"/>
              <a:t> </a:t>
            </a:r>
            <a:r>
              <a:rPr lang="ru-RU" sz="2400" dirty="0" err="1"/>
              <a:t>істоти</a:t>
            </a:r>
            <a:r>
              <a:rPr lang="ru-RU" sz="2400" dirty="0"/>
              <a:t> </a:t>
            </a:r>
            <a:r>
              <a:rPr lang="ru-RU" sz="2400" dirty="0" err="1"/>
              <a:t>нашого</a:t>
            </a:r>
            <a:r>
              <a:rPr lang="ru-RU" sz="2400" dirty="0"/>
              <a:t> </a:t>
            </a:r>
            <a:r>
              <a:rPr lang="ru-RU" sz="2400" dirty="0" err="1"/>
              <a:t>внутрішнього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. “</a:t>
            </a:r>
            <a:r>
              <a:rPr lang="ru-RU" sz="2400" dirty="0" err="1"/>
              <a:t>Корабель</a:t>
            </a:r>
            <a:r>
              <a:rPr lang="ru-RU" sz="2400" dirty="0"/>
              <a:t> </a:t>
            </a:r>
            <a:r>
              <a:rPr lang="ru-RU" sz="2400" dirty="0" err="1"/>
              <a:t>Дурнів</a:t>
            </a:r>
            <a:r>
              <a:rPr lang="ru-RU" sz="2400" dirty="0"/>
              <a:t>” – не про </a:t>
            </a:r>
            <a:r>
              <a:rPr lang="ru-RU" sz="2400" dirty="0" err="1"/>
              <a:t>інших</a:t>
            </a:r>
            <a:r>
              <a:rPr lang="ru-RU" sz="2400" dirty="0"/>
              <a:t> людей, </a:t>
            </a:r>
            <a:r>
              <a:rPr lang="ru-RU" sz="2400" dirty="0" err="1"/>
              <a:t>це</a:t>
            </a:r>
            <a:r>
              <a:rPr lang="ru-RU" sz="2400" dirty="0"/>
              <a:t> – про нас. </a:t>
            </a:r>
            <a:r>
              <a:rPr lang="ru-RU" sz="2400" dirty="0" err="1"/>
              <a:t>Це</a:t>
            </a:r>
            <a:r>
              <a:rPr lang="ru-RU" sz="2400" dirty="0"/>
              <a:t> ми </a:t>
            </a:r>
            <a:r>
              <a:rPr lang="ru-RU" sz="2400" dirty="0" err="1"/>
              <a:t>повинні</a:t>
            </a:r>
            <a:r>
              <a:rPr lang="ru-RU" sz="2400" dirty="0"/>
              <a:t> </a:t>
            </a:r>
            <a:r>
              <a:rPr lang="ru-RU" sz="2400" dirty="0" err="1"/>
              <a:t>поставити</a:t>
            </a:r>
            <a:r>
              <a:rPr lang="ru-RU" sz="2400" dirty="0"/>
              <a:t> </a:t>
            </a:r>
            <a:r>
              <a:rPr lang="ru-RU" sz="2400" dirty="0" err="1"/>
              <a:t>собі</a:t>
            </a:r>
            <a:r>
              <a:rPr lang="ru-RU" sz="2400" dirty="0"/>
              <a:t> </a:t>
            </a:r>
            <a:r>
              <a:rPr lang="ru-RU" sz="2400" dirty="0" err="1"/>
              <a:t>питання</a:t>
            </a:r>
            <a:r>
              <a:rPr lang="ru-RU" sz="2400" dirty="0"/>
              <a:t> : </a:t>
            </a:r>
            <a:r>
              <a:rPr lang="ru-RU" sz="2400" dirty="0" err="1"/>
              <a:t>куди</a:t>
            </a:r>
            <a:r>
              <a:rPr lang="ru-RU" sz="2400" dirty="0"/>
              <a:t> ж </a:t>
            </a:r>
            <a:r>
              <a:rPr lang="ru-RU" sz="2400" dirty="0" err="1"/>
              <a:t>пливе</a:t>
            </a:r>
            <a:r>
              <a:rPr lang="ru-RU" sz="2400" dirty="0"/>
              <a:t> НАШ </a:t>
            </a:r>
            <a:r>
              <a:rPr lang="ru-RU" sz="2400" dirty="0" err="1"/>
              <a:t>корабель</a:t>
            </a:r>
            <a:r>
              <a:rPr lang="ru-RU" sz="2400" dirty="0"/>
              <a:t>?</a:t>
            </a:r>
            <a:endParaRPr lang="ru-RU" sz="2400" dirty="0"/>
          </a:p>
          <a:p>
            <a:endParaRPr lang="ru-RU" sz="2400" dirty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8421"/>
            <a:ext cx="10515600" cy="828000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/>
              <a:t>Ієронімус</a:t>
            </a:r>
            <a:r>
              <a:rPr lang="uk-UA" b="1" dirty="0"/>
              <a:t> </a:t>
            </a:r>
            <a:r>
              <a:rPr lang="uk-UA" b="1" dirty="0" err="1"/>
              <a:t>Босх</a:t>
            </a:r>
            <a:r>
              <a:rPr lang="uk-UA" b="1" dirty="0"/>
              <a:t> </a:t>
            </a:r>
            <a:r>
              <a:rPr lang="uk-UA" dirty="0"/>
              <a:t>.В</a:t>
            </a:r>
            <a:r>
              <a:rPr lang="uk-UA" b="1" dirty="0"/>
              <a:t>ІЗ СІНА</a:t>
            </a:r>
            <a:endParaRPr lang="en-US" b="1" dirty="0"/>
          </a:p>
        </p:txBody>
      </p:sp>
      <p:pic>
        <p:nvPicPr>
          <p:cNvPr id="16388" name="Picture 4" descr="https://upload.wikimedia.org/wikipedia/uk/thumb/4/4e/%D0%A1%D0%BD%D1%96%D0%BF_%D1%81%D1%96%D0%BD%D0%B0.jpg/150px-%D0%A1%D0%BD%D1%96%D0%BF_%D1%81%D1%96%D0%BD%D0%B0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498" y="880333"/>
            <a:ext cx="4523252" cy="61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/>
              <a:t>Ієронімус</a:t>
            </a:r>
            <a:r>
              <a:rPr lang="uk-UA" b="1" dirty="0"/>
              <a:t> </a:t>
            </a:r>
            <a:r>
              <a:rPr lang="uk-UA" b="1" dirty="0" err="1"/>
              <a:t>Босх</a:t>
            </a:r>
            <a:r>
              <a:rPr lang="uk-UA" b="1" dirty="0"/>
              <a:t> </a:t>
            </a:r>
            <a:r>
              <a:rPr lang="uk-UA" dirty="0"/>
              <a:t>.В</a:t>
            </a:r>
            <a:r>
              <a:rPr lang="uk-UA" b="1" dirty="0"/>
              <a:t>ІЗ СІНА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Сюжет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 — </a:t>
            </a:r>
            <a:r>
              <a:rPr lang="ru-RU" dirty="0" err="1"/>
              <a:t>нідерландське</a:t>
            </a:r>
            <a:r>
              <a:rPr lang="ru-RU" dirty="0"/>
              <a:t> </a:t>
            </a:r>
            <a:r>
              <a:rPr lang="ru-RU" dirty="0" err="1"/>
              <a:t>прислів'я</a:t>
            </a:r>
            <a:r>
              <a:rPr lang="ru-RU" dirty="0"/>
              <a:t> — «</a:t>
            </a:r>
            <a:r>
              <a:rPr lang="ru-RU" dirty="0" err="1"/>
              <a:t>Світ</a:t>
            </a:r>
            <a:r>
              <a:rPr lang="ru-RU" dirty="0"/>
              <a:t> 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віз</a:t>
            </a:r>
            <a:r>
              <a:rPr lang="ru-RU" dirty="0"/>
              <a:t> </a:t>
            </a:r>
            <a:r>
              <a:rPr lang="ru-RU" dirty="0" err="1"/>
              <a:t>сіна</a:t>
            </a:r>
            <a:r>
              <a:rPr lang="ru-RU" dirty="0"/>
              <a:t>, і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намагається</a:t>
            </a:r>
            <a:r>
              <a:rPr lang="ru-RU" dirty="0"/>
              <a:t> </a:t>
            </a:r>
            <a:r>
              <a:rPr lang="ru-RU" dirty="0" err="1"/>
              <a:t>відхопити</a:t>
            </a:r>
            <a:r>
              <a:rPr lang="ru-RU" dirty="0"/>
              <a:t> з </a:t>
            </a:r>
            <a:r>
              <a:rPr lang="ru-RU" dirty="0" err="1"/>
              <a:t>нього</a:t>
            </a:r>
            <a:r>
              <a:rPr lang="ru-RU" dirty="0"/>
              <a:t>, </a:t>
            </a:r>
            <a:r>
              <a:rPr lang="ru-RU" dirty="0" err="1"/>
              <a:t>скільки</a:t>
            </a:r>
            <a:r>
              <a:rPr lang="ru-RU" dirty="0"/>
              <a:t> </a:t>
            </a:r>
            <a:r>
              <a:rPr lang="ru-RU" dirty="0" err="1"/>
              <a:t>зможе</a:t>
            </a:r>
            <a:r>
              <a:rPr lang="ru-RU" dirty="0"/>
              <a:t>». Босх </a:t>
            </a:r>
            <a:r>
              <a:rPr lang="ru-RU" dirty="0" err="1"/>
              <a:t>хотів</a:t>
            </a:r>
            <a:r>
              <a:rPr lang="ru-RU" dirty="0"/>
              <a:t> </a:t>
            </a:r>
            <a:r>
              <a:rPr lang="ru-RU" dirty="0" err="1"/>
              <a:t>цим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люди </a:t>
            </a:r>
            <a:r>
              <a:rPr lang="ru-RU" dirty="0" err="1"/>
              <a:t>забули</a:t>
            </a:r>
            <a:r>
              <a:rPr lang="ru-RU" dirty="0"/>
              <a:t> </a:t>
            </a:r>
            <a:r>
              <a:rPr lang="ru-RU" dirty="0" err="1"/>
              <a:t>Божі</a:t>
            </a:r>
            <a:r>
              <a:rPr lang="ru-RU" dirty="0"/>
              <a:t> </a:t>
            </a:r>
            <a:r>
              <a:rPr lang="ru-RU" dirty="0" err="1"/>
              <a:t>настанови</a:t>
            </a:r>
            <a:r>
              <a:rPr lang="ru-RU" dirty="0"/>
              <a:t> та </a:t>
            </a:r>
            <a:r>
              <a:rPr lang="ru-RU" dirty="0" err="1"/>
              <a:t>живуть</a:t>
            </a:r>
            <a:r>
              <a:rPr lang="ru-RU" dirty="0"/>
              <a:t> у </a:t>
            </a:r>
            <a:r>
              <a:rPr lang="ru-RU" dirty="0" err="1"/>
              <a:t>гріхах</a:t>
            </a:r>
            <a:r>
              <a:rPr lang="ru-RU" dirty="0"/>
              <a:t>.</a:t>
            </a:r>
            <a:endParaRPr lang="ru-RU" dirty="0"/>
          </a:p>
          <a:p>
            <a:r>
              <a:rPr lang="ru-RU" dirty="0"/>
              <a:t>На </a:t>
            </a:r>
            <a:r>
              <a:rPr lang="ru-RU" dirty="0" err="1"/>
              <a:t>тлі</a:t>
            </a:r>
            <a:r>
              <a:rPr lang="ru-RU" dirty="0"/>
              <a:t> </a:t>
            </a:r>
            <a:r>
              <a:rPr lang="ru-RU" dirty="0" err="1"/>
              <a:t>безкрайого</a:t>
            </a:r>
            <a:r>
              <a:rPr lang="ru-RU" dirty="0"/>
              <a:t> </a:t>
            </a:r>
            <a:r>
              <a:rPr lang="ru-RU" dirty="0">
                <a:hlinkClick r:id="rId1" tooltip="Пейзаж"/>
              </a:rPr>
              <a:t>пейзажу</a:t>
            </a:r>
            <a:r>
              <a:rPr lang="ru-RU" dirty="0"/>
              <a:t> за </a:t>
            </a:r>
            <a:r>
              <a:rPr lang="ru-RU" dirty="0" err="1"/>
              <a:t>величезним</a:t>
            </a:r>
            <a:r>
              <a:rPr lang="ru-RU" dirty="0"/>
              <a:t> возом </a:t>
            </a:r>
            <a:r>
              <a:rPr lang="ru-RU" dirty="0" err="1"/>
              <a:t>прямує</a:t>
            </a:r>
            <a:r>
              <a:rPr lang="ru-RU" dirty="0"/>
              <a:t> </a:t>
            </a:r>
            <a:r>
              <a:rPr lang="ru-RU" dirty="0">
                <a:hlinkClick r:id="rId2" tooltip="Кавалькада"/>
              </a:rPr>
              <a:t>кавалькада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 — </a:t>
            </a:r>
            <a:r>
              <a:rPr lang="ru-RU" dirty="0" err="1">
                <a:hlinkClick r:id="rId3" tooltip="Імператор"/>
              </a:rPr>
              <a:t>імператор</a:t>
            </a:r>
            <a:r>
              <a:rPr lang="ru-RU" dirty="0"/>
              <a:t> та </a:t>
            </a:r>
            <a:r>
              <a:rPr lang="ru-RU" dirty="0">
                <a:hlinkClick r:id="rId4" tooltip="Папа римський"/>
              </a:rPr>
              <a:t>папа </a:t>
            </a:r>
            <a:r>
              <a:rPr lang="ru-RU" dirty="0" err="1">
                <a:hlinkClick r:id="rId4" tooltip="Папа римський"/>
              </a:rPr>
              <a:t>римський</a:t>
            </a:r>
            <a:r>
              <a:rPr lang="ru-RU" dirty="0"/>
              <a:t>. </a:t>
            </a:r>
            <a:r>
              <a:rPr lang="ru-RU" dirty="0" err="1"/>
              <a:t>Зображено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усяких</a:t>
            </a:r>
            <a:r>
              <a:rPr lang="ru-RU" dirty="0"/>
              <a:t> </a:t>
            </a:r>
            <a:r>
              <a:rPr lang="ru-RU" dirty="0" err="1"/>
              <a:t>суспільних</a:t>
            </a:r>
            <a:r>
              <a:rPr lang="ru-RU" dirty="0"/>
              <a:t> </a:t>
            </a:r>
            <a:r>
              <a:rPr lang="ru-RU" dirty="0" err="1"/>
              <a:t>прошарків</a:t>
            </a:r>
            <a:r>
              <a:rPr lang="ru-RU" dirty="0"/>
              <a:t> — селян, </a:t>
            </a:r>
            <a:r>
              <a:rPr lang="ru-RU" dirty="0" err="1"/>
              <a:t>міщан</a:t>
            </a:r>
            <a:r>
              <a:rPr lang="ru-RU" dirty="0"/>
              <a:t>, </a:t>
            </a:r>
            <a:r>
              <a:rPr lang="ru-RU" dirty="0" err="1"/>
              <a:t>ченців</a:t>
            </a:r>
            <a:r>
              <a:rPr lang="ru-RU" dirty="0"/>
              <a:t>. Вони </a:t>
            </a:r>
            <a:r>
              <a:rPr lang="ru-RU" dirty="0" err="1"/>
              <a:t>хапають</a:t>
            </a:r>
            <a:r>
              <a:rPr lang="ru-RU" dirty="0"/>
              <a:t> </a:t>
            </a:r>
            <a:r>
              <a:rPr lang="ru-RU" dirty="0" err="1"/>
              <a:t>сіно</a:t>
            </a:r>
            <a:r>
              <a:rPr lang="ru-RU" dirty="0"/>
              <a:t>, </a:t>
            </a:r>
            <a:r>
              <a:rPr lang="ru-RU" dirty="0" err="1"/>
              <a:t>чубляться</a:t>
            </a:r>
            <a:r>
              <a:rPr lang="ru-RU" dirty="0"/>
              <a:t> за </a:t>
            </a:r>
            <a:r>
              <a:rPr lang="ru-RU" dirty="0" err="1"/>
              <a:t>нього</a:t>
            </a:r>
            <a:r>
              <a:rPr lang="ru-RU" dirty="0"/>
              <a:t>, </a:t>
            </a:r>
            <a:r>
              <a:rPr lang="ru-RU" dirty="0" err="1"/>
              <a:t>топчуть</a:t>
            </a:r>
            <a:r>
              <a:rPr lang="ru-RU" dirty="0"/>
              <a:t> </a:t>
            </a:r>
            <a:r>
              <a:rPr lang="ru-RU" dirty="0" err="1"/>
              <a:t>повалених</a:t>
            </a:r>
            <a:r>
              <a:rPr lang="ru-RU" dirty="0"/>
              <a:t>. На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змарноване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згори</a:t>
            </a:r>
            <a:r>
              <a:rPr lang="ru-RU" dirty="0"/>
              <a:t> дивиться Христос у золотому </a:t>
            </a:r>
            <a:r>
              <a:rPr lang="ru-RU" dirty="0" err="1"/>
              <a:t>сяйві</a:t>
            </a:r>
            <a:r>
              <a:rPr lang="ru-RU" dirty="0"/>
              <a:t>. </a:t>
            </a:r>
            <a:r>
              <a:rPr lang="ru-RU" dirty="0" err="1"/>
              <a:t>Ніхто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янгола</a:t>
            </a:r>
            <a:r>
              <a:rPr lang="ru-RU" dirty="0"/>
              <a:t>, не </a:t>
            </a:r>
            <a:r>
              <a:rPr lang="ru-RU" dirty="0" err="1"/>
              <a:t>помічає</a:t>
            </a:r>
            <a:r>
              <a:rPr lang="ru-RU" dirty="0"/>
              <a:t> а </a:t>
            </a:r>
            <a:r>
              <a:rPr lang="ru-RU" dirty="0" err="1"/>
              <a:t>ні</a:t>
            </a:r>
            <a:r>
              <a:rPr lang="ru-RU" dirty="0"/>
              <a:t> Сина </a:t>
            </a:r>
            <a:r>
              <a:rPr lang="ru-RU" dirty="0" err="1"/>
              <a:t>Божого</a:t>
            </a:r>
            <a:r>
              <a:rPr lang="ru-RU" dirty="0"/>
              <a:t>, а </a:t>
            </a:r>
            <a:r>
              <a:rPr lang="ru-RU" dirty="0" err="1"/>
              <a:t>ні</a:t>
            </a:r>
            <a:r>
              <a:rPr lang="ru-RU" dirty="0"/>
              <a:t> того,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віз</a:t>
            </a:r>
            <a:r>
              <a:rPr lang="ru-RU" dirty="0"/>
              <a:t> </a:t>
            </a:r>
            <a:r>
              <a:rPr lang="ru-RU" dirty="0" err="1"/>
              <a:t>тягнуть</a:t>
            </a:r>
            <a:r>
              <a:rPr lang="ru-RU" dirty="0"/>
              <a:t> </a:t>
            </a:r>
            <a:r>
              <a:rPr lang="ru-RU" dirty="0" err="1">
                <a:hlinkClick r:id="rId5" tooltip="Демон"/>
              </a:rPr>
              <a:t>демони</a:t>
            </a:r>
            <a:r>
              <a:rPr lang="ru-RU" dirty="0"/>
              <a:t>. </a:t>
            </a:r>
            <a:r>
              <a:rPr lang="ru-RU" dirty="0" err="1"/>
              <a:t>Священики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йдуть</a:t>
            </a:r>
            <a:r>
              <a:rPr lang="ru-RU" dirty="0"/>
              <a:t> за возом, не </a:t>
            </a:r>
            <a:r>
              <a:rPr lang="ru-RU" dirty="0" err="1"/>
              <a:t>сперечаються</a:t>
            </a:r>
            <a:r>
              <a:rPr lang="ru-RU" dirty="0"/>
              <a:t> за </a:t>
            </a:r>
            <a:r>
              <a:rPr lang="ru-RU" dirty="0" err="1"/>
              <a:t>сіно</a:t>
            </a:r>
            <a:r>
              <a:rPr lang="ru-RU" dirty="0"/>
              <a:t>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й так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. </a:t>
            </a:r>
            <a:r>
              <a:rPr lang="ru-RU" dirty="0" err="1"/>
              <a:t>Їхній</a:t>
            </a:r>
            <a:r>
              <a:rPr lang="ru-RU" dirty="0"/>
              <a:t> </a:t>
            </a:r>
            <a:r>
              <a:rPr lang="ru-RU" dirty="0" err="1"/>
              <a:t>гріх</a:t>
            </a:r>
            <a:r>
              <a:rPr lang="ru-RU" dirty="0"/>
              <a:t> — </a:t>
            </a:r>
            <a:r>
              <a:rPr lang="ru-RU" dirty="0" err="1"/>
              <a:t>гордість</a:t>
            </a:r>
            <a:r>
              <a:rPr lang="ru-RU" dirty="0"/>
              <a:t>. </a:t>
            </a:r>
            <a:r>
              <a:rPr lang="ru-RU" dirty="0" err="1"/>
              <a:t>Ліворуч</a:t>
            </a:r>
            <a:r>
              <a:rPr lang="ru-RU" dirty="0"/>
              <a:t> Босх </a:t>
            </a:r>
            <a:r>
              <a:rPr lang="ru-RU" dirty="0" err="1"/>
              <a:t>малює</a:t>
            </a:r>
            <a:r>
              <a:rPr lang="ru-RU" dirty="0"/>
              <a:t> хлопчика-</a:t>
            </a:r>
            <a:r>
              <a:rPr lang="ru-RU" dirty="0" err="1"/>
              <a:t>поводиря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веде</a:t>
            </a:r>
            <a:r>
              <a:rPr lang="ru-RU" dirty="0"/>
              <a:t> за руку </a:t>
            </a:r>
            <a:r>
              <a:rPr lang="ru-RU" dirty="0" err="1"/>
              <a:t>чоловіка</a:t>
            </a:r>
            <a:r>
              <a:rPr lang="ru-RU" dirty="0"/>
              <a:t>, </a:t>
            </a:r>
            <a:r>
              <a:rPr lang="ru-RU" dirty="0" err="1"/>
              <a:t>професійного</a:t>
            </a:r>
            <a:r>
              <a:rPr lang="ru-RU" dirty="0"/>
              <a:t> </a:t>
            </a:r>
            <a:r>
              <a:rPr lang="ru-RU" dirty="0" err="1">
                <a:hlinkClick r:id="rId6" tooltip="Жебрак"/>
              </a:rPr>
              <a:t>жебрака</a:t>
            </a:r>
            <a:r>
              <a:rPr lang="ru-RU" dirty="0"/>
              <a:t>… Той </a:t>
            </a:r>
            <a:r>
              <a:rPr lang="ru-RU" dirty="0" err="1"/>
              <a:t>видає</a:t>
            </a:r>
            <a:r>
              <a:rPr lang="ru-RU" dirty="0"/>
              <a:t> себе за </a:t>
            </a:r>
            <a:r>
              <a:rPr lang="ru-RU" dirty="0" err="1"/>
              <a:t>сліпого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видурювати</a:t>
            </a:r>
            <a:r>
              <a:rPr lang="ru-RU" dirty="0"/>
              <a:t> </a:t>
            </a:r>
            <a:r>
              <a:rPr lang="ru-RU" dirty="0" err="1"/>
              <a:t>гроші</a:t>
            </a:r>
            <a:r>
              <a:rPr lang="ru-RU" dirty="0"/>
              <a:t> у </a:t>
            </a:r>
            <a:r>
              <a:rPr lang="ru-RU" dirty="0" err="1"/>
              <a:t>довірливих</a:t>
            </a:r>
            <a:r>
              <a:rPr lang="ru-RU" dirty="0"/>
              <a:t> </a:t>
            </a:r>
            <a:r>
              <a:rPr lang="ru-RU" dirty="0" err="1"/>
              <a:t>вірян</a:t>
            </a:r>
            <a:r>
              <a:rPr lang="ru-RU" dirty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«Спаситель Мира»</a:t>
            </a:r>
            <a:r>
              <a:rPr lang="ru-RU" dirty="0"/>
              <a:t> Леонардо да Винчи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Вечер 15 ноября 2017 года ознаменовался сенсацией в художественных кругах: картина </a:t>
            </a:r>
            <a:r>
              <a:rPr lang="ru-RU" b="1" dirty="0"/>
              <a:t>«Спаситель Мира»</a:t>
            </a:r>
            <a:r>
              <a:rPr lang="ru-RU" dirty="0"/>
              <a:t>, уверенно приписанная Леонардо да Винчи, стала самым дорогим на планете произведением живописи. На аукционе </a:t>
            </a:r>
            <a:r>
              <a:rPr lang="ru-RU" dirty="0" err="1"/>
              <a:t>Christie’s</a:t>
            </a:r>
            <a:r>
              <a:rPr lang="ru-RU" dirty="0"/>
              <a:t> в Нью-Йорке неизвестный покупатель </a:t>
            </a:r>
            <a:r>
              <a:rPr lang="ru-RU" dirty="0">
                <a:hlinkClick r:id="rId1"/>
              </a:rPr>
              <a:t>выложил за него немыслимую сумму</a:t>
            </a:r>
            <a:r>
              <a:rPr lang="ru-RU" dirty="0"/>
              <a:t> – 450,3 млн долларов. Это стало логичным завершением 11-летней эпопеи с </a:t>
            </a:r>
            <a:r>
              <a:rPr lang="ru-RU" dirty="0" err="1"/>
              <a:t>переоткрытием</a:t>
            </a:r>
            <a:r>
              <a:rPr lang="ru-RU" dirty="0"/>
              <a:t>, исследованием, реставрацией и перепродажей панели – истории более увлекательной, чем любой триллер.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Изображение Христа соотносится со стихом из Евангелия: </a:t>
            </a:r>
            <a:r>
              <a:rPr lang="ru-RU" i="1" dirty="0"/>
              <a:t>«И мы видели и свидетельствуем, что Отец послал Сына Спасителем миру»</a:t>
            </a:r>
            <a:r>
              <a:rPr lang="ru-RU" dirty="0"/>
              <a:t> (Иоанна 4:14). Иисус с каштановыми локонами пристально смотрит на зрителя. В его левой руке покоится хрустальная сфера, а правая поднята в благословляющем жесте. По словам профессора Мартина </a:t>
            </a:r>
            <a:r>
              <a:rPr lang="ru-RU" dirty="0" err="1"/>
              <a:t>Кемпа</a:t>
            </a:r>
            <a:r>
              <a:rPr lang="ru-RU" dirty="0"/>
              <a:t> из Оксфорда, </a:t>
            </a:r>
            <a:r>
              <a:rPr lang="ru-RU" i="1" dirty="0"/>
              <a:t>«Спаситель буквально держит на ладони благополучие мира и его обитателей»</a:t>
            </a:r>
            <a:r>
              <a:rPr lang="ru-RU" dirty="0"/>
              <a:t>. При этом Леонардо однозначно представляет Искупителя не божеством, а человеком – что крайне необычно для того времени – без короны или нимба.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Леонардо да Винчи. Спаситель Мира (Сальватор Мунди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8223" y="-2669484"/>
            <a:ext cx="11811000" cy="17145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Хто продав картину  «Рятівник світу»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181" y="1275907"/>
            <a:ext cx="11098619" cy="4901056"/>
          </a:xfrm>
        </p:spPr>
        <p:txBody>
          <a:bodyPr>
            <a:noAutofit/>
          </a:bodyPr>
          <a:lstStyle/>
          <a:p>
            <a:pPr algn="just"/>
            <a:r>
              <a:rPr lang="ru-RU" sz="2400" dirty="0" err="1"/>
              <a:t>Дослідники</a:t>
            </a:r>
            <a:r>
              <a:rPr lang="ru-RU" sz="2400" dirty="0"/>
              <a:t> </a:t>
            </a:r>
            <a:r>
              <a:rPr lang="ru-RU" sz="2400" dirty="0" err="1"/>
              <a:t>припускають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картина </a:t>
            </a:r>
            <a:r>
              <a:rPr lang="ru-RU" sz="2400" dirty="0" err="1"/>
              <a:t>якийсь</a:t>
            </a:r>
            <a:r>
              <a:rPr lang="ru-RU" sz="2400" dirty="0"/>
              <a:t> час належала </a:t>
            </a:r>
            <a:r>
              <a:rPr lang="ru-RU" sz="2400" dirty="0" err="1"/>
              <a:t>англійському</a:t>
            </a:r>
            <a:r>
              <a:rPr lang="ru-RU" sz="2400" dirty="0"/>
              <a:t> королю Карлу </a:t>
            </a:r>
            <a:r>
              <a:rPr lang="en-US" sz="2400" dirty="0"/>
              <a:t>I. </a:t>
            </a:r>
            <a:r>
              <a:rPr lang="ru-RU" sz="2400" dirty="0" err="1"/>
              <a:t>Історія</a:t>
            </a:r>
            <a:r>
              <a:rPr lang="ru-RU" sz="2400" dirty="0"/>
              <a:t> </a:t>
            </a:r>
            <a:r>
              <a:rPr lang="ru-RU" sz="2400" dirty="0" err="1"/>
              <a:t>продажів</a:t>
            </a:r>
            <a:r>
              <a:rPr lang="ru-RU" sz="2400" dirty="0"/>
              <a:t> </a:t>
            </a:r>
            <a:r>
              <a:rPr lang="ru-RU" sz="2400" dirty="0" err="1"/>
              <a:t>картини</a:t>
            </a:r>
            <a:r>
              <a:rPr lang="ru-RU" sz="2400" dirty="0"/>
              <a:t> </a:t>
            </a:r>
            <a:r>
              <a:rPr lang="ru-RU" sz="2400" dirty="0" err="1"/>
              <a:t>почалася</a:t>
            </a:r>
            <a:r>
              <a:rPr lang="ru-RU" sz="2400" dirty="0"/>
              <a:t> в 1958 </a:t>
            </a:r>
            <a:r>
              <a:rPr lang="ru-RU" sz="2400" dirty="0" err="1"/>
              <a:t>році</a:t>
            </a:r>
            <a:r>
              <a:rPr lang="ru-RU" sz="2400" dirty="0"/>
              <a:t>, коли вона </a:t>
            </a:r>
            <a:r>
              <a:rPr lang="ru-RU" sz="2400" dirty="0" err="1"/>
              <a:t>була</a:t>
            </a:r>
            <a:r>
              <a:rPr lang="ru-RU" sz="2400" dirty="0"/>
              <a:t> продана на </a:t>
            </a:r>
            <a:r>
              <a:rPr lang="ru-RU" sz="2400" dirty="0" err="1"/>
              <a:t>аукціоні</a:t>
            </a:r>
            <a:r>
              <a:rPr lang="ru-RU" sz="2400" dirty="0"/>
              <a:t> в </a:t>
            </a:r>
            <a:r>
              <a:rPr lang="ru-RU" sz="2400" dirty="0" err="1"/>
              <a:t>Лондоні</a:t>
            </a:r>
            <a:r>
              <a:rPr lang="ru-RU" sz="2400" dirty="0"/>
              <a:t> за 60 </a:t>
            </a:r>
            <a:r>
              <a:rPr lang="ru-RU" sz="2400" dirty="0" err="1"/>
              <a:t>доларів</a:t>
            </a:r>
            <a:r>
              <a:rPr lang="ru-RU" sz="2400" dirty="0"/>
              <a:t> США, так як </a:t>
            </a:r>
            <a:r>
              <a:rPr lang="ru-RU" sz="2400" dirty="0" err="1"/>
              <a:t>вважалася</a:t>
            </a:r>
            <a:r>
              <a:rPr lang="ru-RU" sz="2400" dirty="0"/>
              <a:t> </a:t>
            </a:r>
            <a:r>
              <a:rPr lang="ru-RU" sz="2400" dirty="0" err="1"/>
              <a:t>роботою</a:t>
            </a:r>
            <a:r>
              <a:rPr lang="ru-RU" sz="2400" dirty="0"/>
              <a:t> одного з </a:t>
            </a:r>
            <a:r>
              <a:rPr lang="ru-RU" sz="2400" dirty="0" err="1"/>
              <a:t>послідовників</a:t>
            </a:r>
            <a:r>
              <a:rPr lang="ru-RU" sz="2400" dirty="0"/>
              <a:t> Да </a:t>
            </a:r>
            <a:r>
              <a:rPr lang="ru-RU" sz="2400" dirty="0" err="1"/>
              <a:t>Вінчі</a:t>
            </a:r>
            <a:r>
              <a:rPr lang="ru-RU" sz="2400" dirty="0"/>
              <a:t>, а не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власним</a:t>
            </a:r>
            <a:r>
              <a:rPr lang="ru-RU" sz="2400" dirty="0"/>
              <a:t> </a:t>
            </a:r>
            <a:r>
              <a:rPr lang="ru-RU" sz="2400" dirty="0" err="1"/>
              <a:t>творінням</a:t>
            </a:r>
            <a:r>
              <a:rPr lang="ru-RU" sz="2400" dirty="0"/>
              <a:t>.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історія</a:t>
            </a:r>
            <a:r>
              <a:rPr lang="ru-RU" sz="2400" dirty="0"/>
              <a:t> в </a:t>
            </a:r>
            <a:r>
              <a:rPr lang="ru-RU" sz="2400" dirty="0" err="1"/>
              <a:t>наступні</a:t>
            </a:r>
            <a:r>
              <a:rPr lang="ru-RU" sz="2400" dirty="0"/>
              <a:t> </a:t>
            </a:r>
            <a:r>
              <a:rPr lang="ru-RU" sz="2400" dirty="0" err="1"/>
              <a:t>кілька</a:t>
            </a:r>
            <a:r>
              <a:rPr lang="ru-RU" sz="2400" dirty="0"/>
              <a:t> </a:t>
            </a:r>
            <a:r>
              <a:rPr lang="ru-RU" sz="2400" dirty="0" err="1"/>
              <a:t>десятиліть</a:t>
            </a:r>
            <a:r>
              <a:rPr lang="ru-RU" sz="2400" dirty="0"/>
              <a:t> </a:t>
            </a:r>
            <a:r>
              <a:rPr lang="ru-RU" sz="2400" dirty="0" err="1"/>
              <a:t>вивчена</a:t>
            </a:r>
            <a:r>
              <a:rPr lang="ru-RU" sz="2400" dirty="0"/>
              <a:t> мало. Лише в 2005 </a:t>
            </a:r>
            <a:r>
              <a:rPr lang="ru-RU" sz="2400" dirty="0" err="1"/>
              <a:t>році</a:t>
            </a:r>
            <a:r>
              <a:rPr lang="ru-RU" sz="2400" dirty="0"/>
              <a:t> картина </a:t>
            </a:r>
            <a:r>
              <a:rPr lang="ru-RU" sz="2400" dirty="0" err="1"/>
              <a:t>знову</a:t>
            </a:r>
            <a:r>
              <a:rPr lang="ru-RU" sz="2400" dirty="0"/>
              <a:t> </a:t>
            </a:r>
            <a:r>
              <a:rPr lang="ru-RU" sz="2400" dirty="0" err="1"/>
              <a:t>з'явилася</a:t>
            </a:r>
            <a:r>
              <a:rPr lang="ru-RU" sz="2400" dirty="0"/>
              <a:t> на ринку і </a:t>
            </a:r>
            <a:r>
              <a:rPr lang="ru-RU" sz="2400" dirty="0" err="1"/>
              <a:t>викликала</a:t>
            </a:r>
            <a:r>
              <a:rPr lang="ru-RU" sz="2400" dirty="0"/>
              <a:t> </a:t>
            </a:r>
            <a:r>
              <a:rPr lang="ru-RU" sz="2400" dirty="0" err="1"/>
              <a:t>величезний</a:t>
            </a:r>
            <a:r>
              <a:rPr lang="ru-RU" sz="2400" dirty="0"/>
              <a:t> </a:t>
            </a:r>
            <a:r>
              <a:rPr lang="ru-RU" sz="2400" dirty="0" err="1"/>
              <a:t>інтерес</a:t>
            </a:r>
            <a:r>
              <a:rPr lang="ru-RU" sz="2400" dirty="0"/>
              <a:t> як "</a:t>
            </a:r>
            <a:r>
              <a:rPr lang="ru-RU" sz="2400" dirty="0" err="1"/>
              <a:t>втрачений</a:t>
            </a:r>
            <a:r>
              <a:rPr lang="ru-RU" sz="2400" dirty="0"/>
              <a:t> Леонардо". У 2013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російський</a:t>
            </a:r>
            <a:r>
              <a:rPr lang="ru-RU" sz="2400" dirty="0"/>
              <a:t> </a:t>
            </a:r>
            <a:r>
              <a:rPr lang="ru-RU" sz="2400" dirty="0" err="1"/>
              <a:t>мільярдер-колекціонер</a:t>
            </a:r>
            <a:r>
              <a:rPr lang="ru-RU" sz="2400" dirty="0"/>
              <a:t> </a:t>
            </a:r>
            <a:r>
              <a:rPr lang="ru-RU" sz="2400" dirty="0" err="1"/>
              <a:t>Дмитро</a:t>
            </a:r>
            <a:r>
              <a:rPr lang="ru-RU" sz="2400" dirty="0"/>
              <a:t> </a:t>
            </a:r>
            <a:r>
              <a:rPr lang="ru-RU" sz="2400" dirty="0" err="1"/>
              <a:t>Риболовлєв</a:t>
            </a:r>
            <a:r>
              <a:rPr lang="ru-RU" sz="2400" dirty="0"/>
              <a:t> </a:t>
            </a:r>
            <a:r>
              <a:rPr lang="ru-RU" sz="2400" dirty="0" err="1"/>
              <a:t>придбав</a:t>
            </a:r>
            <a:r>
              <a:rPr lang="ru-RU" sz="2400" dirty="0"/>
              <a:t> картину приватно за 127,5 млн </a:t>
            </a:r>
            <a:r>
              <a:rPr lang="ru-RU" sz="2400" dirty="0" err="1"/>
              <a:t>доларів</a:t>
            </a:r>
            <a:r>
              <a:rPr lang="ru-RU" sz="2400" dirty="0"/>
              <a:t>. Зараз </a:t>
            </a:r>
            <a:r>
              <a:rPr lang="ru-RU" sz="2400" dirty="0" err="1"/>
              <a:t>сімейний</a:t>
            </a:r>
            <a:r>
              <a:rPr lang="ru-RU" sz="2400" dirty="0"/>
              <a:t> траст </a:t>
            </a:r>
            <a:r>
              <a:rPr lang="ru-RU" sz="2400" dirty="0" err="1"/>
              <a:t>Риболовлєва</a:t>
            </a:r>
            <a:r>
              <a:rPr lang="ru-RU" sz="2400" dirty="0"/>
              <a:t> </a:t>
            </a:r>
            <a:r>
              <a:rPr lang="ru-RU" sz="2400" dirty="0" err="1"/>
              <a:t>виставив</a:t>
            </a:r>
            <a:r>
              <a:rPr lang="ru-RU" sz="2400" dirty="0"/>
              <a:t> картину на торгах в Нью-Йорку. </a:t>
            </a:r>
            <a:r>
              <a:rPr lang="ru-RU" sz="2400" dirty="0" err="1"/>
              <a:t>Кореспондент</a:t>
            </a:r>
            <a:r>
              <a:rPr lang="ru-RU" sz="2400" dirty="0"/>
              <a:t> </a:t>
            </a:r>
            <a:r>
              <a:rPr lang="ru-RU" sz="2400" dirty="0" err="1"/>
              <a:t>Бі-бі-сі</a:t>
            </a:r>
            <a:r>
              <a:rPr lang="ru-RU" sz="2400" dirty="0"/>
              <a:t> з </a:t>
            </a:r>
            <a:r>
              <a:rPr lang="ru-RU" sz="2400" dirty="0" err="1"/>
              <a:t>питань</a:t>
            </a:r>
            <a:r>
              <a:rPr lang="ru-RU" sz="2400" dirty="0"/>
              <a:t> </a:t>
            </a:r>
            <a:r>
              <a:rPr lang="ru-RU" sz="2400" dirty="0" err="1"/>
              <a:t>мистецтва</a:t>
            </a:r>
            <a:r>
              <a:rPr lang="ru-RU" sz="2400" dirty="0"/>
              <a:t> </a:t>
            </a:r>
            <a:r>
              <a:rPr lang="ru-RU" sz="2400" dirty="0" err="1"/>
              <a:t>Вінсент</a:t>
            </a:r>
            <a:r>
              <a:rPr lang="ru-RU" sz="2400" dirty="0"/>
              <a:t> Дауд </a:t>
            </a:r>
            <a:r>
              <a:rPr lang="ru-RU" sz="2400" dirty="0" err="1"/>
              <a:t>каже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і зараз у </a:t>
            </a:r>
            <a:r>
              <a:rPr lang="ru-RU" sz="2400" dirty="0" err="1"/>
              <a:t>деяких</a:t>
            </a:r>
            <a:r>
              <a:rPr lang="ru-RU" sz="2400" dirty="0"/>
              <a:t> </a:t>
            </a:r>
            <a:r>
              <a:rPr lang="ru-RU" sz="2400" dirty="0" err="1"/>
              <a:t>експертів</a:t>
            </a:r>
            <a:r>
              <a:rPr lang="ru-RU" sz="2400" dirty="0"/>
              <a:t> </a:t>
            </a:r>
            <a:r>
              <a:rPr lang="ru-RU" sz="2400" dirty="0" err="1"/>
              <a:t>залишаються</a:t>
            </a:r>
            <a:r>
              <a:rPr lang="ru-RU" sz="2400" dirty="0"/>
              <a:t> </a:t>
            </a:r>
            <a:r>
              <a:rPr lang="ru-RU" sz="2400" dirty="0" err="1"/>
              <a:t>сумніви</a:t>
            </a:r>
            <a:r>
              <a:rPr lang="ru-RU" sz="2400" dirty="0"/>
              <a:t> в </a:t>
            </a:r>
            <a:r>
              <a:rPr lang="ru-RU" sz="2400" dirty="0" err="1"/>
              <a:t>авторстві</a:t>
            </a:r>
            <a:r>
              <a:rPr lang="ru-RU" sz="2400" dirty="0"/>
              <a:t> </a:t>
            </a:r>
            <a:r>
              <a:rPr lang="ru-RU" sz="2400" dirty="0" err="1"/>
              <a:t>картини</a:t>
            </a:r>
            <a:r>
              <a:rPr lang="ru-RU" sz="2400" dirty="0"/>
              <a:t>. Але </a:t>
            </a:r>
            <a:r>
              <a:rPr lang="en-US" sz="2400" dirty="0"/>
              <a:t>Christie's </a:t>
            </a:r>
            <a:r>
              <a:rPr lang="ru-RU" sz="2400" dirty="0" err="1"/>
              <a:t>наполягає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картина є </a:t>
            </a:r>
            <a:r>
              <a:rPr lang="ru-RU" sz="2400" dirty="0" err="1"/>
              <a:t>оригіналом</a:t>
            </a:r>
            <a:r>
              <a:rPr lang="ru-RU" sz="2400" dirty="0"/>
              <a:t> і </a:t>
            </a:r>
            <a:r>
              <a:rPr lang="ru-RU" sz="2400" dirty="0" err="1"/>
              <a:t>виставила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як "</a:t>
            </a:r>
            <a:r>
              <a:rPr lang="ru-RU" sz="2400" dirty="0" err="1"/>
              <a:t>найбільше</a:t>
            </a:r>
            <a:r>
              <a:rPr lang="ru-RU" sz="2400" dirty="0"/>
              <a:t> </a:t>
            </a:r>
            <a:r>
              <a:rPr lang="ru-RU" sz="2400" dirty="0" err="1"/>
              <a:t>художнє</a:t>
            </a:r>
            <a:r>
              <a:rPr lang="ru-RU" sz="2400" dirty="0"/>
              <a:t> </a:t>
            </a:r>
            <a:r>
              <a:rPr lang="ru-RU" sz="2400" dirty="0" err="1"/>
              <a:t>відкриття</a:t>
            </a:r>
            <a:r>
              <a:rPr lang="ru-RU" sz="2400" dirty="0"/>
              <a:t> ХХ </a:t>
            </a:r>
            <a:r>
              <a:rPr lang="ru-RU" sz="2400" dirty="0" err="1"/>
              <a:t>століття</a:t>
            </a:r>
            <a:r>
              <a:rPr lang="ru-RU" sz="2400" dirty="0"/>
              <a:t>". Один критик описав </a:t>
            </a:r>
            <a:r>
              <a:rPr lang="ru-RU" sz="2400" dirty="0" err="1"/>
              <a:t>поверхню</a:t>
            </a:r>
            <a:r>
              <a:rPr lang="ru-RU" sz="2400" dirty="0"/>
              <a:t> </a:t>
            </a:r>
            <a:r>
              <a:rPr lang="ru-RU" sz="2400" dirty="0" err="1"/>
              <a:t>картини</a:t>
            </a:r>
            <a:r>
              <a:rPr lang="ru-RU" sz="2400" dirty="0"/>
              <a:t> як "</a:t>
            </a:r>
            <a:r>
              <a:rPr lang="ru-RU" sz="2400" dirty="0" err="1"/>
              <a:t>інертну</a:t>
            </a:r>
            <a:r>
              <a:rPr lang="ru-RU" sz="2400" dirty="0"/>
              <a:t>, </a:t>
            </a:r>
            <a:r>
              <a:rPr lang="ru-RU" sz="2400" dirty="0" err="1"/>
              <a:t>лаковану</a:t>
            </a:r>
            <a:r>
              <a:rPr lang="ru-RU" sz="2400" dirty="0"/>
              <a:t>, </a:t>
            </a:r>
            <a:r>
              <a:rPr lang="ru-RU" sz="2400" dirty="0" err="1"/>
              <a:t>тьмяну</a:t>
            </a:r>
            <a:r>
              <a:rPr lang="ru-RU" sz="2400" dirty="0"/>
              <a:t>, </a:t>
            </a:r>
            <a:r>
              <a:rPr lang="ru-RU" sz="2400" dirty="0" err="1"/>
              <a:t>вичищену</a:t>
            </a:r>
            <a:r>
              <a:rPr lang="ru-RU" sz="2400" dirty="0"/>
              <a:t> і </a:t>
            </a:r>
            <a:r>
              <a:rPr lang="ru-RU" sz="2400" dirty="0" err="1"/>
              <a:t>перефарбовану</a:t>
            </a:r>
            <a:r>
              <a:rPr lang="ru-RU" sz="2400" dirty="0"/>
              <a:t> так </a:t>
            </a:r>
            <a:r>
              <a:rPr lang="ru-RU" sz="2400" dirty="0" err="1"/>
              <a:t>багато</a:t>
            </a:r>
            <a:r>
              <a:rPr lang="ru-RU" sz="2400" dirty="0"/>
              <a:t> </a:t>
            </a:r>
            <a:r>
              <a:rPr lang="ru-RU" sz="2400" dirty="0" err="1"/>
              <a:t>разів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вона </a:t>
            </a:r>
            <a:r>
              <a:rPr lang="ru-RU" sz="2400" dirty="0" err="1"/>
              <a:t>виглядає</a:t>
            </a:r>
            <a:r>
              <a:rPr lang="ru-RU" sz="2400" dirty="0"/>
              <a:t> </a:t>
            </a:r>
            <a:r>
              <a:rPr lang="ru-RU" sz="2400" dirty="0" err="1"/>
              <a:t>одночасно</a:t>
            </a:r>
            <a:r>
              <a:rPr lang="ru-RU" sz="2400" dirty="0"/>
              <a:t> новою і старою". Картина </a:t>
            </a:r>
            <a:r>
              <a:rPr lang="ru-RU" sz="2400" dirty="0" err="1"/>
              <a:t>піддалася</a:t>
            </a:r>
            <a:r>
              <a:rPr lang="ru-RU" sz="2400" dirty="0"/>
              <a:t> </a:t>
            </a:r>
            <a:r>
              <a:rPr lang="ru-RU" sz="2400" dirty="0" err="1"/>
              <a:t>серйозній</a:t>
            </a:r>
            <a:r>
              <a:rPr lang="ru-RU" sz="2400" dirty="0"/>
              <a:t> </a:t>
            </a:r>
            <a:r>
              <a:rPr lang="ru-RU" sz="2400" dirty="0" err="1"/>
              <a:t>реставрації</a:t>
            </a:r>
            <a:r>
              <a:rPr lang="ru-RU" sz="2400" dirty="0"/>
              <a:t>. </a:t>
            </a:r>
            <a:r>
              <a:rPr lang="ru-RU" sz="2400" dirty="0" err="1"/>
              <a:t>Її</a:t>
            </a:r>
            <a:r>
              <a:rPr lang="ru-RU" sz="2400" dirty="0"/>
              <a:t> основа з </a:t>
            </a:r>
            <a:r>
              <a:rPr lang="ru-RU" sz="2400" dirty="0" err="1"/>
              <a:t>горіховою</a:t>
            </a:r>
            <a:r>
              <a:rPr lang="ru-RU" sz="2400" dirty="0"/>
              <a:t> </a:t>
            </a:r>
            <a:r>
              <a:rPr lang="ru-RU" sz="2400" dirty="0" err="1"/>
              <a:t>панелі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просвердлена</a:t>
            </a:r>
            <a:r>
              <a:rPr lang="ru-RU" sz="2400" dirty="0"/>
              <a:t> </a:t>
            </a:r>
            <a:r>
              <a:rPr lang="ru-RU" sz="2400" dirty="0" err="1"/>
              <a:t>хробаками</a:t>
            </a:r>
            <a:r>
              <a:rPr lang="ru-RU" sz="2400" dirty="0"/>
              <a:t>, </a:t>
            </a:r>
            <a:r>
              <a:rPr lang="ru-RU" sz="2400" dirty="0" err="1"/>
              <a:t>також</a:t>
            </a:r>
            <a:r>
              <a:rPr lang="ru-RU" sz="2400" dirty="0"/>
              <a:t>, по </a:t>
            </a:r>
            <a:r>
              <a:rPr lang="ru-RU" sz="2400" dirty="0" err="1"/>
              <a:t>всій</a:t>
            </a:r>
            <a:r>
              <a:rPr lang="ru-RU" sz="2400" dirty="0"/>
              <a:t> </a:t>
            </a:r>
            <a:r>
              <a:rPr lang="ru-RU" sz="2400" dirty="0" err="1"/>
              <a:t>видимості</a:t>
            </a:r>
            <a:r>
              <a:rPr lang="ru-RU" sz="2400" dirty="0"/>
              <a:t>, картину </a:t>
            </a:r>
            <a:r>
              <a:rPr lang="ru-RU" sz="2400" dirty="0" err="1"/>
              <a:t>розділяли</a:t>
            </a:r>
            <a:r>
              <a:rPr lang="ru-RU" sz="2400" dirty="0"/>
              <a:t> на </a:t>
            </a:r>
            <a:r>
              <a:rPr lang="ru-RU" sz="2400" dirty="0" err="1"/>
              <a:t>дві</a:t>
            </a:r>
            <a:r>
              <a:rPr lang="ru-RU" sz="2400" dirty="0"/>
              <a:t> </a:t>
            </a:r>
            <a:r>
              <a:rPr lang="ru-RU" sz="2400" dirty="0" err="1"/>
              <a:t>частини</a:t>
            </a:r>
            <a:r>
              <a:rPr lang="ru-RU" sz="2400" dirty="0"/>
              <a:t>, а </a:t>
            </a:r>
            <a:r>
              <a:rPr lang="ru-RU" sz="2400" dirty="0" err="1"/>
              <a:t>з'єднання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заново в </a:t>
            </a:r>
            <a:r>
              <a:rPr lang="ru-RU" sz="2400" dirty="0" err="1"/>
              <a:t>єдине</a:t>
            </a:r>
            <a:r>
              <a:rPr lang="ru-RU" sz="2400" dirty="0"/>
              <a:t> </a:t>
            </a:r>
            <a:r>
              <a:rPr lang="ru-RU" sz="2400" dirty="0" err="1"/>
              <a:t>ціле</a:t>
            </a:r>
            <a:r>
              <a:rPr lang="ru-RU" sz="2400" dirty="0"/>
              <a:t> </a:t>
            </a:r>
            <a:r>
              <a:rPr lang="ru-RU" sz="2400" dirty="0" err="1"/>
              <a:t>призвело</a:t>
            </a:r>
            <a:r>
              <a:rPr lang="ru-RU" sz="2400" dirty="0"/>
              <a:t> до </a:t>
            </a:r>
            <a:r>
              <a:rPr lang="ru-RU" sz="2400" dirty="0" err="1"/>
              <a:t>подряпин</a:t>
            </a:r>
            <a:r>
              <a:rPr lang="ru-RU" sz="2400" dirty="0"/>
              <a:t>.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Основними</a:t>
            </a:r>
            <a:r>
              <a:rPr lang="ru-RU" b="1" dirty="0"/>
              <a:t> </a:t>
            </a:r>
            <a:r>
              <a:rPr lang="ru-RU" b="1" dirty="0" err="1"/>
              <a:t>напрямами</a:t>
            </a:r>
            <a:r>
              <a:rPr lang="ru-RU" b="1" dirty="0"/>
              <a:t> </a:t>
            </a:r>
            <a:r>
              <a:rPr lang="ru-RU" b="1" dirty="0" err="1"/>
              <a:t>музейної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 є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культурно-</a:t>
            </a:r>
            <a:r>
              <a:rPr lang="ru-RU" dirty="0" err="1"/>
              <a:t>освітня</a:t>
            </a:r>
            <a:r>
              <a:rPr lang="ru-RU" dirty="0"/>
              <a:t>,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науково-дослідна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інформаційна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комплектування</a:t>
            </a:r>
            <a:r>
              <a:rPr lang="ru-RU" dirty="0"/>
              <a:t> </a:t>
            </a:r>
            <a:r>
              <a:rPr lang="ru-RU" dirty="0" err="1"/>
              <a:t>музейних</a:t>
            </a:r>
            <a:r>
              <a:rPr lang="ru-RU" dirty="0"/>
              <a:t> </a:t>
            </a:r>
            <a:r>
              <a:rPr lang="ru-RU" dirty="0" err="1"/>
              <a:t>зібрань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експозиційна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фондова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видавнича</a:t>
            </a:r>
            <a:r>
              <a:rPr lang="ru-RU" dirty="0"/>
              <a:t>,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реставраційна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пам'яткоохоронна</a:t>
            </a:r>
            <a:r>
              <a:rPr lang="ru-RU" dirty="0"/>
              <a:t> робота.</a:t>
            </a: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 err="1"/>
              <a:t>Музеї</a:t>
            </a:r>
            <a:r>
              <a:rPr lang="ru-RU" dirty="0"/>
              <a:t> є </a:t>
            </a:r>
            <a:r>
              <a:rPr lang="ru-RU" dirty="0" err="1"/>
              <a:t>юридичними</a:t>
            </a:r>
            <a:r>
              <a:rPr lang="ru-RU" dirty="0"/>
              <a:t> особами, </a:t>
            </a:r>
            <a:r>
              <a:rPr lang="ru-RU" dirty="0" err="1"/>
              <a:t>крім</a:t>
            </a:r>
            <a:r>
              <a:rPr lang="ru-RU" dirty="0"/>
              <a:t> тих,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створюються</a:t>
            </a:r>
            <a:r>
              <a:rPr lang="ru-RU" dirty="0"/>
              <a:t> і </a:t>
            </a:r>
            <a:r>
              <a:rPr lang="ru-RU" dirty="0" err="1"/>
              <a:t>діють</a:t>
            </a:r>
            <a:r>
              <a:rPr lang="ru-RU" dirty="0"/>
              <a:t> при </a:t>
            </a:r>
            <a:r>
              <a:rPr lang="ru-RU" dirty="0" err="1"/>
              <a:t>підприємствах</a:t>
            </a:r>
            <a:r>
              <a:rPr lang="ru-RU" dirty="0"/>
              <a:t>, </a:t>
            </a:r>
            <a:r>
              <a:rPr lang="ru-RU" dirty="0" err="1"/>
              <a:t>установах</a:t>
            </a:r>
            <a:r>
              <a:rPr lang="ru-RU" dirty="0"/>
              <a:t>, </a:t>
            </a:r>
            <a:r>
              <a:rPr lang="ru-RU" dirty="0" err="1"/>
              <a:t>організаціях</a:t>
            </a:r>
            <a:r>
              <a:rPr lang="ru-RU" dirty="0"/>
              <a:t>, </a:t>
            </a:r>
            <a:r>
              <a:rPr lang="ru-RU" dirty="0" err="1"/>
              <a:t>навчальних</a:t>
            </a:r>
            <a:r>
              <a:rPr lang="ru-RU" dirty="0"/>
              <a:t> закладах.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b="1" dirty="0">
                <a:latin typeface="Arial Black" panose="020B0A04020102020204" pitchFamily="34" charset="0"/>
              </a:rPr>
              <a:t>Історія музейної справи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b="1" u="sng" dirty="0" err="1"/>
              <a:t>Стародавній</a:t>
            </a:r>
            <a:r>
              <a:rPr lang="ru-RU" sz="4000" b="1" u="sng" dirty="0"/>
              <a:t> </a:t>
            </a:r>
            <a:r>
              <a:rPr lang="ru-RU" sz="4000" b="1" u="sng" dirty="0" err="1"/>
              <a:t>світ</a:t>
            </a:r>
            <a:endParaRPr lang="ru-RU" sz="4000" b="1" u="sng" dirty="0"/>
          </a:p>
          <a:p>
            <a:pPr marL="0" indent="0" algn="just">
              <a:buNone/>
            </a:pPr>
            <a:r>
              <a:rPr lang="ru-RU" sz="4000" dirty="0"/>
              <a:t>У ІІ тис. до н. е. </a:t>
            </a:r>
            <a:r>
              <a:rPr lang="ru-RU" sz="4000" dirty="0" err="1"/>
              <a:t>писарі</a:t>
            </a:r>
            <a:r>
              <a:rPr lang="ru-RU" sz="4000" dirty="0"/>
              <a:t> Ура та </a:t>
            </a:r>
            <a:r>
              <a:rPr lang="ru-RU" sz="4000" dirty="0" err="1"/>
              <a:t>інших</a:t>
            </a:r>
            <a:r>
              <a:rPr lang="ru-RU" sz="4000" dirty="0"/>
              <a:t> </a:t>
            </a:r>
            <a:r>
              <a:rPr lang="ru-RU" sz="4000" dirty="0" err="1"/>
              <a:t>міст</a:t>
            </a:r>
            <a:r>
              <a:rPr lang="ru-RU" sz="4000" dirty="0"/>
              <a:t> </a:t>
            </a:r>
            <a:r>
              <a:rPr lang="ru-RU" sz="4000" dirty="0" err="1"/>
              <a:t>Межиріччя</a:t>
            </a:r>
            <a:r>
              <a:rPr lang="ru-RU" sz="4000" dirty="0"/>
              <a:t> почали </a:t>
            </a:r>
            <a:r>
              <a:rPr lang="ru-RU" sz="4000" dirty="0" err="1"/>
              <a:t>збирати</a:t>
            </a:r>
            <a:r>
              <a:rPr lang="ru-RU" sz="4000" dirty="0"/>
              <a:t> </a:t>
            </a:r>
            <a:r>
              <a:rPr lang="ru-RU" sz="4000" dirty="0" err="1"/>
              <a:t>літературні</a:t>
            </a:r>
            <a:r>
              <a:rPr lang="ru-RU" sz="4000" dirty="0"/>
              <a:t> та </a:t>
            </a:r>
            <a:r>
              <a:rPr lang="ru-RU" sz="4000" dirty="0" err="1"/>
              <a:t>наукові</a:t>
            </a:r>
            <a:r>
              <a:rPr lang="ru-RU" sz="4000" dirty="0"/>
              <a:t> </a:t>
            </a:r>
            <a:r>
              <a:rPr lang="ru-RU" sz="4000" dirty="0" err="1"/>
              <a:t>тексти</a:t>
            </a:r>
            <a:r>
              <a:rPr lang="ru-RU" sz="4000" dirty="0"/>
              <a:t>, </a:t>
            </a:r>
            <a:r>
              <a:rPr lang="ru-RU" sz="4000" dirty="0" err="1"/>
              <a:t>написані</a:t>
            </a:r>
            <a:r>
              <a:rPr lang="ru-RU" sz="4000" dirty="0"/>
              <a:t> </a:t>
            </a:r>
            <a:r>
              <a:rPr lang="ru-RU" sz="4000" dirty="0" err="1"/>
              <a:t>клинописом</a:t>
            </a:r>
            <a:r>
              <a:rPr lang="ru-RU" sz="4000" dirty="0"/>
              <a:t> на </a:t>
            </a:r>
            <a:r>
              <a:rPr lang="ru-RU" sz="4000" dirty="0" err="1"/>
              <a:t>глиняних</a:t>
            </a:r>
            <a:r>
              <a:rPr lang="ru-RU" sz="4000" dirty="0"/>
              <a:t> табличках. Таким чином </a:t>
            </a:r>
            <a:r>
              <a:rPr lang="ru-RU" sz="4000" dirty="0" err="1"/>
              <a:t>виникали</a:t>
            </a:r>
            <a:r>
              <a:rPr lang="ru-RU" sz="4000" dirty="0"/>
              <a:t> </a:t>
            </a:r>
            <a:r>
              <a:rPr lang="ru-RU" sz="4000" dirty="0" err="1"/>
              <a:t>приватні</a:t>
            </a:r>
            <a:r>
              <a:rPr lang="ru-RU" sz="4000" dirty="0"/>
              <a:t> і </a:t>
            </a:r>
            <a:r>
              <a:rPr lang="ru-RU" sz="4000" dirty="0" err="1"/>
              <a:t>царські</a:t>
            </a:r>
            <a:r>
              <a:rPr lang="ru-RU" sz="4000" dirty="0"/>
              <a:t> </a:t>
            </a:r>
            <a:r>
              <a:rPr lang="ru-RU" sz="4000" dirty="0" err="1"/>
              <a:t>бібліотеки</a:t>
            </a:r>
            <a:endParaRPr lang="en-US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АНТИЧНІСТЬ. </a:t>
            </a:r>
            <a:r>
              <a:rPr lang="ru-RU" b="1" dirty="0" err="1"/>
              <a:t>Музеї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У </a:t>
            </a:r>
            <a:r>
              <a:rPr lang="ru-RU" dirty="0" err="1">
                <a:hlinkClick r:id="rId1" tooltip="Давня Греція"/>
              </a:rPr>
              <a:t>Давній</a:t>
            </a:r>
            <a:r>
              <a:rPr lang="ru-RU" dirty="0">
                <a:hlinkClick r:id="rId1" tooltip="Давня Греція"/>
              </a:rPr>
              <a:t> </a:t>
            </a:r>
            <a:r>
              <a:rPr lang="ru-RU" dirty="0" err="1">
                <a:hlinkClick r:id="rId1" tooltip="Давня Греція"/>
              </a:rPr>
              <a:t>Греції</a:t>
            </a:r>
            <a:r>
              <a:rPr lang="ru-RU" dirty="0"/>
              <a:t> </a:t>
            </a:r>
            <a:r>
              <a:rPr lang="ru-RU" dirty="0" err="1"/>
              <a:t>мусейонами</a:t>
            </a:r>
            <a:r>
              <a:rPr lang="ru-RU" dirty="0"/>
              <a:t> (музеями) </a:t>
            </a:r>
            <a:r>
              <a:rPr lang="ru-RU" dirty="0" err="1"/>
              <a:t>називалися</a:t>
            </a:r>
            <a:r>
              <a:rPr lang="ru-RU" dirty="0"/>
              <a:t> </a:t>
            </a:r>
            <a:r>
              <a:rPr lang="ru-RU" dirty="0" err="1"/>
              <a:t>вівтарі</a:t>
            </a:r>
            <a:r>
              <a:rPr lang="ru-RU" dirty="0"/>
              <a:t> для </a:t>
            </a:r>
            <a:r>
              <a:rPr lang="ru-RU" dirty="0" err="1"/>
              <a:t>жертвоприношення</a:t>
            </a:r>
            <a:r>
              <a:rPr lang="ru-RU" dirty="0"/>
              <a:t> </a:t>
            </a:r>
            <a:r>
              <a:rPr lang="ru-RU" dirty="0">
                <a:hlinkClick r:id="rId2" tooltip="Музи"/>
              </a:rPr>
              <a:t>музам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вважалися</a:t>
            </a:r>
            <a:r>
              <a:rPr lang="ru-RU" dirty="0"/>
              <a:t> </a:t>
            </a:r>
            <a:r>
              <a:rPr lang="ru-RU" dirty="0" err="1"/>
              <a:t>покровительками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 і наук. </a:t>
            </a:r>
            <a:r>
              <a:rPr lang="ru-RU" dirty="0" err="1"/>
              <a:t>Подібні</a:t>
            </a:r>
            <a:r>
              <a:rPr lang="ru-RU" dirty="0"/>
              <a:t> </a:t>
            </a:r>
            <a:r>
              <a:rPr lang="ru-RU" dirty="0" err="1"/>
              <a:t>вівтарі</a:t>
            </a:r>
            <a:r>
              <a:rPr lang="ru-RU" dirty="0"/>
              <a:t> </a:t>
            </a:r>
            <a:r>
              <a:rPr lang="ru-RU" dirty="0" err="1"/>
              <a:t>містилися</a:t>
            </a:r>
            <a:r>
              <a:rPr lang="ru-RU" dirty="0"/>
              <a:t> у </a:t>
            </a:r>
            <a:r>
              <a:rPr lang="ru-RU" dirty="0" err="1"/>
              <a:t>філософських</a:t>
            </a:r>
            <a:r>
              <a:rPr lang="ru-RU" dirty="0"/>
              <a:t> школах </a:t>
            </a:r>
            <a:r>
              <a:rPr lang="ru-RU" dirty="0">
                <a:hlinkClick r:id="rId3" tooltip="Платон"/>
              </a:rPr>
              <a:t>Платона</a:t>
            </a:r>
            <a:r>
              <a:rPr lang="ru-RU" dirty="0"/>
              <a:t> й </a:t>
            </a:r>
            <a:r>
              <a:rPr lang="ru-RU" dirty="0" err="1">
                <a:hlinkClick r:id="rId4" tooltip="Арістотель"/>
              </a:rPr>
              <a:t>Арістотеля</a:t>
            </a:r>
            <a:r>
              <a:rPr lang="ru-RU" dirty="0"/>
              <a:t> для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обрядів</a:t>
            </a:r>
            <a:r>
              <a:rPr lang="ru-RU" dirty="0"/>
              <a:t>.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мусейони</a:t>
            </a:r>
            <a:r>
              <a:rPr lang="ru-RU" dirty="0"/>
              <a:t> </a:t>
            </a:r>
            <a:r>
              <a:rPr lang="ru-RU" dirty="0" err="1"/>
              <a:t>слугували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місцями</a:t>
            </a:r>
            <a:r>
              <a:rPr lang="ru-RU" dirty="0"/>
              <a:t> для </a:t>
            </a:r>
            <a:r>
              <a:rPr lang="ru-RU" dirty="0" err="1"/>
              <a:t>поклоніння</a:t>
            </a:r>
            <a:r>
              <a:rPr lang="ru-RU" dirty="0"/>
              <a:t> музам, але й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творчих</a:t>
            </a:r>
            <a:r>
              <a:rPr lang="ru-RU" dirty="0"/>
              <a:t> </a:t>
            </a:r>
            <a:r>
              <a:rPr lang="ru-RU" dirty="0" err="1"/>
              <a:t>змагань</a:t>
            </a:r>
            <a:r>
              <a:rPr lang="ru-RU" dirty="0"/>
              <a:t> </a:t>
            </a:r>
            <a:r>
              <a:rPr lang="ru-RU" dirty="0" err="1"/>
              <a:t>поетів</a:t>
            </a:r>
            <a:r>
              <a:rPr lang="ru-RU" dirty="0"/>
              <a:t>. У </a:t>
            </a:r>
            <a:r>
              <a:rPr lang="ru-RU" dirty="0" err="1"/>
              <a:t>Феспійському</a:t>
            </a:r>
            <a:r>
              <a:rPr lang="ru-RU" dirty="0"/>
              <a:t> </a:t>
            </a:r>
            <a:r>
              <a:rPr lang="ru-RU" dirty="0" err="1"/>
              <a:t>святилищі</a:t>
            </a:r>
            <a:r>
              <a:rPr lang="ru-RU" dirty="0"/>
              <a:t> раз на </a:t>
            </a:r>
            <a:r>
              <a:rPr lang="ru-RU" dirty="0" err="1"/>
              <a:t>п'ять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проводилися</a:t>
            </a:r>
            <a:r>
              <a:rPr lang="ru-RU" dirty="0"/>
              <a:t> </a:t>
            </a:r>
            <a:r>
              <a:rPr lang="ru-RU" dirty="0" err="1"/>
              <a:t>загальногрецькі</a:t>
            </a:r>
            <a:r>
              <a:rPr lang="ru-RU" dirty="0"/>
              <a:t> </a:t>
            </a:r>
            <a:r>
              <a:rPr lang="ru-RU" dirty="0" err="1"/>
              <a:t>святкування</a:t>
            </a:r>
            <a:r>
              <a:rPr lang="ru-RU" dirty="0"/>
              <a:t> на честь муз — </a:t>
            </a:r>
            <a:r>
              <a:rPr lang="ru-RU" dirty="0" err="1"/>
              <a:t>Мусеї</a:t>
            </a:r>
            <a:r>
              <a:rPr lang="ru-RU" dirty="0"/>
              <a:t>. У самому </a:t>
            </a:r>
            <a:r>
              <a:rPr lang="ru-RU" dirty="0" err="1"/>
              <a:t>святилищі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околицях</a:t>
            </a:r>
            <a:r>
              <a:rPr lang="ru-RU" dirty="0"/>
              <a:t> </a:t>
            </a:r>
            <a:r>
              <a:rPr lang="ru-RU" dirty="0" err="1"/>
              <a:t>містилися</a:t>
            </a:r>
            <a:r>
              <a:rPr lang="ru-RU" dirty="0"/>
              <a:t> </a:t>
            </a:r>
            <a:r>
              <a:rPr lang="ru-RU" dirty="0" err="1"/>
              <a:t>статуї</a:t>
            </a:r>
            <a:r>
              <a:rPr lang="ru-RU" dirty="0"/>
              <a:t> богинь, </a:t>
            </a:r>
            <a:r>
              <a:rPr lang="ru-RU" dirty="0" err="1"/>
              <a:t>виконані</a:t>
            </a:r>
            <a:r>
              <a:rPr lang="ru-RU" dirty="0"/>
              <a:t> скульпторами </a:t>
            </a:r>
            <a:r>
              <a:rPr lang="ru-RU" dirty="0" err="1">
                <a:hlinkClick r:id="rId5" tooltip="Кефісодот"/>
              </a:rPr>
              <a:t>Кефісодотом</a:t>
            </a:r>
            <a:r>
              <a:rPr lang="ru-RU" dirty="0"/>
              <a:t> і </a:t>
            </a:r>
            <a:r>
              <a:rPr lang="ru-RU" dirty="0">
                <a:hlinkClick r:id="rId6" tooltip="Пракситель"/>
              </a:rPr>
              <a:t>Праксителем</a:t>
            </a:r>
            <a:r>
              <a:rPr lang="ru-RU" dirty="0"/>
              <a:t>, </a:t>
            </a:r>
            <a:r>
              <a:rPr lang="ru-RU" dirty="0" err="1"/>
              <a:t>статуї</a:t>
            </a:r>
            <a:r>
              <a:rPr lang="ru-RU" dirty="0"/>
              <a:t> </a:t>
            </a:r>
            <a:r>
              <a:rPr lang="ru-RU" dirty="0" err="1">
                <a:hlinkClick r:id="rId7" tooltip="Діоніс"/>
              </a:rPr>
              <a:t>Діоніса</a:t>
            </a:r>
            <a:r>
              <a:rPr lang="ru-RU" dirty="0"/>
              <a:t> </a:t>
            </a:r>
            <a:r>
              <a:rPr lang="ru-RU" dirty="0" err="1"/>
              <a:t>роботи</a:t>
            </a:r>
            <a:r>
              <a:rPr lang="ru-RU" dirty="0"/>
              <a:t> </a:t>
            </a:r>
            <a:r>
              <a:rPr lang="ru-RU" dirty="0">
                <a:hlinkClick r:id="rId8" tooltip="Мирон (скульптор)"/>
              </a:rPr>
              <a:t>Мирона</a:t>
            </a:r>
            <a:r>
              <a:rPr lang="ru-RU" dirty="0"/>
              <a:t> і </a:t>
            </a:r>
            <a:r>
              <a:rPr lang="ru-RU" dirty="0" err="1">
                <a:hlinkClick r:id="rId9" tooltip="Лісіпп"/>
              </a:rPr>
              <a:t>Лісіппа</a:t>
            </a:r>
            <a:r>
              <a:rPr lang="ru-RU" dirty="0"/>
              <a:t>,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/>
              <a:t>мармуровий</a:t>
            </a:r>
            <a:r>
              <a:rPr lang="ru-RU" dirty="0"/>
              <a:t> </a:t>
            </a:r>
            <a:r>
              <a:rPr lang="ru-RU" dirty="0" err="1">
                <a:hlinkClick r:id="rId10" tooltip="Ерос"/>
              </a:rPr>
              <a:t>Ерос</a:t>
            </a:r>
            <a:r>
              <a:rPr lang="ru-RU" dirty="0"/>
              <a:t> Праксителя.</a:t>
            </a:r>
            <a:endParaRPr lang="ru-RU" dirty="0"/>
          </a:p>
          <a:p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статуї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 декоративно-прикладного </a:t>
            </a:r>
            <a:r>
              <a:rPr lang="ru-RU" dirty="0" err="1"/>
              <a:t>мистецтва</a:t>
            </a:r>
            <a:r>
              <a:rPr lang="ru-RU" dirty="0"/>
              <a:t>, </a:t>
            </a:r>
            <a:r>
              <a:rPr lang="ru-RU" dirty="0" err="1"/>
              <a:t>реліквії</a:t>
            </a:r>
            <a:r>
              <a:rPr lang="ru-RU" dirty="0"/>
              <a:t>, </a:t>
            </a:r>
            <a:r>
              <a:rPr lang="ru-RU" dirty="0" err="1"/>
              <a:t>військові</a:t>
            </a:r>
            <a:r>
              <a:rPr lang="ru-RU" dirty="0"/>
              <a:t> </a:t>
            </a:r>
            <a:r>
              <a:rPr lang="ru-RU" dirty="0" err="1"/>
              <a:t>трофеї</a:t>
            </a:r>
            <a:r>
              <a:rPr lang="ru-RU" dirty="0"/>
              <a:t>, </a:t>
            </a:r>
            <a:r>
              <a:rPr lang="ru-RU" dirty="0" err="1"/>
              <a:t>присвячувалися</a:t>
            </a:r>
            <a:r>
              <a:rPr lang="ru-RU" dirty="0"/>
              <a:t> богам на честь </a:t>
            </a:r>
            <a:r>
              <a:rPr lang="ru-RU" dirty="0" err="1"/>
              <a:t>одержаної</a:t>
            </a:r>
            <a:r>
              <a:rPr lang="ru-RU" dirty="0"/>
              <a:t> над ворогом перемоги, у </a:t>
            </a:r>
            <a:r>
              <a:rPr lang="ru-RU" dirty="0" err="1"/>
              <a:t>надії</a:t>
            </a:r>
            <a:r>
              <a:rPr lang="ru-RU" dirty="0"/>
              <a:t> </a:t>
            </a:r>
            <a:r>
              <a:rPr lang="ru-RU" dirty="0" err="1"/>
              <a:t>отримати</a:t>
            </a:r>
            <a:r>
              <a:rPr lang="ru-RU" dirty="0"/>
              <a:t> </a:t>
            </a:r>
            <a:r>
              <a:rPr lang="ru-RU" dirty="0" err="1"/>
              <a:t>зцілення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задовольнити</a:t>
            </a:r>
            <a:r>
              <a:rPr lang="ru-RU" dirty="0"/>
              <a:t> будь-яке </a:t>
            </a:r>
            <a:r>
              <a:rPr lang="ru-RU" dirty="0" err="1"/>
              <a:t>прохання</a:t>
            </a:r>
            <a:r>
              <a:rPr lang="ru-RU" dirty="0"/>
              <a:t>.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дарів</a:t>
            </a:r>
            <a:r>
              <a:rPr lang="ru-RU" dirty="0"/>
              <a:t> </a:t>
            </a:r>
            <a:r>
              <a:rPr lang="ru-RU" dirty="0" err="1"/>
              <a:t>створювалися</a:t>
            </a:r>
            <a:r>
              <a:rPr lang="ru-RU" dirty="0"/>
              <a:t>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колекції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зберігалися</a:t>
            </a:r>
            <a:r>
              <a:rPr lang="ru-RU" dirty="0"/>
              <a:t> в святилищах, храмах, </a:t>
            </a:r>
            <a:r>
              <a:rPr lang="ru-RU" dirty="0" err="1"/>
              <a:t>скарбницях</a:t>
            </a:r>
            <a:r>
              <a:rPr lang="ru-RU" dirty="0"/>
              <a:t>.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служителі</a:t>
            </a:r>
            <a:r>
              <a:rPr lang="ru-RU" dirty="0"/>
              <a:t> </a:t>
            </a:r>
            <a:r>
              <a:rPr lang="ru-RU" dirty="0" err="1"/>
              <a:t>переймалися</a:t>
            </a:r>
            <a:r>
              <a:rPr lang="ru-RU" dirty="0"/>
              <a:t> </a:t>
            </a:r>
            <a:r>
              <a:rPr lang="ru-RU" dirty="0" err="1"/>
              <a:t>їхньою</a:t>
            </a:r>
            <a:r>
              <a:rPr lang="ru-RU" dirty="0"/>
              <a:t> </a:t>
            </a:r>
            <a:r>
              <a:rPr lang="ru-RU" dirty="0" err="1"/>
              <a:t>охороною</a:t>
            </a:r>
            <a:r>
              <a:rPr lang="ru-RU" dirty="0"/>
              <a:t> й </a:t>
            </a:r>
            <a:r>
              <a:rPr lang="ru-RU" dirty="0" err="1"/>
              <a:t>обліком</a:t>
            </a:r>
            <a:r>
              <a:rPr lang="ru-RU" dirty="0"/>
              <a:t>. Вони </a:t>
            </a:r>
            <a:r>
              <a:rPr lang="ru-RU" dirty="0" err="1"/>
              <a:t>складали</a:t>
            </a:r>
            <a:r>
              <a:rPr lang="ru-RU" dirty="0"/>
              <a:t> </a:t>
            </a:r>
            <a:r>
              <a:rPr lang="ru-RU" dirty="0" err="1"/>
              <a:t>детальні</a:t>
            </a:r>
            <a:r>
              <a:rPr lang="ru-RU" dirty="0"/>
              <a:t> списки речей, де </a:t>
            </a:r>
            <a:r>
              <a:rPr lang="ru-RU" dirty="0" err="1"/>
              <a:t>вказували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предмета, </a:t>
            </a:r>
            <a:r>
              <a:rPr lang="ru-RU" dirty="0" err="1"/>
              <a:t>матеріал</a:t>
            </a:r>
            <a:r>
              <a:rPr lang="ru-RU" dirty="0"/>
              <a:t>, з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виготовлено</a:t>
            </a:r>
            <a:r>
              <a:rPr lang="ru-RU" dirty="0"/>
              <a:t>, </a:t>
            </a:r>
            <a:r>
              <a:rPr lang="ru-RU" dirty="0" err="1"/>
              <a:t>масу</a:t>
            </a:r>
            <a:r>
              <a:rPr lang="ru-RU" dirty="0"/>
              <a:t>, </a:t>
            </a:r>
            <a:r>
              <a:rPr lang="ru-RU" dirty="0" err="1"/>
              <a:t>особливі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, стан, </a:t>
            </a:r>
            <a:r>
              <a:rPr lang="ru-RU" dirty="0" err="1"/>
              <a:t>ім'я</a:t>
            </a:r>
            <a:r>
              <a:rPr lang="ru-RU" dirty="0"/>
              <a:t> бога,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присвячувався</a:t>
            </a:r>
            <a:r>
              <a:rPr lang="ru-RU" dirty="0"/>
              <a:t>, </a:t>
            </a:r>
            <a:r>
              <a:rPr lang="ru-RU" dirty="0" err="1"/>
              <a:t>привід</a:t>
            </a:r>
            <a:r>
              <a:rPr lang="ru-RU" dirty="0"/>
              <a:t> і дата </a:t>
            </a:r>
            <a:r>
              <a:rPr lang="ru-RU" dirty="0" err="1"/>
              <a:t>присвячення</a:t>
            </a:r>
            <a:r>
              <a:rPr lang="ru-RU" dirty="0"/>
              <a:t>, </a:t>
            </a:r>
            <a:r>
              <a:rPr lang="ru-RU" dirty="0" err="1"/>
              <a:t>ім'я</a:t>
            </a:r>
            <a:r>
              <a:rPr lang="ru-RU" dirty="0"/>
              <a:t> та </a:t>
            </a:r>
            <a:r>
              <a:rPr lang="ru-RU" dirty="0" err="1"/>
              <a:t>етнічна</a:t>
            </a:r>
            <a:r>
              <a:rPr lang="ru-RU" dirty="0"/>
              <a:t> </a:t>
            </a:r>
            <a:r>
              <a:rPr lang="ru-RU" dirty="0" err="1"/>
              <a:t>приналежність</a:t>
            </a:r>
            <a:r>
              <a:rPr lang="ru-RU" dirty="0"/>
              <a:t> того,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дарує</a:t>
            </a:r>
            <a:r>
              <a:rPr lang="ru-RU" dirty="0"/>
              <a:t>. </a:t>
            </a:r>
            <a:r>
              <a:rPr lang="ru-RU" dirty="0" err="1"/>
              <a:t>Речі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перебували</a:t>
            </a:r>
            <a:r>
              <a:rPr lang="ru-RU" dirty="0"/>
              <a:t> у </a:t>
            </a:r>
            <a:r>
              <a:rPr lang="ru-RU" dirty="0" err="1"/>
              <a:t>зруйнованому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, </a:t>
            </a:r>
            <a:r>
              <a:rPr lang="ru-RU" dirty="0" err="1"/>
              <a:t>заносилися</a:t>
            </a:r>
            <a:r>
              <a:rPr lang="ru-RU" dirty="0"/>
              <a:t> у списки речей на </a:t>
            </a:r>
            <a:r>
              <a:rPr lang="ru-RU" dirty="0" err="1"/>
              <a:t>вилучення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затверджувалися</a:t>
            </a:r>
            <a:r>
              <a:rPr lang="ru-RU" dirty="0"/>
              <a:t> радою храму.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руйнувати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 не </a:t>
            </a:r>
            <a:r>
              <a:rPr lang="ru-RU" dirty="0" err="1"/>
              <a:t>дозволялося</a:t>
            </a:r>
            <a:r>
              <a:rPr lang="ru-RU" dirty="0"/>
              <a:t>, то </a:t>
            </a:r>
            <a:r>
              <a:rPr lang="ru-RU" dirty="0" err="1"/>
              <a:t>вироби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золота і </a:t>
            </a:r>
            <a:r>
              <a:rPr lang="ru-RU" dirty="0" err="1"/>
              <a:t>срібла</a:t>
            </a:r>
            <a:r>
              <a:rPr lang="ru-RU" dirty="0"/>
              <a:t> </a:t>
            </a:r>
            <a:r>
              <a:rPr lang="ru-RU" dirty="0" err="1"/>
              <a:t>переплавлялися</a:t>
            </a:r>
            <a:r>
              <a:rPr lang="ru-RU" dirty="0"/>
              <a:t> на </a:t>
            </a:r>
            <a:r>
              <a:rPr lang="ru-RU" dirty="0" err="1"/>
              <a:t>зливки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присвячувалися</a:t>
            </a:r>
            <a:r>
              <a:rPr lang="ru-RU" dirty="0"/>
              <a:t> богам, </a:t>
            </a:r>
            <a:r>
              <a:rPr lang="ru-RU" dirty="0" err="1"/>
              <a:t>інші</a:t>
            </a:r>
            <a:r>
              <a:rPr lang="ru-RU" dirty="0"/>
              <a:t> — </a:t>
            </a:r>
            <a:r>
              <a:rPr lang="ru-RU" dirty="0" err="1"/>
              <a:t>закопувалися</a:t>
            </a:r>
            <a:r>
              <a:rPr lang="ru-RU" dirty="0"/>
              <a:t> у </a:t>
            </a:r>
            <a:r>
              <a:rPr lang="ru-RU" dirty="0" err="1"/>
              <a:t>храмові</a:t>
            </a:r>
            <a:r>
              <a:rPr lang="ru-RU" dirty="0"/>
              <a:t> </a:t>
            </a:r>
            <a:r>
              <a:rPr lang="ru-RU" dirty="0" err="1"/>
              <a:t>резервуари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підземні</a:t>
            </a:r>
            <a:r>
              <a:rPr lang="ru-RU" dirty="0"/>
              <a:t> </a:t>
            </a:r>
            <a:r>
              <a:rPr lang="ru-RU" dirty="0" err="1"/>
              <a:t>сховища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b="1" u="sng" dirty="0"/>
              <a:t>Середньовіччя. Музеї</a:t>
            </a:r>
            <a:endParaRPr lang="en-US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3600" dirty="0"/>
              <a:t>В </a:t>
            </a:r>
            <a:r>
              <a:rPr lang="ru-RU" sz="3600" dirty="0" err="1"/>
              <a:t>середні</a:t>
            </a:r>
            <a:r>
              <a:rPr lang="ru-RU" sz="3600" dirty="0"/>
              <a:t> </a:t>
            </a:r>
            <a:r>
              <a:rPr lang="ru-RU" sz="3600" dirty="0" err="1"/>
              <a:t>віки</a:t>
            </a:r>
            <a:r>
              <a:rPr lang="ru-RU" sz="3600" dirty="0"/>
              <a:t> твори </a:t>
            </a:r>
            <a:r>
              <a:rPr lang="ru-RU" sz="3600" dirty="0" err="1"/>
              <a:t>мистецтва</a:t>
            </a:r>
            <a:r>
              <a:rPr lang="ru-RU" sz="3600" dirty="0"/>
              <a:t> (</a:t>
            </a:r>
            <a:r>
              <a:rPr lang="ru-RU" sz="3600" dirty="0" err="1"/>
              <a:t>ювелірні</a:t>
            </a:r>
            <a:r>
              <a:rPr lang="ru-RU" sz="3600" dirty="0"/>
              <a:t> </a:t>
            </a:r>
            <a:r>
              <a:rPr lang="ru-RU" sz="3600" dirty="0" err="1"/>
              <a:t>вироби</a:t>
            </a:r>
            <a:r>
              <a:rPr lang="ru-RU" sz="3600" dirty="0"/>
              <a:t>, </a:t>
            </a:r>
            <a:r>
              <a:rPr lang="ru-RU" sz="3600" dirty="0" err="1"/>
              <a:t>статуї</a:t>
            </a:r>
            <a:r>
              <a:rPr lang="ru-RU" sz="3600" dirty="0"/>
              <a:t> і </a:t>
            </a:r>
            <a:r>
              <a:rPr lang="ru-RU" sz="3600" dirty="0" err="1"/>
              <a:t>манускрипти</a:t>
            </a:r>
            <a:r>
              <a:rPr lang="ru-RU" sz="3600" dirty="0"/>
              <a:t>) часом </a:t>
            </a:r>
            <a:r>
              <a:rPr lang="ru-RU" sz="3600" dirty="0" err="1"/>
              <a:t>подавалися</a:t>
            </a:r>
            <a:r>
              <a:rPr lang="ru-RU" sz="3600" dirty="0"/>
              <a:t> для </a:t>
            </a:r>
            <a:r>
              <a:rPr lang="ru-RU" sz="3600" dirty="0" err="1"/>
              <a:t>огляду</a:t>
            </a:r>
            <a:r>
              <a:rPr lang="ru-RU" sz="3600" dirty="0"/>
              <a:t> в </a:t>
            </a:r>
            <a:r>
              <a:rPr lang="ru-RU" sz="3600" dirty="0" err="1"/>
              <a:t>монастирях</a:t>
            </a:r>
            <a:r>
              <a:rPr lang="ru-RU" sz="3600" dirty="0"/>
              <a:t> і церквах. З </a:t>
            </a:r>
            <a:r>
              <a:rPr lang="en-US" sz="3600" dirty="0"/>
              <a:t>VII </a:t>
            </a:r>
            <a:r>
              <a:rPr lang="ru-RU" sz="3600" dirty="0" err="1"/>
              <a:t>століття</a:t>
            </a:r>
            <a:r>
              <a:rPr lang="ru-RU" sz="3600" dirty="0"/>
              <a:t> </a:t>
            </a:r>
            <a:r>
              <a:rPr lang="ru-RU" sz="3600" dirty="0" err="1"/>
              <a:t>предмети</a:t>
            </a:r>
            <a:r>
              <a:rPr lang="ru-RU" sz="3600" dirty="0"/>
              <a:t>, </a:t>
            </a:r>
            <a:r>
              <a:rPr lang="ru-RU" sz="3600" dirty="0" err="1"/>
              <a:t>захоплені</a:t>
            </a:r>
            <a:r>
              <a:rPr lang="ru-RU" sz="3600" dirty="0"/>
              <a:t> у </a:t>
            </a:r>
            <a:r>
              <a:rPr lang="ru-RU" sz="3600" dirty="0" err="1"/>
              <a:t>війнах</a:t>
            </a:r>
            <a:r>
              <a:rPr lang="ru-RU" sz="3600" dirty="0"/>
              <a:t> в </a:t>
            </a:r>
            <a:r>
              <a:rPr lang="ru-RU" sz="3600" dirty="0" err="1"/>
              <a:t>якості</a:t>
            </a:r>
            <a:r>
              <a:rPr lang="ru-RU" sz="3600" dirty="0"/>
              <a:t> </a:t>
            </a:r>
            <a:r>
              <a:rPr lang="ru-RU" sz="3600" dirty="0" err="1"/>
              <a:t>трофеїв</a:t>
            </a:r>
            <a:r>
              <a:rPr lang="ru-RU" sz="3600" dirty="0"/>
              <a:t>, </a:t>
            </a:r>
            <a:r>
              <a:rPr lang="ru-RU" sz="3600" dirty="0" err="1"/>
              <a:t>також</a:t>
            </a:r>
            <a:r>
              <a:rPr lang="ru-RU" sz="3600" dirty="0"/>
              <a:t> стали </a:t>
            </a:r>
            <a:r>
              <a:rPr lang="ru-RU" sz="3600" dirty="0" err="1"/>
              <a:t>експонуватися</a:t>
            </a:r>
            <a:r>
              <a:rPr lang="ru-RU" sz="3600" dirty="0"/>
              <a:t>. У </a:t>
            </a:r>
            <a:r>
              <a:rPr lang="ru-RU" sz="3600" dirty="0" err="1"/>
              <a:t>воєнні</a:t>
            </a:r>
            <a:r>
              <a:rPr lang="ru-RU" sz="3600" dirty="0"/>
              <a:t> </a:t>
            </a:r>
            <a:r>
              <a:rPr lang="ru-RU" sz="3600" dirty="0" err="1"/>
              <a:t>часи</a:t>
            </a:r>
            <a:r>
              <a:rPr lang="ru-RU" sz="3600" dirty="0"/>
              <a:t> з </a:t>
            </a:r>
            <a:r>
              <a:rPr lang="ru-RU" sz="3600" dirty="0" err="1"/>
              <a:t>цих</a:t>
            </a:r>
            <a:r>
              <a:rPr lang="ru-RU" sz="3600" dirty="0"/>
              <a:t> </a:t>
            </a:r>
            <a:r>
              <a:rPr lang="ru-RU" sz="3600" dirty="0" err="1"/>
              <a:t>запасів</a:t>
            </a:r>
            <a:r>
              <a:rPr lang="ru-RU" sz="3600" dirty="0"/>
              <a:t> </a:t>
            </a:r>
            <a:r>
              <a:rPr lang="ru-RU" sz="3600" dirty="0" err="1"/>
              <a:t>найчастіше</a:t>
            </a:r>
            <a:r>
              <a:rPr lang="ru-RU" sz="3600" dirty="0"/>
              <a:t> </a:t>
            </a:r>
            <a:r>
              <a:rPr lang="ru-RU" sz="3600" dirty="0" err="1"/>
              <a:t>оплачувалися</a:t>
            </a:r>
            <a:r>
              <a:rPr lang="ru-RU" sz="3600" dirty="0"/>
              <a:t> </a:t>
            </a:r>
            <a:r>
              <a:rPr lang="ru-RU" sz="3600" dirty="0" err="1"/>
              <a:t>викупи</a:t>
            </a:r>
            <a:r>
              <a:rPr lang="ru-RU" sz="3600" dirty="0"/>
              <a:t> та </a:t>
            </a:r>
            <a:r>
              <a:rPr lang="ru-RU" sz="3600" dirty="0" err="1"/>
              <a:t>інші</a:t>
            </a:r>
            <a:r>
              <a:rPr lang="ru-RU" sz="3600" dirty="0"/>
              <a:t> </a:t>
            </a:r>
            <a:r>
              <a:rPr lang="ru-RU" sz="3600" dirty="0" err="1"/>
              <a:t>витрати</a:t>
            </a:r>
            <a:r>
              <a:rPr lang="ru-RU" sz="3600" dirty="0"/>
              <a:t>. Таким чином </a:t>
            </a:r>
            <a:r>
              <a:rPr lang="ru-RU" sz="3600" dirty="0" err="1"/>
              <a:t>скорочувалися</a:t>
            </a:r>
            <a:r>
              <a:rPr lang="ru-RU" sz="3600" dirty="0"/>
              <a:t> </a:t>
            </a:r>
            <a:r>
              <a:rPr lang="ru-RU" sz="3600" dirty="0" err="1"/>
              <a:t>або</a:t>
            </a:r>
            <a:r>
              <a:rPr lang="ru-RU" sz="3600" dirty="0"/>
              <a:t> </a:t>
            </a:r>
            <a:r>
              <a:rPr lang="ru-RU" sz="3600" dirty="0" err="1"/>
              <a:t>поповнювалися</a:t>
            </a:r>
            <a:r>
              <a:rPr lang="ru-RU" sz="3600" dirty="0"/>
              <a:t> запасники і </a:t>
            </a:r>
            <a:r>
              <a:rPr lang="ru-RU" sz="3600" dirty="0" err="1"/>
              <a:t>сховища</a:t>
            </a:r>
            <a:r>
              <a:rPr lang="ru-RU" sz="3600" dirty="0"/>
              <a:t>. </a:t>
            </a:r>
            <a:r>
              <a:rPr lang="ru-RU" sz="3600" dirty="0" err="1"/>
              <a:t>Наприклад</a:t>
            </a:r>
            <a:r>
              <a:rPr lang="ru-RU" sz="3600" dirty="0"/>
              <a:t>, </a:t>
            </a:r>
            <a:r>
              <a:rPr lang="ru-RU" sz="3600" dirty="0" err="1"/>
              <a:t>кількість</a:t>
            </a:r>
            <a:r>
              <a:rPr lang="ru-RU" sz="3600" dirty="0"/>
              <a:t> </a:t>
            </a:r>
            <a:r>
              <a:rPr lang="ru-RU" sz="3600" dirty="0" err="1"/>
              <a:t>скарбів</a:t>
            </a:r>
            <a:r>
              <a:rPr lang="ru-RU" sz="3600" dirty="0"/>
              <a:t> </a:t>
            </a:r>
            <a:r>
              <a:rPr lang="ru-RU" sz="3600" dirty="0" err="1"/>
              <a:t>Реймського</a:t>
            </a:r>
            <a:r>
              <a:rPr lang="ru-RU" sz="3600" dirty="0"/>
              <a:t> собору </a:t>
            </a:r>
            <a:r>
              <a:rPr lang="ru-RU" sz="3600" dirty="0" err="1"/>
              <a:t>безпосередньо</a:t>
            </a:r>
            <a:r>
              <a:rPr lang="ru-RU" sz="3600" dirty="0"/>
              <a:t> залежало </a:t>
            </a:r>
            <a:r>
              <a:rPr lang="ru-RU" sz="3600" dirty="0" err="1"/>
              <a:t>від</a:t>
            </a:r>
            <a:r>
              <a:rPr lang="ru-RU" sz="3600" dirty="0"/>
              <a:t> </a:t>
            </a:r>
            <a:r>
              <a:rPr lang="ru-RU" sz="3600" dirty="0" err="1"/>
              <a:t>військових</a:t>
            </a:r>
            <a:r>
              <a:rPr lang="ru-RU" sz="3600" dirty="0"/>
              <a:t> </a:t>
            </a:r>
            <a:r>
              <a:rPr lang="ru-RU" sz="3600" dirty="0" err="1"/>
              <a:t>успіхів</a:t>
            </a:r>
            <a:r>
              <a:rPr lang="ru-RU" sz="3600" dirty="0"/>
              <a:t> </a:t>
            </a:r>
            <a:r>
              <a:rPr lang="ru-RU" sz="3600" dirty="0" err="1"/>
              <a:t>французів</a:t>
            </a:r>
            <a:r>
              <a:rPr lang="ru-RU" sz="3600" dirty="0"/>
              <a:t>.</a:t>
            </a:r>
            <a:endParaRPr lang="en-US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b="1" dirty="0"/>
              <a:t>Відродження. Новий час. Музеї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839" y="1580298"/>
            <a:ext cx="10515600" cy="51480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У </a:t>
            </a:r>
            <a:r>
              <a:rPr lang="ru-RU" dirty="0" err="1"/>
              <a:t>ранній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Ренесансу</a:t>
            </a:r>
            <a:r>
              <a:rPr lang="ru-RU" dirty="0"/>
              <a:t> Лоренцо де </a:t>
            </a:r>
            <a:r>
              <a:rPr lang="ru-RU" dirty="0" err="1"/>
              <a:t>Медічі</a:t>
            </a:r>
            <a:r>
              <a:rPr lang="ru-RU" dirty="0"/>
              <a:t> дав </a:t>
            </a:r>
            <a:r>
              <a:rPr lang="ru-RU" dirty="0" err="1"/>
              <a:t>вказівки</a:t>
            </a:r>
            <a:r>
              <a:rPr lang="ru-RU" dirty="0"/>
              <a:t> по </a:t>
            </a:r>
            <a:r>
              <a:rPr lang="ru-RU" dirty="0" err="1"/>
              <a:t>створенню</a:t>
            </a:r>
            <a:r>
              <a:rPr lang="ru-RU" dirty="0"/>
              <a:t> у </a:t>
            </a:r>
            <a:r>
              <a:rPr lang="ru-RU" dirty="0" err="1"/>
              <a:t>Флоренції</a:t>
            </a:r>
            <a:r>
              <a:rPr lang="ru-RU" dirty="0"/>
              <a:t> Саду скульптур. У </a:t>
            </a:r>
            <a:r>
              <a:rPr lang="en-US" dirty="0"/>
              <a:t>XVI </a:t>
            </a:r>
            <a:r>
              <a:rPr lang="ru-RU" dirty="0" err="1"/>
              <a:t>столітті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модно </a:t>
            </a:r>
            <a:r>
              <a:rPr lang="ru-RU" dirty="0" err="1"/>
              <a:t>розміщувати</a:t>
            </a:r>
            <a:r>
              <a:rPr lang="ru-RU" dirty="0"/>
              <a:t> у великих і </a:t>
            </a:r>
            <a:r>
              <a:rPr lang="ru-RU" dirty="0" err="1"/>
              <a:t>довгих</a:t>
            </a:r>
            <a:r>
              <a:rPr lang="ru-RU" dirty="0"/>
              <a:t> коридорах </a:t>
            </a:r>
            <a:r>
              <a:rPr lang="ru-RU" dirty="0" err="1"/>
              <a:t>палаців</a:t>
            </a:r>
            <a:r>
              <a:rPr lang="ru-RU" dirty="0"/>
              <a:t> </a:t>
            </a:r>
            <a:r>
              <a:rPr lang="ru-RU" dirty="0" err="1"/>
              <a:t>скульптури</a:t>
            </a:r>
            <a:r>
              <a:rPr lang="ru-RU" dirty="0"/>
              <a:t> і </a:t>
            </a:r>
            <a:r>
              <a:rPr lang="ru-RU" dirty="0" err="1"/>
              <a:t>картини</a:t>
            </a:r>
            <a:r>
              <a:rPr lang="ru-RU" dirty="0"/>
              <a:t>. У </a:t>
            </a:r>
            <a:r>
              <a:rPr lang="en-US" dirty="0"/>
              <a:t>XVII </a:t>
            </a:r>
            <a:r>
              <a:rPr lang="ru-RU" dirty="0" err="1"/>
              <a:t>столітті</a:t>
            </a:r>
            <a:r>
              <a:rPr lang="ru-RU" dirty="0"/>
              <a:t> при </a:t>
            </a:r>
            <a:r>
              <a:rPr lang="ru-RU" dirty="0" err="1"/>
              <a:t>будівництві</a:t>
            </a:r>
            <a:r>
              <a:rPr lang="ru-RU" dirty="0"/>
              <a:t> </a:t>
            </a:r>
            <a:r>
              <a:rPr lang="ru-RU" dirty="0" err="1"/>
              <a:t>палаців</a:t>
            </a:r>
            <a:r>
              <a:rPr lang="ru-RU" dirty="0"/>
              <a:t> стали </a:t>
            </a:r>
            <a:r>
              <a:rPr lang="ru-RU" dirty="0" err="1"/>
              <a:t>спеціально</a:t>
            </a:r>
            <a:r>
              <a:rPr lang="ru-RU" dirty="0"/>
              <a:t> </a:t>
            </a:r>
            <a:r>
              <a:rPr lang="ru-RU" dirty="0" err="1"/>
              <a:t>планувати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 для </a:t>
            </a:r>
            <a:r>
              <a:rPr lang="ru-RU" dirty="0" err="1"/>
              <a:t>колекцій</a:t>
            </a:r>
            <a:r>
              <a:rPr lang="ru-RU" dirty="0"/>
              <a:t> картин, скульптур, книг і гравюр. З </a:t>
            </a:r>
            <a:r>
              <a:rPr lang="ru-RU" dirty="0" err="1"/>
              <a:t>цього</a:t>
            </a:r>
            <a:r>
              <a:rPr lang="ru-RU" dirty="0"/>
              <a:t> моменту </a:t>
            </a:r>
            <a:r>
              <a:rPr lang="ru-RU" dirty="0" err="1"/>
              <a:t>поняття</a:t>
            </a:r>
            <a:r>
              <a:rPr lang="ru-RU" dirty="0"/>
              <a:t> «галерея» стало </a:t>
            </a:r>
            <a:r>
              <a:rPr lang="ru-RU" dirty="0" err="1"/>
              <a:t>застосовуватися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в </a:t>
            </a:r>
            <a:r>
              <a:rPr lang="ru-RU" dirty="0" err="1"/>
              <a:t>комерційному</a:t>
            </a:r>
            <a:r>
              <a:rPr lang="ru-RU" dirty="0"/>
              <a:t> </a:t>
            </a:r>
            <a:r>
              <a:rPr lang="ru-RU" dirty="0" err="1"/>
              <a:t>сенсі</a:t>
            </a:r>
            <a:r>
              <a:rPr lang="ru-RU" dirty="0"/>
              <a:t>. До </a:t>
            </a:r>
            <a:r>
              <a:rPr lang="ru-RU" dirty="0" err="1"/>
              <a:t>цього</a:t>
            </a:r>
            <a:r>
              <a:rPr lang="ru-RU" dirty="0"/>
              <a:t> часу в </a:t>
            </a:r>
            <a:r>
              <a:rPr lang="ru-RU" dirty="0" err="1"/>
              <a:t>князівських</a:t>
            </a:r>
            <a:r>
              <a:rPr lang="ru-RU" dirty="0"/>
              <a:t> особняках стали </a:t>
            </a:r>
            <a:r>
              <a:rPr lang="ru-RU" dirty="0" err="1"/>
              <a:t>спеціально</a:t>
            </a:r>
            <a:r>
              <a:rPr lang="ru-RU" dirty="0"/>
              <a:t>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 для </a:t>
            </a:r>
            <a:r>
              <a:rPr lang="ru-RU" dirty="0" err="1"/>
              <a:t>творів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 стали </a:t>
            </a:r>
            <a:r>
              <a:rPr lang="ru-RU" dirty="0" err="1"/>
              <a:t>називати</a:t>
            </a:r>
            <a:r>
              <a:rPr lang="ru-RU" dirty="0"/>
              <a:t> </a:t>
            </a:r>
            <a:r>
              <a:rPr lang="ru-RU" dirty="0" err="1"/>
              <a:t>кабінетами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французького</a:t>
            </a:r>
            <a:r>
              <a:rPr lang="ru-RU" dirty="0"/>
              <a:t> - </a:t>
            </a:r>
            <a:r>
              <a:rPr lang="en-US" dirty="0"/>
              <a:t>cabinet: </a:t>
            </a:r>
            <a:r>
              <a:rPr lang="ru-RU" dirty="0" err="1"/>
              <a:t>сусідня</a:t>
            </a:r>
            <a:r>
              <a:rPr lang="ru-RU" dirty="0"/>
              <a:t> </a:t>
            </a:r>
            <a:r>
              <a:rPr lang="ru-RU" dirty="0" err="1"/>
              <a:t>кімната</a:t>
            </a:r>
            <a:r>
              <a:rPr lang="ru-RU" dirty="0"/>
              <a:t>). На початку </a:t>
            </a:r>
            <a:r>
              <a:rPr lang="ru-RU" dirty="0" err="1"/>
              <a:t>кабінетом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шафа</a:t>
            </a:r>
            <a:r>
              <a:rPr lang="ru-RU" dirty="0"/>
              <a:t> для </a:t>
            </a:r>
            <a:r>
              <a:rPr lang="ru-RU" dirty="0" err="1"/>
              <a:t>зберігання</a:t>
            </a:r>
            <a:r>
              <a:rPr lang="ru-RU" dirty="0"/>
              <a:t> маленьких </a:t>
            </a:r>
            <a:r>
              <a:rPr lang="ru-RU" dirty="0" err="1"/>
              <a:t>предметів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стали </a:t>
            </a:r>
            <a:r>
              <a:rPr lang="ru-RU" dirty="0" err="1"/>
              <a:t>кабінетом</a:t>
            </a:r>
            <a:r>
              <a:rPr lang="ru-RU" dirty="0"/>
              <a:t> </a:t>
            </a:r>
            <a:r>
              <a:rPr lang="ru-RU" dirty="0" err="1"/>
              <a:t>називати</a:t>
            </a:r>
            <a:r>
              <a:rPr lang="ru-RU" dirty="0"/>
              <a:t> </a:t>
            </a:r>
            <a:r>
              <a:rPr lang="ru-RU" dirty="0" err="1"/>
              <a:t>кімнати</a:t>
            </a:r>
            <a:r>
              <a:rPr lang="ru-RU" dirty="0"/>
              <a:t>. В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en-US" dirty="0"/>
              <a:t>XVI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кабінети</a:t>
            </a:r>
            <a:r>
              <a:rPr lang="ru-RU" dirty="0"/>
              <a:t> стали </a:t>
            </a:r>
            <a:r>
              <a:rPr lang="ru-RU" dirty="0" err="1"/>
              <a:t>поширюватися</a:t>
            </a:r>
            <a:r>
              <a:rPr lang="ru-RU" dirty="0"/>
              <a:t> в </a:t>
            </a:r>
            <a:r>
              <a:rPr lang="ru-RU" dirty="0" err="1"/>
              <a:t>Італії</a:t>
            </a:r>
            <a:r>
              <a:rPr lang="ru-RU" dirty="0"/>
              <a:t>, а </a:t>
            </a:r>
            <a:r>
              <a:rPr lang="ru-RU" dirty="0" err="1"/>
              <a:t>незабаром</a:t>
            </a:r>
            <a:r>
              <a:rPr lang="ru-RU" dirty="0"/>
              <a:t> і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Європі</a:t>
            </a:r>
            <a:r>
              <a:rPr lang="ru-RU" dirty="0"/>
              <a:t>. У </a:t>
            </a:r>
            <a:r>
              <a:rPr lang="ru-RU" dirty="0" err="1"/>
              <a:t>Німеччині</a:t>
            </a:r>
            <a:r>
              <a:rPr lang="ru-RU" dirty="0"/>
              <a:t> </a:t>
            </a:r>
            <a:r>
              <a:rPr lang="ru-RU" dirty="0" err="1"/>
              <a:t>поряд</a:t>
            </a:r>
            <a:r>
              <a:rPr lang="ru-RU" dirty="0"/>
              <a:t> з предметами </a:t>
            </a:r>
            <a:r>
              <a:rPr lang="ru-RU" dirty="0" err="1"/>
              <a:t>мистецтва</a:t>
            </a:r>
            <a:r>
              <a:rPr lang="ru-RU" dirty="0"/>
              <a:t> стали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колекції</a:t>
            </a:r>
            <a:r>
              <a:rPr lang="ru-RU" dirty="0"/>
              <a:t> </a:t>
            </a:r>
            <a:r>
              <a:rPr lang="ru-RU" dirty="0" err="1"/>
              <a:t>незвичайних</a:t>
            </a:r>
            <a:r>
              <a:rPr lang="ru-RU" dirty="0"/>
              <a:t> речей - </a:t>
            </a:r>
            <a:r>
              <a:rPr lang="en-US" dirty="0" err="1"/>
              <a:t>Wunderkammer</a:t>
            </a:r>
            <a:r>
              <a:rPr lang="en-US" dirty="0"/>
              <a:t>. </a:t>
            </a:r>
            <a:r>
              <a:rPr lang="ru-RU" dirty="0" err="1"/>
              <a:t>Галереї</a:t>
            </a:r>
            <a:r>
              <a:rPr lang="ru-RU" dirty="0"/>
              <a:t> і </a:t>
            </a:r>
            <a:r>
              <a:rPr lang="ru-RU" dirty="0" err="1"/>
              <a:t>кабінети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служили для </a:t>
            </a:r>
            <a:r>
              <a:rPr lang="ru-RU" dirty="0" err="1"/>
              <a:t>особистих</a:t>
            </a:r>
            <a:r>
              <a:rPr lang="ru-RU" dirty="0"/>
              <a:t> </a:t>
            </a:r>
            <a:r>
              <a:rPr lang="ru-RU" dirty="0" err="1"/>
              <a:t>розваг</a:t>
            </a:r>
            <a:r>
              <a:rPr lang="ru-RU" dirty="0"/>
              <a:t>, але до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en-US" dirty="0"/>
              <a:t>XVII - </a:t>
            </a:r>
            <a:r>
              <a:rPr lang="ru-RU" dirty="0"/>
              <a:t>початку </a:t>
            </a:r>
            <a:r>
              <a:rPr lang="en-US" dirty="0"/>
              <a:t>XVIII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прийняли</a:t>
            </a:r>
            <a:r>
              <a:rPr lang="ru-RU" dirty="0"/>
              <a:t> </a:t>
            </a:r>
            <a:r>
              <a:rPr lang="ru-RU" dirty="0" err="1"/>
              <a:t>громадський</a:t>
            </a:r>
            <a:r>
              <a:rPr lang="ru-RU" dirty="0"/>
              <a:t> характер.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16292</Words>
  <Application>WPS Presentation</Application>
  <PresentationFormat>Широкоэкранный</PresentationFormat>
  <Paragraphs>194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6" baseType="lpstr">
      <vt:lpstr>Arial</vt:lpstr>
      <vt:lpstr>SimSun</vt:lpstr>
      <vt:lpstr>Wingdings</vt:lpstr>
      <vt:lpstr>Times New Roman</vt:lpstr>
      <vt:lpstr>Calibri</vt:lpstr>
      <vt:lpstr>Arial Black</vt:lpstr>
      <vt:lpstr>Calibri Light</vt:lpstr>
      <vt:lpstr>Microsoft YaHei</vt:lpstr>
      <vt:lpstr>Arial Unicode MS</vt:lpstr>
      <vt:lpstr>Тема Office</vt:lpstr>
      <vt:lpstr>Лекція 14. Музеї як форма збереження та популяризації здобутків художньої творчості людства</vt:lpstr>
      <vt:lpstr>Музе́й (від дав.-гр.  — «дім Муз») </vt:lpstr>
      <vt:lpstr>Спочатку поняття “МУЗЕЙ”</vt:lpstr>
      <vt:lpstr>М У З И</vt:lpstr>
      <vt:lpstr>Основними напрямами музейної діяльності є</vt:lpstr>
      <vt:lpstr> Історія музейної справи</vt:lpstr>
      <vt:lpstr>АНТИЧНІСТЬ. Музеї</vt:lpstr>
      <vt:lpstr> Середньовіччя. Музеї</vt:lpstr>
      <vt:lpstr> Відродження. Новий час. Музеї</vt:lpstr>
      <vt:lpstr>18 століття. Музеї</vt:lpstr>
      <vt:lpstr>Музеї XVIII-го століття:</vt:lpstr>
      <vt:lpstr>Значення музеїв</vt:lpstr>
      <vt:lpstr>Музейні колекції впливають</vt:lpstr>
      <vt:lpstr>ФУНКЦІЇ МУЗЕЇВ</vt:lpstr>
      <vt:lpstr>Найбільш відомі музеї світу</vt:lpstr>
      <vt:lpstr>Галерея Уффіці у Флоренції</vt:lpstr>
      <vt:lpstr>Галерея Уффіці у Флоренції</vt:lpstr>
      <vt:lpstr>Галерія Уффіці у ФЛОРЕНЦІЇ</vt:lpstr>
      <vt:lpstr>Галерея Уффіці у Флоренції. Зал Трибуна.</vt:lpstr>
      <vt:lpstr>Галерея Уффіці у Флоренції</vt:lpstr>
      <vt:lpstr>Галерея Уффіці у Флоренції.</vt:lpstr>
      <vt:lpstr>Тіціан. Венера Урбінська. Галерея Уффіці у Флоренції </vt:lpstr>
      <vt:lpstr>Галерея Уффіці у Флоренції. Сандро Боттічеллі  «Весна»</vt:lpstr>
      <vt:lpstr>Галерея Уффіці у Флоренції. Сандро Боттічеллі «Народження Венери» </vt:lpstr>
      <vt:lpstr>Галерея Уффіці у Флоренції. Венера Медічі.</vt:lpstr>
      <vt:lpstr>Галерея Уффіці у Флоренції. </vt:lpstr>
      <vt:lpstr>Черга в Галерею Уффіці у Флоренції </vt:lpstr>
      <vt:lpstr> Музеї Ватикану</vt:lpstr>
      <vt:lpstr>Сікстинська капелла </vt:lpstr>
      <vt:lpstr>                Сікстинська капелла</vt:lpstr>
      <vt:lpstr>Сікстинська капелла</vt:lpstr>
      <vt:lpstr>Мікеланджело «Страшний суд» </vt:lpstr>
      <vt:lpstr>Мікеланджело «Страшний  суд»  Святий Варфолемей</vt:lpstr>
      <vt:lpstr>Галереї гобеленів Арацці </vt:lpstr>
      <vt:lpstr>Галереї гобеленів Арацці </vt:lpstr>
      <vt:lpstr>Станці Рафаеля </vt:lpstr>
      <vt:lpstr>Станці Рафаеля</vt:lpstr>
      <vt:lpstr>Апартаменти Борджіа </vt:lpstr>
      <vt:lpstr>              Апартаменти Борджіа</vt:lpstr>
      <vt:lpstr>Ієронімус Босх  (1450-1516,  Нідерланди)</vt:lpstr>
      <vt:lpstr>Ієронім Босх.Човен дурнів.</vt:lpstr>
      <vt:lpstr>Ієронімус Босх .ВІЗ СІНА</vt:lpstr>
      <vt:lpstr>Ієронімус Босх .ВІЗ СІНА</vt:lpstr>
      <vt:lpstr>«Спаситель Мира» Леонардо да Винчи</vt:lpstr>
      <vt:lpstr>PowerPoint 演示文稿</vt:lpstr>
      <vt:lpstr>Хто продав картину  «Рятівник світу»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8. Музеї як форма збереження та популяризації здобутків художньої творчості людства</dc:title>
  <dc:creator>Пользователь Windows</dc:creator>
  <cp:lastModifiedBy>User</cp:lastModifiedBy>
  <cp:revision>54</cp:revision>
  <dcterms:created xsi:type="dcterms:W3CDTF">2021-03-22T18:45:00Z</dcterms:created>
  <dcterms:modified xsi:type="dcterms:W3CDTF">2023-09-07T18:13:12Z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5C12D41EFE1B43168CC72219760C03A9_13</vt:lpwstr>
  </property>
  <property fmtid="{D5CDD505-2E9C-101B-9397-08002B2CF9AE}" pid="3" name="KSOProductBuildVer">
    <vt:lpwstr>1033-12.2.0.13201</vt:lpwstr>
  </property>
</Properties>
</file>