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80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2" autoAdjust="0"/>
    <p:restoredTop sz="94660"/>
  </p:normalViewPr>
  <p:slideViewPr>
    <p:cSldViewPr snapToGrid="0">
      <p:cViewPr varScale="1">
        <p:scale>
          <a:sx n="50" d="100"/>
          <a:sy n="50" d="100"/>
        </p:scale>
        <p:origin x="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04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6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7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5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3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7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3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1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2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Grayscale/>
                    </a14:imgEffect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C8F11-BDC6-474A-9B86-A3C9BAE729E2}" type="datetimeFigureOut">
              <a:rPr lang="en-US" smtClean="0"/>
              <a:t>4/13/2024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B480C-6903-4F79-995F-F3F5494E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7" Type="http://schemas.openxmlformats.org/officeDocument/2006/relationships/image" Target="../media/image7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fif"/><Relationship Id="rId5" Type="http://schemas.openxmlformats.org/officeDocument/2006/relationships/image" Target="../media/image5.jpeg"/><Relationship Id="rId4" Type="http://schemas.openxmlformats.org/officeDocument/2006/relationships/image" Target="../media/image4.jf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68" y="548641"/>
            <a:ext cx="1920687" cy="260016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680" y="665020"/>
            <a:ext cx="1920687" cy="261054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67" y="817917"/>
            <a:ext cx="1795549" cy="239561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55" y="4595896"/>
            <a:ext cx="4211907" cy="64243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892" y="3861275"/>
            <a:ext cx="1795549" cy="238242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42" y="3787075"/>
            <a:ext cx="1920687" cy="2432651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776567" y="3148802"/>
            <a:ext cx="19206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1863</a:t>
            </a:r>
            <a:endParaRPr lang="en-US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818966" y="3275561"/>
            <a:ext cx="19206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18</a:t>
            </a:r>
            <a:r>
              <a:rPr lang="uk-UA" sz="2400" dirty="0" smtClean="0"/>
              <a:t>70</a:t>
            </a:r>
            <a:endParaRPr lang="en-US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8510174" y="3275561"/>
            <a:ext cx="19206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18</a:t>
            </a:r>
            <a:r>
              <a:rPr lang="uk-UA" sz="2400" dirty="0" smtClean="0"/>
              <a:t>81</a:t>
            </a:r>
            <a:endParaRPr lang="en-US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61041" y="6203216"/>
            <a:ext cx="19206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18</a:t>
            </a:r>
            <a:r>
              <a:rPr lang="uk-UA" sz="2400" dirty="0" smtClean="0"/>
              <a:t>90</a:t>
            </a:r>
            <a:endParaRPr lang="en-US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861367" y="6243702"/>
            <a:ext cx="18581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1900…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020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386" y="581891"/>
            <a:ext cx="625117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smtClean="0">
                <a:latin typeface="Book Antiqua" panose="02040602050305030304" pitchFamily="18" charset="0"/>
              </a:rPr>
              <a:t>М. </a:t>
            </a:r>
            <a:r>
              <a:rPr lang="ru-RU" sz="3000" dirty="0" err="1" smtClean="0">
                <a:latin typeface="Book Antiqua" panose="02040602050305030304" pitchFamily="18" charset="0"/>
              </a:rPr>
              <a:t>Старицький</a:t>
            </a:r>
            <a:r>
              <a:rPr lang="ru-RU" sz="3000" dirty="0" smtClean="0">
                <a:latin typeface="Book Antiqua" panose="02040602050305030304" pitchFamily="18" charset="0"/>
              </a:rPr>
              <a:t>:</a:t>
            </a:r>
          </a:p>
          <a:p>
            <a:r>
              <a:rPr lang="ru-RU" sz="3000" dirty="0" err="1" smtClean="0">
                <a:latin typeface="Book Antiqua" panose="02040602050305030304" pitchFamily="18" charset="0"/>
              </a:rPr>
              <a:t>останній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latin typeface="Book Antiqua" panose="02040602050305030304" pitchFamily="18" charset="0"/>
              </a:rPr>
              <a:t>публічний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latin typeface="Book Antiqua" panose="02040602050305030304" pitchFamily="18" charset="0"/>
              </a:rPr>
              <a:t>виступ</a:t>
            </a:r>
            <a:r>
              <a:rPr lang="ru-RU" sz="3000" dirty="0" smtClean="0">
                <a:latin typeface="Book Antiqua" panose="02040602050305030304" pitchFamily="18" charset="0"/>
              </a:rPr>
              <a:t> на </a:t>
            </a:r>
            <a:r>
              <a:rPr lang="ru-RU" sz="3000" dirty="0" err="1" smtClean="0">
                <a:latin typeface="Book Antiqua" panose="02040602050305030304" pitchFamily="18" charset="0"/>
              </a:rPr>
              <a:t>відкритті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latin typeface="Book Antiqua" panose="02040602050305030304" pitchFamily="18" charset="0"/>
              </a:rPr>
              <a:t>пам’ятника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</a:p>
          <a:p>
            <a:r>
              <a:rPr lang="ru-RU" sz="3000" dirty="0" smtClean="0">
                <a:latin typeface="Book Antiqua" panose="02040602050305030304" pitchFamily="18" charset="0"/>
              </a:rPr>
              <a:t>І. </a:t>
            </a:r>
            <a:r>
              <a:rPr lang="ru-RU" sz="3000" dirty="0" err="1" smtClean="0">
                <a:latin typeface="Book Antiqua" panose="02040602050305030304" pitchFamily="18" charset="0"/>
              </a:rPr>
              <a:t>Котляревському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</a:p>
          <a:p>
            <a:r>
              <a:rPr lang="ru-RU" sz="3000" dirty="0" smtClean="0">
                <a:latin typeface="Book Antiqua" panose="02040602050305030304" pitchFamily="18" charset="0"/>
              </a:rPr>
              <a:t>в </a:t>
            </a:r>
            <a:r>
              <a:rPr lang="ru-RU" sz="3000" dirty="0" err="1" smtClean="0">
                <a:latin typeface="Book Antiqua" panose="02040602050305030304" pitchFamily="18" charset="0"/>
              </a:rPr>
              <a:t>Полтаві</a:t>
            </a:r>
            <a:endParaRPr lang="ru-RU" sz="3000" dirty="0" smtClean="0">
              <a:latin typeface="Book Antiqua" panose="02040602050305030304" pitchFamily="18" charset="0"/>
            </a:endParaRPr>
          </a:p>
          <a:p>
            <a:endParaRPr lang="uk-UA" sz="3000" dirty="0" smtClean="0">
              <a:latin typeface="Book Antiqua" panose="02040602050305030304" pitchFamily="18" charset="0"/>
            </a:endParaRPr>
          </a:p>
          <a:p>
            <a:r>
              <a:rPr lang="uk-UA" sz="3000" dirty="0" smtClean="0">
                <a:latin typeface="Book Antiqua" panose="02040602050305030304" pitchFamily="18" charset="0"/>
              </a:rPr>
              <a:t>27 квітня 1904 р. – М. Старицький відійшов у вічність</a:t>
            </a:r>
            <a:endParaRPr lang="en-US" sz="3000" dirty="0" smtClean="0">
              <a:latin typeface="Book Antiqua" panose="02040602050305030304" pitchFamily="18" charset="0"/>
            </a:endParaRPr>
          </a:p>
          <a:p>
            <a:endParaRPr lang="en-US" sz="3200" dirty="0">
              <a:latin typeface="Book Antiqua" panose="0204060205030503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436" y="382385"/>
            <a:ext cx="4455621" cy="616804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04304" y="4611437"/>
            <a:ext cx="61292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Book Antiqua" panose="02040602050305030304" pitchFamily="18" charset="0"/>
              </a:rPr>
              <a:t>1903 </a:t>
            </a:r>
            <a:r>
              <a:rPr lang="ru-RU" sz="2400" dirty="0" err="1" smtClean="0">
                <a:latin typeface="Book Antiqua" panose="02040602050305030304" pitchFamily="18" charset="0"/>
              </a:rPr>
              <a:t>рік</a:t>
            </a:r>
            <a:r>
              <a:rPr lang="ru-RU" sz="2400" dirty="0" smtClean="0">
                <a:latin typeface="Book Antiqua" panose="02040602050305030304" pitchFamily="18" charset="0"/>
              </a:rPr>
              <a:t>. </a:t>
            </a:r>
            <a:r>
              <a:rPr lang="ru-RU" sz="2400" dirty="0" err="1" smtClean="0">
                <a:latin typeface="Book Antiqua" panose="02040602050305030304" pitchFamily="18" charset="0"/>
              </a:rPr>
              <a:t>Зліва</a:t>
            </a:r>
            <a:r>
              <a:rPr lang="ru-RU" sz="2400" dirty="0" smtClean="0">
                <a:latin typeface="Book Antiqua" panose="02040602050305030304" pitchFamily="18" charset="0"/>
              </a:rPr>
              <a:t> направо: Михайло </a:t>
            </a:r>
            <a:r>
              <a:rPr lang="ru-RU" sz="2400" dirty="0" err="1" smtClean="0">
                <a:latin typeface="Book Antiqua" panose="02040602050305030304" pitchFamily="18" charset="0"/>
              </a:rPr>
              <a:t>Коцюбинський</a:t>
            </a:r>
            <a:r>
              <a:rPr lang="ru-RU" sz="2400" dirty="0" smtClean="0">
                <a:latin typeface="Book Antiqua" panose="02040602050305030304" pitchFamily="18" charset="0"/>
              </a:rPr>
              <a:t>, Василь </a:t>
            </a:r>
            <a:r>
              <a:rPr lang="ru-RU" sz="2400" dirty="0" err="1" smtClean="0">
                <a:latin typeface="Book Antiqua" panose="02040602050305030304" pitchFamily="18" charset="0"/>
              </a:rPr>
              <a:t>Стефаник</a:t>
            </a:r>
            <a:r>
              <a:rPr lang="ru-RU" sz="2400" dirty="0" smtClean="0">
                <a:latin typeface="Book Antiqua" panose="02040602050305030304" pitchFamily="18" charset="0"/>
              </a:rPr>
              <a:t>, </a:t>
            </a:r>
            <a:r>
              <a:rPr lang="ru-RU" sz="2400" dirty="0" err="1" smtClean="0">
                <a:latin typeface="Book Antiqua" panose="02040602050305030304" pitchFamily="18" charset="0"/>
              </a:rPr>
              <a:t>Олена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latin typeface="Book Antiqua" panose="02040602050305030304" pitchFamily="18" charset="0"/>
              </a:rPr>
              <a:t>Пчілка</a:t>
            </a:r>
            <a:r>
              <a:rPr lang="ru-RU" sz="2400" dirty="0" smtClean="0">
                <a:latin typeface="Book Antiqua" panose="02040602050305030304" pitchFamily="18" charset="0"/>
              </a:rPr>
              <a:t>, Леся </a:t>
            </a:r>
            <a:r>
              <a:rPr lang="ru-RU" sz="2400" dirty="0" err="1" smtClean="0">
                <a:latin typeface="Book Antiqua" panose="02040602050305030304" pitchFamily="18" charset="0"/>
              </a:rPr>
              <a:t>Українка</a:t>
            </a:r>
            <a:r>
              <a:rPr lang="ru-RU" sz="2400" dirty="0" smtClean="0">
                <a:latin typeface="Book Antiqua" panose="02040602050305030304" pitchFamily="18" charset="0"/>
              </a:rPr>
              <a:t>, Михайло </a:t>
            </a:r>
            <a:r>
              <a:rPr lang="ru-RU" sz="2400" dirty="0" err="1" smtClean="0">
                <a:latin typeface="Book Antiqua" panose="02040602050305030304" pitchFamily="18" charset="0"/>
              </a:rPr>
              <a:t>Старицький</a:t>
            </a:r>
            <a:r>
              <a:rPr lang="ru-RU" sz="2400" dirty="0" smtClean="0">
                <a:latin typeface="Book Antiqua" panose="02040602050305030304" pitchFamily="18" charset="0"/>
              </a:rPr>
              <a:t>, </a:t>
            </a:r>
            <a:r>
              <a:rPr lang="ru-RU" sz="2400" dirty="0" err="1" smtClean="0">
                <a:latin typeface="Book Antiqua" panose="02040602050305030304" pitchFamily="18" charset="0"/>
              </a:rPr>
              <a:t>Гнат</a:t>
            </a:r>
            <a:r>
              <a:rPr lang="ru-RU" sz="2400" dirty="0" smtClean="0">
                <a:latin typeface="Book Antiqua" panose="02040602050305030304" pitchFamily="18" charset="0"/>
              </a:rPr>
              <a:t> Хоткевич, </a:t>
            </a:r>
            <a:r>
              <a:rPr lang="ru-RU" sz="2400" dirty="0" err="1" smtClean="0">
                <a:latin typeface="Book Antiqua" panose="02040602050305030304" pitchFamily="18" charset="0"/>
              </a:rPr>
              <a:t>Володимир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latin typeface="Book Antiqua" panose="02040602050305030304" pitchFamily="18" charset="0"/>
              </a:rPr>
              <a:t>Самійленко</a:t>
            </a:r>
            <a:endParaRPr lang="en-US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13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06401" y="1248228"/>
            <a:ext cx="5515428" cy="97245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творчі шукання </a:t>
            </a:r>
            <a:endParaRPr lang="en-US" sz="4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2514" y="3924888"/>
            <a:ext cx="5399314" cy="1219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літературні:</a:t>
            </a:r>
          </a:p>
          <a:p>
            <a:pPr algn="ctr"/>
            <a:r>
              <a:rPr lang="uk-UA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поезії</a:t>
            </a:r>
            <a:r>
              <a:rPr lang="uk-UA" sz="3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прози й драматургії</a:t>
            </a: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55658" y="3924889"/>
            <a:ext cx="5399314" cy="1219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театральна, 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перекладацька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видавнича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55658" y="1248228"/>
            <a:ext cx="5283199" cy="92746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культурно-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громадська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діяльність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120571" y="2757714"/>
            <a:ext cx="0" cy="841829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9020628" y="2648856"/>
            <a:ext cx="0" cy="841829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07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14398" y="1103085"/>
            <a:ext cx="4949372" cy="171268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поетична </a:t>
            </a:r>
            <a:r>
              <a:rPr lang="uk-UA" sz="36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творчість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23259" y="3904342"/>
            <a:ext cx="2235198" cy="104502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переклади і переспіви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16914" y="1132112"/>
            <a:ext cx="5399315" cy="168365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псевдонімами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16914" y="3904342"/>
            <a:ext cx="5399314" cy="97971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Гетьманець</a:t>
            </a:r>
            <a:r>
              <a:rPr lang="uk-UA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uk-UA" sz="28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Стариченко</a:t>
            </a:r>
            <a:r>
              <a:rPr lang="uk-UA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, Подолянин 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95914" y="3904342"/>
            <a:ext cx="2351313" cy="104502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оригінальні твори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506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76693" y="464457"/>
            <a:ext cx="5229022" cy="120468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Дебюти</a:t>
            </a:r>
            <a:endParaRPr lang="en-US" sz="4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386286" y="236275"/>
            <a:ext cx="5355772" cy="195133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вірші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“До Тараса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”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(“Гей, Тарасе!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Рідний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батьку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...”)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574972" y="1759896"/>
            <a:ext cx="4978400" cy="185576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та ”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Голосієв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” (”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Голосієв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!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Голосієв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!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Хто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тебе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насіяв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...”)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566230" y="1582165"/>
            <a:ext cx="820056" cy="95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802086" y="798285"/>
            <a:ext cx="674914" cy="161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1654972" y="1759896"/>
            <a:ext cx="406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1865</a:t>
            </a:r>
          </a:p>
        </p:txBody>
      </p:sp>
      <p:sp>
        <p:nvSpPr>
          <p:cNvPr id="12" name="Овал 11"/>
          <p:cNvSpPr/>
          <p:nvPr/>
        </p:nvSpPr>
        <p:spPr>
          <a:xfrm>
            <a:off x="188687" y="3280229"/>
            <a:ext cx="5399314" cy="185576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перша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збірка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“З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давнього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зшитку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.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Пісні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і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думи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”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082347" y="1802601"/>
            <a:ext cx="14514" cy="1288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576693" y="5135994"/>
            <a:ext cx="5011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1881 і 1883 року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двома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випусками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212114" y="4094439"/>
            <a:ext cx="5727726" cy="24805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найавторитетніша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збірка</a:t>
            </a:r>
            <a:endParaRPr lang="ru-RU" sz="28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“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Поезії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М. П.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Старицького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: 1861-1904”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96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41829" y="232229"/>
            <a:ext cx="4760685" cy="64298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мотиви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митця і його місця в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суспільстві</a:t>
            </a: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любові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до рідного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краю</a:t>
            </a:r>
          </a:p>
          <a:p>
            <a:pPr algn="ctr"/>
            <a:endParaRPr lang="uk-UA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народної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недолі</a:t>
            </a: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endParaRPr lang="uk-UA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соціальної несправедливості</a:t>
            </a:r>
          </a:p>
          <a:p>
            <a:pPr algn="ctr"/>
            <a:endParaRPr lang="uk-UA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національно-визвольної боротьби</a:t>
            </a:r>
          </a:p>
          <a:p>
            <a:pPr algn="ctr"/>
            <a:endParaRPr lang="uk-UA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єдності інтересів слов’янських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народів</a:t>
            </a:r>
          </a:p>
          <a:p>
            <a:pPr algn="ctr"/>
            <a:endParaRPr lang="uk-UA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краси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природи й людських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почуттів 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45086" y="232229"/>
            <a:ext cx="4760685" cy="64298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пісня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романс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елегія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медитація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монолог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послання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маніфест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заклик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Гімн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тестамент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поменник</a:t>
            </a:r>
            <a:endParaRPr lang="ru-RU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пейзаж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портрет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Кантата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псалом</a:t>
            </a:r>
          </a:p>
          <a:p>
            <a:pPr algn="ctr"/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інвектива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8571" y="322749"/>
            <a:ext cx="3947886" cy="17237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Рання </a:t>
            </a:r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лірика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74309" y="438862"/>
            <a:ext cx="4343633" cy="61082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пейзажна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та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інтимна лірика</a:t>
            </a:r>
          </a:p>
          <a:p>
            <a:pPr algn="ctr"/>
            <a:endParaRPr lang="uk-UA" sz="20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витримана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 дусі романсових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традицій</a:t>
            </a:r>
          </a:p>
          <a:p>
            <a:pPr algn="ctr"/>
            <a:endParaRPr lang="uk-UA" sz="20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краса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природи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тісно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пов'язана з динамікою людських почуттів (“В садку”, “Ждання”, “На озері” та ін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.)</a:t>
            </a:r>
          </a:p>
          <a:p>
            <a:pPr algn="ctr"/>
            <a:endParaRPr lang="uk-UA" sz="20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автор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милується відкритістю і чистотою душі свого ліричного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героя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88571" y="2584716"/>
            <a:ext cx="3947886" cy="384628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вірш “Виклик” (1872) – перлина творчості поета </a:t>
            </a:r>
          </a:p>
          <a:p>
            <a:pPr algn="ctr"/>
            <a:endParaRPr lang="uk-UA" sz="2400" dirty="0" smtClean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https://www.youtube.com/watch?v=iUQCEJhYUk4</a:t>
            </a:r>
          </a:p>
        </p:txBody>
      </p:sp>
    </p:spTree>
    <p:extLst>
      <p:ext uri="{BB962C8B-B14F-4D97-AF65-F5344CB8AC3E}">
        <p14:creationId xmlns:p14="http://schemas.microsoft.com/office/powerpoint/2010/main" val="416066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976916" y="478972"/>
            <a:ext cx="3860800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Ліро-епос</a:t>
            </a:r>
            <a:endParaRPr lang="en-US" sz="36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7141030" y="4165209"/>
            <a:ext cx="4049486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Битва під Берестечком, 1651 р.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7141030" y="1899655"/>
            <a:ext cx="4049486" cy="83153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присвячено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доньці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Людмилі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682173" y="4165209"/>
            <a:ext cx="3860800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поема “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Morituri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“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Прямоугольник с двумя усеченными противолежащими углами 6"/>
          <p:cNvSpPr/>
          <p:nvPr/>
        </p:nvSpPr>
        <p:spPr>
          <a:xfrm>
            <a:off x="682173" y="1858220"/>
            <a:ext cx="3860800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балада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“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Гетьман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”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75657" y="2627086"/>
            <a:ext cx="3106059" cy="168365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Богдан Хмельницький –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спільний герой 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cxnSp>
        <p:nvCxnSpPr>
          <p:cNvPr id="10" name="Прямая со стрелкой 9"/>
          <p:cNvCxnSpPr>
            <a:stCxn id="7" idx="0"/>
          </p:cNvCxnSpPr>
          <p:nvPr/>
        </p:nvCxnSpPr>
        <p:spPr>
          <a:xfrm>
            <a:off x="4542973" y="2315420"/>
            <a:ext cx="2598057" cy="23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0"/>
            <a:endCxn id="4" idx="2"/>
          </p:cNvCxnSpPr>
          <p:nvPr/>
        </p:nvCxnSpPr>
        <p:spPr>
          <a:xfrm>
            <a:off x="4542973" y="4622409"/>
            <a:ext cx="25980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86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ая прямоугольная выноска 6"/>
          <p:cNvSpPr/>
          <p:nvPr/>
        </p:nvSpPr>
        <p:spPr>
          <a:xfrm rot="16200000">
            <a:off x="2036620" y="1039092"/>
            <a:ext cx="3657600" cy="6866310"/>
          </a:xfrm>
          <a:prstGeom prst="wedgeRoundRectCallout">
            <a:avLst>
              <a:gd name="adj1" fmla="val -15378"/>
              <a:gd name="adj2" fmla="val 78600"/>
              <a:gd name="adj3" fmla="val 1666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just"/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Я загорівся душею і думкою послужити рідному слову, огранувати його, окрилити його красою і дужістю, щоб воно стало здатним висловити найтоншу культурну освічену річ, виспівати найтонші краси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високих поезій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[…]. Це бажання, цей напрямок керували мною ціле життя, і я не зрадив їх до могили, бо вірую, що тоді тільки ушанує свою мову народ, коли вона стане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орудком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культури і науки, коли на їй понесе народу інтелігентний гурт і визволення од економічного рабства, і поліпшення долі”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Прямоугольная выноска 3"/>
          <p:cNvSpPr/>
          <p:nvPr/>
        </p:nvSpPr>
        <p:spPr>
          <a:xfrm rot="5400000">
            <a:off x="7531196" y="-1928684"/>
            <a:ext cx="1628170" cy="6751327"/>
          </a:xfrm>
          <a:prstGeom prst="wedgeRectCallout">
            <a:avLst>
              <a:gd name="adj1" fmla="val -16071"/>
              <a:gd name="adj2" fmla="val 77088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just"/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він 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був першим із тих, кому доводилось проламувати </a:t>
            </a:r>
            <a:r>
              <a:rPr lang="uk-UA" sz="2400" dirty="0" err="1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псевдошевченківські</a:t>
            </a:r>
            <a:r>
              <a:rPr lang="uk-UA" sz="24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шаблони і виводити нашу поезію на широкий шлях </a:t>
            </a:r>
            <a:r>
              <a:rPr lang="uk-UA" sz="24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творчості»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8135390" y="4667572"/>
            <a:ext cx="3735186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М. Старицький</a:t>
            </a:r>
            <a:endParaRPr lang="en-US" sz="32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32263" y="632894"/>
            <a:ext cx="3447802" cy="914400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 </a:t>
            </a:r>
            <a:r>
              <a:rPr lang="uk-UA" sz="2800" dirty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І. </a:t>
            </a:r>
            <a:r>
              <a:rPr lang="uk-UA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Франко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3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вал 18"/>
          <p:cNvSpPr/>
          <p:nvPr/>
        </p:nvSpPr>
        <p:spPr>
          <a:xfrm>
            <a:off x="3241964" y="4119419"/>
            <a:ext cx="6225310" cy="221921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30 п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’</a:t>
            </a:r>
            <a:r>
              <a:rPr lang="uk-UA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єс</a:t>
            </a:r>
            <a:endParaRPr lang="en-US" sz="2800" dirty="0"/>
          </a:p>
        </p:txBody>
      </p:sp>
      <p:sp>
        <p:nvSpPr>
          <p:cNvPr id="13" name="Овал 12"/>
          <p:cNvSpPr/>
          <p:nvPr/>
        </p:nvSpPr>
        <p:spPr>
          <a:xfrm>
            <a:off x="5665326" y="5592518"/>
            <a:ext cx="1615727" cy="59404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переробки</a:t>
            </a:r>
            <a:endParaRPr lang="en-US" sz="1400" dirty="0"/>
          </a:p>
        </p:txBody>
      </p:sp>
      <p:sp>
        <p:nvSpPr>
          <p:cNvPr id="17" name="Овал 16"/>
          <p:cNvSpPr/>
          <p:nvPr/>
        </p:nvSpPr>
        <p:spPr>
          <a:xfrm>
            <a:off x="7213600" y="4604986"/>
            <a:ext cx="1801091" cy="77445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запозичені сюжети </a:t>
            </a:r>
            <a:endParaRPr lang="en-US" sz="1400" dirty="0"/>
          </a:p>
        </p:txBody>
      </p:sp>
      <p:sp>
        <p:nvSpPr>
          <p:cNvPr id="16" name="Овал 15"/>
          <p:cNvSpPr/>
          <p:nvPr/>
        </p:nvSpPr>
        <p:spPr>
          <a:xfrm>
            <a:off x="3623230" y="4661046"/>
            <a:ext cx="1736546" cy="78105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оригінальні</a:t>
            </a:r>
            <a:endParaRPr lang="en-US" sz="1400" dirty="0"/>
          </a:p>
        </p:txBody>
      </p:sp>
      <p:sp>
        <p:nvSpPr>
          <p:cNvPr id="18" name="Овал 17"/>
          <p:cNvSpPr/>
          <p:nvPr/>
        </p:nvSpPr>
        <p:spPr>
          <a:xfrm>
            <a:off x="6796462" y="1868273"/>
            <a:ext cx="5033010" cy="182499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Розуміння потреби розширення репертуару</a:t>
            </a:r>
            <a:endParaRPr lang="en-US" sz="2800" dirty="0"/>
          </a:p>
        </p:txBody>
      </p:sp>
      <p:sp>
        <p:nvSpPr>
          <p:cNvPr id="21" name="Овал 20"/>
          <p:cNvSpPr/>
          <p:nvPr/>
        </p:nvSpPr>
        <p:spPr>
          <a:xfrm>
            <a:off x="239683" y="1868273"/>
            <a:ext cx="5303520" cy="182498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«Моя найбільша сила в драмі»</a:t>
            </a:r>
            <a:endParaRPr lang="en-US" sz="2800" dirty="0"/>
          </a:p>
        </p:txBody>
      </p:sp>
      <p:sp>
        <p:nvSpPr>
          <p:cNvPr id="22" name="Овал 21"/>
          <p:cNvSpPr/>
          <p:nvPr/>
        </p:nvSpPr>
        <p:spPr>
          <a:xfrm>
            <a:off x="3623230" y="443781"/>
            <a:ext cx="4916805" cy="120777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М. </a:t>
            </a:r>
            <a:r>
              <a:rPr lang="uk-UA" sz="3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Старицький</a:t>
            </a:r>
            <a:endParaRPr lang="en-US" sz="34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  <a:cs typeface="Adobe Devanagari" panose="02040503050201020203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3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12800" y="729674"/>
            <a:ext cx="3020291" cy="52185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Не судилось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«Талан»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«У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темряві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«Крест жизни»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«Ой не ходи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Грицю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«Богдан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Хмельницький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«Оборона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Буші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тощо</a:t>
            </a:r>
            <a:endParaRPr lang="ru-RU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701308" y="729674"/>
            <a:ext cx="3020292" cy="52185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Чорноморці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«За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двома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зайцями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«Крути, та не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перекручуй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тощо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432799" y="729674"/>
            <a:ext cx="2900219" cy="52185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Зимовий вечір»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Циганка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Аза»»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«У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темряві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«Юрко </a:t>
            </a:r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Довбиш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Н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i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ч п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i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д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I</a:t>
            </a:r>
            <a:r>
              <a:rPr lang="uk-UA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вана</a:t>
            </a:r>
            <a:r>
              <a:rPr lang="uk-UA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Купала»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тощо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1418" y="886691"/>
            <a:ext cx="2553853" cy="72967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оригінальні</a:t>
            </a:r>
            <a:endParaRPr lang="en-US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765309" y="886692"/>
            <a:ext cx="2262909" cy="72967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запозичені сюжети</a:t>
            </a:r>
            <a:endParaRPr lang="en-US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46072" y="886691"/>
            <a:ext cx="2530763" cy="72967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переробки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589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1030778" y="249382"/>
            <a:ext cx="4821381" cy="1246909"/>
          </a:xfrm>
          <a:prstGeom prst="wedgeRoundRectCallout">
            <a:avLst>
              <a:gd name="adj1" fmla="val -19999"/>
              <a:gd name="adj2" fmla="val 70878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Короткі біографічні відомості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7015941" y="1496291"/>
            <a:ext cx="4089861" cy="1041734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Поетична творчість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7015941" y="4106161"/>
            <a:ext cx="4089862" cy="1120973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Драматургія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1030778" y="5227134"/>
            <a:ext cx="4821381" cy="1080654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Проза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1030778" y="2888343"/>
            <a:ext cx="4821381" cy="1217818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Ліро-епос 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7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5504873" y="720435"/>
            <a:ext cx="6105236" cy="163261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Історико-публіцистичний нарис</a:t>
            </a:r>
          </a:p>
          <a:p>
            <a:pPr algn="ctr"/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«Картинки 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встречи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в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былые века киевлянами нового года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  <a:endParaRPr lang="uk-UA" dirty="0"/>
          </a:p>
          <a:p>
            <a:pPr algn="ctr"/>
            <a:endParaRPr lang="en-US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26480" y="3067396"/>
            <a:ext cx="5483629" cy="345532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uk-UA" sz="200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endParaRPr lang="uk-UA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Твори нарисового типу</a:t>
            </a:r>
          </a:p>
          <a:p>
            <a:pPr algn="ctr"/>
            <a:endParaRPr lang="uk-UA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«Поярмаркували»</a:t>
            </a:r>
            <a:r>
              <a:rPr lang="uk-UA" dirty="0" smtClean="0"/>
              <a:t>»</a:t>
            </a: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Буланко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Остроумие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урядника»</a:t>
            </a:r>
            <a:r>
              <a:rPr lang="uk-UA" dirty="0" smtClean="0"/>
              <a:t>»</a:t>
            </a: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«Копилка»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«В вагоне»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Дохторит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Честн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ый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Недоразумение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uk-UA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Одиночество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  <a:r>
              <a:rPr lang="uk-UA" dirty="0" smtClean="0"/>
              <a:t>»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5320" y="737610"/>
            <a:ext cx="4353096" cy="161544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Романи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«Богдан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Хмельницький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Молодість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Мазепи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Руїна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Розбійник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Кармелюк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83920" y="3291840"/>
            <a:ext cx="4124496" cy="32308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Повіст</a:t>
            </a:r>
            <a:r>
              <a:rPr lang="uk-UA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і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«Облога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Буші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«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Останні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орли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 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Червоний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диявол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 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«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Перші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коршуни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»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 «Заклятий скарб»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77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амять с посл. доступом 1"/>
          <p:cNvSpPr/>
          <p:nvPr/>
        </p:nvSpPr>
        <p:spPr>
          <a:xfrm>
            <a:off x="532015" y="199505"/>
            <a:ext cx="4034720" cy="1011660"/>
          </a:xfrm>
          <a:prstGeom prst="flowChartMagnetic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аристократ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111432" y="1211165"/>
            <a:ext cx="4389120" cy="564683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Полтавська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гілка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-</a:t>
            </a:r>
          </a:p>
          <a:p>
            <a:pPr algn="ctr"/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від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smtClean="0">
                <a:latin typeface="Book Antiqua" panose="02040602050305030304" pitchFamily="18" charset="0"/>
              </a:rPr>
              <a:t> </a:t>
            </a:r>
            <a:r>
              <a:rPr lang="ru-RU" sz="30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князя Всеволода </a:t>
            </a:r>
            <a:r>
              <a:rPr lang="ru-RU" sz="3000" dirty="0" err="1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Юрійовича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;</a:t>
            </a:r>
          </a:p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24" name="Овал 23"/>
          <p:cNvSpPr/>
          <p:nvPr/>
        </p:nvSpPr>
        <p:spPr>
          <a:xfrm>
            <a:off x="4430962" y="0"/>
            <a:ext cx="7356486" cy="242703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Миргородська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гілка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- </a:t>
            </a:r>
          </a:p>
          <a:p>
            <a:pPr algn="ctr"/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від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Рюриковичів</a:t>
            </a:r>
            <a:endParaRPr lang="ru-RU" sz="30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564583" y="5878221"/>
            <a:ext cx="47881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Батьківська лінія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934213" y="1014152"/>
            <a:ext cx="4984449" cy="277645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Батько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 — Петро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Іванович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,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відставний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ротмістр</a:t>
            </a:r>
            <a:endParaRPr lang="en-US" sz="2800" dirty="0">
              <a:latin typeface="Book Antiqua" panose="02040602050305030304" pitchFamily="18" charset="0"/>
              <a:cs typeface="Adobe Devanagari" panose="02040503050201020203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284422" y="1014153"/>
            <a:ext cx="4904509" cy="26434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Мати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cs typeface="Adobe Devanagari" panose="02040503050201020203" pitchFamily="18" charset="0"/>
              </a:rPr>
              <a:t>—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Анастасія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Захарівна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latin typeface="Book Antiqua" panose="02040602050305030304" pitchFamily="18" charset="0"/>
              </a:rPr>
              <a:t> Лисенко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641600" y="3962401"/>
            <a:ext cx="7233919" cy="208926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М.Старицький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14 (2)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грудня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1840 р., с.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Кліщинці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на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Полтавщині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(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тепер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Черкащина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)</a:t>
            </a:r>
            <a:endParaRPr lang="en-US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65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Блок-схема: память с посл. доступом 9"/>
          <p:cNvSpPr/>
          <p:nvPr/>
        </p:nvSpPr>
        <p:spPr>
          <a:xfrm>
            <a:off x="454291" y="415637"/>
            <a:ext cx="7392924" cy="1579418"/>
          </a:xfrm>
          <a:prstGeom prst="flowChartMagnetic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нащадок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чернігівського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полковника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Івана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Лисенка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13907" y="5612214"/>
            <a:ext cx="47881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Материна лінія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550430" y="1379913"/>
            <a:ext cx="4788130" cy="523701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Нащадок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наполковника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Лиса (Лисенка)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Вовгури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з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часів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Хмельниччини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;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турецького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паші</a:t>
            </a: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0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Булюбаша</a:t>
            </a:r>
            <a:endParaRPr lang="en-US" sz="30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7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4947458" cy="1325563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Опікун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: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Олександр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Захарович Лисенко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94362" y="3461664"/>
            <a:ext cx="5181600" cy="23307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володів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українською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англійською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французькою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німецькою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,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російською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мовами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3770" y="570403"/>
            <a:ext cx="5020888" cy="2510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Освіта: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Полтавська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гімназія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 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Харківський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університет</a:t>
            </a:r>
            <a:endParaRPr lang="ru-RU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Київський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університет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sz="3200" dirty="0" smtClean="0">
              <a:latin typeface="Book Antiqua" panose="0204060205030503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25250" y="4715185"/>
            <a:ext cx="47708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Член Київської (Старої)</a:t>
            </a:r>
          </a:p>
          <a:p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громади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5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2138" y="556783"/>
            <a:ext cx="591866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41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рік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у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шлюбі</a:t>
            </a:r>
            <a:endParaRPr lang="ru-RU" sz="3200" dirty="0" smtClean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endParaRPr lang="ru-RU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  <a:p>
            <a:r>
              <a:rPr lang="ru-RU" dirty="0" smtClean="0"/>
              <a:t> </a:t>
            </a:r>
            <a:r>
              <a:rPr lang="ru-RU" sz="2600" dirty="0" err="1" smtClean="0">
                <a:latin typeface="Book Antiqua" panose="02040602050305030304" pitchFamily="18" charset="0"/>
              </a:rPr>
              <a:t>Діти</a:t>
            </a:r>
            <a:r>
              <a:rPr lang="ru-RU" sz="2600" dirty="0" smtClean="0">
                <a:latin typeface="Book Antiqua" panose="02040602050305030304" pitchFamily="18" charset="0"/>
              </a:rPr>
              <a:t>: </a:t>
            </a:r>
            <a:r>
              <a:rPr lang="ru-RU" sz="2600" dirty="0">
                <a:latin typeface="Book Antiqua" panose="02040602050305030304" pitchFamily="18" charset="0"/>
              </a:rPr>
              <a:t/>
            </a:r>
            <a:br>
              <a:rPr lang="ru-RU" sz="2600" dirty="0">
                <a:latin typeface="Book Antiqua" panose="02040602050305030304" pitchFamily="18" charset="0"/>
              </a:rPr>
            </a:br>
            <a:r>
              <a:rPr lang="ru-RU" sz="2400" b="1" dirty="0" err="1">
                <a:latin typeface="Book Antiqua" panose="02040602050305030304" pitchFamily="18" charset="0"/>
              </a:rPr>
              <a:t>Марія</a:t>
            </a:r>
            <a:r>
              <a:rPr lang="ru-RU" sz="2400" dirty="0">
                <a:latin typeface="Book Antiqua" panose="02040602050305030304" pitchFamily="18" charset="0"/>
              </a:rPr>
              <a:t> (1865-1930) </a:t>
            </a:r>
            <a:r>
              <a:rPr lang="ru-RU" sz="2400" dirty="0" smtClean="0">
                <a:latin typeface="Book Antiqua" panose="02040602050305030304" pitchFamily="18" charset="0"/>
              </a:rPr>
              <a:t>–</a:t>
            </a:r>
          </a:p>
          <a:p>
            <a:r>
              <a:rPr lang="ru-RU" sz="2400" dirty="0" smtClean="0">
                <a:latin typeface="Book Antiqua" panose="02040602050305030304" pitchFamily="18" charset="0"/>
              </a:rPr>
              <a:t> актриса </a:t>
            </a:r>
            <a:r>
              <a:rPr lang="ru-RU" sz="2400" dirty="0" err="1">
                <a:latin typeface="Book Antiqua" panose="02040602050305030304" pitchFamily="18" charset="0"/>
              </a:rPr>
              <a:t>імператорських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latin typeface="Book Antiqua" panose="02040602050305030304" pitchFamily="18" charset="0"/>
              </a:rPr>
              <a:t>театрів</a:t>
            </a:r>
            <a:r>
              <a:rPr lang="ru-RU" sz="2400" dirty="0">
                <a:latin typeface="Book Antiqua" panose="02040602050305030304" pitchFamily="18" charset="0"/>
              </a:rPr>
              <a:t/>
            </a:r>
            <a:br>
              <a:rPr lang="ru-RU" sz="2400" dirty="0">
                <a:latin typeface="Book Antiqua" panose="02040602050305030304" pitchFamily="18" charset="0"/>
              </a:rPr>
            </a:br>
            <a:r>
              <a:rPr lang="ru-RU" sz="2400" b="1" dirty="0">
                <a:latin typeface="Book Antiqua" panose="02040602050305030304" pitchFamily="18" charset="0"/>
              </a:rPr>
              <a:t>Людмила</a:t>
            </a:r>
            <a:r>
              <a:rPr lang="ru-RU" sz="2400" dirty="0">
                <a:latin typeface="Book Antiqua" panose="02040602050305030304" pitchFamily="18" charset="0"/>
              </a:rPr>
              <a:t> (1868-1941) – </a:t>
            </a:r>
            <a:endParaRPr lang="ru-RU" sz="2400" dirty="0" smtClean="0">
              <a:latin typeface="Book Antiqua" panose="02040602050305030304" pitchFamily="18" charset="0"/>
            </a:endParaRPr>
          </a:p>
          <a:p>
            <a:r>
              <a:rPr lang="ru-RU" sz="2400" dirty="0" err="1" smtClean="0">
                <a:latin typeface="Book Antiqua" panose="02040602050305030304" pitchFamily="18" charset="0"/>
              </a:rPr>
              <a:t>письменниця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latin typeface="Book Antiqua" panose="02040602050305030304" pitchFamily="18" charset="0"/>
              </a:rPr>
              <a:t>Старицька-Черняхівська</a:t>
            </a:r>
            <a:r>
              <a:rPr lang="ru-RU" sz="2400" dirty="0">
                <a:latin typeface="Book Antiqua" panose="02040602050305030304" pitchFamily="18" charset="0"/>
              </a:rPr>
              <a:t/>
            </a:r>
            <a:br>
              <a:rPr lang="ru-RU" sz="2400" dirty="0">
                <a:latin typeface="Book Antiqua" panose="02040602050305030304" pitchFamily="18" charset="0"/>
              </a:rPr>
            </a:br>
            <a:r>
              <a:rPr lang="ru-RU" sz="2400" b="1" dirty="0">
                <a:latin typeface="Book Antiqua" panose="02040602050305030304" pitchFamily="18" charset="0"/>
              </a:rPr>
              <a:t>Оксана</a:t>
            </a:r>
            <a:r>
              <a:rPr lang="ru-RU" sz="2400" dirty="0">
                <a:latin typeface="Book Antiqua" panose="02040602050305030304" pitchFamily="18" charset="0"/>
              </a:rPr>
              <a:t> (1870-1942) – </a:t>
            </a:r>
            <a:endParaRPr lang="ru-RU" sz="2400" dirty="0" smtClean="0">
              <a:latin typeface="Book Antiqua" panose="02040602050305030304" pitchFamily="18" charset="0"/>
            </a:endParaRPr>
          </a:p>
          <a:p>
            <a:r>
              <a:rPr lang="ru-RU" sz="2400" dirty="0" err="1" smtClean="0">
                <a:latin typeface="Book Antiqua" panose="02040602050305030304" pitchFamily="18" charset="0"/>
              </a:rPr>
              <a:t>дитяча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письменниця</a:t>
            </a:r>
            <a:r>
              <a:rPr lang="ru-RU" sz="2400" dirty="0">
                <a:latin typeface="Book Antiqua" panose="02040602050305030304" pitchFamily="18" charset="0"/>
              </a:rPr>
              <a:t>, дружина </a:t>
            </a:r>
            <a:r>
              <a:rPr lang="ru-RU" sz="2400" dirty="0" err="1">
                <a:latin typeface="Book Antiqua" panose="02040602050305030304" pitchFamily="18" charset="0"/>
              </a:rPr>
              <a:t>міністра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освіти</a:t>
            </a:r>
            <a:r>
              <a:rPr lang="ru-RU" sz="2400" dirty="0">
                <a:latin typeface="Book Antiqua" panose="02040602050305030304" pitchFamily="18" charset="0"/>
              </a:rPr>
              <a:t> УНР </a:t>
            </a:r>
            <a:r>
              <a:rPr lang="ru-RU" sz="2400" dirty="0" err="1">
                <a:latin typeface="Book Antiqua" panose="02040602050305030304" pitchFamily="18" charset="0"/>
              </a:rPr>
              <a:t>Івана</a:t>
            </a:r>
            <a:r>
              <a:rPr lang="ru-RU" sz="2400" dirty="0">
                <a:latin typeface="Book Antiqua" panose="02040602050305030304" pitchFamily="18" charset="0"/>
              </a:rPr>
              <a:t> </a:t>
            </a:r>
            <a:r>
              <a:rPr lang="ru-RU" sz="2400" dirty="0" err="1">
                <a:latin typeface="Book Antiqua" panose="02040602050305030304" pitchFamily="18" charset="0"/>
              </a:rPr>
              <a:t>Стешенка</a:t>
            </a:r>
            <a:r>
              <a:rPr lang="ru-RU" sz="2400" dirty="0">
                <a:latin typeface="Book Antiqua" panose="02040602050305030304" pitchFamily="18" charset="0"/>
              </a:rPr>
              <a:t>. </a:t>
            </a:r>
            <a:endParaRPr lang="ru-RU" sz="2400" dirty="0" smtClean="0">
              <a:latin typeface="Book Antiqua" panose="02040602050305030304" pitchFamily="18" charset="0"/>
            </a:endParaRPr>
          </a:p>
          <a:p>
            <a:r>
              <a:rPr lang="ru-RU" sz="2400" b="1" dirty="0" smtClean="0">
                <a:latin typeface="Book Antiqua" panose="02040602050305030304" pitchFamily="18" charset="0"/>
              </a:rPr>
              <a:t>Ольга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>
                <a:latin typeface="Book Antiqua" panose="02040602050305030304" pitchFamily="18" charset="0"/>
              </a:rPr>
              <a:t>(1876 – 1887) </a:t>
            </a:r>
            <a:r>
              <a:rPr lang="ru-RU" sz="2400" dirty="0" smtClean="0">
                <a:latin typeface="Book Antiqua" panose="02040602050305030304" pitchFamily="18" charset="0"/>
              </a:rPr>
              <a:t>–</a:t>
            </a:r>
          </a:p>
          <a:p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>
                <a:latin typeface="Book Antiqua" panose="02040602050305030304" pitchFamily="18" charset="0"/>
              </a:rPr>
              <a:t>померла </a:t>
            </a:r>
            <a:r>
              <a:rPr lang="ru-RU" sz="2400" dirty="0" err="1" smtClean="0">
                <a:latin typeface="Book Antiqua" panose="02040602050305030304" pitchFamily="18" charset="0"/>
              </a:rPr>
              <a:t>одинадцятирічною</a:t>
            </a:r>
            <a:r>
              <a:rPr lang="ru-RU" sz="2400" dirty="0">
                <a:latin typeface="Book Antiqua" panose="02040602050305030304" pitchFamily="18" charset="0"/>
              </a:rPr>
              <a:t/>
            </a:r>
            <a:br>
              <a:rPr lang="ru-RU" sz="2400" dirty="0">
                <a:latin typeface="Book Antiqua" panose="02040602050305030304" pitchFamily="18" charset="0"/>
              </a:rPr>
            </a:br>
            <a:r>
              <a:rPr lang="ru-RU" sz="2400" b="1" dirty="0" err="1">
                <a:latin typeface="Book Antiqua" panose="02040602050305030304" pitchFamily="18" charset="0"/>
              </a:rPr>
              <a:t>Юрій</a:t>
            </a:r>
            <a:r>
              <a:rPr lang="ru-RU" sz="2400" dirty="0">
                <a:latin typeface="Book Antiqua" panose="02040602050305030304" pitchFamily="18" charset="0"/>
              </a:rPr>
              <a:t> (1882 – 1936</a:t>
            </a:r>
            <a:r>
              <a:rPr lang="ru-RU" sz="2400" dirty="0" smtClean="0">
                <a:latin typeface="Book Antiqua" panose="02040602050305030304" pitchFamily="18" charset="0"/>
              </a:rPr>
              <a:t>) – </a:t>
            </a:r>
          </a:p>
          <a:p>
            <a:r>
              <a:rPr lang="ru-RU" sz="2400" dirty="0" smtClean="0">
                <a:latin typeface="Book Antiqua" panose="02040602050305030304" pitchFamily="18" charset="0"/>
              </a:rPr>
              <a:t>адвокат, </a:t>
            </a:r>
            <a:r>
              <a:rPr lang="ru-RU" sz="2400" dirty="0" err="1" smtClean="0">
                <a:latin typeface="Book Antiqua" panose="02040602050305030304" pitchFamily="18" charset="0"/>
              </a:rPr>
              <a:t>громадський</a:t>
            </a:r>
            <a:r>
              <a:rPr lang="ru-RU" sz="2400" dirty="0" smtClean="0">
                <a:latin typeface="Book Antiqua" panose="02040602050305030304" pitchFamily="18" charset="0"/>
              </a:rPr>
              <a:t> </a:t>
            </a:r>
            <a:r>
              <a:rPr lang="ru-RU" sz="2400" dirty="0" err="1" smtClean="0">
                <a:latin typeface="Book Antiqua" panose="02040602050305030304" pitchFamily="18" charset="0"/>
              </a:rPr>
              <a:t>діяч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128" y="556783"/>
            <a:ext cx="4675563" cy="45270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 flipH="1">
            <a:off x="6700057" y="5436524"/>
            <a:ext cx="58521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Софія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Віталіївна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 Лисенко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9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45" y="1614777"/>
            <a:ext cx="2724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Новотвори 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31520" y="701040"/>
            <a:ext cx="3510742" cy="9144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мрія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608224" y="701040"/>
            <a:ext cx="3520440" cy="116101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завзяття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030096" y="4627420"/>
            <a:ext cx="3408217" cy="11083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нестяма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863840" y="2610196"/>
            <a:ext cx="3308466" cy="1131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пестливий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31518" y="4552697"/>
            <a:ext cx="3510741" cy="118308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байдужість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03121" y="2444851"/>
            <a:ext cx="3510741" cy="113012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чарівливий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19833" y="5342483"/>
            <a:ext cx="3510741" cy="118308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страдниця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251731" y="3306496"/>
            <a:ext cx="3691538" cy="118308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solidFill>
                  <a:schemeClr val="accent3">
                    <a:lumMod val="50000"/>
                  </a:schemeClr>
                </a:solidFill>
                <a:latin typeface="Book Antiqua" panose="02040602050305030304" pitchFamily="18" charset="0"/>
              </a:rPr>
              <a:t>приємніть</a:t>
            </a:r>
            <a:endParaRPr lang="en-US" sz="3200" dirty="0">
              <a:solidFill>
                <a:schemeClr val="accent3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41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84993505_40_Vot_esche_kartina_kotoruyu_nekotoruye___tek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15" y="536775"/>
            <a:ext cx="6716685" cy="5598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747461" y="387146"/>
            <a:ext cx="365760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Book Antiqua" panose="02040602050305030304" pitchFamily="18" charset="0"/>
              </a:rPr>
              <a:t>М. </a:t>
            </a:r>
            <a:r>
              <a:rPr lang="ru-RU" sz="2800" dirty="0" err="1" smtClean="0">
                <a:latin typeface="Book Antiqua" panose="02040602050305030304" pitchFamily="18" charset="0"/>
              </a:rPr>
              <a:t>Старицький</a:t>
            </a:r>
            <a:r>
              <a:rPr lang="ru-RU" sz="2800" dirty="0" smtClean="0">
                <a:latin typeface="Book Antiqua" panose="02040602050305030304" pitchFamily="18" charset="0"/>
              </a:rPr>
              <a:t>  </a:t>
            </a:r>
            <a:r>
              <a:rPr lang="ru-RU" sz="2800" dirty="0" err="1" smtClean="0">
                <a:latin typeface="Book Antiqua" panose="02040602050305030304" pitchFamily="18" charset="0"/>
              </a:rPr>
              <a:t>позував</a:t>
            </a:r>
            <a:r>
              <a:rPr lang="ru-RU" sz="2800" dirty="0" smtClean="0">
                <a:latin typeface="Book Antiqua" panose="02040602050305030304" pitchFamily="18" charset="0"/>
              </a:rPr>
              <a:t> для </a:t>
            </a:r>
            <a:r>
              <a:rPr lang="ru-RU" sz="2800" dirty="0" err="1" smtClean="0">
                <a:latin typeface="Book Antiqua" panose="02040602050305030304" pitchFamily="18" charset="0"/>
              </a:rPr>
              <a:t>постаті</a:t>
            </a:r>
            <a:r>
              <a:rPr lang="ru-RU" sz="2800" dirty="0" smtClean="0"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latin typeface="Book Antiqua" panose="02040602050305030304" pitchFamily="18" charset="0"/>
              </a:rPr>
              <a:t>Івана</a:t>
            </a:r>
            <a:r>
              <a:rPr lang="ru-RU" sz="2800" dirty="0" smtClean="0"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latin typeface="Book Antiqua" panose="02040602050305030304" pitchFamily="18" charset="0"/>
              </a:rPr>
              <a:t>Сірка</a:t>
            </a:r>
            <a:r>
              <a:rPr lang="ru-RU" sz="2800" dirty="0" smtClean="0">
                <a:latin typeface="Book Antiqua" panose="02040602050305030304" pitchFamily="18" charset="0"/>
              </a:rPr>
              <a:t> у </a:t>
            </a:r>
            <a:r>
              <a:rPr lang="ru-RU" sz="2800" dirty="0" err="1" smtClean="0">
                <a:latin typeface="Book Antiqua" panose="02040602050305030304" pitchFamily="18" charset="0"/>
              </a:rPr>
              <a:t>дипломній</a:t>
            </a:r>
            <a:r>
              <a:rPr lang="ru-RU" sz="2800" dirty="0" smtClean="0"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latin typeface="Book Antiqua" panose="02040602050305030304" pitchFamily="18" charset="0"/>
              </a:rPr>
              <a:t>роботі</a:t>
            </a:r>
            <a:r>
              <a:rPr lang="ru-RU" sz="2800" dirty="0" smtClean="0">
                <a:latin typeface="Book Antiqua" panose="02040602050305030304" pitchFamily="18" charset="0"/>
              </a:rPr>
              <a:t> </a:t>
            </a:r>
            <a:r>
              <a:rPr lang="ru-RU" sz="2800" dirty="0" err="1" smtClean="0">
                <a:latin typeface="Book Antiqua" panose="02040602050305030304" pitchFamily="18" charset="0"/>
              </a:rPr>
              <a:t>Олександру</a:t>
            </a:r>
            <a:r>
              <a:rPr lang="ru-RU" sz="2800" dirty="0" smtClean="0">
                <a:latin typeface="Book Antiqua" panose="02040602050305030304" pitchFamily="18" charset="0"/>
              </a:rPr>
              <a:t> Мурашку «Похорон </a:t>
            </a:r>
            <a:r>
              <a:rPr lang="ru-RU" sz="2800" dirty="0" err="1" smtClean="0">
                <a:latin typeface="Book Antiqua" panose="02040602050305030304" pitchFamily="18" charset="0"/>
              </a:rPr>
              <a:t>кошового</a:t>
            </a:r>
            <a:r>
              <a:rPr lang="ru-RU" sz="2800" dirty="0" smtClean="0">
                <a:latin typeface="Book Antiqua" panose="02040602050305030304" pitchFamily="18" charset="0"/>
              </a:rPr>
              <a:t>»</a:t>
            </a:r>
          </a:p>
          <a:p>
            <a:pPr algn="just"/>
            <a:endParaRPr lang="ru-RU" sz="2800" dirty="0">
              <a:latin typeface="Book Antiqua" panose="02040602050305030304" pitchFamily="18" charset="0"/>
            </a:endParaRPr>
          </a:p>
          <a:p>
            <a:pPr algn="just"/>
            <a:endParaRPr lang="ru-RU" sz="2800" dirty="0" smtClean="0">
              <a:latin typeface="Book Antiqua" panose="02040602050305030304" pitchFamily="18" charset="0"/>
            </a:endParaRPr>
          </a:p>
          <a:p>
            <a:pPr algn="just"/>
            <a:endParaRPr lang="ru-RU" dirty="0" smtClean="0">
              <a:latin typeface="Book Antiqua" panose="02040602050305030304" pitchFamily="18" charset="0"/>
            </a:endParaRPr>
          </a:p>
          <a:p>
            <a:pPr algn="just"/>
            <a:endParaRPr lang="ru-RU" dirty="0">
              <a:latin typeface="Book Antiqua" panose="02040602050305030304" pitchFamily="18" charset="0"/>
            </a:endParaRPr>
          </a:p>
          <a:p>
            <a:pPr algn="just"/>
            <a:endParaRPr lang="ru-RU" dirty="0" smtClean="0">
              <a:latin typeface="Book Antiqua" panose="02040602050305030304" pitchFamily="18" charset="0"/>
            </a:endParaRPr>
          </a:p>
          <a:p>
            <a:pPr algn="just"/>
            <a:r>
              <a:rPr lang="ru-RU" dirty="0" err="1" smtClean="0">
                <a:latin typeface="Book Antiqua" panose="02040602050305030304" pitchFamily="18" charset="0"/>
              </a:rPr>
              <a:t>Олександр</a:t>
            </a:r>
            <a:r>
              <a:rPr lang="ru-RU" dirty="0" smtClean="0">
                <a:latin typeface="Book Antiqua" panose="02040602050305030304" pitchFamily="18" charset="0"/>
              </a:rPr>
              <a:t> </a:t>
            </a:r>
            <a:r>
              <a:rPr lang="ru-RU" dirty="0" err="1" smtClean="0">
                <a:latin typeface="Book Antiqua" panose="02040602050305030304" pitchFamily="18" charset="0"/>
              </a:rPr>
              <a:t>Олександрович</a:t>
            </a:r>
            <a:r>
              <a:rPr lang="ru-RU" dirty="0" smtClean="0">
                <a:latin typeface="Book Antiqua" panose="02040602050305030304" pitchFamily="18" charset="0"/>
              </a:rPr>
              <a:t> Мурашко – </a:t>
            </a:r>
            <a:r>
              <a:rPr lang="ru-RU" dirty="0" err="1" smtClean="0">
                <a:latin typeface="Book Antiqua" panose="02040602050305030304" pitchFamily="18" charset="0"/>
              </a:rPr>
              <a:t>український</a:t>
            </a:r>
            <a:r>
              <a:rPr lang="ru-RU" dirty="0" smtClean="0">
                <a:latin typeface="Book Antiqua" panose="02040602050305030304" pitchFamily="18" charset="0"/>
              </a:rPr>
              <a:t> </a:t>
            </a:r>
            <a:r>
              <a:rPr lang="uk-UA" dirty="0" smtClean="0">
                <a:latin typeface="Book Antiqua" panose="02040602050305030304" pitchFamily="18" charset="0"/>
              </a:rPr>
              <a:t>художник</a:t>
            </a:r>
            <a:r>
              <a:rPr lang="uk-UA" dirty="0">
                <a:latin typeface="Book Antiqua" panose="02040602050305030304" pitchFamily="18" charset="0"/>
              </a:rPr>
              <a:t>, </a:t>
            </a:r>
            <a:r>
              <a:rPr lang="en-US" dirty="0">
                <a:latin typeface="Book Antiqua" panose="02040602050305030304" pitchFamily="18" charset="0"/>
              </a:rPr>
              <a:t>art educator, </a:t>
            </a:r>
            <a:r>
              <a:rPr lang="uk-UA" dirty="0">
                <a:latin typeface="Book Antiqua" panose="02040602050305030304" pitchFamily="18" charset="0"/>
              </a:rPr>
              <a:t>графік, педагог</a:t>
            </a:r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808</Words>
  <Application>Microsoft Office PowerPoint</Application>
  <PresentationFormat>Широкоэкранный</PresentationFormat>
  <Paragraphs>194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Adobe Devanagari</vt:lpstr>
      <vt:lpstr>Arial</vt:lpstr>
      <vt:lpstr>Book Antiqua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Опікун: Олександр Захарович Лисенко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Valentina</dc:creator>
  <cp:lastModifiedBy>Valentina</cp:lastModifiedBy>
  <cp:revision>42</cp:revision>
  <dcterms:created xsi:type="dcterms:W3CDTF">2024-04-01T13:30:24Z</dcterms:created>
  <dcterms:modified xsi:type="dcterms:W3CDTF">2024-04-13T18:56:55Z</dcterms:modified>
</cp:coreProperties>
</file>