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81"/>
  </p:handoutMasterIdLst>
  <p:sldIdLst>
    <p:sldId id="257" r:id="rId2"/>
    <p:sldId id="258" r:id="rId3"/>
    <p:sldId id="260" r:id="rId4"/>
    <p:sldId id="261" r:id="rId5"/>
    <p:sldId id="262" r:id="rId6"/>
    <p:sldId id="263" r:id="rId7"/>
    <p:sldId id="264" r:id="rId8"/>
    <p:sldId id="266" r:id="rId9"/>
    <p:sldId id="274" r:id="rId10"/>
    <p:sldId id="275" r:id="rId11"/>
    <p:sldId id="276" r:id="rId12"/>
    <p:sldId id="256" r:id="rId13"/>
    <p:sldId id="277" r:id="rId14"/>
    <p:sldId id="278" r:id="rId15"/>
    <p:sldId id="259" r:id="rId16"/>
    <p:sldId id="265" r:id="rId17"/>
    <p:sldId id="267" r:id="rId18"/>
    <p:sldId id="268" r:id="rId19"/>
    <p:sldId id="269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70" r:id="rId34"/>
    <p:sldId id="271" r:id="rId35"/>
    <p:sldId id="272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3F7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691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6" d="100"/>
          <a:sy n="56" d="100"/>
        </p:scale>
        <p:origin x="-2544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7117F0E-8F53-4D01-A0AA-4A09C01D1D75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UA"/>
        </a:p>
      </dgm:t>
    </dgm:pt>
    <dgm:pt modelId="{3E1978FC-1BB9-40BE-8628-9FDA2A770B7E}">
      <dgm:prSet phldrT="[Текст]"/>
      <dgm:spPr/>
      <dgm:t>
        <a:bodyPr/>
        <a:lstStyle/>
        <a:p>
          <a:r>
            <a:rPr lang="ru-RU" dirty="0" err="1"/>
            <a:t>Екологічний</a:t>
          </a:r>
          <a:r>
            <a:rPr lang="ru-RU" dirty="0"/>
            <a:t> фактор</a:t>
          </a:r>
          <a:endParaRPr lang="ru-UA" dirty="0"/>
        </a:p>
      </dgm:t>
    </dgm:pt>
    <dgm:pt modelId="{FF4266A5-6A4D-4E01-9896-71E1E94312EF}" type="parTrans" cxnId="{BE11D238-0E72-4C1B-8508-114425B08C06}">
      <dgm:prSet/>
      <dgm:spPr/>
      <dgm:t>
        <a:bodyPr/>
        <a:lstStyle/>
        <a:p>
          <a:endParaRPr lang="ru-UA"/>
        </a:p>
      </dgm:t>
    </dgm:pt>
    <dgm:pt modelId="{E6EDEC26-93C1-4B1D-A377-C4EC880AA710}" type="sibTrans" cxnId="{BE11D238-0E72-4C1B-8508-114425B08C06}">
      <dgm:prSet/>
      <dgm:spPr/>
      <dgm:t>
        <a:bodyPr/>
        <a:lstStyle/>
        <a:p>
          <a:endParaRPr lang="ru-UA"/>
        </a:p>
      </dgm:t>
    </dgm:pt>
    <dgm:pt modelId="{95822D69-89F1-4717-A55D-555BBAA20B33}">
      <dgm:prSet phldrT="[Текст]"/>
      <dgm:spPr/>
      <dgm:t>
        <a:bodyPr/>
        <a:lstStyle/>
        <a:p>
          <a:r>
            <a:rPr lang="uk-UA" dirty="0"/>
            <a:t>Абіотичний</a:t>
          </a:r>
          <a:endParaRPr lang="ru-UA" dirty="0"/>
        </a:p>
      </dgm:t>
    </dgm:pt>
    <dgm:pt modelId="{59B9F58D-2119-44A2-A211-7949140DD1DC}" type="parTrans" cxnId="{6261F74B-3203-4587-BEC8-CFB9AEAEAE44}">
      <dgm:prSet/>
      <dgm:spPr/>
      <dgm:t>
        <a:bodyPr/>
        <a:lstStyle/>
        <a:p>
          <a:endParaRPr lang="ru-UA"/>
        </a:p>
      </dgm:t>
    </dgm:pt>
    <dgm:pt modelId="{E42E962C-6B12-4218-A8FE-91A620FB6BA3}" type="sibTrans" cxnId="{6261F74B-3203-4587-BEC8-CFB9AEAEAE44}">
      <dgm:prSet/>
      <dgm:spPr/>
      <dgm:t>
        <a:bodyPr/>
        <a:lstStyle/>
        <a:p>
          <a:endParaRPr lang="ru-UA"/>
        </a:p>
      </dgm:t>
    </dgm:pt>
    <dgm:pt modelId="{D873C788-CDE9-45AE-A254-31C1DE6756D9}">
      <dgm:prSet phldrT="[Текст]"/>
      <dgm:spPr/>
      <dgm:t>
        <a:bodyPr/>
        <a:lstStyle/>
        <a:p>
          <a:r>
            <a:rPr lang="uk-UA" dirty="0"/>
            <a:t>Непрямі (зовнішні)</a:t>
          </a:r>
          <a:endParaRPr lang="ru-UA" dirty="0"/>
        </a:p>
      </dgm:t>
    </dgm:pt>
    <dgm:pt modelId="{78FF063F-FC49-45A2-B646-2D82D6934187}" type="parTrans" cxnId="{B0218031-46E6-464D-9626-2317205159C6}">
      <dgm:prSet/>
      <dgm:spPr/>
      <dgm:t>
        <a:bodyPr/>
        <a:lstStyle/>
        <a:p>
          <a:endParaRPr lang="ru-UA"/>
        </a:p>
      </dgm:t>
    </dgm:pt>
    <dgm:pt modelId="{F5C09831-C27A-43D6-A97E-902576805446}" type="sibTrans" cxnId="{B0218031-46E6-464D-9626-2317205159C6}">
      <dgm:prSet/>
      <dgm:spPr/>
      <dgm:t>
        <a:bodyPr/>
        <a:lstStyle/>
        <a:p>
          <a:endParaRPr lang="ru-UA"/>
        </a:p>
      </dgm:t>
    </dgm:pt>
    <dgm:pt modelId="{2E6822A8-49C0-437F-9591-6C7A2950841F}">
      <dgm:prSet phldrT="[Текст]"/>
      <dgm:spPr/>
      <dgm:t>
        <a:bodyPr/>
        <a:lstStyle/>
        <a:p>
          <a:r>
            <a:rPr lang="uk-UA" dirty="0"/>
            <a:t>Прямі (внутрішні)</a:t>
          </a:r>
          <a:endParaRPr lang="ru-UA" dirty="0"/>
        </a:p>
      </dgm:t>
    </dgm:pt>
    <dgm:pt modelId="{98A109D0-3AC6-4415-9C46-B93E126BADCC}" type="parTrans" cxnId="{18565F8A-4F7D-44B2-9966-08C8762D6AA1}">
      <dgm:prSet/>
      <dgm:spPr/>
      <dgm:t>
        <a:bodyPr/>
        <a:lstStyle/>
        <a:p>
          <a:endParaRPr lang="ru-UA"/>
        </a:p>
      </dgm:t>
    </dgm:pt>
    <dgm:pt modelId="{76C59CCD-25CE-4DC1-96DC-5C76681C0DE7}" type="sibTrans" cxnId="{18565F8A-4F7D-44B2-9966-08C8762D6AA1}">
      <dgm:prSet/>
      <dgm:spPr/>
      <dgm:t>
        <a:bodyPr/>
        <a:lstStyle/>
        <a:p>
          <a:endParaRPr lang="ru-UA"/>
        </a:p>
      </dgm:t>
    </dgm:pt>
    <dgm:pt modelId="{C6B7C4FC-51A1-4E80-A40D-468313EE945C}">
      <dgm:prSet phldrT="[Текст]"/>
      <dgm:spPr/>
      <dgm:t>
        <a:bodyPr/>
        <a:lstStyle/>
        <a:p>
          <a:r>
            <a:rPr lang="uk-UA" dirty="0"/>
            <a:t>Біотичний</a:t>
          </a:r>
          <a:endParaRPr lang="ru-UA" dirty="0"/>
        </a:p>
      </dgm:t>
    </dgm:pt>
    <dgm:pt modelId="{25A9C464-3D8C-43A8-8821-4FF20A1B98E7}" type="parTrans" cxnId="{DCF67F0E-35C4-46B9-BC57-7F9FB5046DD1}">
      <dgm:prSet/>
      <dgm:spPr/>
      <dgm:t>
        <a:bodyPr/>
        <a:lstStyle/>
        <a:p>
          <a:endParaRPr lang="ru-UA"/>
        </a:p>
      </dgm:t>
    </dgm:pt>
    <dgm:pt modelId="{BDE8C753-EE6D-4806-9853-1D98215776DD}" type="sibTrans" cxnId="{DCF67F0E-35C4-46B9-BC57-7F9FB5046DD1}">
      <dgm:prSet/>
      <dgm:spPr/>
      <dgm:t>
        <a:bodyPr/>
        <a:lstStyle/>
        <a:p>
          <a:endParaRPr lang="ru-UA"/>
        </a:p>
      </dgm:t>
    </dgm:pt>
    <dgm:pt modelId="{ABFD7554-6608-481D-A384-A02276530F69}">
      <dgm:prSet phldrT="[Текст]"/>
      <dgm:spPr/>
      <dgm:t>
        <a:bodyPr/>
        <a:lstStyle/>
        <a:p>
          <a:r>
            <a:rPr lang="uk-UA" dirty="0"/>
            <a:t>Власне біотичні</a:t>
          </a:r>
          <a:endParaRPr lang="ru-UA" dirty="0"/>
        </a:p>
      </dgm:t>
    </dgm:pt>
    <dgm:pt modelId="{A2B585CF-09C1-4E7B-B24D-BF64E1F20A91}" type="parTrans" cxnId="{D9F44C16-7AFB-49D6-8B46-BC748ECD4706}">
      <dgm:prSet/>
      <dgm:spPr/>
      <dgm:t>
        <a:bodyPr/>
        <a:lstStyle/>
        <a:p>
          <a:endParaRPr lang="ru-UA"/>
        </a:p>
      </dgm:t>
    </dgm:pt>
    <dgm:pt modelId="{E23BAA70-B227-42C2-9437-BC41BA25BFCD}" type="sibTrans" cxnId="{D9F44C16-7AFB-49D6-8B46-BC748ECD4706}">
      <dgm:prSet/>
      <dgm:spPr/>
      <dgm:t>
        <a:bodyPr/>
        <a:lstStyle/>
        <a:p>
          <a:endParaRPr lang="ru-UA"/>
        </a:p>
      </dgm:t>
    </dgm:pt>
    <dgm:pt modelId="{5DAFA74B-FC30-4A2C-81C7-6678F046F81E}">
      <dgm:prSet/>
      <dgm:spPr/>
      <dgm:t>
        <a:bodyPr/>
        <a:lstStyle/>
        <a:p>
          <a:r>
            <a:rPr lang="uk-UA" dirty="0" err="1"/>
            <a:t>Біоценогенні</a:t>
          </a:r>
          <a:endParaRPr lang="ru-UA" dirty="0"/>
        </a:p>
      </dgm:t>
    </dgm:pt>
    <dgm:pt modelId="{FC824A26-FFD1-4151-BB64-93D36159913F}" type="parTrans" cxnId="{52927270-E550-4A05-B357-C08EB880F49B}">
      <dgm:prSet/>
      <dgm:spPr/>
      <dgm:t>
        <a:bodyPr/>
        <a:lstStyle/>
        <a:p>
          <a:endParaRPr lang="ru-UA"/>
        </a:p>
      </dgm:t>
    </dgm:pt>
    <dgm:pt modelId="{BC19BA33-C155-4A94-B5D2-6ACD0A12BB22}" type="sibTrans" cxnId="{52927270-E550-4A05-B357-C08EB880F49B}">
      <dgm:prSet/>
      <dgm:spPr/>
      <dgm:t>
        <a:bodyPr/>
        <a:lstStyle/>
        <a:p>
          <a:endParaRPr lang="ru-UA"/>
        </a:p>
      </dgm:t>
    </dgm:pt>
    <dgm:pt modelId="{8AB9D574-3DBB-482A-B3B9-61B952DF707E}" type="pres">
      <dgm:prSet presAssocID="{47117F0E-8F53-4D01-A0AA-4A09C01D1D7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6920CF0A-BDE7-4DC9-92A7-D56CC24B5548}" type="pres">
      <dgm:prSet presAssocID="{3E1978FC-1BB9-40BE-8628-9FDA2A770B7E}" presName="hierRoot1" presStyleCnt="0"/>
      <dgm:spPr/>
    </dgm:pt>
    <dgm:pt modelId="{D1E721AD-DE93-41FD-851B-6C9418D6F7A9}" type="pres">
      <dgm:prSet presAssocID="{3E1978FC-1BB9-40BE-8628-9FDA2A770B7E}" presName="composite" presStyleCnt="0"/>
      <dgm:spPr/>
    </dgm:pt>
    <dgm:pt modelId="{AB80B104-7D87-4613-A2BB-4AFAAB1E195B}" type="pres">
      <dgm:prSet presAssocID="{3E1978FC-1BB9-40BE-8628-9FDA2A770B7E}" presName="background" presStyleLbl="node0" presStyleIdx="0" presStyleCnt="1"/>
      <dgm:spPr/>
    </dgm:pt>
    <dgm:pt modelId="{CB79FABF-C1D4-43DA-8DB0-01C6E716590F}" type="pres">
      <dgm:prSet presAssocID="{3E1978FC-1BB9-40BE-8628-9FDA2A770B7E}" presName="text" presStyleLbl="fgAcc0" presStyleIdx="0" presStyleCnt="1">
        <dgm:presLayoutVars>
          <dgm:chPref val="3"/>
        </dgm:presLayoutVars>
      </dgm:prSet>
      <dgm:spPr/>
    </dgm:pt>
    <dgm:pt modelId="{9716755A-F17B-4DFD-AAC5-666CF6A39C6D}" type="pres">
      <dgm:prSet presAssocID="{3E1978FC-1BB9-40BE-8628-9FDA2A770B7E}" presName="hierChild2" presStyleCnt="0"/>
      <dgm:spPr/>
    </dgm:pt>
    <dgm:pt modelId="{E32BA240-4D21-453D-B4B0-A0954D01C8BC}" type="pres">
      <dgm:prSet presAssocID="{59B9F58D-2119-44A2-A211-7949140DD1DC}" presName="Name10" presStyleLbl="parChTrans1D2" presStyleIdx="0" presStyleCnt="2"/>
      <dgm:spPr/>
    </dgm:pt>
    <dgm:pt modelId="{730340BB-6845-43C8-A3A4-81531A73BD49}" type="pres">
      <dgm:prSet presAssocID="{95822D69-89F1-4717-A55D-555BBAA20B33}" presName="hierRoot2" presStyleCnt="0"/>
      <dgm:spPr/>
    </dgm:pt>
    <dgm:pt modelId="{A23689DB-3B42-41C1-82D4-C58CF7186F95}" type="pres">
      <dgm:prSet presAssocID="{95822D69-89F1-4717-A55D-555BBAA20B33}" presName="composite2" presStyleCnt="0"/>
      <dgm:spPr/>
    </dgm:pt>
    <dgm:pt modelId="{1CDC08B6-034B-484E-B4A1-5AF5717DAED5}" type="pres">
      <dgm:prSet presAssocID="{95822D69-89F1-4717-A55D-555BBAA20B33}" presName="background2" presStyleLbl="node2" presStyleIdx="0" presStyleCnt="2"/>
      <dgm:spPr/>
    </dgm:pt>
    <dgm:pt modelId="{B544FC80-1F25-4C39-82ED-35D4352772EC}" type="pres">
      <dgm:prSet presAssocID="{95822D69-89F1-4717-A55D-555BBAA20B33}" presName="text2" presStyleLbl="fgAcc2" presStyleIdx="0" presStyleCnt="2">
        <dgm:presLayoutVars>
          <dgm:chPref val="3"/>
        </dgm:presLayoutVars>
      </dgm:prSet>
      <dgm:spPr/>
    </dgm:pt>
    <dgm:pt modelId="{D8A30815-8ABE-4A01-92BD-13FECEAB06C1}" type="pres">
      <dgm:prSet presAssocID="{95822D69-89F1-4717-A55D-555BBAA20B33}" presName="hierChild3" presStyleCnt="0"/>
      <dgm:spPr/>
    </dgm:pt>
    <dgm:pt modelId="{FFE909E5-5A9D-4857-B479-E5B82401CF2A}" type="pres">
      <dgm:prSet presAssocID="{78FF063F-FC49-45A2-B646-2D82D6934187}" presName="Name17" presStyleLbl="parChTrans1D3" presStyleIdx="0" presStyleCnt="4"/>
      <dgm:spPr/>
    </dgm:pt>
    <dgm:pt modelId="{4C0D411E-14DC-4EC6-BD65-AFBE4F7914A5}" type="pres">
      <dgm:prSet presAssocID="{D873C788-CDE9-45AE-A254-31C1DE6756D9}" presName="hierRoot3" presStyleCnt="0"/>
      <dgm:spPr/>
    </dgm:pt>
    <dgm:pt modelId="{CFBFA389-03C5-453A-A187-340C3571D62D}" type="pres">
      <dgm:prSet presAssocID="{D873C788-CDE9-45AE-A254-31C1DE6756D9}" presName="composite3" presStyleCnt="0"/>
      <dgm:spPr/>
    </dgm:pt>
    <dgm:pt modelId="{9C3CFD96-151F-4D20-A0BB-4AAC63CA52F7}" type="pres">
      <dgm:prSet presAssocID="{D873C788-CDE9-45AE-A254-31C1DE6756D9}" presName="background3" presStyleLbl="node3" presStyleIdx="0" presStyleCnt="4"/>
      <dgm:spPr/>
    </dgm:pt>
    <dgm:pt modelId="{447D468B-A230-4918-BD5F-A9732C529ADA}" type="pres">
      <dgm:prSet presAssocID="{D873C788-CDE9-45AE-A254-31C1DE6756D9}" presName="text3" presStyleLbl="fgAcc3" presStyleIdx="0" presStyleCnt="4">
        <dgm:presLayoutVars>
          <dgm:chPref val="3"/>
        </dgm:presLayoutVars>
      </dgm:prSet>
      <dgm:spPr/>
    </dgm:pt>
    <dgm:pt modelId="{524DE74A-EBA4-4261-9FBE-29D0F7C38966}" type="pres">
      <dgm:prSet presAssocID="{D873C788-CDE9-45AE-A254-31C1DE6756D9}" presName="hierChild4" presStyleCnt="0"/>
      <dgm:spPr/>
    </dgm:pt>
    <dgm:pt modelId="{A6B0F2EB-3B67-4E38-BC0A-40E1A87D7D0B}" type="pres">
      <dgm:prSet presAssocID="{98A109D0-3AC6-4415-9C46-B93E126BADCC}" presName="Name17" presStyleLbl="parChTrans1D3" presStyleIdx="1" presStyleCnt="4"/>
      <dgm:spPr/>
    </dgm:pt>
    <dgm:pt modelId="{E1F8301C-2961-4027-BB88-8B4419D14A6C}" type="pres">
      <dgm:prSet presAssocID="{2E6822A8-49C0-437F-9591-6C7A2950841F}" presName="hierRoot3" presStyleCnt="0"/>
      <dgm:spPr/>
    </dgm:pt>
    <dgm:pt modelId="{682499FD-D93A-4BF3-AE16-D451E9FBC055}" type="pres">
      <dgm:prSet presAssocID="{2E6822A8-49C0-437F-9591-6C7A2950841F}" presName="composite3" presStyleCnt="0"/>
      <dgm:spPr/>
    </dgm:pt>
    <dgm:pt modelId="{D66F9299-DC1F-45B8-A217-94A82F18D0F2}" type="pres">
      <dgm:prSet presAssocID="{2E6822A8-49C0-437F-9591-6C7A2950841F}" presName="background3" presStyleLbl="node3" presStyleIdx="1" presStyleCnt="4"/>
      <dgm:spPr/>
    </dgm:pt>
    <dgm:pt modelId="{637C2CBA-FD77-4FB8-BD0A-BC9A5A9174A0}" type="pres">
      <dgm:prSet presAssocID="{2E6822A8-49C0-437F-9591-6C7A2950841F}" presName="text3" presStyleLbl="fgAcc3" presStyleIdx="1" presStyleCnt="4">
        <dgm:presLayoutVars>
          <dgm:chPref val="3"/>
        </dgm:presLayoutVars>
      </dgm:prSet>
      <dgm:spPr/>
    </dgm:pt>
    <dgm:pt modelId="{13EF6BCA-5A5C-4C39-ACEF-A8FF14550284}" type="pres">
      <dgm:prSet presAssocID="{2E6822A8-49C0-437F-9591-6C7A2950841F}" presName="hierChild4" presStyleCnt="0"/>
      <dgm:spPr/>
    </dgm:pt>
    <dgm:pt modelId="{ED4A3ED6-BC13-4DBD-AC08-AED264ACE28E}" type="pres">
      <dgm:prSet presAssocID="{25A9C464-3D8C-43A8-8821-4FF20A1B98E7}" presName="Name10" presStyleLbl="parChTrans1D2" presStyleIdx="1" presStyleCnt="2"/>
      <dgm:spPr/>
    </dgm:pt>
    <dgm:pt modelId="{AF99D37C-1037-4491-A7E9-82B1D6580796}" type="pres">
      <dgm:prSet presAssocID="{C6B7C4FC-51A1-4E80-A40D-468313EE945C}" presName="hierRoot2" presStyleCnt="0"/>
      <dgm:spPr/>
    </dgm:pt>
    <dgm:pt modelId="{51077AD3-4722-42DB-B406-96BC16CCB991}" type="pres">
      <dgm:prSet presAssocID="{C6B7C4FC-51A1-4E80-A40D-468313EE945C}" presName="composite2" presStyleCnt="0"/>
      <dgm:spPr/>
    </dgm:pt>
    <dgm:pt modelId="{84DF9FE5-9C88-4D71-8B52-7E2D145EA984}" type="pres">
      <dgm:prSet presAssocID="{C6B7C4FC-51A1-4E80-A40D-468313EE945C}" presName="background2" presStyleLbl="node2" presStyleIdx="1" presStyleCnt="2"/>
      <dgm:spPr/>
    </dgm:pt>
    <dgm:pt modelId="{234729BD-9A9A-4B7C-93DE-E8C73553F6C4}" type="pres">
      <dgm:prSet presAssocID="{C6B7C4FC-51A1-4E80-A40D-468313EE945C}" presName="text2" presStyleLbl="fgAcc2" presStyleIdx="1" presStyleCnt="2">
        <dgm:presLayoutVars>
          <dgm:chPref val="3"/>
        </dgm:presLayoutVars>
      </dgm:prSet>
      <dgm:spPr/>
    </dgm:pt>
    <dgm:pt modelId="{992DED7D-EC19-41DA-9334-C0CD24B5FBF5}" type="pres">
      <dgm:prSet presAssocID="{C6B7C4FC-51A1-4E80-A40D-468313EE945C}" presName="hierChild3" presStyleCnt="0"/>
      <dgm:spPr/>
    </dgm:pt>
    <dgm:pt modelId="{7540E728-F135-4545-A71C-A843D2B41839}" type="pres">
      <dgm:prSet presAssocID="{A2B585CF-09C1-4E7B-B24D-BF64E1F20A91}" presName="Name17" presStyleLbl="parChTrans1D3" presStyleIdx="2" presStyleCnt="4"/>
      <dgm:spPr/>
    </dgm:pt>
    <dgm:pt modelId="{EDA34384-EF1A-431B-BF76-BD4AD6DBCABA}" type="pres">
      <dgm:prSet presAssocID="{ABFD7554-6608-481D-A384-A02276530F69}" presName="hierRoot3" presStyleCnt="0"/>
      <dgm:spPr/>
    </dgm:pt>
    <dgm:pt modelId="{A988C18F-41C2-44DB-9B4E-E1A32CE32649}" type="pres">
      <dgm:prSet presAssocID="{ABFD7554-6608-481D-A384-A02276530F69}" presName="composite3" presStyleCnt="0"/>
      <dgm:spPr/>
    </dgm:pt>
    <dgm:pt modelId="{564CD7A8-F200-46F3-BBE2-92045838C10F}" type="pres">
      <dgm:prSet presAssocID="{ABFD7554-6608-481D-A384-A02276530F69}" presName="background3" presStyleLbl="node3" presStyleIdx="2" presStyleCnt="4"/>
      <dgm:spPr/>
    </dgm:pt>
    <dgm:pt modelId="{4FF6214A-17CE-4486-BB40-7EA256592C8E}" type="pres">
      <dgm:prSet presAssocID="{ABFD7554-6608-481D-A384-A02276530F69}" presName="text3" presStyleLbl="fgAcc3" presStyleIdx="2" presStyleCnt="4">
        <dgm:presLayoutVars>
          <dgm:chPref val="3"/>
        </dgm:presLayoutVars>
      </dgm:prSet>
      <dgm:spPr/>
    </dgm:pt>
    <dgm:pt modelId="{030A31BE-54B0-472C-A5ED-E239DBE6B337}" type="pres">
      <dgm:prSet presAssocID="{ABFD7554-6608-481D-A384-A02276530F69}" presName="hierChild4" presStyleCnt="0"/>
      <dgm:spPr/>
    </dgm:pt>
    <dgm:pt modelId="{994B9398-F442-45B4-A5B6-3C5C151862DF}" type="pres">
      <dgm:prSet presAssocID="{FC824A26-FFD1-4151-BB64-93D36159913F}" presName="Name17" presStyleLbl="parChTrans1D3" presStyleIdx="3" presStyleCnt="4"/>
      <dgm:spPr/>
    </dgm:pt>
    <dgm:pt modelId="{23BF57E3-CDB4-4AB4-9C52-C4C2C58BD21D}" type="pres">
      <dgm:prSet presAssocID="{5DAFA74B-FC30-4A2C-81C7-6678F046F81E}" presName="hierRoot3" presStyleCnt="0"/>
      <dgm:spPr/>
    </dgm:pt>
    <dgm:pt modelId="{311E7AB6-F7B7-486E-B705-E44715A5688B}" type="pres">
      <dgm:prSet presAssocID="{5DAFA74B-FC30-4A2C-81C7-6678F046F81E}" presName="composite3" presStyleCnt="0"/>
      <dgm:spPr/>
    </dgm:pt>
    <dgm:pt modelId="{36E446E5-6305-434A-ACAF-397C7FC2C0FE}" type="pres">
      <dgm:prSet presAssocID="{5DAFA74B-FC30-4A2C-81C7-6678F046F81E}" presName="background3" presStyleLbl="node3" presStyleIdx="3" presStyleCnt="4"/>
      <dgm:spPr/>
    </dgm:pt>
    <dgm:pt modelId="{5055885C-83A3-4B3E-B9DC-F4034CE05C74}" type="pres">
      <dgm:prSet presAssocID="{5DAFA74B-FC30-4A2C-81C7-6678F046F81E}" presName="text3" presStyleLbl="fgAcc3" presStyleIdx="3" presStyleCnt="4">
        <dgm:presLayoutVars>
          <dgm:chPref val="3"/>
        </dgm:presLayoutVars>
      </dgm:prSet>
      <dgm:spPr/>
    </dgm:pt>
    <dgm:pt modelId="{C8F0370A-9136-4E17-87D0-FD8AEB4557DB}" type="pres">
      <dgm:prSet presAssocID="{5DAFA74B-FC30-4A2C-81C7-6678F046F81E}" presName="hierChild4" presStyleCnt="0"/>
      <dgm:spPr/>
    </dgm:pt>
  </dgm:ptLst>
  <dgm:cxnLst>
    <dgm:cxn modelId="{2A53360B-0435-45F3-887B-A1FD29F69D6F}" type="presOf" srcId="{D873C788-CDE9-45AE-A254-31C1DE6756D9}" destId="{447D468B-A230-4918-BD5F-A9732C529ADA}" srcOrd="0" destOrd="0" presId="urn:microsoft.com/office/officeart/2005/8/layout/hierarchy1"/>
    <dgm:cxn modelId="{DCF67F0E-35C4-46B9-BC57-7F9FB5046DD1}" srcId="{3E1978FC-1BB9-40BE-8628-9FDA2A770B7E}" destId="{C6B7C4FC-51A1-4E80-A40D-468313EE945C}" srcOrd="1" destOrd="0" parTransId="{25A9C464-3D8C-43A8-8821-4FF20A1B98E7}" sibTransId="{BDE8C753-EE6D-4806-9853-1D98215776DD}"/>
    <dgm:cxn modelId="{D9F44C16-7AFB-49D6-8B46-BC748ECD4706}" srcId="{C6B7C4FC-51A1-4E80-A40D-468313EE945C}" destId="{ABFD7554-6608-481D-A384-A02276530F69}" srcOrd="0" destOrd="0" parTransId="{A2B585CF-09C1-4E7B-B24D-BF64E1F20A91}" sibTransId="{E23BAA70-B227-42C2-9437-BC41BA25BFCD}"/>
    <dgm:cxn modelId="{DCE2711D-2E26-4CFF-A44C-1D8CB477534F}" type="presOf" srcId="{25A9C464-3D8C-43A8-8821-4FF20A1B98E7}" destId="{ED4A3ED6-BC13-4DBD-AC08-AED264ACE28E}" srcOrd="0" destOrd="0" presId="urn:microsoft.com/office/officeart/2005/8/layout/hierarchy1"/>
    <dgm:cxn modelId="{7938221E-F406-4028-9549-56E56882E431}" type="presOf" srcId="{59B9F58D-2119-44A2-A211-7949140DD1DC}" destId="{E32BA240-4D21-453D-B4B0-A0954D01C8BC}" srcOrd="0" destOrd="0" presId="urn:microsoft.com/office/officeart/2005/8/layout/hierarchy1"/>
    <dgm:cxn modelId="{DAAF331E-C600-4942-B3D9-79446C3561B7}" type="presOf" srcId="{FC824A26-FFD1-4151-BB64-93D36159913F}" destId="{994B9398-F442-45B4-A5B6-3C5C151862DF}" srcOrd="0" destOrd="0" presId="urn:microsoft.com/office/officeart/2005/8/layout/hierarchy1"/>
    <dgm:cxn modelId="{B0218031-46E6-464D-9626-2317205159C6}" srcId="{95822D69-89F1-4717-A55D-555BBAA20B33}" destId="{D873C788-CDE9-45AE-A254-31C1DE6756D9}" srcOrd="0" destOrd="0" parTransId="{78FF063F-FC49-45A2-B646-2D82D6934187}" sibTransId="{F5C09831-C27A-43D6-A97E-902576805446}"/>
    <dgm:cxn modelId="{BE11D238-0E72-4C1B-8508-114425B08C06}" srcId="{47117F0E-8F53-4D01-A0AA-4A09C01D1D75}" destId="{3E1978FC-1BB9-40BE-8628-9FDA2A770B7E}" srcOrd="0" destOrd="0" parTransId="{FF4266A5-6A4D-4E01-9896-71E1E94312EF}" sibTransId="{E6EDEC26-93C1-4B1D-A377-C4EC880AA710}"/>
    <dgm:cxn modelId="{B46F7B3E-2F12-4594-AF63-7C43AA8DF80B}" type="presOf" srcId="{98A109D0-3AC6-4415-9C46-B93E126BADCC}" destId="{A6B0F2EB-3B67-4E38-BC0A-40E1A87D7D0B}" srcOrd="0" destOrd="0" presId="urn:microsoft.com/office/officeart/2005/8/layout/hierarchy1"/>
    <dgm:cxn modelId="{10ABC061-D31F-4FE8-9229-994AE7AEF004}" type="presOf" srcId="{3E1978FC-1BB9-40BE-8628-9FDA2A770B7E}" destId="{CB79FABF-C1D4-43DA-8DB0-01C6E716590F}" srcOrd="0" destOrd="0" presId="urn:microsoft.com/office/officeart/2005/8/layout/hierarchy1"/>
    <dgm:cxn modelId="{80C6C546-3096-42C6-BB08-66AB5957FC10}" type="presOf" srcId="{5DAFA74B-FC30-4A2C-81C7-6678F046F81E}" destId="{5055885C-83A3-4B3E-B9DC-F4034CE05C74}" srcOrd="0" destOrd="0" presId="urn:microsoft.com/office/officeart/2005/8/layout/hierarchy1"/>
    <dgm:cxn modelId="{6261F74B-3203-4587-BEC8-CFB9AEAEAE44}" srcId="{3E1978FC-1BB9-40BE-8628-9FDA2A770B7E}" destId="{95822D69-89F1-4717-A55D-555BBAA20B33}" srcOrd="0" destOrd="0" parTransId="{59B9F58D-2119-44A2-A211-7949140DD1DC}" sibTransId="{E42E962C-6B12-4218-A8FE-91A620FB6BA3}"/>
    <dgm:cxn modelId="{52927270-E550-4A05-B357-C08EB880F49B}" srcId="{C6B7C4FC-51A1-4E80-A40D-468313EE945C}" destId="{5DAFA74B-FC30-4A2C-81C7-6678F046F81E}" srcOrd="1" destOrd="0" parTransId="{FC824A26-FFD1-4151-BB64-93D36159913F}" sibTransId="{BC19BA33-C155-4A94-B5D2-6ACD0A12BB22}"/>
    <dgm:cxn modelId="{C9A32A51-75C5-4AE4-9672-16B51E4DB419}" type="presOf" srcId="{47117F0E-8F53-4D01-A0AA-4A09C01D1D75}" destId="{8AB9D574-3DBB-482A-B3B9-61B952DF707E}" srcOrd="0" destOrd="0" presId="urn:microsoft.com/office/officeart/2005/8/layout/hierarchy1"/>
    <dgm:cxn modelId="{18565F8A-4F7D-44B2-9966-08C8762D6AA1}" srcId="{95822D69-89F1-4717-A55D-555BBAA20B33}" destId="{2E6822A8-49C0-437F-9591-6C7A2950841F}" srcOrd="1" destOrd="0" parTransId="{98A109D0-3AC6-4415-9C46-B93E126BADCC}" sibTransId="{76C59CCD-25CE-4DC1-96DC-5C76681C0DE7}"/>
    <dgm:cxn modelId="{72FFBE92-8BA3-4A59-B03C-D7F8AE4493AD}" type="presOf" srcId="{95822D69-89F1-4717-A55D-555BBAA20B33}" destId="{B544FC80-1F25-4C39-82ED-35D4352772EC}" srcOrd="0" destOrd="0" presId="urn:microsoft.com/office/officeart/2005/8/layout/hierarchy1"/>
    <dgm:cxn modelId="{4C2D819F-D301-4BFE-8468-633959F5B3AE}" type="presOf" srcId="{A2B585CF-09C1-4E7B-B24D-BF64E1F20A91}" destId="{7540E728-F135-4545-A71C-A843D2B41839}" srcOrd="0" destOrd="0" presId="urn:microsoft.com/office/officeart/2005/8/layout/hierarchy1"/>
    <dgm:cxn modelId="{9FC010AB-8AE8-4B80-8DED-CFB85133C79A}" type="presOf" srcId="{ABFD7554-6608-481D-A384-A02276530F69}" destId="{4FF6214A-17CE-4486-BB40-7EA256592C8E}" srcOrd="0" destOrd="0" presId="urn:microsoft.com/office/officeart/2005/8/layout/hierarchy1"/>
    <dgm:cxn modelId="{F4D88AB0-B975-43B4-B751-3E6FA94FD25A}" type="presOf" srcId="{2E6822A8-49C0-437F-9591-6C7A2950841F}" destId="{637C2CBA-FD77-4FB8-BD0A-BC9A5A9174A0}" srcOrd="0" destOrd="0" presId="urn:microsoft.com/office/officeart/2005/8/layout/hierarchy1"/>
    <dgm:cxn modelId="{8BF250E5-74A7-468F-95F9-A881EC7DAB57}" type="presOf" srcId="{C6B7C4FC-51A1-4E80-A40D-468313EE945C}" destId="{234729BD-9A9A-4B7C-93DE-E8C73553F6C4}" srcOrd="0" destOrd="0" presId="urn:microsoft.com/office/officeart/2005/8/layout/hierarchy1"/>
    <dgm:cxn modelId="{491DC8ED-8ACB-42AA-9AE0-6A76483B5A3F}" type="presOf" srcId="{78FF063F-FC49-45A2-B646-2D82D6934187}" destId="{FFE909E5-5A9D-4857-B479-E5B82401CF2A}" srcOrd="0" destOrd="0" presId="urn:microsoft.com/office/officeart/2005/8/layout/hierarchy1"/>
    <dgm:cxn modelId="{C76FB02C-A98B-4B50-ACB2-62692F798FC0}" type="presParOf" srcId="{8AB9D574-3DBB-482A-B3B9-61B952DF707E}" destId="{6920CF0A-BDE7-4DC9-92A7-D56CC24B5548}" srcOrd="0" destOrd="0" presId="urn:microsoft.com/office/officeart/2005/8/layout/hierarchy1"/>
    <dgm:cxn modelId="{F90B502F-FC78-458C-B58D-2E01B0F001F0}" type="presParOf" srcId="{6920CF0A-BDE7-4DC9-92A7-D56CC24B5548}" destId="{D1E721AD-DE93-41FD-851B-6C9418D6F7A9}" srcOrd="0" destOrd="0" presId="urn:microsoft.com/office/officeart/2005/8/layout/hierarchy1"/>
    <dgm:cxn modelId="{F6FAAC8F-0B97-4B51-9FB2-224A3D267507}" type="presParOf" srcId="{D1E721AD-DE93-41FD-851B-6C9418D6F7A9}" destId="{AB80B104-7D87-4613-A2BB-4AFAAB1E195B}" srcOrd="0" destOrd="0" presId="urn:microsoft.com/office/officeart/2005/8/layout/hierarchy1"/>
    <dgm:cxn modelId="{6B448204-4F4A-4226-AEFB-9796777EFE38}" type="presParOf" srcId="{D1E721AD-DE93-41FD-851B-6C9418D6F7A9}" destId="{CB79FABF-C1D4-43DA-8DB0-01C6E716590F}" srcOrd="1" destOrd="0" presId="urn:microsoft.com/office/officeart/2005/8/layout/hierarchy1"/>
    <dgm:cxn modelId="{36F7AF1D-50F0-4AAD-A6C1-E31CF8681564}" type="presParOf" srcId="{6920CF0A-BDE7-4DC9-92A7-D56CC24B5548}" destId="{9716755A-F17B-4DFD-AAC5-666CF6A39C6D}" srcOrd="1" destOrd="0" presId="urn:microsoft.com/office/officeart/2005/8/layout/hierarchy1"/>
    <dgm:cxn modelId="{9627630E-B079-4851-80BA-1C507D52CC3D}" type="presParOf" srcId="{9716755A-F17B-4DFD-AAC5-666CF6A39C6D}" destId="{E32BA240-4D21-453D-B4B0-A0954D01C8BC}" srcOrd="0" destOrd="0" presId="urn:microsoft.com/office/officeart/2005/8/layout/hierarchy1"/>
    <dgm:cxn modelId="{B2F67F90-0BC7-40D9-917F-CAC26DD6BCE5}" type="presParOf" srcId="{9716755A-F17B-4DFD-AAC5-666CF6A39C6D}" destId="{730340BB-6845-43C8-A3A4-81531A73BD49}" srcOrd="1" destOrd="0" presId="urn:microsoft.com/office/officeart/2005/8/layout/hierarchy1"/>
    <dgm:cxn modelId="{F202405B-0C7A-4544-BCF6-29B6BC4A5F17}" type="presParOf" srcId="{730340BB-6845-43C8-A3A4-81531A73BD49}" destId="{A23689DB-3B42-41C1-82D4-C58CF7186F95}" srcOrd="0" destOrd="0" presId="urn:microsoft.com/office/officeart/2005/8/layout/hierarchy1"/>
    <dgm:cxn modelId="{6275A53B-6AA9-40D1-8607-3FC4471E0476}" type="presParOf" srcId="{A23689DB-3B42-41C1-82D4-C58CF7186F95}" destId="{1CDC08B6-034B-484E-B4A1-5AF5717DAED5}" srcOrd="0" destOrd="0" presId="urn:microsoft.com/office/officeart/2005/8/layout/hierarchy1"/>
    <dgm:cxn modelId="{9203E58C-1181-4155-B9C3-C378B3E42306}" type="presParOf" srcId="{A23689DB-3B42-41C1-82D4-C58CF7186F95}" destId="{B544FC80-1F25-4C39-82ED-35D4352772EC}" srcOrd="1" destOrd="0" presId="urn:microsoft.com/office/officeart/2005/8/layout/hierarchy1"/>
    <dgm:cxn modelId="{3F09402F-7CA1-42C6-8195-075D6DC80CD7}" type="presParOf" srcId="{730340BB-6845-43C8-A3A4-81531A73BD49}" destId="{D8A30815-8ABE-4A01-92BD-13FECEAB06C1}" srcOrd="1" destOrd="0" presId="urn:microsoft.com/office/officeart/2005/8/layout/hierarchy1"/>
    <dgm:cxn modelId="{D3E085D2-275F-4688-9703-5975F55BCD35}" type="presParOf" srcId="{D8A30815-8ABE-4A01-92BD-13FECEAB06C1}" destId="{FFE909E5-5A9D-4857-B479-E5B82401CF2A}" srcOrd="0" destOrd="0" presId="urn:microsoft.com/office/officeart/2005/8/layout/hierarchy1"/>
    <dgm:cxn modelId="{FADC23AB-CBEE-46E0-8476-08E32EFC87B2}" type="presParOf" srcId="{D8A30815-8ABE-4A01-92BD-13FECEAB06C1}" destId="{4C0D411E-14DC-4EC6-BD65-AFBE4F7914A5}" srcOrd="1" destOrd="0" presId="urn:microsoft.com/office/officeart/2005/8/layout/hierarchy1"/>
    <dgm:cxn modelId="{A3E5B9C6-F589-418E-A41F-F4B672F73BEF}" type="presParOf" srcId="{4C0D411E-14DC-4EC6-BD65-AFBE4F7914A5}" destId="{CFBFA389-03C5-453A-A187-340C3571D62D}" srcOrd="0" destOrd="0" presId="urn:microsoft.com/office/officeart/2005/8/layout/hierarchy1"/>
    <dgm:cxn modelId="{D7460D3C-DA79-47CA-8B35-F2F2EBE7DBA2}" type="presParOf" srcId="{CFBFA389-03C5-453A-A187-340C3571D62D}" destId="{9C3CFD96-151F-4D20-A0BB-4AAC63CA52F7}" srcOrd="0" destOrd="0" presId="urn:microsoft.com/office/officeart/2005/8/layout/hierarchy1"/>
    <dgm:cxn modelId="{47FEAD24-3668-47D0-B63B-9B340FFEC3A0}" type="presParOf" srcId="{CFBFA389-03C5-453A-A187-340C3571D62D}" destId="{447D468B-A230-4918-BD5F-A9732C529ADA}" srcOrd="1" destOrd="0" presId="urn:microsoft.com/office/officeart/2005/8/layout/hierarchy1"/>
    <dgm:cxn modelId="{44FF0BAF-ED0F-42B0-BA55-3802A0DA4319}" type="presParOf" srcId="{4C0D411E-14DC-4EC6-BD65-AFBE4F7914A5}" destId="{524DE74A-EBA4-4261-9FBE-29D0F7C38966}" srcOrd="1" destOrd="0" presId="urn:microsoft.com/office/officeart/2005/8/layout/hierarchy1"/>
    <dgm:cxn modelId="{24E37D8E-9350-4352-B37E-628021A909ED}" type="presParOf" srcId="{D8A30815-8ABE-4A01-92BD-13FECEAB06C1}" destId="{A6B0F2EB-3B67-4E38-BC0A-40E1A87D7D0B}" srcOrd="2" destOrd="0" presId="urn:microsoft.com/office/officeart/2005/8/layout/hierarchy1"/>
    <dgm:cxn modelId="{CA24514F-1CEC-4555-BED9-67431A4BF188}" type="presParOf" srcId="{D8A30815-8ABE-4A01-92BD-13FECEAB06C1}" destId="{E1F8301C-2961-4027-BB88-8B4419D14A6C}" srcOrd="3" destOrd="0" presId="urn:microsoft.com/office/officeart/2005/8/layout/hierarchy1"/>
    <dgm:cxn modelId="{D889E32F-9FFE-463D-9414-82C0697C025F}" type="presParOf" srcId="{E1F8301C-2961-4027-BB88-8B4419D14A6C}" destId="{682499FD-D93A-4BF3-AE16-D451E9FBC055}" srcOrd="0" destOrd="0" presId="urn:microsoft.com/office/officeart/2005/8/layout/hierarchy1"/>
    <dgm:cxn modelId="{7CFB2774-1C42-4D7A-B252-F21BB819B4A8}" type="presParOf" srcId="{682499FD-D93A-4BF3-AE16-D451E9FBC055}" destId="{D66F9299-DC1F-45B8-A217-94A82F18D0F2}" srcOrd="0" destOrd="0" presId="urn:microsoft.com/office/officeart/2005/8/layout/hierarchy1"/>
    <dgm:cxn modelId="{4D5FC5F8-185F-4E18-8ACE-564062CB5D57}" type="presParOf" srcId="{682499FD-D93A-4BF3-AE16-D451E9FBC055}" destId="{637C2CBA-FD77-4FB8-BD0A-BC9A5A9174A0}" srcOrd="1" destOrd="0" presId="urn:microsoft.com/office/officeart/2005/8/layout/hierarchy1"/>
    <dgm:cxn modelId="{A91108A9-EC7C-4450-B4DF-4EB7F0AAE344}" type="presParOf" srcId="{E1F8301C-2961-4027-BB88-8B4419D14A6C}" destId="{13EF6BCA-5A5C-4C39-ACEF-A8FF14550284}" srcOrd="1" destOrd="0" presId="urn:microsoft.com/office/officeart/2005/8/layout/hierarchy1"/>
    <dgm:cxn modelId="{DA148984-8CB2-4E36-9681-6A2C9C95408F}" type="presParOf" srcId="{9716755A-F17B-4DFD-AAC5-666CF6A39C6D}" destId="{ED4A3ED6-BC13-4DBD-AC08-AED264ACE28E}" srcOrd="2" destOrd="0" presId="urn:microsoft.com/office/officeart/2005/8/layout/hierarchy1"/>
    <dgm:cxn modelId="{61908E2B-DADA-4B1D-B33B-38A7FFB2E5B8}" type="presParOf" srcId="{9716755A-F17B-4DFD-AAC5-666CF6A39C6D}" destId="{AF99D37C-1037-4491-A7E9-82B1D6580796}" srcOrd="3" destOrd="0" presId="urn:microsoft.com/office/officeart/2005/8/layout/hierarchy1"/>
    <dgm:cxn modelId="{AF5530D3-C093-4749-BBB9-DD330138A270}" type="presParOf" srcId="{AF99D37C-1037-4491-A7E9-82B1D6580796}" destId="{51077AD3-4722-42DB-B406-96BC16CCB991}" srcOrd="0" destOrd="0" presId="urn:microsoft.com/office/officeart/2005/8/layout/hierarchy1"/>
    <dgm:cxn modelId="{478483E0-F640-4B86-8681-DBC5032BEF5A}" type="presParOf" srcId="{51077AD3-4722-42DB-B406-96BC16CCB991}" destId="{84DF9FE5-9C88-4D71-8B52-7E2D145EA984}" srcOrd="0" destOrd="0" presId="urn:microsoft.com/office/officeart/2005/8/layout/hierarchy1"/>
    <dgm:cxn modelId="{6559A147-E019-4B74-9BF1-8A150E4BB54E}" type="presParOf" srcId="{51077AD3-4722-42DB-B406-96BC16CCB991}" destId="{234729BD-9A9A-4B7C-93DE-E8C73553F6C4}" srcOrd="1" destOrd="0" presId="urn:microsoft.com/office/officeart/2005/8/layout/hierarchy1"/>
    <dgm:cxn modelId="{1B23FA7E-4AAF-4594-9D88-7E579791ADD6}" type="presParOf" srcId="{AF99D37C-1037-4491-A7E9-82B1D6580796}" destId="{992DED7D-EC19-41DA-9334-C0CD24B5FBF5}" srcOrd="1" destOrd="0" presId="urn:microsoft.com/office/officeart/2005/8/layout/hierarchy1"/>
    <dgm:cxn modelId="{CF2A08A3-E41F-4A86-8B19-5E770830EB69}" type="presParOf" srcId="{992DED7D-EC19-41DA-9334-C0CD24B5FBF5}" destId="{7540E728-F135-4545-A71C-A843D2B41839}" srcOrd="0" destOrd="0" presId="urn:microsoft.com/office/officeart/2005/8/layout/hierarchy1"/>
    <dgm:cxn modelId="{96D83386-D4D7-4A5E-980D-87840F547040}" type="presParOf" srcId="{992DED7D-EC19-41DA-9334-C0CD24B5FBF5}" destId="{EDA34384-EF1A-431B-BF76-BD4AD6DBCABA}" srcOrd="1" destOrd="0" presId="urn:microsoft.com/office/officeart/2005/8/layout/hierarchy1"/>
    <dgm:cxn modelId="{7CF8863D-62D2-4BCD-97E9-489721243CB0}" type="presParOf" srcId="{EDA34384-EF1A-431B-BF76-BD4AD6DBCABA}" destId="{A988C18F-41C2-44DB-9B4E-E1A32CE32649}" srcOrd="0" destOrd="0" presId="urn:microsoft.com/office/officeart/2005/8/layout/hierarchy1"/>
    <dgm:cxn modelId="{A2B0CA78-DC43-4816-BB12-AA4AF2FFB7B7}" type="presParOf" srcId="{A988C18F-41C2-44DB-9B4E-E1A32CE32649}" destId="{564CD7A8-F200-46F3-BBE2-92045838C10F}" srcOrd="0" destOrd="0" presId="urn:microsoft.com/office/officeart/2005/8/layout/hierarchy1"/>
    <dgm:cxn modelId="{C74FF46A-A7B7-48B8-BC08-DBD45938C216}" type="presParOf" srcId="{A988C18F-41C2-44DB-9B4E-E1A32CE32649}" destId="{4FF6214A-17CE-4486-BB40-7EA256592C8E}" srcOrd="1" destOrd="0" presId="urn:microsoft.com/office/officeart/2005/8/layout/hierarchy1"/>
    <dgm:cxn modelId="{53C9E398-1590-4D67-A52A-4E6EB5835496}" type="presParOf" srcId="{EDA34384-EF1A-431B-BF76-BD4AD6DBCABA}" destId="{030A31BE-54B0-472C-A5ED-E239DBE6B337}" srcOrd="1" destOrd="0" presId="urn:microsoft.com/office/officeart/2005/8/layout/hierarchy1"/>
    <dgm:cxn modelId="{57A54B04-B5E9-4410-9AC3-FBAE452654D7}" type="presParOf" srcId="{992DED7D-EC19-41DA-9334-C0CD24B5FBF5}" destId="{994B9398-F442-45B4-A5B6-3C5C151862DF}" srcOrd="2" destOrd="0" presId="urn:microsoft.com/office/officeart/2005/8/layout/hierarchy1"/>
    <dgm:cxn modelId="{4DF90202-7DFF-4E3F-A76F-EC4139805ACB}" type="presParOf" srcId="{992DED7D-EC19-41DA-9334-C0CD24B5FBF5}" destId="{23BF57E3-CDB4-4AB4-9C52-C4C2C58BD21D}" srcOrd="3" destOrd="0" presId="urn:microsoft.com/office/officeart/2005/8/layout/hierarchy1"/>
    <dgm:cxn modelId="{D8B9DC63-1987-4046-B96C-7A2813FCCD05}" type="presParOf" srcId="{23BF57E3-CDB4-4AB4-9C52-C4C2C58BD21D}" destId="{311E7AB6-F7B7-486E-B705-E44715A5688B}" srcOrd="0" destOrd="0" presId="urn:microsoft.com/office/officeart/2005/8/layout/hierarchy1"/>
    <dgm:cxn modelId="{6D61B3BF-1E20-4A0C-94C4-7E635F1D112A}" type="presParOf" srcId="{311E7AB6-F7B7-486E-B705-E44715A5688B}" destId="{36E446E5-6305-434A-ACAF-397C7FC2C0FE}" srcOrd="0" destOrd="0" presId="urn:microsoft.com/office/officeart/2005/8/layout/hierarchy1"/>
    <dgm:cxn modelId="{BC3B8802-641E-4225-A092-41BBC8976915}" type="presParOf" srcId="{311E7AB6-F7B7-486E-B705-E44715A5688B}" destId="{5055885C-83A3-4B3E-B9DC-F4034CE05C74}" srcOrd="1" destOrd="0" presId="urn:microsoft.com/office/officeart/2005/8/layout/hierarchy1"/>
    <dgm:cxn modelId="{7FB8F2EB-BFB4-4B70-BEFC-C4080BC552AD}" type="presParOf" srcId="{23BF57E3-CDB4-4AB4-9C52-C4C2C58BD21D}" destId="{C8F0370A-9136-4E17-87D0-FD8AEB4557DB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7117F0E-8F53-4D01-A0AA-4A09C01D1D75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UA"/>
        </a:p>
      </dgm:t>
    </dgm:pt>
    <dgm:pt modelId="{3E1978FC-1BB9-40BE-8628-9FDA2A770B7E}">
      <dgm:prSet phldrT="[Текст]"/>
      <dgm:spPr/>
      <dgm:t>
        <a:bodyPr/>
        <a:lstStyle/>
        <a:p>
          <a:r>
            <a:rPr lang="ru-RU" dirty="0" err="1"/>
            <a:t>Екологічні</a:t>
          </a:r>
          <a:r>
            <a:rPr lang="ru-RU" dirty="0"/>
            <a:t> </a:t>
          </a:r>
          <a:r>
            <a:rPr lang="ru-RU" dirty="0" err="1"/>
            <a:t>фактори</a:t>
          </a:r>
          <a:endParaRPr lang="ru-UA" dirty="0"/>
        </a:p>
      </dgm:t>
    </dgm:pt>
    <dgm:pt modelId="{FF4266A5-6A4D-4E01-9896-71E1E94312EF}" type="parTrans" cxnId="{BE11D238-0E72-4C1B-8508-114425B08C06}">
      <dgm:prSet/>
      <dgm:spPr/>
      <dgm:t>
        <a:bodyPr/>
        <a:lstStyle/>
        <a:p>
          <a:endParaRPr lang="ru-UA"/>
        </a:p>
      </dgm:t>
    </dgm:pt>
    <dgm:pt modelId="{E6EDEC26-93C1-4B1D-A377-C4EC880AA710}" type="sibTrans" cxnId="{BE11D238-0E72-4C1B-8508-114425B08C06}">
      <dgm:prSet/>
      <dgm:spPr/>
      <dgm:t>
        <a:bodyPr/>
        <a:lstStyle/>
        <a:p>
          <a:endParaRPr lang="ru-UA"/>
        </a:p>
      </dgm:t>
    </dgm:pt>
    <dgm:pt modelId="{95822D69-89F1-4717-A55D-555BBAA20B33}">
      <dgm:prSet phldrT="[Текст]"/>
      <dgm:spPr/>
      <dgm:t>
        <a:bodyPr/>
        <a:lstStyle/>
        <a:p>
          <a:r>
            <a:rPr lang="uk-UA" dirty="0"/>
            <a:t>природні</a:t>
          </a:r>
          <a:endParaRPr lang="ru-UA" dirty="0"/>
        </a:p>
      </dgm:t>
    </dgm:pt>
    <dgm:pt modelId="{59B9F58D-2119-44A2-A211-7949140DD1DC}" type="parTrans" cxnId="{6261F74B-3203-4587-BEC8-CFB9AEAEAE44}">
      <dgm:prSet/>
      <dgm:spPr/>
      <dgm:t>
        <a:bodyPr/>
        <a:lstStyle/>
        <a:p>
          <a:endParaRPr lang="ru-UA"/>
        </a:p>
      </dgm:t>
    </dgm:pt>
    <dgm:pt modelId="{E42E962C-6B12-4218-A8FE-91A620FB6BA3}" type="sibTrans" cxnId="{6261F74B-3203-4587-BEC8-CFB9AEAEAE44}">
      <dgm:prSet/>
      <dgm:spPr/>
      <dgm:t>
        <a:bodyPr/>
        <a:lstStyle/>
        <a:p>
          <a:endParaRPr lang="ru-UA"/>
        </a:p>
      </dgm:t>
    </dgm:pt>
    <dgm:pt modelId="{C6B7C4FC-51A1-4E80-A40D-468313EE945C}">
      <dgm:prSet phldrT="[Текст]"/>
      <dgm:spPr/>
      <dgm:t>
        <a:bodyPr/>
        <a:lstStyle/>
        <a:p>
          <a:r>
            <a:rPr lang="uk-UA" dirty="0"/>
            <a:t>антропогенні</a:t>
          </a:r>
          <a:endParaRPr lang="ru-UA" dirty="0"/>
        </a:p>
      </dgm:t>
    </dgm:pt>
    <dgm:pt modelId="{25A9C464-3D8C-43A8-8821-4FF20A1B98E7}" type="parTrans" cxnId="{DCF67F0E-35C4-46B9-BC57-7F9FB5046DD1}">
      <dgm:prSet/>
      <dgm:spPr/>
      <dgm:t>
        <a:bodyPr/>
        <a:lstStyle/>
        <a:p>
          <a:endParaRPr lang="ru-UA"/>
        </a:p>
      </dgm:t>
    </dgm:pt>
    <dgm:pt modelId="{BDE8C753-EE6D-4806-9853-1D98215776DD}" type="sibTrans" cxnId="{DCF67F0E-35C4-46B9-BC57-7F9FB5046DD1}">
      <dgm:prSet/>
      <dgm:spPr/>
      <dgm:t>
        <a:bodyPr/>
        <a:lstStyle/>
        <a:p>
          <a:endParaRPr lang="ru-UA"/>
        </a:p>
      </dgm:t>
    </dgm:pt>
    <dgm:pt modelId="{8AB9D574-3DBB-482A-B3B9-61B952DF707E}" type="pres">
      <dgm:prSet presAssocID="{47117F0E-8F53-4D01-A0AA-4A09C01D1D7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6920CF0A-BDE7-4DC9-92A7-D56CC24B5548}" type="pres">
      <dgm:prSet presAssocID="{3E1978FC-1BB9-40BE-8628-9FDA2A770B7E}" presName="hierRoot1" presStyleCnt="0"/>
      <dgm:spPr/>
    </dgm:pt>
    <dgm:pt modelId="{D1E721AD-DE93-41FD-851B-6C9418D6F7A9}" type="pres">
      <dgm:prSet presAssocID="{3E1978FC-1BB9-40BE-8628-9FDA2A770B7E}" presName="composite" presStyleCnt="0"/>
      <dgm:spPr/>
    </dgm:pt>
    <dgm:pt modelId="{AB80B104-7D87-4613-A2BB-4AFAAB1E195B}" type="pres">
      <dgm:prSet presAssocID="{3E1978FC-1BB9-40BE-8628-9FDA2A770B7E}" presName="background" presStyleLbl="node0" presStyleIdx="0" presStyleCnt="1"/>
      <dgm:spPr/>
    </dgm:pt>
    <dgm:pt modelId="{CB79FABF-C1D4-43DA-8DB0-01C6E716590F}" type="pres">
      <dgm:prSet presAssocID="{3E1978FC-1BB9-40BE-8628-9FDA2A770B7E}" presName="text" presStyleLbl="fgAcc0" presStyleIdx="0" presStyleCnt="1">
        <dgm:presLayoutVars>
          <dgm:chPref val="3"/>
        </dgm:presLayoutVars>
      </dgm:prSet>
      <dgm:spPr/>
    </dgm:pt>
    <dgm:pt modelId="{9716755A-F17B-4DFD-AAC5-666CF6A39C6D}" type="pres">
      <dgm:prSet presAssocID="{3E1978FC-1BB9-40BE-8628-9FDA2A770B7E}" presName="hierChild2" presStyleCnt="0"/>
      <dgm:spPr/>
    </dgm:pt>
    <dgm:pt modelId="{E32BA240-4D21-453D-B4B0-A0954D01C8BC}" type="pres">
      <dgm:prSet presAssocID="{59B9F58D-2119-44A2-A211-7949140DD1DC}" presName="Name10" presStyleLbl="parChTrans1D2" presStyleIdx="0" presStyleCnt="2"/>
      <dgm:spPr/>
    </dgm:pt>
    <dgm:pt modelId="{730340BB-6845-43C8-A3A4-81531A73BD49}" type="pres">
      <dgm:prSet presAssocID="{95822D69-89F1-4717-A55D-555BBAA20B33}" presName="hierRoot2" presStyleCnt="0"/>
      <dgm:spPr/>
    </dgm:pt>
    <dgm:pt modelId="{A23689DB-3B42-41C1-82D4-C58CF7186F95}" type="pres">
      <dgm:prSet presAssocID="{95822D69-89F1-4717-A55D-555BBAA20B33}" presName="composite2" presStyleCnt="0"/>
      <dgm:spPr/>
    </dgm:pt>
    <dgm:pt modelId="{1CDC08B6-034B-484E-B4A1-5AF5717DAED5}" type="pres">
      <dgm:prSet presAssocID="{95822D69-89F1-4717-A55D-555BBAA20B33}" presName="background2" presStyleLbl="node2" presStyleIdx="0" presStyleCnt="2"/>
      <dgm:spPr/>
    </dgm:pt>
    <dgm:pt modelId="{B544FC80-1F25-4C39-82ED-35D4352772EC}" type="pres">
      <dgm:prSet presAssocID="{95822D69-89F1-4717-A55D-555BBAA20B33}" presName="text2" presStyleLbl="fgAcc2" presStyleIdx="0" presStyleCnt="2">
        <dgm:presLayoutVars>
          <dgm:chPref val="3"/>
        </dgm:presLayoutVars>
      </dgm:prSet>
      <dgm:spPr/>
    </dgm:pt>
    <dgm:pt modelId="{D8A30815-8ABE-4A01-92BD-13FECEAB06C1}" type="pres">
      <dgm:prSet presAssocID="{95822D69-89F1-4717-A55D-555BBAA20B33}" presName="hierChild3" presStyleCnt="0"/>
      <dgm:spPr/>
    </dgm:pt>
    <dgm:pt modelId="{ED4A3ED6-BC13-4DBD-AC08-AED264ACE28E}" type="pres">
      <dgm:prSet presAssocID="{25A9C464-3D8C-43A8-8821-4FF20A1B98E7}" presName="Name10" presStyleLbl="parChTrans1D2" presStyleIdx="1" presStyleCnt="2"/>
      <dgm:spPr/>
    </dgm:pt>
    <dgm:pt modelId="{AF99D37C-1037-4491-A7E9-82B1D6580796}" type="pres">
      <dgm:prSet presAssocID="{C6B7C4FC-51A1-4E80-A40D-468313EE945C}" presName="hierRoot2" presStyleCnt="0"/>
      <dgm:spPr/>
    </dgm:pt>
    <dgm:pt modelId="{51077AD3-4722-42DB-B406-96BC16CCB991}" type="pres">
      <dgm:prSet presAssocID="{C6B7C4FC-51A1-4E80-A40D-468313EE945C}" presName="composite2" presStyleCnt="0"/>
      <dgm:spPr/>
    </dgm:pt>
    <dgm:pt modelId="{84DF9FE5-9C88-4D71-8B52-7E2D145EA984}" type="pres">
      <dgm:prSet presAssocID="{C6B7C4FC-51A1-4E80-A40D-468313EE945C}" presName="background2" presStyleLbl="node2" presStyleIdx="1" presStyleCnt="2"/>
      <dgm:spPr/>
    </dgm:pt>
    <dgm:pt modelId="{234729BD-9A9A-4B7C-93DE-E8C73553F6C4}" type="pres">
      <dgm:prSet presAssocID="{C6B7C4FC-51A1-4E80-A40D-468313EE945C}" presName="text2" presStyleLbl="fgAcc2" presStyleIdx="1" presStyleCnt="2" custLinFactNeighborX="-2117" custLinFactNeighborY="-12038">
        <dgm:presLayoutVars>
          <dgm:chPref val="3"/>
        </dgm:presLayoutVars>
      </dgm:prSet>
      <dgm:spPr/>
    </dgm:pt>
    <dgm:pt modelId="{992DED7D-EC19-41DA-9334-C0CD24B5FBF5}" type="pres">
      <dgm:prSet presAssocID="{C6B7C4FC-51A1-4E80-A40D-468313EE945C}" presName="hierChild3" presStyleCnt="0"/>
      <dgm:spPr/>
    </dgm:pt>
  </dgm:ptLst>
  <dgm:cxnLst>
    <dgm:cxn modelId="{DCF67F0E-35C4-46B9-BC57-7F9FB5046DD1}" srcId="{3E1978FC-1BB9-40BE-8628-9FDA2A770B7E}" destId="{C6B7C4FC-51A1-4E80-A40D-468313EE945C}" srcOrd="1" destOrd="0" parTransId="{25A9C464-3D8C-43A8-8821-4FF20A1B98E7}" sibTransId="{BDE8C753-EE6D-4806-9853-1D98215776DD}"/>
    <dgm:cxn modelId="{DCE2711D-2E26-4CFF-A44C-1D8CB477534F}" type="presOf" srcId="{25A9C464-3D8C-43A8-8821-4FF20A1B98E7}" destId="{ED4A3ED6-BC13-4DBD-AC08-AED264ACE28E}" srcOrd="0" destOrd="0" presId="urn:microsoft.com/office/officeart/2005/8/layout/hierarchy1"/>
    <dgm:cxn modelId="{7938221E-F406-4028-9549-56E56882E431}" type="presOf" srcId="{59B9F58D-2119-44A2-A211-7949140DD1DC}" destId="{E32BA240-4D21-453D-B4B0-A0954D01C8BC}" srcOrd="0" destOrd="0" presId="urn:microsoft.com/office/officeart/2005/8/layout/hierarchy1"/>
    <dgm:cxn modelId="{BE11D238-0E72-4C1B-8508-114425B08C06}" srcId="{47117F0E-8F53-4D01-A0AA-4A09C01D1D75}" destId="{3E1978FC-1BB9-40BE-8628-9FDA2A770B7E}" srcOrd="0" destOrd="0" parTransId="{FF4266A5-6A4D-4E01-9896-71E1E94312EF}" sibTransId="{E6EDEC26-93C1-4B1D-A377-C4EC880AA710}"/>
    <dgm:cxn modelId="{10ABC061-D31F-4FE8-9229-994AE7AEF004}" type="presOf" srcId="{3E1978FC-1BB9-40BE-8628-9FDA2A770B7E}" destId="{CB79FABF-C1D4-43DA-8DB0-01C6E716590F}" srcOrd="0" destOrd="0" presId="urn:microsoft.com/office/officeart/2005/8/layout/hierarchy1"/>
    <dgm:cxn modelId="{6261F74B-3203-4587-BEC8-CFB9AEAEAE44}" srcId="{3E1978FC-1BB9-40BE-8628-9FDA2A770B7E}" destId="{95822D69-89F1-4717-A55D-555BBAA20B33}" srcOrd="0" destOrd="0" parTransId="{59B9F58D-2119-44A2-A211-7949140DD1DC}" sibTransId="{E42E962C-6B12-4218-A8FE-91A620FB6BA3}"/>
    <dgm:cxn modelId="{C9A32A51-75C5-4AE4-9672-16B51E4DB419}" type="presOf" srcId="{47117F0E-8F53-4D01-A0AA-4A09C01D1D75}" destId="{8AB9D574-3DBB-482A-B3B9-61B952DF707E}" srcOrd="0" destOrd="0" presId="urn:microsoft.com/office/officeart/2005/8/layout/hierarchy1"/>
    <dgm:cxn modelId="{72FFBE92-8BA3-4A59-B03C-D7F8AE4493AD}" type="presOf" srcId="{95822D69-89F1-4717-A55D-555BBAA20B33}" destId="{B544FC80-1F25-4C39-82ED-35D4352772EC}" srcOrd="0" destOrd="0" presId="urn:microsoft.com/office/officeart/2005/8/layout/hierarchy1"/>
    <dgm:cxn modelId="{8BF250E5-74A7-468F-95F9-A881EC7DAB57}" type="presOf" srcId="{C6B7C4FC-51A1-4E80-A40D-468313EE945C}" destId="{234729BD-9A9A-4B7C-93DE-E8C73553F6C4}" srcOrd="0" destOrd="0" presId="urn:microsoft.com/office/officeart/2005/8/layout/hierarchy1"/>
    <dgm:cxn modelId="{C76FB02C-A98B-4B50-ACB2-62692F798FC0}" type="presParOf" srcId="{8AB9D574-3DBB-482A-B3B9-61B952DF707E}" destId="{6920CF0A-BDE7-4DC9-92A7-D56CC24B5548}" srcOrd="0" destOrd="0" presId="urn:microsoft.com/office/officeart/2005/8/layout/hierarchy1"/>
    <dgm:cxn modelId="{F90B502F-FC78-458C-B58D-2E01B0F001F0}" type="presParOf" srcId="{6920CF0A-BDE7-4DC9-92A7-D56CC24B5548}" destId="{D1E721AD-DE93-41FD-851B-6C9418D6F7A9}" srcOrd="0" destOrd="0" presId="urn:microsoft.com/office/officeart/2005/8/layout/hierarchy1"/>
    <dgm:cxn modelId="{F6FAAC8F-0B97-4B51-9FB2-224A3D267507}" type="presParOf" srcId="{D1E721AD-DE93-41FD-851B-6C9418D6F7A9}" destId="{AB80B104-7D87-4613-A2BB-4AFAAB1E195B}" srcOrd="0" destOrd="0" presId="urn:microsoft.com/office/officeart/2005/8/layout/hierarchy1"/>
    <dgm:cxn modelId="{6B448204-4F4A-4226-AEFB-9796777EFE38}" type="presParOf" srcId="{D1E721AD-DE93-41FD-851B-6C9418D6F7A9}" destId="{CB79FABF-C1D4-43DA-8DB0-01C6E716590F}" srcOrd="1" destOrd="0" presId="urn:microsoft.com/office/officeart/2005/8/layout/hierarchy1"/>
    <dgm:cxn modelId="{36F7AF1D-50F0-4AAD-A6C1-E31CF8681564}" type="presParOf" srcId="{6920CF0A-BDE7-4DC9-92A7-D56CC24B5548}" destId="{9716755A-F17B-4DFD-AAC5-666CF6A39C6D}" srcOrd="1" destOrd="0" presId="urn:microsoft.com/office/officeart/2005/8/layout/hierarchy1"/>
    <dgm:cxn modelId="{9627630E-B079-4851-80BA-1C507D52CC3D}" type="presParOf" srcId="{9716755A-F17B-4DFD-AAC5-666CF6A39C6D}" destId="{E32BA240-4D21-453D-B4B0-A0954D01C8BC}" srcOrd="0" destOrd="0" presId="urn:microsoft.com/office/officeart/2005/8/layout/hierarchy1"/>
    <dgm:cxn modelId="{B2F67F90-0BC7-40D9-917F-CAC26DD6BCE5}" type="presParOf" srcId="{9716755A-F17B-4DFD-AAC5-666CF6A39C6D}" destId="{730340BB-6845-43C8-A3A4-81531A73BD49}" srcOrd="1" destOrd="0" presId="urn:microsoft.com/office/officeart/2005/8/layout/hierarchy1"/>
    <dgm:cxn modelId="{F202405B-0C7A-4544-BCF6-29B6BC4A5F17}" type="presParOf" srcId="{730340BB-6845-43C8-A3A4-81531A73BD49}" destId="{A23689DB-3B42-41C1-82D4-C58CF7186F95}" srcOrd="0" destOrd="0" presId="urn:microsoft.com/office/officeart/2005/8/layout/hierarchy1"/>
    <dgm:cxn modelId="{6275A53B-6AA9-40D1-8607-3FC4471E0476}" type="presParOf" srcId="{A23689DB-3B42-41C1-82D4-C58CF7186F95}" destId="{1CDC08B6-034B-484E-B4A1-5AF5717DAED5}" srcOrd="0" destOrd="0" presId="urn:microsoft.com/office/officeart/2005/8/layout/hierarchy1"/>
    <dgm:cxn modelId="{9203E58C-1181-4155-B9C3-C378B3E42306}" type="presParOf" srcId="{A23689DB-3B42-41C1-82D4-C58CF7186F95}" destId="{B544FC80-1F25-4C39-82ED-35D4352772EC}" srcOrd="1" destOrd="0" presId="urn:microsoft.com/office/officeart/2005/8/layout/hierarchy1"/>
    <dgm:cxn modelId="{3F09402F-7CA1-42C6-8195-075D6DC80CD7}" type="presParOf" srcId="{730340BB-6845-43C8-A3A4-81531A73BD49}" destId="{D8A30815-8ABE-4A01-92BD-13FECEAB06C1}" srcOrd="1" destOrd="0" presId="urn:microsoft.com/office/officeart/2005/8/layout/hierarchy1"/>
    <dgm:cxn modelId="{DA148984-8CB2-4E36-9681-6A2C9C95408F}" type="presParOf" srcId="{9716755A-F17B-4DFD-AAC5-666CF6A39C6D}" destId="{ED4A3ED6-BC13-4DBD-AC08-AED264ACE28E}" srcOrd="2" destOrd="0" presId="urn:microsoft.com/office/officeart/2005/8/layout/hierarchy1"/>
    <dgm:cxn modelId="{61908E2B-DADA-4B1D-B33B-38A7FFB2E5B8}" type="presParOf" srcId="{9716755A-F17B-4DFD-AAC5-666CF6A39C6D}" destId="{AF99D37C-1037-4491-A7E9-82B1D6580796}" srcOrd="3" destOrd="0" presId="urn:microsoft.com/office/officeart/2005/8/layout/hierarchy1"/>
    <dgm:cxn modelId="{AF5530D3-C093-4749-BBB9-DD330138A270}" type="presParOf" srcId="{AF99D37C-1037-4491-A7E9-82B1D6580796}" destId="{51077AD3-4722-42DB-B406-96BC16CCB991}" srcOrd="0" destOrd="0" presId="urn:microsoft.com/office/officeart/2005/8/layout/hierarchy1"/>
    <dgm:cxn modelId="{478483E0-F640-4B86-8681-DBC5032BEF5A}" type="presParOf" srcId="{51077AD3-4722-42DB-B406-96BC16CCB991}" destId="{84DF9FE5-9C88-4D71-8B52-7E2D145EA984}" srcOrd="0" destOrd="0" presId="urn:microsoft.com/office/officeart/2005/8/layout/hierarchy1"/>
    <dgm:cxn modelId="{6559A147-E019-4B74-9BF1-8A150E4BB54E}" type="presParOf" srcId="{51077AD3-4722-42DB-B406-96BC16CCB991}" destId="{234729BD-9A9A-4B7C-93DE-E8C73553F6C4}" srcOrd="1" destOrd="0" presId="urn:microsoft.com/office/officeart/2005/8/layout/hierarchy1"/>
    <dgm:cxn modelId="{1B23FA7E-4AAF-4594-9D88-7E579791ADD6}" type="presParOf" srcId="{AF99D37C-1037-4491-A7E9-82B1D6580796}" destId="{992DED7D-EC19-41DA-9334-C0CD24B5FBF5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7117F0E-8F53-4D01-A0AA-4A09C01D1D75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UA"/>
        </a:p>
      </dgm:t>
    </dgm:pt>
    <dgm:pt modelId="{3E1978FC-1BB9-40BE-8628-9FDA2A770B7E}">
      <dgm:prSet phldrT="[Текст]"/>
      <dgm:spPr/>
      <dgm:t>
        <a:bodyPr/>
        <a:lstStyle/>
        <a:p>
          <a:r>
            <a:rPr lang="ru-RU" dirty="0" err="1"/>
            <a:t>Екологічні</a:t>
          </a:r>
          <a:r>
            <a:rPr lang="ru-RU" dirty="0"/>
            <a:t> </a:t>
          </a:r>
          <a:r>
            <a:rPr lang="ru-RU" dirty="0" err="1"/>
            <a:t>фактори</a:t>
          </a:r>
          <a:endParaRPr lang="ru-UA" dirty="0"/>
        </a:p>
      </dgm:t>
    </dgm:pt>
    <dgm:pt modelId="{FF4266A5-6A4D-4E01-9896-71E1E94312EF}" type="parTrans" cxnId="{BE11D238-0E72-4C1B-8508-114425B08C06}">
      <dgm:prSet/>
      <dgm:spPr/>
      <dgm:t>
        <a:bodyPr/>
        <a:lstStyle/>
        <a:p>
          <a:endParaRPr lang="ru-UA"/>
        </a:p>
      </dgm:t>
    </dgm:pt>
    <dgm:pt modelId="{E6EDEC26-93C1-4B1D-A377-C4EC880AA710}" type="sibTrans" cxnId="{BE11D238-0E72-4C1B-8508-114425B08C06}">
      <dgm:prSet/>
      <dgm:spPr/>
      <dgm:t>
        <a:bodyPr/>
        <a:lstStyle/>
        <a:p>
          <a:endParaRPr lang="ru-UA"/>
        </a:p>
      </dgm:t>
    </dgm:pt>
    <dgm:pt modelId="{95822D69-89F1-4717-A55D-555BBAA20B33}">
      <dgm:prSet phldrT="[Текст]"/>
      <dgm:spPr/>
      <dgm:t>
        <a:bodyPr/>
        <a:lstStyle/>
        <a:p>
          <a:r>
            <a:rPr lang="uk-UA" dirty="0"/>
            <a:t>провідні</a:t>
          </a:r>
          <a:endParaRPr lang="ru-UA" dirty="0"/>
        </a:p>
      </dgm:t>
    </dgm:pt>
    <dgm:pt modelId="{59B9F58D-2119-44A2-A211-7949140DD1DC}" type="parTrans" cxnId="{6261F74B-3203-4587-BEC8-CFB9AEAEAE44}">
      <dgm:prSet/>
      <dgm:spPr/>
      <dgm:t>
        <a:bodyPr/>
        <a:lstStyle/>
        <a:p>
          <a:endParaRPr lang="ru-UA"/>
        </a:p>
      </dgm:t>
    </dgm:pt>
    <dgm:pt modelId="{E42E962C-6B12-4218-A8FE-91A620FB6BA3}" type="sibTrans" cxnId="{6261F74B-3203-4587-BEC8-CFB9AEAEAE44}">
      <dgm:prSet/>
      <dgm:spPr/>
      <dgm:t>
        <a:bodyPr/>
        <a:lstStyle/>
        <a:p>
          <a:endParaRPr lang="ru-UA"/>
        </a:p>
      </dgm:t>
    </dgm:pt>
    <dgm:pt modelId="{C6B7C4FC-51A1-4E80-A40D-468313EE945C}">
      <dgm:prSet phldrT="[Текст]"/>
      <dgm:spPr/>
      <dgm:t>
        <a:bodyPr/>
        <a:lstStyle/>
        <a:p>
          <a:r>
            <a:rPr lang="uk-UA" dirty="0"/>
            <a:t>другорядні</a:t>
          </a:r>
          <a:endParaRPr lang="ru-UA" dirty="0"/>
        </a:p>
      </dgm:t>
    </dgm:pt>
    <dgm:pt modelId="{25A9C464-3D8C-43A8-8821-4FF20A1B98E7}" type="parTrans" cxnId="{DCF67F0E-35C4-46B9-BC57-7F9FB5046DD1}">
      <dgm:prSet/>
      <dgm:spPr/>
      <dgm:t>
        <a:bodyPr/>
        <a:lstStyle/>
        <a:p>
          <a:endParaRPr lang="ru-UA"/>
        </a:p>
      </dgm:t>
    </dgm:pt>
    <dgm:pt modelId="{BDE8C753-EE6D-4806-9853-1D98215776DD}" type="sibTrans" cxnId="{DCF67F0E-35C4-46B9-BC57-7F9FB5046DD1}">
      <dgm:prSet/>
      <dgm:spPr/>
      <dgm:t>
        <a:bodyPr/>
        <a:lstStyle/>
        <a:p>
          <a:endParaRPr lang="ru-UA"/>
        </a:p>
      </dgm:t>
    </dgm:pt>
    <dgm:pt modelId="{8AB9D574-3DBB-482A-B3B9-61B952DF707E}" type="pres">
      <dgm:prSet presAssocID="{47117F0E-8F53-4D01-A0AA-4A09C01D1D7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6920CF0A-BDE7-4DC9-92A7-D56CC24B5548}" type="pres">
      <dgm:prSet presAssocID="{3E1978FC-1BB9-40BE-8628-9FDA2A770B7E}" presName="hierRoot1" presStyleCnt="0"/>
      <dgm:spPr/>
    </dgm:pt>
    <dgm:pt modelId="{D1E721AD-DE93-41FD-851B-6C9418D6F7A9}" type="pres">
      <dgm:prSet presAssocID="{3E1978FC-1BB9-40BE-8628-9FDA2A770B7E}" presName="composite" presStyleCnt="0"/>
      <dgm:spPr/>
    </dgm:pt>
    <dgm:pt modelId="{AB80B104-7D87-4613-A2BB-4AFAAB1E195B}" type="pres">
      <dgm:prSet presAssocID="{3E1978FC-1BB9-40BE-8628-9FDA2A770B7E}" presName="background" presStyleLbl="node0" presStyleIdx="0" presStyleCnt="1"/>
      <dgm:spPr/>
    </dgm:pt>
    <dgm:pt modelId="{CB79FABF-C1D4-43DA-8DB0-01C6E716590F}" type="pres">
      <dgm:prSet presAssocID="{3E1978FC-1BB9-40BE-8628-9FDA2A770B7E}" presName="text" presStyleLbl="fgAcc0" presStyleIdx="0" presStyleCnt="1" custLinFactNeighborX="-8188" custLinFactNeighborY="1433">
        <dgm:presLayoutVars>
          <dgm:chPref val="3"/>
        </dgm:presLayoutVars>
      </dgm:prSet>
      <dgm:spPr/>
    </dgm:pt>
    <dgm:pt modelId="{9716755A-F17B-4DFD-AAC5-666CF6A39C6D}" type="pres">
      <dgm:prSet presAssocID="{3E1978FC-1BB9-40BE-8628-9FDA2A770B7E}" presName="hierChild2" presStyleCnt="0"/>
      <dgm:spPr/>
    </dgm:pt>
    <dgm:pt modelId="{E32BA240-4D21-453D-B4B0-A0954D01C8BC}" type="pres">
      <dgm:prSet presAssocID="{59B9F58D-2119-44A2-A211-7949140DD1DC}" presName="Name10" presStyleLbl="parChTrans1D2" presStyleIdx="0" presStyleCnt="2"/>
      <dgm:spPr/>
    </dgm:pt>
    <dgm:pt modelId="{730340BB-6845-43C8-A3A4-81531A73BD49}" type="pres">
      <dgm:prSet presAssocID="{95822D69-89F1-4717-A55D-555BBAA20B33}" presName="hierRoot2" presStyleCnt="0"/>
      <dgm:spPr/>
    </dgm:pt>
    <dgm:pt modelId="{A23689DB-3B42-41C1-82D4-C58CF7186F95}" type="pres">
      <dgm:prSet presAssocID="{95822D69-89F1-4717-A55D-555BBAA20B33}" presName="composite2" presStyleCnt="0"/>
      <dgm:spPr/>
    </dgm:pt>
    <dgm:pt modelId="{1CDC08B6-034B-484E-B4A1-5AF5717DAED5}" type="pres">
      <dgm:prSet presAssocID="{95822D69-89F1-4717-A55D-555BBAA20B33}" presName="background2" presStyleLbl="node2" presStyleIdx="0" presStyleCnt="2"/>
      <dgm:spPr/>
    </dgm:pt>
    <dgm:pt modelId="{B544FC80-1F25-4C39-82ED-35D4352772EC}" type="pres">
      <dgm:prSet presAssocID="{95822D69-89F1-4717-A55D-555BBAA20B33}" presName="text2" presStyleLbl="fgAcc2" presStyleIdx="0" presStyleCnt="2">
        <dgm:presLayoutVars>
          <dgm:chPref val="3"/>
        </dgm:presLayoutVars>
      </dgm:prSet>
      <dgm:spPr/>
    </dgm:pt>
    <dgm:pt modelId="{D8A30815-8ABE-4A01-92BD-13FECEAB06C1}" type="pres">
      <dgm:prSet presAssocID="{95822D69-89F1-4717-A55D-555BBAA20B33}" presName="hierChild3" presStyleCnt="0"/>
      <dgm:spPr/>
    </dgm:pt>
    <dgm:pt modelId="{ED4A3ED6-BC13-4DBD-AC08-AED264ACE28E}" type="pres">
      <dgm:prSet presAssocID="{25A9C464-3D8C-43A8-8821-4FF20A1B98E7}" presName="Name10" presStyleLbl="parChTrans1D2" presStyleIdx="1" presStyleCnt="2"/>
      <dgm:spPr/>
    </dgm:pt>
    <dgm:pt modelId="{AF99D37C-1037-4491-A7E9-82B1D6580796}" type="pres">
      <dgm:prSet presAssocID="{C6B7C4FC-51A1-4E80-A40D-468313EE945C}" presName="hierRoot2" presStyleCnt="0"/>
      <dgm:spPr/>
    </dgm:pt>
    <dgm:pt modelId="{51077AD3-4722-42DB-B406-96BC16CCB991}" type="pres">
      <dgm:prSet presAssocID="{C6B7C4FC-51A1-4E80-A40D-468313EE945C}" presName="composite2" presStyleCnt="0"/>
      <dgm:spPr/>
    </dgm:pt>
    <dgm:pt modelId="{84DF9FE5-9C88-4D71-8B52-7E2D145EA984}" type="pres">
      <dgm:prSet presAssocID="{C6B7C4FC-51A1-4E80-A40D-468313EE945C}" presName="background2" presStyleLbl="node2" presStyleIdx="1" presStyleCnt="2"/>
      <dgm:spPr/>
    </dgm:pt>
    <dgm:pt modelId="{234729BD-9A9A-4B7C-93DE-E8C73553F6C4}" type="pres">
      <dgm:prSet presAssocID="{C6B7C4FC-51A1-4E80-A40D-468313EE945C}" presName="text2" presStyleLbl="fgAcc2" presStyleIdx="1" presStyleCnt="2" custLinFactNeighborX="-2117" custLinFactNeighborY="-12038">
        <dgm:presLayoutVars>
          <dgm:chPref val="3"/>
        </dgm:presLayoutVars>
      </dgm:prSet>
      <dgm:spPr/>
    </dgm:pt>
    <dgm:pt modelId="{992DED7D-EC19-41DA-9334-C0CD24B5FBF5}" type="pres">
      <dgm:prSet presAssocID="{C6B7C4FC-51A1-4E80-A40D-468313EE945C}" presName="hierChild3" presStyleCnt="0"/>
      <dgm:spPr/>
    </dgm:pt>
  </dgm:ptLst>
  <dgm:cxnLst>
    <dgm:cxn modelId="{DCF67F0E-35C4-46B9-BC57-7F9FB5046DD1}" srcId="{3E1978FC-1BB9-40BE-8628-9FDA2A770B7E}" destId="{C6B7C4FC-51A1-4E80-A40D-468313EE945C}" srcOrd="1" destOrd="0" parTransId="{25A9C464-3D8C-43A8-8821-4FF20A1B98E7}" sibTransId="{BDE8C753-EE6D-4806-9853-1D98215776DD}"/>
    <dgm:cxn modelId="{DCE2711D-2E26-4CFF-A44C-1D8CB477534F}" type="presOf" srcId="{25A9C464-3D8C-43A8-8821-4FF20A1B98E7}" destId="{ED4A3ED6-BC13-4DBD-AC08-AED264ACE28E}" srcOrd="0" destOrd="0" presId="urn:microsoft.com/office/officeart/2005/8/layout/hierarchy1"/>
    <dgm:cxn modelId="{7938221E-F406-4028-9549-56E56882E431}" type="presOf" srcId="{59B9F58D-2119-44A2-A211-7949140DD1DC}" destId="{E32BA240-4D21-453D-B4B0-A0954D01C8BC}" srcOrd="0" destOrd="0" presId="urn:microsoft.com/office/officeart/2005/8/layout/hierarchy1"/>
    <dgm:cxn modelId="{BE11D238-0E72-4C1B-8508-114425B08C06}" srcId="{47117F0E-8F53-4D01-A0AA-4A09C01D1D75}" destId="{3E1978FC-1BB9-40BE-8628-9FDA2A770B7E}" srcOrd="0" destOrd="0" parTransId="{FF4266A5-6A4D-4E01-9896-71E1E94312EF}" sibTransId="{E6EDEC26-93C1-4B1D-A377-C4EC880AA710}"/>
    <dgm:cxn modelId="{10ABC061-D31F-4FE8-9229-994AE7AEF004}" type="presOf" srcId="{3E1978FC-1BB9-40BE-8628-9FDA2A770B7E}" destId="{CB79FABF-C1D4-43DA-8DB0-01C6E716590F}" srcOrd="0" destOrd="0" presId="urn:microsoft.com/office/officeart/2005/8/layout/hierarchy1"/>
    <dgm:cxn modelId="{6261F74B-3203-4587-BEC8-CFB9AEAEAE44}" srcId="{3E1978FC-1BB9-40BE-8628-9FDA2A770B7E}" destId="{95822D69-89F1-4717-A55D-555BBAA20B33}" srcOrd="0" destOrd="0" parTransId="{59B9F58D-2119-44A2-A211-7949140DD1DC}" sibTransId="{E42E962C-6B12-4218-A8FE-91A620FB6BA3}"/>
    <dgm:cxn modelId="{C9A32A51-75C5-4AE4-9672-16B51E4DB419}" type="presOf" srcId="{47117F0E-8F53-4D01-A0AA-4A09C01D1D75}" destId="{8AB9D574-3DBB-482A-B3B9-61B952DF707E}" srcOrd="0" destOrd="0" presId="urn:microsoft.com/office/officeart/2005/8/layout/hierarchy1"/>
    <dgm:cxn modelId="{72FFBE92-8BA3-4A59-B03C-D7F8AE4493AD}" type="presOf" srcId="{95822D69-89F1-4717-A55D-555BBAA20B33}" destId="{B544FC80-1F25-4C39-82ED-35D4352772EC}" srcOrd="0" destOrd="0" presId="urn:microsoft.com/office/officeart/2005/8/layout/hierarchy1"/>
    <dgm:cxn modelId="{8BF250E5-74A7-468F-95F9-A881EC7DAB57}" type="presOf" srcId="{C6B7C4FC-51A1-4E80-A40D-468313EE945C}" destId="{234729BD-9A9A-4B7C-93DE-E8C73553F6C4}" srcOrd="0" destOrd="0" presId="urn:microsoft.com/office/officeart/2005/8/layout/hierarchy1"/>
    <dgm:cxn modelId="{C76FB02C-A98B-4B50-ACB2-62692F798FC0}" type="presParOf" srcId="{8AB9D574-3DBB-482A-B3B9-61B952DF707E}" destId="{6920CF0A-BDE7-4DC9-92A7-D56CC24B5548}" srcOrd="0" destOrd="0" presId="urn:microsoft.com/office/officeart/2005/8/layout/hierarchy1"/>
    <dgm:cxn modelId="{F90B502F-FC78-458C-B58D-2E01B0F001F0}" type="presParOf" srcId="{6920CF0A-BDE7-4DC9-92A7-D56CC24B5548}" destId="{D1E721AD-DE93-41FD-851B-6C9418D6F7A9}" srcOrd="0" destOrd="0" presId="urn:microsoft.com/office/officeart/2005/8/layout/hierarchy1"/>
    <dgm:cxn modelId="{F6FAAC8F-0B97-4B51-9FB2-224A3D267507}" type="presParOf" srcId="{D1E721AD-DE93-41FD-851B-6C9418D6F7A9}" destId="{AB80B104-7D87-4613-A2BB-4AFAAB1E195B}" srcOrd="0" destOrd="0" presId="urn:microsoft.com/office/officeart/2005/8/layout/hierarchy1"/>
    <dgm:cxn modelId="{6B448204-4F4A-4226-AEFB-9796777EFE38}" type="presParOf" srcId="{D1E721AD-DE93-41FD-851B-6C9418D6F7A9}" destId="{CB79FABF-C1D4-43DA-8DB0-01C6E716590F}" srcOrd="1" destOrd="0" presId="urn:microsoft.com/office/officeart/2005/8/layout/hierarchy1"/>
    <dgm:cxn modelId="{36F7AF1D-50F0-4AAD-A6C1-E31CF8681564}" type="presParOf" srcId="{6920CF0A-BDE7-4DC9-92A7-D56CC24B5548}" destId="{9716755A-F17B-4DFD-AAC5-666CF6A39C6D}" srcOrd="1" destOrd="0" presId="urn:microsoft.com/office/officeart/2005/8/layout/hierarchy1"/>
    <dgm:cxn modelId="{9627630E-B079-4851-80BA-1C507D52CC3D}" type="presParOf" srcId="{9716755A-F17B-4DFD-AAC5-666CF6A39C6D}" destId="{E32BA240-4D21-453D-B4B0-A0954D01C8BC}" srcOrd="0" destOrd="0" presId="urn:microsoft.com/office/officeart/2005/8/layout/hierarchy1"/>
    <dgm:cxn modelId="{B2F67F90-0BC7-40D9-917F-CAC26DD6BCE5}" type="presParOf" srcId="{9716755A-F17B-4DFD-AAC5-666CF6A39C6D}" destId="{730340BB-6845-43C8-A3A4-81531A73BD49}" srcOrd="1" destOrd="0" presId="urn:microsoft.com/office/officeart/2005/8/layout/hierarchy1"/>
    <dgm:cxn modelId="{F202405B-0C7A-4544-BCF6-29B6BC4A5F17}" type="presParOf" srcId="{730340BB-6845-43C8-A3A4-81531A73BD49}" destId="{A23689DB-3B42-41C1-82D4-C58CF7186F95}" srcOrd="0" destOrd="0" presId="urn:microsoft.com/office/officeart/2005/8/layout/hierarchy1"/>
    <dgm:cxn modelId="{6275A53B-6AA9-40D1-8607-3FC4471E0476}" type="presParOf" srcId="{A23689DB-3B42-41C1-82D4-C58CF7186F95}" destId="{1CDC08B6-034B-484E-B4A1-5AF5717DAED5}" srcOrd="0" destOrd="0" presId="urn:microsoft.com/office/officeart/2005/8/layout/hierarchy1"/>
    <dgm:cxn modelId="{9203E58C-1181-4155-B9C3-C378B3E42306}" type="presParOf" srcId="{A23689DB-3B42-41C1-82D4-C58CF7186F95}" destId="{B544FC80-1F25-4C39-82ED-35D4352772EC}" srcOrd="1" destOrd="0" presId="urn:microsoft.com/office/officeart/2005/8/layout/hierarchy1"/>
    <dgm:cxn modelId="{3F09402F-7CA1-42C6-8195-075D6DC80CD7}" type="presParOf" srcId="{730340BB-6845-43C8-A3A4-81531A73BD49}" destId="{D8A30815-8ABE-4A01-92BD-13FECEAB06C1}" srcOrd="1" destOrd="0" presId="urn:microsoft.com/office/officeart/2005/8/layout/hierarchy1"/>
    <dgm:cxn modelId="{DA148984-8CB2-4E36-9681-6A2C9C95408F}" type="presParOf" srcId="{9716755A-F17B-4DFD-AAC5-666CF6A39C6D}" destId="{ED4A3ED6-BC13-4DBD-AC08-AED264ACE28E}" srcOrd="2" destOrd="0" presId="urn:microsoft.com/office/officeart/2005/8/layout/hierarchy1"/>
    <dgm:cxn modelId="{61908E2B-DADA-4B1D-B33B-38A7FFB2E5B8}" type="presParOf" srcId="{9716755A-F17B-4DFD-AAC5-666CF6A39C6D}" destId="{AF99D37C-1037-4491-A7E9-82B1D6580796}" srcOrd="3" destOrd="0" presId="urn:microsoft.com/office/officeart/2005/8/layout/hierarchy1"/>
    <dgm:cxn modelId="{AF5530D3-C093-4749-BBB9-DD330138A270}" type="presParOf" srcId="{AF99D37C-1037-4491-A7E9-82B1D6580796}" destId="{51077AD3-4722-42DB-B406-96BC16CCB991}" srcOrd="0" destOrd="0" presId="urn:microsoft.com/office/officeart/2005/8/layout/hierarchy1"/>
    <dgm:cxn modelId="{478483E0-F640-4B86-8681-DBC5032BEF5A}" type="presParOf" srcId="{51077AD3-4722-42DB-B406-96BC16CCB991}" destId="{84DF9FE5-9C88-4D71-8B52-7E2D145EA984}" srcOrd="0" destOrd="0" presId="urn:microsoft.com/office/officeart/2005/8/layout/hierarchy1"/>
    <dgm:cxn modelId="{6559A147-E019-4B74-9BF1-8A150E4BB54E}" type="presParOf" srcId="{51077AD3-4722-42DB-B406-96BC16CCB991}" destId="{234729BD-9A9A-4B7C-93DE-E8C73553F6C4}" srcOrd="1" destOrd="0" presId="urn:microsoft.com/office/officeart/2005/8/layout/hierarchy1"/>
    <dgm:cxn modelId="{1B23FA7E-4AAF-4594-9D88-7E579791ADD6}" type="presParOf" srcId="{AF99D37C-1037-4491-A7E9-82B1D6580796}" destId="{992DED7D-EC19-41DA-9334-C0CD24B5FBF5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7117F0E-8F53-4D01-A0AA-4A09C01D1D75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UA"/>
        </a:p>
      </dgm:t>
    </dgm:pt>
    <dgm:pt modelId="{3E1978FC-1BB9-40BE-8628-9FDA2A770B7E}">
      <dgm:prSet phldrT="[Текст]"/>
      <dgm:spPr/>
      <dgm:t>
        <a:bodyPr/>
        <a:lstStyle/>
        <a:p>
          <a:r>
            <a:rPr lang="ru-RU" dirty="0" err="1"/>
            <a:t>Екологічні</a:t>
          </a:r>
          <a:r>
            <a:rPr lang="ru-RU" dirty="0"/>
            <a:t> </a:t>
          </a:r>
          <a:r>
            <a:rPr lang="ru-RU" dirty="0" err="1"/>
            <a:t>фактори</a:t>
          </a:r>
          <a:endParaRPr lang="ru-UA" dirty="0"/>
        </a:p>
      </dgm:t>
    </dgm:pt>
    <dgm:pt modelId="{FF4266A5-6A4D-4E01-9896-71E1E94312EF}" type="parTrans" cxnId="{BE11D238-0E72-4C1B-8508-114425B08C06}">
      <dgm:prSet/>
      <dgm:spPr/>
      <dgm:t>
        <a:bodyPr/>
        <a:lstStyle/>
        <a:p>
          <a:endParaRPr lang="ru-UA"/>
        </a:p>
      </dgm:t>
    </dgm:pt>
    <dgm:pt modelId="{E6EDEC26-93C1-4B1D-A377-C4EC880AA710}" type="sibTrans" cxnId="{BE11D238-0E72-4C1B-8508-114425B08C06}">
      <dgm:prSet/>
      <dgm:spPr/>
      <dgm:t>
        <a:bodyPr/>
        <a:lstStyle/>
        <a:p>
          <a:endParaRPr lang="ru-UA"/>
        </a:p>
      </dgm:t>
    </dgm:pt>
    <dgm:pt modelId="{95822D69-89F1-4717-A55D-555BBAA20B33}">
      <dgm:prSet phldrT="[Текст]"/>
      <dgm:spPr/>
      <dgm:t>
        <a:bodyPr/>
        <a:lstStyle/>
        <a:p>
          <a:r>
            <a:rPr lang="uk-UA" dirty="0"/>
            <a:t>екзогенні</a:t>
          </a:r>
          <a:endParaRPr lang="ru-UA" dirty="0"/>
        </a:p>
      </dgm:t>
    </dgm:pt>
    <dgm:pt modelId="{59B9F58D-2119-44A2-A211-7949140DD1DC}" type="parTrans" cxnId="{6261F74B-3203-4587-BEC8-CFB9AEAEAE44}">
      <dgm:prSet/>
      <dgm:spPr/>
      <dgm:t>
        <a:bodyPr/>
        <a:lstStyle/>
        <a:p>
          <a:endParaRPr lang="ru-UA"/>
        </a:p>
      </dgm:t>
    </dgm:pt>
    <dgm:pt modelId="{E42E962C-6B12-4218-A8FE-91A620FB6BA3}" type="sibTrans" cxnId="{6261F74B-3203-4587-BEC8-CFB9AEAEAE44}">
      <dgm:prSet/>
      <dgm:spPr/>
      <dgm:t>
        <a:bodyPr/>
        <a:lstStyle/>
        <a:p>
          <a:endParaRPr lang="ru-UA"/>
        </a:p>
      </dgm:t>
    </dgm:pt>
    <dgm:pt modelId="{C6B7C4FC-51A1-4E80-A40D-468313EE945C}">
      <dgm:prSet phldrT="[Текст]"/>
      <dgm:spPr/>
      <dgm:t>
        <a:bodyPr/>
        <a:lstStyle/>
        <a:p>
          <a:r>
            <a:rPr lang="uk-UA" dirty="0"/>
            <a:t>ендогенні</a:t>
          </a:r>
          <a:endParaRPr lang="ru-UA" dirty="0"/>
        </a:p>
      </dgm:t>
    </dgm:pt>
    <dgm:pt modelId="{25A9C464-3D8C-43A8-8821-4FF20A1B98E7}" type="parTrans" cxnId="{DCF67F0E-35C4-46B9-BC57-7F9FB5046DD1}">
      <dgm:prSet/>
      <dgm:spPr/>
      <dgm:t>
        <a:bodyPr/>
        <a:lstStyle/>
        <a:p>
          <a:endParaRPr lang="ru-UA"/>
        </a:p>
      </dgm:t>
    </dgm:pt>
    <dgm:pt modelId="{BDE8C753-EE6D-4806-9853-1D98215776DD}" type="sibTrans" cxnId="{DCF67F0E-35C4-46B9-BC57-7F9FB5046DD1}">
      <dgm:prSet/>
      <dgm:spPr/>
      <dgm:t>
        <a:bodyPr/>
        <a:lstStyle/>
        <a:p>
          <a:endParaRPr lang="ru-UA"/>
        </a:p>
      </dgm:t>
    </dgm:pt>
    <dgm:pt modelId="{8AB9D574-3DBB-482A-B3B9-61B952DF707E}" type="pres">
      <dgm:prSet presAssocID="{47117F0E-8F53-4D01-A0AA-4A09C01D1D7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6920CF0A-BDE7-4DC9-92A7-D56CC24B5548}" type="pres">
      <dgm:prSet presAssocID="{3E1978FC-1BB9-40BE-8628-9FDA2A770B7E}" presName="hierRoot1" presStyleCnt="0"/>
      <dgm:spPr/>
    </dgm:pt>
    <dgm:pt modelId="{D1E721AD-DE93-41FD-851B-6C9418D6F7A9}" type="pres">
      <dgm:prSet presAssocID="{3E1978FC-1BB9-40BE-8628-9FDA2A770B7E}" presName="composite" presStyleCnt="0"/>
      <dgm:spPr/>
    </dgm:pt>
    <dgm:pt modelId="{AB80B104-7D87-4613-A2BB-4AFAAB1E195B}" type="pres">
      <dgm:prSet presAssocID="{3E1978FC-1BB9-40BE-8628-9FDA2A770B7E}" presName="background" presStyleLbl="node0" presStyleIdx="0" presStyleCnt="1"/>
      <dgm:spPr/>
    </dgm:pt>
    <dgm:pt modelId="{CB79FABF-C1D4-43DA-8DB0-01C6E716590F}" type="pres">
      <dgm:prSet presAssocID="{3E1978FC-1BB9-40BE-8628-9FDA2A770B7E}" presName="text" presStyleLbl="fgAcc0" presStyleIdx="0" presStyleCnt="1">
        <dgm:presLayoutVars>
          <dgm:chPref val="3"/>
        </dgm:presLayoutVars>
      </dgm:prSet>
      <dgm:spPr/>
    </dgm:pt>
    <dgm:pt modelId="{9716755A-F17B-4DFD-AAC5-666CF6A39C6D}" type="pres">
      <dgm:prSet presAssocID="{3E1978FC-1BB9-40BE-8628-9FDA2A770B7E}" presName="hierChild2" presStyleCnt="0"/>
      <dgm:spPr/>
    </dgm:pt>
    <dgm:pt modelId="{E32BA240-4D21-453D-B4B0-A0954D01C8BC}" type="pres">
      <dgm:prSet presAssocID="{59B9F58D-2119-44A2-A211-7949140DD1DC}" presName="Name10" presStyleLbl="parChTrans1D2" presStyleIdx="0" presStyleCnt="2"/>
      <dgm:spPr/>
    </dgm:pt>
    <dgm:pt modelId="{730340BB-6845-43C8-A3A4-81531A73BD49}" type="pres">
      <dgm:prSet presAssocID="{95822D69-89F1-4717-A55D-555BBAA20B33}" presName="hierRoot2" presStyleCnt="0"/>
      <dgm:spPr/>
    </dgm:pt>
    <dgm:pt modelId="{A23689DB-3B42-41C1-82D4-C58CF7186F95}" type="pres">
      <dgm:prSet presAssocID="{95822D69-89F1-4717-A55D-555BBAA20B33}" presName="composite2" presStyleCnt="0"/>
      <dgm:spPr/>
    </dgm:pt>
    <dgm:pt modelId="{1CDC08B6-034B-484E-B4A1-5AF5717DAED5}" type="pres">
      <dgm:prSet presAssocID="{95822D69-89F1-4717-A55D-555BBAA20B33}" presName="background2" presStyleLbl="node2" presStyleIdx="0" presStyleCnt="2"/>
      <dgm:spPr/>
    </dgm:pt>
    <dgm:pt modelId="{B544FC80-1F25-4C39-82ED-35D4352772EC}" type="pres">
      <dgm:prSet presAssocID="{95822D69-89F1-4717-A55D-555BBAA20B33}" presName="text2" presStyleLbl="fgAcc2" presStyleIdx="0" presStyleCnt="2" custLinFactNeighborX="1360">
        <dgm:presLayoutVars>
          <dgm:chPref val="3"/>
        </dgm:presLayoutVars>
      </dgm:prSet>
      <dgm:spPr/>
    </dgm:pt>
    <dgm:pt modelId="{D8A30815-8ABE-4A01-92BD-13FECEAB06C1}" type="pres">
      <dgm:prSet presAssocID="{95822D69-89F1-4717-A55D-555BBAA20B33}" presName="hierChild3" presStyleCnt="0"/>
      <dgm:spPr/>
    </dgm:pt>
    <dgm:pt modelId="{ED4A3ED6-BC13-4DBD-AC08-AED264ACE28E}" type="pres">
      <dgm:prSet presAssocID="{25A9C464-3D8C-43A8-8821-4FF20A1B98E7}" presName="Name10" presStyleLbl="parChTrans1D2" presStyleIdx="1" presStyleCnt="2"/>
      <dgm:spPr/>
    </dgm:pt>
    <dgm:pt modelId="{AF99D37C-1037-4491-A7E9-82B1D6580796}" type="pres">
      <dgm:prSet presAssocID="{C6B7C4FC-51A1-4E80-A40D-468313EE945C}" presName="hierRoot2" presStyleCnt="0"/>
      <dgm:spPr/>
    </dgm:pt>
    <dgm:pt modelId="{51077AD3-4722-42DB-B406-96BC16CCB991}" type="pres">
      <dgm:prSet presAssocID="{C6B7C4FC-51A1-4E80-A40D-468313EE945C}" presName="composite2" presStyleCnt="0"/>
      <dgm:spPr/>
    </dgm:pt>
    <dgm:pt modelId="{84DF9FE5-9C88-4D71-8B52-7E2D145EA984}" type="pres">
      <dgm:prSet presAssocID="{C6B7C4FC-51A1-4E80-A40D-468313EE945C}" presName="background2" presStyleLbl="node2" presStyleIdx="1" presStyleCnt="2"/>
      <dgm:spPr/>
    </dgm:pt>
    <dgm:pt modelId="{234729BD-9A9A-4B7C-93DE-E8C73553F6C4}" type="pres">
      <dgm:prSet presAssocID="{C6B7C4FC-51A1-4E80-A40D-468313EE945C}" presName="text2" presStyleLbl="fgAcc2" presStyleIdx="1" presStyleCnt="2" custLinFactNeighborX="-2117" custLinFactNeighborY="-12038">
        <dgm:presLayoutVars>
          <dgm:chPref val="3"/>
        </dgm:presLayoutVars>
      </dgm:prSet>
      <dgm:spPr/>
    </dgm:pt>
    <dgm:pt modelId="{992DED7D-EC19-41DA-9334-C0CD24B5FBF5}" type="pres">
      <dgm:prSet presAssocID="{C6B7C4FC-51A1-4E80-A40D-468313EE945C}" presName="hierChild3" presStyleCnt="0"/>
      <dgm:spPr/>
    </dgm:pt>
  </dgm:ptLst>
  <dgm:cxnLst>
    <dgm:cxn modelId="{DCF67F0E-35C4-46B9-BC57-7F9FB5046DD1}" srcId="{3E1978FC-1BB9-40BE-8628-9FDA2A770B7E}" destId="{C6B7C4FC-51A1-4E80-A40D-468313EE945C}" srcOrd="1" destOrd="0" parTransId="{25A9C464-3D8C-43A8-8821-4FF20A1B98E7}" sibTransId="{BDE8C753-EE6D-4806-9853-1D98215776DD}"/>
    <dgm:cxn modelId="{DCE2711D-2E26-4CFF-A44C-1D8CB477534F}" type="presOf" srcId="{25A9C464-3D8C-43A8-8821-4FF20A1B98E7}" destId="{ED4A3ED6-BC13-4DBD-AC08-AED264ACE28E}" srcOrd="0" destOrd="0" presId="urn:microsoft.com/office/officeart/2005/8/layout/hierarchy1"/>
    <dgm:cxn modelId="{7938221E-F406-4028-9549-56E56882E431}" type="presOf" srcId="{59B9F58D-2119-44A2-A211-7949140DD1DC}" destId="{E32BA240-4D21-453D-B4B0-A0954D01C8BC}" srcOrd="0" destOrd="0" presId="urn:microsoft.com/office/officeart/2005/8/layout/hierarchy1"/>
    <dgm:cxn modelId="{BE11D238-0E72-4C1B-8508-114425B08C06}" srcId="{47117F0E-8F53-4D01-A0AA-4A09C01D1D75}" destId="{3E1978FC-1BB9-40BE-8628-9FDA2A770B7E}" srcOrd="0" destOrd="0" parTransId="{FF4266A5-6A4D-4E01-9896-71E1E94312EF}" sibTransId="{E6EDEC26-93C1-4B1D-A377-C4EC880AA710}"/>
    <dgm:cxn modelId="{10ABC061-D31F-4FE8-9229-994AE7AEF004}" type="presOf" srcId="{3E1978FC-1BB9-40BE-8628-9FDA2A770B7E}" destId="{CB79FABF-C1D4-43DA-8DB0-01C6E716590F}" srcOrd="0" destOrd="0" presId="urn:microsoft.com/office/officeart/2005/8/layout/hierarchy1"/>
    <dgm:cxn modelId="{6261F74B-3203-4587-BEC8-CFB9AEAEAE44}" srcId="{3E1978FC-1BB9-40BE-8628-9FDA2A770B7E}" destId="{95822D69-89F1-4717-A55D-555BBAA20B33}" srcOrd="0" destOrd="0" parTransId="{59B9F58D-2119-44A2-A211-7949140DD1DC}" sibTransId="{E42E962C-6B12-4218-A8FE-91A620FB6BA3}"/>
    <dgm:cxn modelId="{C9A32A51-75C5-4AE4-9672-16B51E4DB419}" type="presOf" srcId="{47117F0E-8F53-4D01-A0AA-4A09C01D1D75}" destId="{8AB9D574-3DBB-482A-B3B9-61B952DF707E}" srcOrd="0" destOrd="0" presId="urn:microsoft.com/office/officeart/2005/8/layout/hierarchy1"/>
    <dgm:cxn modelId="{72FFBE92-8BA3-4A59-B03C-D7F8AE4493AD}" type="presOf" srcId="{95822D69-89F1-4717-A55D-555BBAA20B33}" destId="{B544FC80-1F25-4C39-82ED-35D4352772EC}" srcOrd="0" destOrd="0" presId="urn:microsoft.com/office/officeart/2005/8/layout/hierarchy1"/>
    <dgm:cxn modelId="{8BF250E5-74A7-468F-95F9-A881EC7DAB57}" type="presOf" srcId="{C6B7C4FC-51A1-4E80-A40D-468313EE945C}" destId="{234729BD-9A9A-4B7C-93DE-E8C73553F6C4}" srcOrd="0" destOrd="0" presId="urn:microsoft.com/office/officeart/2005/8/layout/hierarchy1"/>
    <dgm:cxn modelId="{C76FB02C-A98B-4B50-ACB2-62692F798FC0}" type="presParOf" srcId="{8AB9D574-3DBB-482A-B3B9-61B952DF707E}" destId="{6920CF0A-BDE7-4DC9-92A7-D56CC24B5548}" srcOrd="0" destOrd="0" presId="urn:microsoft.com/office/officeart/2005/8/layout/hierarchy1"/>
    <dgm:cxn modelId="{F90B502F-FC78-458C-B58D-2E01B0F001F0}" type="presParOf" srcId="{6920CF0A-BDE7-4DC9-92A7-D56CC24B5548}" destId="{D1E721AD-DE93-41FD-851B-6C9418D6F7A9}" srcOrd="0" destOrd="0" presId="urn:microsoft.com/office/officeart/2005/8/layout/hierarchy1"/>
    <dgm:cxn modelId="{F6FAAC8F-0B97-4B51-9FB2-224A3D267507}" type="presParOf" srcId="{D1E721AD-DE93-41FD-851B-6C9418D6F7A9}" destId="{AB80B104-7D87-4613-A2BB-4AFAAB1E195B}" srcOrd="0" destOrd="0" presId="urn:microsoft.com/office/officeart/2005/8/layout/hierarchy1"/>
    <dgm:cxn modelId="{6B448204-4F4A-4226-AEFB-9796777EFE38}" type="presParOf" srcId="{D1E721AD-DE93-41FD-851B-6C9418D6F7A9}" destId="{CB79FABF-C1D4-43DA-8DB0-01C6E716590F}" srcOrd="1" destOrd="0" presId="urn:microsoft.com/office/officeart/2005/8/layout/hierarchy1"/>
    <dgm:cxn modelId="{36F7AF1D-50F0-4AAD-A6C1-E31CF8681564}" type="presParOf" srcId="{6920CF0A-BDE7-4DC9-92A7-D56CC24B5548}" destId="{9716755A-F17B-4DFD-AAC5-666CF6A39C6D}" srcOrd="1" destOrd="0" presId="urn:microsoft.com/office/officeart/2005/8/layout/hierarchy1"/>
    <dgm:cxn modelId="{9627630E-B079-4851-80BA-1C507D52CC3D}" type="presParOf" srcId="{9716755A-F17B-4DFD-AAC5-666CF6A39C6D}" destId="{E32BA240-4D21-453D-B4B0-A0954D01C8BC}" srcOrd="0" destOrd="0" presId="urn:microsoft.com/office/officeart/2005/8/layout/hierarchy1"/>
    <dgm:cxn modelId="{B2F67F90-0BC7-40D9-917F-CAC26DD6BCE5}" type="presParOf" srcId="{9716755A-F17B-4DFD-AAC5-666CF6A39C6D}" destId="{730340BB-6845-43C8-A3A4-81531A73BD49}" srcOrd="1" destOrd="0" presId="urn:microsoft.com/office/officeart/2005/8/layout/hierarchy1"/>
    <dgm:cxn modelId="{F202405B-0C7A-4544-BCF6-29B6BC4A5F17}" type="presParOf" srcId="{730340BB-6845-43C8-A3A4-81531A73BD49}" destId="{A23689DB-3B42-41C1-82D4-C58CF7186F95}" srcOrd="0" destOrd="0" presId="urn:microsoft.com/office/officeart/2005/8/layout/hierarchy1"/>
    <dgm:cxn modelId="{6275A53B-6AA9-40D1-8607-3FC4471E0476}" type="presParOf" srcId="{A23689DB-3B42-41C1-82D4-C58CF7186F95}" destId="{1CDC08B6-034B-484E-B4A1-5AF5717DAED5}" srcOrd="0" destOrd="0" presId="urn:microsoft.com/office/officeart/2005/8/layout/hierarchy1"/>
    <dgm:cxn modelId="{9203E58C-1181-4155-B9C3-C378B3E42306}" type="presParOf" srcId="{A23689DB-3B42-41C1-82D4-C58CF7186F95}" destId="{B544FC80-1F25-4C39-82ED-35D4352772EC}" srcOrd="1" destOrd="0" presId="urn:microsoft.com/office/officeart/2005/8/layout/hierarchy1"/>
    <dgm:cxn modelId="{3F09402F-7CA1-42C6-8195-075D6DC80CD7}" type="presParOf" srcId="{730340BB-6845-43C8-A3A4-81531A73BD49}" destId="{D8A30815-8ABE-4A01-92BD-13FECEAB06C1}" srcOrd="1" destOrd="0" presId="urn:microsoft.com/office/officeart/2005/8/layout/hierarchy1"/>
    <dgm:cxn modelId="{DA148984-8CB2-4E36-9681-6A2C9C95408F}" type="presParOf" srcId="{9716755A-F17B-4DFD-AAC5-666CF6A39C6D}" destId="{ED4A3ED6-BC13-4DBD-AC08-AED264ACE28E}" srcOrd="2" destOrd="0" presId="urn:microsoft.com/office/officeart/2005/8/layout/hierarchy1"/>
    <dgm:cxn modelId="{61908E2B-DADA-4B1D-B33B-38A7FFB2E5B8}" type="presParOf" srcId="{9716755A-F17B-4DFD-AAC5-666CF6A39C6D}" destId="{AF99D37C-1037-4491-A7E9-82B1D6580796}" srcOrd="3" destOrd="0" presId="urn:microsoft.com/office/officeart/2005/8/layout/hierarchy1"/>
    <dgm:cxn modelId="{AF5530D3-C093-4749-BBB9-DD330138A270}" type="presParOf" srcId="{AF99D37C-1037-4491-A7E9-82B1D6580796}" destId="{51077AD3-4722-42DB-B406-96BC16CCB991}" srcOrd="0" destOrd="0" presId="urn:microsoft.com/office/officeart/2005/8/layout/hierarchy1"/>
    <dgm:cxn modelId="{478483E0-F640-4B86-8681-DBC5032BEF5A}" type="presParOf" srcId="{51077AD3-4722-42DB-B406-96BC16CCB991}" destId="{84DF9FE5-9C88-4D71-8B52-7E2D145EA984}" srcOrd="0" destOrd="0" presId="urn:microsoft.com/office/officeart/2005/8/layout/hierarchy1"/>
    <dgm:cxn modelId="{6559A147-E019-4B74-9BF1-8A150E4BB54E}" type="presParOf" srcId="{51077AD3-4722-42DB-B406-96BC16CCB991}" destId="{234729BD-9A9A-4B7C-93DE-E8C73553F6C4}" srcOrd="1" destOrd="0" presId="urn:microsoft.com/office/officeart/2005/8/layout/hierarchy1"/>
    <dgm:cxn modelId="{1B23FA7E-4AAF-4594-9D88-7E579791ADD6}" type="presParOf" srcId="{AF99D37C-1037-4491-A7E9-82B1D6580796}" destId="{992DED7D-EC19-41DA-9334-C0CD24B5FBF5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4B9398-F442-45B4-A5B6-3C5C151862DF}">
      <dsp:nvSpPr>
        <dsp:cNvPr id="0" name=""/>
        <dsp:cNvSpPr/>
      </dsp:nvSpPr>
      <dsp:spPr>
        <a:xfrm>
          <a:off x="5411131" y="1964798"/>
          <a:ext cx="768837" cy="3658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9348"/>
              </a:lnTo>
              <a:lnTo>
                <a:pt x="768837" y="249348"/>
              </a:lnTo>
              <a:lnTo>
                <a:pt x="768837" y="36589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40E728-F135-4545-A71C-A843D2B41839}">
      <dsp:nvSpPr>
        <dsp:cNvPr id="0" name=""/>
        <dsp:cNvSpPr/>
      </dsp:nvSpPr>
      <dsp:spPr>
        <a:xfrm>
          <a:off x="4642293" y="1964798"/>
          <a:ext cx="768837" cy="365896"/>
        </a:xfrm>
        <a:custGeom>
          <a:avLst/>
          <a:gdLst/>
          <a:ahLst/>
          <a:cxnLst/>
          <a:rect l="0" t="0" r="0" b="0"/>
          <a:pathLst>
            <a:path>
              <a:moveTo>
                <a:pt x="768837" y="0"/>
              </a:moveTo>
              <a:lnTo>
                <a:pt x="768837" y="249348"/>
              </a:lnTo>
              <a:lnTo>
                <a:pt x="0" y="249348"/>
              </a:lnTo>
              <a:lnTo>
                <a:pt x="0" y="36589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4A3ED6-BC13-4DBD-AC08-AED264ACE28E}">
      <dsp:nvSpPr>
        <dsp:cNvPr id="0" name=""/>
        <dsp:cNvSpPr/>
      </dsp:nvSpPr>
      <dsp:spPr>
        <a:xfrm>
          <a:off x="3873455" y="800009"/>
          <a:ext cx="1537675" cy="3658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9348"/>
              </a:lnTo>
              <a:lnTo>
                <a:pt x="1537675" y="249348"/>
              </a:lnTo>
              <a:lnTo>
                <a:pt x="1537675" y="36589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B0F2EB-3B67-4E38-BC0A-40E1A87D7D0B}">
      <dsp:nvSpPr>
        <dsp:cNvPr id="0" name=""/>
        <dsp:cNvSpPr/>
      </dsp:nvSpPr>
      <dsp:spPr>
        <a:xfrm>
          <a:off x="2335780" y="1964798"/>
          <a:ext cx="768837" cy="3658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9348"/>
              </a:lnTo>
              <a:lnTo>
                <a:pt x="768837" y="249348"/>
              </a:lnTo>
              <a:lnTo>
                <a:pt x="768837" y="36589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E909E5-5A9D-4857-B479-E5B82401CF2A}">
      <dsp:nvSpPr>
        <dsp:cNvPr id="0" name=""/>
        <dsp:cNvSpPr/>
      </dsp:nvSpPr>
      <dsp:spPr>
        <a:xfrm>
          <a:off x="1566942" y="1964798"/>
          <a:ext cx="768837" cy="365896"/>
        </a:xfrm>
        <a:custGeom>
          <a:avLst/>
          <a:gdLst/>
          <a:ahLst/>
          <a:cxnLst/>
          <a:rect l="0" t="0" r="0" b="0"/>
          <a:pathLst>
            <a:path>
              <a:moveTo>
                <a:pt x="768837" y="0"/>
              </a:moveTo>
              <a:lnTo>
                <a:pt x="768837" y="249348"/>
              </a:lnTo>
              <a:lnTo>
                <a:pt x="0" y="249348"/>
              </a:lnTo>
              <a:lnTo>
                <a:pt x="0" y="36589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2BA240-4D21-453D-B4B0-A0954D01C8BC}">
      <dsp:nvSpPr>
        <dsp:cNvPr id="0" name=""/>
        <dsp:cNvSpPr/>
      </dsp:nvSpPr>
      <dsp:spPr>
        <a:xfrm>
          <a:off x="2335780" y="800009"/>
          <a:ext cx="1537675" cy="365896"/>
        </a:xfrm>
        <a:custGeom>
          <a:avLst/>
          <a:gdLst/>
          <a:ahLst/>
          <a:cxnLst/>
          <a:rect l="0" t="0" r="0" b="0"/>
          <a:pathLst>
            <a:path>
              <a:moveTo>
                <a:pt x="1537675" y="0"/>
              </a:moveTo>
              <a:lnTo>
                <a:pt x="1537675" y="249348"/>
              </a:lnTo>
              <a:lnTo>
                <a:pt x="0" y="249348"/>
              </a:lnTo>
              <a:lnTo>
                <a:pt x="0" y="36589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80B104-7D87-4613-A2BB-4AFAAB1E195B}">
      <dsp:nvSpPr>
        <dsp:cNvPr id="0" name=""/>
        <dsp:cNvSpPr/>
      </dsp:nvSpPr>
      <dsp:spPr>
        <a:xfrm>
          <a:off x="3244406" y="1117"/>
          <a:ext cx="1258098" cy="7988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79FABF-C1D4-43DA-8DB0-01C6E716590F}">
      <dsp:nvSpPr>
        <dsp:cNvPr id="0" name=""/>
        <dsp:cNvSpPr/>
      </dsp:nvSpPr>
      <dsp:spPr>
        <a:xfrm>
          <a:off x="3384195" y="133916"/>
          <a:ext cx="1258098" cy="7988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 dirty="0" err="1"/>
            <a:t>Екологічний</a:t>
          </a:r>
          <a:r>
            <a:rPr lang="ru-RU" sz="1500" kern="1200" dirty="0"/>
            <a:t> фактор</a:t>
          </a:r>
          <a:endParaRPr lang="ru-UA" sz="1500" kern="1200" dirty="0"/>
        </a:p>
      </dsp:txBody>
      <dsp:txXfrm>
        <a:off x="3407594" y="157315"/>
        <a:ext cx="1211300" cy="752094"/>
      </dsp:txXfrm>
    </dsp:sp>
    <dsp:sp modelId="{1CDC08B6-034B-484E-B4A1-5AF5717DAED5}">
      <dsp:nvSpPr>
        <dsp:cNvPr id="0" name=""/>
        <dsp:cNvSpPr/>
      </dsp:nvSpPr>
      <dsp:spPr>
        <a:xfrm>
          <a:off x="1706731" y="1165906"/>
          <a:ext cx="1258098" cy="7988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44FC80-1F25-4C39-82ED-35D4352772EC}">
      <dsp:nvSpPr>
        <dsp:cNvPr id="0" name=""/>
        <dsp:cNvSpPr/>
      </dsp:nvSpPr>
      <dsp:spPr>
        <a:xfrm>
          <a:off x="1846519" y="1298705"/>
          <a:ext cx="1258098" cy="7988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500" kern="1200" dirty="0"/>
            <a:t>Абіотичний</a:t>
          </a:r>
          <a:endParaRPr lang="ru-UA" sz="1500" kern="1200" dirty="0"/>
        </a:p>
      </dsp:txBody>
      <dsp:txXfrm>
        <a:off x="1869918" y="1322104"/>
        <a:ext cx="1211300" cy="752094"/>
      </dsp:txXfrm>
    </dsp:sp>
    <dsp:sp modelId="{9C3CFD96-151F-4D20-A0BB-4AAC63CA52F7}">
      <dsp:nvSpPr>
        <dsp:cNvPr id="0" name=""/>
        <dsp:cNvSpPr/>
      </dsp:nvSpPr>
      <dsp:spPr>
        <a:xfrm>
          <a:off x="937893" y="2330695"/>
          <a:ext cx="1258098" cy="7988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7D468B-A230-4918-BD5F-A9732C529ADA}">
      <dsp:nvSpPr>
        <dsp:cNvPr id="0" name=""/>
        <dsp:cNvSpPr/>
      </dsp:nvSpPr>
      <dsp:spPr>
        <a:xfrm>
          <a:off x="1077682" y="2463494"/>
          <a:ext cx="1258098" cy="7988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500" kern="1200" dirty="0"/>
            <a:t>Непрямі (зовнішні)</a:t>
          </a:r>
          <a:endParaRPr lang="ru-UA" sz="1500" kern="1200" dirty="0"/>
        </a:p>
      </dsp:txBody>
      <dsp:txXfrm>
        <a:off x="1101081" y="2486893"/>
        <a:ext cx="1211300" cy="752094"/>
      </dsp:txXfrm>
    </dsp:sp>
    <dsp:sp modelId="{D66F9299-DC1F-45B8-A217-94A82F18D0F2}">
      <dsp:nvSpPr>
        <dsp:cNvPr id="0" name=""/>
        <dsp:cNvSpPr/>
      </dsp:nvSpPr>
      <dsp:spPr>
        <a:xfrm>
          <a:off x="2475568" y="2330695"/>
          <a:ext cx="1258098" cy="7988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7C2CBA-FD77-4FB8-BD0A-BC9A5A9174A0}">
      <dsp:nvSpPr>
        <dsp:cNvPr id="0" name=""/>
        <dsp:cNvSpPr/>
      </dsp:nvSpPr>
      <dsp:spPr>
        <a:xfrm>
          <a:off x="2615357" y="2463494"/>
          <a:ext cx="1258098" cy="7988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500" kern="1200" dirty="0"/>
            <a:t>Прямі (внутрішні)</a:t>
          </a:r>
          <a:endParaRPr lang="ru-UA" sz="1500" kern="1200" dirty="0"/>
        </a:p>
      </dsp:txBody>
      <dsp:txXfrm>
        <a:off x="2638756" y="2486893"/>
        <a:ext cx="1211300" cy="752094"/>
      </dsp:txXfrm>
    </dsp:sp>
    <dsp:sp modelId="{84DF9FE5-9C88-4D71-8B52-7E2D145EA984}">
      <dsp:nvSpPr>
        <dsp:cNvPr id="0" name=""/>
        <dsp:cNvSpPr/>
      </dsp:nvSpPr>
      <dsp:spPr>
        <a:xfrm>
          <a:off x="4782082" y="1165906"/>
          <a:ext cx="1258098" cy="7988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4729BD-9A9A-4B7C-93DE-E8C73553F6C4}">
      <dsp:nvSpPr>
        <dsp:cNvPr id="0" name=""/>
        <dsp:cNvSpPr/>
      </dsp:nvSpPr>
      <dsp:spPr>
        <a:xfrm>
          <a:off x="4921870" y="1298705"/>
          <a:ext cx="1258098" cy="7988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500" kern="1200" dirty="0"/>
            <a:t>Біотичний</a:t>
          </a:r>
          <a:endParaRPr lang="ru-UA" sz="1500" kern="1200" dirty="0"/>
        </a:p>
      </dsp:txBody>
      <dsp:txXfrm>
        <a:off x="4945269" y="1322104"/>
        <a:ext cx="1211300" cy="752094"/>
      </dsp:txXfrm>
    </dsp:sp>
    <dsp:sp modelId="{564CD7A8-F200-46F3-BBE2-92045838C10F}">
      <dsp:nvSpPr>
        <dsp:cNvPr id="0" name=""/>
        <dsp:cNvSpPr/>
      </dsp:nvSpPr>
      <dsp:spPr>
        <a:xfrm>
          <a:off x="4013244" y="2330695"/>
          <a:ext cx="1258098" cy="7988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F6214A-17CE-4486-BB40-7EA256592C8E}">
      <dsp:nvSpPr>
        <dsp:cNvPr id="0" name=""/>
        <dsp:cNvSpPr/>
      </dsp:nvSpPr>
      <dsp:spPr>
        <a:xfrm>
          <a:off x="4153033" y="2463494"/>
          <a:ext cx="1258098" cy="7988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500" kern="1200" dirty="0"/>
            <a:t>Власне біотичні</a:t>
          </a:r>
          <a:endParaRPr lang="ru-UA" sz="1500" kern="1200" dirty="0"/>
        </a:p>
      </dsp:txBody>
      <dsp:txXfrm>
        <a:off x="4176432" y="2486893"/>
        <a:ext cx="1211300" cy="752094"/>
      </dsp:txXfrm>
    </dsp:sp>
    <dsp:sp modelId="{36E446E5-6305-434A-ACAF-397C7FC2C0FE}">
      <dsp:nvSpPr>
        <dsp:cNvPr id="0" name=""/>
        <dsp:cNvSpPr/>
      </dsp:nvSpPr>
      <dsp:spPr>
        <a:xfrm>
          <a:off x="5550919" y="2330695"/>
          <a:ext cx="1258098" cy="7988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55885C-83A3-4B3E-B9DC-F4034CE05C74}">
      <dsp:nvSpPr>
        <dsp:cNvPr id="0" name=""/>
        <dsp:cNvSpPr/>
      </dsp:nvSpPr>
      <dsp:spPr>
        <a:xfrm>
          <a:off x="5690708" y="2463494"/>
          <a:ext cx="1258098" cy="7988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500" kern="1200" dirty="0" err="1"/>
            <a:t>Біоценогенні</a:t>
          </a:r>
          <a:endParaRPr lang="ru-UA" sz="1500" kern="1200" dirty="0"/>
        </a:p>
      </dsp:txBody>
      <dsp:txXfrm>
        <a:off x="5714107" y="2486893"/>
        <a:ext cx="1211300" cy="75209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4A3ED6-BC13-4DBD-AC08-AED264ACE28E}">
      <dsp:nvSpPr>
        <dsp:cNvPr id="0" name=""/>
        <dsp:cNvSpPr/>
      </dsp:nvSpPr>
      <dsp:spPr>
        <a:xfrm>
          <a:off x="3834561" y="1243648"/>
          <a:ext cx="1155220" cy="4198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8416"/>
              </a:lnTo>
              <a:lnTo>
                <a:pt x="1155220" y="238416"/>
              </a:lnTo>
              <a:lnTo>
                <a:pt x="1155220" y="41982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2BA240-4D21-453D-B4B0-A0954D01C8BC}">
      <dsp:nvSpPr>
        <dsp:cNvPr id="0" name=""/>
        <dsp:cNvSpPr/>
      </dsp:nvSpPr>
      <dsp:spPr>
        <a:xfrm>
          <a:off x="2637885" y="1243648"/>
          <a:ext cx="1196675" cy="569508"/>
        </a:xfrm>
        <a:custGeom>
          <a:avLst/>
          <a:gdLst/>
          <a:ahLst/>
          <a:cxnLst/>
          <a:rect l="0" t="0" r="0" b="0"/>
          <a:pathLst>
            <a:path>
              <a:moveTo>
                <a:pt x="1196675" y="0"/>
              </a:moveTo>
              <a:lnTo>
                <a:pt x="1196675" y="388103"/>
              </a:lnTo>
              <a:lnTo>
                <a:pt x="0" y="388103"/>
              </a:lnTo>
              <a:lnTo>
                <a:pt x="0" y="56950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80B104-7D87-4613-A2BB-4AFAAB1E195B}">
      <dsp:nvSpPr>
        <dsp:cNvPr id="0" name=""/>
        <dsp:cNvSpPr/>
      </dsp:nvSpPr>
      <dsp:spPr>
        <a:xfrm>
          <a:off x="2855462" y="193"/>
          <a:ext cx="1958196" cy="12434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79FABF-C1D4-43DA-8DB0-01C6E716590F}">
      <dsp:nvSpPr>
        <dsp:cNvPr id="0" name=""/>
        <dsp:cNvSpPr/>
      </dsp:nvSpPr>
      <dsp:spPr>
        <a:xfrm>
          <a:off x="3073040" y="206891"/>
          <a:ext cx="1958196" cy="12434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kern="1200" dirty="0" err="1"/>
            <a:t>Екологічні</a:t>
          </a:r>
          <a:r>
            <a:rPr lang="ru-RU" sz="2300" kern="1200" dirty="0"/>
            <a:t> </a:t>
          </a:r>
          <a:r>
            <a:rPr lang="ru-RU" sz="2300" kern="1200" dirty="0" err="1"/>
            <a:t>фактори</a:t>
          </a:r>
          <a:endParaRPr lang="ru-UA" sz="2300" kern="1200" dirty="0"/>
        </a:p>
      </dsp:txBody>
      <dsp:txXfrm>
        <a:off x="3109460" y="243311"/>
        <a:ext cx="1885356" cy="1170614"/>
      </dsp:txXfrm>
    </dsp:sp>
    <dsp:sp modelId="{1CDC08B6-034B-484E-B4A1-5AF5717DAED5}">
      <dsp:nvSpPr>
        <dsp:cNvPr id="0" name=""/>
        <dsp:cNvSpPr/>
      </dsp:nvSpPr>
      <dsp:spPr>
        <a:xfrm>
          <a:off x="1658787" y="1813157"/>
          <a:ext cx="1958196" cy="12434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44FC80-1F25-4C39-82ED-35D4352772EC}">
      <dsp:nvSpPr>
        <dsp:cNvPr id="0" name=""/>
        <dsp:cNvSpPr/>
      </dsp:nvSpPr>
      <dsp:spPr>
        <a:xfrm>
          <a:off x="1876364" y="2019855"/>
          <a:ext cx="1958196" cy="12434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300" kern="1200" dirty="0"/>
            <a:t>природні</a:t>
          </a:r>
          <a:endParaRPr lang="ru-UA" sz="2300" kern="1200" dirty="0"/>
        </a:p>
      </dsp:txBody>
      <dsp:txXfrm>
        <a:off x="1912784" y="2056275"/>
        <a:ext cx="1885356" cy="1170614"/>
      </dsp:txXfrm>
    </dsp:sp>
    <dsp:sp modelId="{84DF9FE5-9C88-4D71-8B52-7E2D145EA984}">
      <dsp:nvSpPr>
        <dsp:cNvPr id="0" name=""/>
        <dsp:cNvSpPr/>
      </dsp:nvSpPr>
      <dsp:spPr>
        <a:xfrm>
          <a:off x="4010683" y="1663470"/>
          <a:ext cx="1958196" cy="12434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4729BD-9A9A-4B7C-93DE-E8C73553F6C4}">
      <dsp:nvSpPr>
        <dsp:cNvPr id="0" name=""/>
        <dsp:cNvSpPr/>
      </dsp:nvSpPr>
      <dsp:spPr>
        <a:xfrm>
          <a:off x="4228261" y="1870168"/>
          <a:ext cx="1958196" cy="12434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300" kern="1200" dirty="0"/>
            <a:t>антропогенні</a:t>
          </a:r>
          <a:endParaRPr lang="ru-UA" sz="2300" kern="1200" dirty="0"/>
        </a:p>
      </dsp:txBody>
      <dsp:txXfrm>
        <a:off x="4264681" y="1906588"/>
        <a:ext cx="1885356" cy="117061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4A3ED6-BC13-4DBD-AC08-AED264ACE28E}">
      <dsp:nvSpPr>
        <dsp:cNvPr id="0" name=""/>
        <dsp:cNvSpPr/>
      </dsp:nvSpPr>
      <dsp:spPr>
        <a:xfrm>
          <a:off x="3139179" y="1187067"/>
          <a:ext cx="1237926" cy="37828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7580"/>
              </a:lnTo>
              <a:lnTo>
                <a:pt x="1237926" y="207580"/>
              </a:lnTo>
              <a:lnTo>
                <a:pt x="1237926" y="37828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2BA240-4D21-453D-B4B0-A0954D01C8BC}">
      <dsp:nvSpPr>
        <dsp:cNvPr id="0" name=""/>
        <dsp:cNvSpPr/>
      </dsp:nvSpPr>
      <dsp:spPr>
        <a:xfrm>
          <a:off x="2163995" y="1187067"/>
          <a:ext cx="975183" cy="519134"/>
        </a:xfrm>
        <a:custGeom>
          <a:avLst/>
          <a:gdLst/>
          <a:ahLst/>
          <a:cxnLst/>
          <a:rect l="0" t="0" r="0" b="0"/>
          <a:pathLst>
            <a:path>
              <a:moveTo>
                <a:pt x="975183" y="0"/>
              </a:moveTo>
              <a:lnTo>
                <a:pt x="975183" y="348434"/>
              </a:lnTo>
              <a:lnTo>
                <a:pt x="0" y="348434"/>
              </a:lnTo>
              <a:lnTo>
                <a:pt x="0" y="51913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80B104-7D87-4613-A2BB-4AFAAB1E195B}">
      <dsp:nvSpPr>
        <dsp:cNvPr id="0" name=""/>
        <dsp:cNvSpPr/>
      </dsp:nvSpPr>
      <dsp:spPr>
        <a:xfrm>
          <a:off x="2217857" y="16988"/>
          <a:ext cx="1842642" cy="117007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79FABF-C1D4-43DA-8DB0-01C6E716590F}">
      <dsp:nvSpPr>
        <dsp:cNvPr id="0" name=""/>
        <dsp:cNvSpPr/>
      </dsp:nvSpPr>
      <dsp:spPr>
        <a:xfrm>
          <a:off x="2422596" y="211490"/>
          <a:ext cx="1842642" cy="117007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kern="1200" dirty="0" err="1"/>
            <a:t>Екологічні</a:t>
          </a:r>
          <a:r>
            <a:rPr lang="ru-RU" sz="2600" kern="1200" dirty="0"/>
            <a:t> </a:t>
          </a:r>
          <a:r>
            <a:rPr lang="ru-RU" sz="2600" kern="1200" dirty="0" err="1"/>
            <a:t>фактори</a:t>
          </a:r>
          <a:endParaRPr lang="ru-UA" sz="2600" kern="1200" dirty="0"/>
        </a:p>
      </dsp:txBody>
      <dsp:txXfrm>
        <a:off x="2456866" y="245760"/>
        <a:ext cx="1774102" cy="1101538"/>
      </dsp:txXfrm>
    </dsp:sp>
    <dsp:sp modelId="{1CDC08B6-034B-484E-B4A1-5AF5717DAED5}">
      <dsp:nvSpPr>
        <dsp:cNvPr id="0" name=""/>
        <dsp:cNvSpPr/>
      </dsp:nvSpPr>
      <dsp:spPr>
        <a:xfrm>
          <a:off x="1242674" y="1706201"/>
          <a:ext cx="1842642" cy="117007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44FC80-1F25-4C39-82ED-35D4352772EC}">
      <dsp:nvSpPr>
        <dsp:cNvPr id="0" name=""/>
        <dsp:cNvSpPr/>
      </dsp:nvSpPr>
      <dsp:spPr>
        <a:xfrm>
          <a:off x="1447412" y="1900703"/>
          <a:ext cx="1842642" cy="117007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600" kern="1200" dirty="0"/>
            <a:t>провідні</a:t>
          </a:r>
          <a:endParaRPr lang="ru-UA" sz="2600" kern="1200" dirty="0"/>
        </a:p>
      </dsp:txBody>
      <dsp:txXfrm>
        <a:off x="1481682" y="1934973"/>
        <a:ext cx="1774102" cy="1101538"/>
      </dsp:txXfrm>
    </dsp:sp>
    <dsp:sp modelId="{84DF9FE5-9C88-4D71-8B52-7E2D145EA984}">
      <dsp:nvSpPr>
        <dsp:cNvPr id="0" name=""/>
        <dsp:cNvSpPr/>
      </dsp:nvSpPr>
      <dsp:spPr>
        <a:xfrm>
          <a:off x="3455784" y="1565347"/>
          <a:ext cx="1842642" cy="117007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4729BD-9A9A-4B7C-93DE-E8C73553F6C4}">
      <dsp:nvSpPr>
        <dsp:cNvPr id="0" name=""/>
        <dsp:cNvSpPr/>
      </dsp:nvSpPr>
      <dsp:spPr>
        <a:xfrm>
          <a:off x="3660522" y="1759849"/>
          <a:ext cx="1842642" cy="117007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600" kern="1200" dirty="0"/>
            <a:t>другорядні</a:t>
          </a:r>
          <a:endParaRPr lang="ru-UA" sz="2600" kern="1200" dirty="0"/>
        </a:p>
      </dsp:txBody>
      <dsp:txXfrm>
        <a:off x="3694792" y="1794119"/>
        <a:ext cx="1774102" cy="110153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4A3ED6-BC13-4DBD-AC08-AED264ACE28E}">
      <dsp:nvSpPr>
        <dsp:cNvPr id="0" name=""/>
        <dsp:cNvSpPr/>
      </dsp:nvSpPr>
      <dsp:spPr>
        <a:xfrm>
          <a:off x="5112748" y="1658197"/>
          <a:ext cx="1540294" cy="5597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7888"/>
              </a:lnTo>
              <a:lnTo>
                <a:pt x="1540294" y="317888"/>
              </a:lnTo>
              <a:lnTo>
                <a:pt x="1540294" y="55976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2BA240-4D21-453D-B4B0-A0954D01C8BC}">
      <dsp:nvSpPr>
        <dsp:cNvPr id="0" name=""/>
        <dsp:cNvSpPr/>
      </dsp:nvSpPr>
      <dsp:spPr>
        <a:xfrm>
          <a:off x="3552689" y="1658197"/>
          <a:ext cx="1560059" cy="759345"/>
        </a:xfrm>
        <a:custGeom>
          <a:avLst/>
          <a:gdLst/>
          <a:ahLst/>
          <a:cxnLst/>
          <a:rect l="0" t="0" r="0" b="0"/>
          <a:pathLst>
            <a:path>
              <a:moveTo>
                <a:pt x="1560059" y="0"/>
              </a:moveTo>
              <a:lnTo>
                <a:pt x="1560059" y="517471"/>
              </a:lnTo>
              <a:lnTo>
                <a:pt x="0" y="517471"/>
              </a:lnTo>
              <a:lnTo>
                <a:pt x="0" y="75934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80B104-7D87-4613-A2BB-4AFAAB1E195B}">
      <dsp:nvSpPr>
        <dsp:cNvPr id="0" name=""/>
        <dsp:cNvSpPr/>
      </dsp:nvSpPr>
      <dsp:spPr>
        <a:xfrm>
          <a:off x="3807283" y="257"/>
          <a:ext cx="2610929" cy="165793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79FABF-C1D4-43DA-8DB0-01C6E716590F}">
      <dsp:nvSpPr>
        <dsp:cNvPr id="0" name=""/>
        <dsp:cNvSpPr/>
      </dsp:nvSpPr>
      <dsp:spPr>
        <a:xfrm>
          <a:off x="4097387" y="275855"/>
          <a:ext cx="2610929" cy="165793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000" kern="1200" dirty="0" err="1"/>
            <a:t>Екологічні</a:t>
          </a:r>
          <a:r>
            <a:rPr lang="ru-RU" sz="4000" kern="1200" dirty="0"/>
            <a:t> </a:t>
          </a:r>
          <a:r>
            <a:rPr lang="ru-RU" sz="4000" kern="1200" dirty="0" err="1"/>
            <a:t>фактори</a:t>
          </a:r>
          <a:endParaRPr lang="ru-UA" sz="4000" kern="1200" dirty="0"/>
        </a:p>
      </dsp:txBody>
      <dsp:txXfrm>
        <a:off x="4145946" y="324414"/>
        <a:ext cx="2513811" cy="1560821"/>
      </dsp:txXfrm>
    </dsp:sp>
    <dsp:sp modelId="{1CDC08B6-034B-484E-B4A1-5AF5717DAED5}">
      <dsp:nvSpPr>
        <dsp:cNvPr id="0" name=""/>
        <dsp:cNvSpPr/>
      </dsp:nvSpPr>
      <dsp:spPr>
        <a:xfrm>
          <a:off x="2247224" y="2417542"/>
          <a:ext cx="2610929" cy="165793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44FC80-1F25-4C39-82ED-35D4352772EC}">
      <dsp:nvSpPr>
        <dsp:cNvPr id="0" name=""/>
        <dsp:cNvSpPr/>
      </dsp:nvSpPr>
      <dsp:spPr>
        <a:xfrm>
          <a:off x="2537328" y="2693140"/>
          <a:ext cx="2610929" cy="165793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4000" kern="1200" dirty="0"/>
            <a:t>екзогенні</a:t>
          </a:r>
          <a:endParaRPr lang="ru-UA" sz="4000" kern="1200" dirty="0"/>
        </a:p>
      </dsp:txBody>
      <dsp:txXfrm>
        <a:off x="2585887" y="2741699"/>
        <a:ext cx="2513811" cy="1560821"/>
      </dsp:txXfrm>
    </dsp:sp>
    <dsp:sp modelId="{84DF9FE5-9C88-4D71-8B52-7E2D145EA984}">
      <dsp:nvSpPr>
        <dsp:cNvPr id="0" name=""/>
        <dsp:cNvSpPr/>
      </dsp:nvSpPr>
      <dsp:spPr>
        <a:xfrm>
          <a:off x="5347578" y="2217959"/>
          <a:ext cx="2610929" cy="165793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4729BD-9A9A-4B7C-93DE-E8C73553F6C4}">
      <dsp:nvSpPr>
        <dsp:cNvPr id="0" name=""/>
        <dsp:cNvSpPr/>
      </dsp:nvSpPr>
      <dsp:spPr>
        <a:xfrm>
          <a:off x="5637681" y="2493557"/>
          <a:ext cx="2610929" cy="165793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4000" kern="1200" dirty="0"/>
            <a:t>ендогенні</a:t>
          </a:r>
          <a:endParaRPr lang="ru-UA" sz="4000" kern="1200" dirty="0"/>
        </a:p>
      </dsp:txBody>
      <dsp:txXfrm>
        <a:off x="5686240" y="2542116"/>
        <a:ext cx="2513811" cy="15608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ACB707-FB61-4182-B9F4-D9AC833A4FA0}" type="datetimeFigureOut">
              <a:rPr lang="ru-RU" smtClean="0"/>
              <a:t>03.06.2020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899CD3-ED5A-403B-8C36-0AB3B7217E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61114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784D5-A8E5-4605-BA3D-6754954228DA}" type="datetimeFigureOut">
              <a:rPr lang="ru-RU" smtClean="0"/>
              <a:t>03.06.2020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97797-96E2-4681-AE8B-92949180DD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59927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784D5-A8E5-4605-BA3D-6754954228DA}" type="datetimeFigureOut">
              <a:rPr lang="ru-RU" smtClean="0"/>
              <a:t>03.06.2020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97797-96E2-4681-AE8B-92949180DD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68808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784D5-A8E5-4605-BA3D-6754954228DA}" type="datetimeFigureOut">
              <a:rPr lang="ru-RU" smtClean="0"/>
              <a:t>03.06.2020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97797-96E2-4681-AE8B-92949180DD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10652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F3646EF-01A0-4F6A-B336-FF3AAFB57DD6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4349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784D5-A8E5-4605-BA3D-6754954228DA}" type="datetimeFigureOut">
              <a:rPr lang="ru-RU" smtClean="0"/>
              <a:t>03.06.2020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97797-96E2-4681-AE8B-92949180DD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7977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784D5-A8E5-4605-BA3D-6754954228DA}" type="datetimeFigureOut">
              <a:rPr lang="ru-RU" smtClean="0"/>
              <a:t>03.06.2020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97797-96E2-4681-AE8B-92949180DD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23628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784D5-A8E5-4605-BA3D-6754954228DA}" type="datetimeFigureOut">
              <a:rPr lang="ru-RU" smtClean="0"/>
              <a:t>03.06.2020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97797-96E2-4681-AE8B-92949180DD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2819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784D5-A8E5-4605-BA3D-6754954228DA}" type="datetimeFigureOut">
              <a:rPr lang="ru-RU" smtClean="0"/>
              <a:t>03.06.2020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97797-96E2-4681-AE8B-92949180DD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05438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784D5-A8E5-4605-BA3D-6754954228DA}" type="datetimeFigureOut">
              <a:rPr lang="ru-RU" smtClean="0"/>
              <a:t>03.06.2020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97797-96E2-4681-AE8B-92949180DD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77042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784D5-A8E5-4605-BA3D-6754954228DA}" type="datetimeFigureOut">
              <a:rPr lang="ru-RU" smtClean="0"/>
              <a:t>03.06.2020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97797-96E2-4681-AE8B-92949180DD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6657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784D5-A8E5-4605-BA3D-6754954228DA}" type="datetimeFigureOut">
              <a:rPr lang="ru-RU" smtClean="0"/>
              <a:t>03.06.2020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97797-96E2-4681-AE8B-92949180DD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44655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784D5-A8E5-4605-BA3D-6754954228DA}" type="datetimeFigureOut">
              <a:rPr lang="ru-RU" smtClean="0"/>
              <a:t>03.06.2020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97797-96E2-4681-AE8B-92949180DD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83917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F729">
            <a:alpha val="3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6784D5-A8E5-4605-BA3D-6754954228DA}" type="datetimeFigureOut">
              <a:rPr lang="ru-RU" smtClean="0"/>
              <a:t>03.06.2020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B97797-96E2-4681-AE8B-92949180DD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9551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8.png"/><Relationship Id="rId5" Type="http://schemas.openxmlformats.org/officeDocument/2006/relationships/image" Target="../media/image67.jpeg"/><Relationship Id="rId4" Type="http://schemas.openxmlformats.org/officeDocument/2006/relationships/image" Target="../media/image6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2.png"/><Relationship Id="rId5" Type="http://schemas.openxmlformats.org/officeDocument/2006/relationships/image" Target="../media/image90.emf"/><Relationship Id="rId4" Type="http://schemas.openxmlformats.org/officeDocument/2006/relationships/package" Target="../embeddings/Microsoft_Word_Document.docx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5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0.png"/><Relationship Id="rId11" Type="http://schemas.openxmlformats.org/officeDocument/2006/relationships/image" Target="../media/image105.png"/><Relationship Id="rId5" Type="http://schemas.openxmlformats.org/officeDocument/2006/relationships/image" Target="../media/image99.png"/><Relationship Id="rId10" Type="http://schemas.openxmlformats.org/officeDocument/2006/relationships/image" Target="../media/image104.png"/><Relationship Id="rId4" Type="http://schemas.openxmlformats.org/officeDocument/2006/relationships/image" Target="../media/image98.png"/><Relationship Id="rId9" Type="http://schemas.openxmlformats.org/officeDocument/2006/relationships/image" Target="../media/image10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7" Type="http://schemas.openxmlformats.org/officeDocument/2006/relationships/image" Target="../media/image116.pn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7" Type="http://schemas.openxmlformats.org/officeDocument/2006/relationships/image" Target="../media/image127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7" Type="http://schemas.openxmlformats.org/officeDocument/2006/relationships/image" Target="../media/image133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image" Target="../media/image135.png"/><Relationship Id="rId7" Type="http://schemas.openxmlformats.org/officeDocument/2006/relationships/image" Target="../media/image139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9.png"/><Relationship Id="rId4" Type="http://schemas.openxmlformats.org/officeDocument/2006/relationships/image" Target="../media/image14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8.png"/><Relationship Id="rId4" Type="http://schemas.openxmlformats.org/officeDocument/2006/relationships/image" Target="../media/image157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3.png"/><Relationship Id="rId4" Type="http://schemas.openxmlformats.org/officeDocument/2006/relationships/image" Target="../media/image16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7.png"/><Relationship Id="rId4" Type="http://schemas.openxmlformats.org/officeDocument/2006/relationships/image" Target="../media/image166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3.png"/><Relationship Id="rId5" Type="http://schemas.openxmlformats.org/officeDocument/2006/relationships/image" Target="../media/image172.png"/><Relationship Id="rId4" Type="http://schemas.openxmlformats.org/officeDocument/2006/relationships/image" Target="../media/image171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8.png"/><Relationship Id="rId4" Type="http://schemas.openxmlformats.org/officeDocument/2006/relationships/image" Target="../media/image177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3.png"/><Relationship Id="rId4" Type="http://schemas.openxmlformats.org/officeDocument/2006/relationships/image" Target="../media/image18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8.png"/><Relationship Id="rId5" Type="http://schemas.openxmlformats.org/officeDocument/2006/relationships/image" Target="../media/image187.png"/><Relationship Id="rId4" Type="http://schemas.openxmlformats.org/officeDocument/2006/relationships/image" Target="../media/image186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5.png"/><Relationship Id="rId4" Type="http://schemas.openxmlformats.org/officeDocument/2006/relationships/image" Target="../media/image19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9.png"/><Relationship Id="rId4" Type="http://schemas.openxmlformats.org/officeDocument/2006/relationships/image" Target="../media/image198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5.png"/><Relationship Id="rId4" Type="http://schemas.openxmlformats.org/officeDocument/2006/relationships/image" Target="../media/image204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2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9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7" Type="http://schemas.openxmlformats.org/officeDocument/2006/relationships/image" Target="../media/image225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4.png"/><Relationship Id="rId5" Type="http://schemas.openxmlformats.org/officeDocument/2006/relationships/image" Target="../media/image223.png"/><Relationship Id="rId4" Type="http://schemas.openxmlformats.org/officeDocument/2006/relationships/image" Target="../media/image2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Grp="1" noChangeAspect="1" noChangeArrowheads="1"/>
          </p:cNvPicPr>
          <p:nvPr>
            <p:ph type="title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67400" y="260350"/>
            <a:ext cx="3070225" cy="2062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57" name="Rectangle 9"/>
          <p:cNvSpPr>
            <a:spLocks noGrp="1" noChangeArrowheads="1"/>
          </p:cNvSpPr>
          <p:nvPr>
            <p:ph sz="quarter" idx="2"/>
          </p:nvPr>
        </p:nvSpPr>
        <p:spPr>
          <a:xfrm>
            <a:off x="3362832" y="2060848"/>
            <a:ext cx="5410944" cy="2185988"/>
          </a:xfrm>
        </p:spPr>
        <p:txBody>
          <a:bodyPr>
            <a:normAutofit/>
          </a:bodyPr>
          <a:lstStyle/>
          <a:p>
            <a:pPr algn="ctr">
              <a:buFontTx/>
              <a:buNone/>
            </a:pPr>
            <a:endParaRPr lang="ru-RU" sz="4000" i="1" dirty="0">
              <a:latin typeface="Times New Roman" pitchFamily="18" charset="0"/>
            </a:endParaRPr>
          </a:p>
          <a:p>
            <a:pPr algn="ctr">
              <a:buFontTx/>
              <a:buNone/>
            </a:pPr>
            <a:r>
              <a:rPr lang="uk-UA" sz="4000" b="1" dirty="0"/>
              <a:t>ЕКОЛОГІЯ</a:t>
            </a:r>
            <a:br>
              <a:rPr lang="ru-RU" sz="4000" dirty="0"/>
            </a:br>
            <a:endParaRPr lang="ru-RU" sz="4000" i="1" dirty="0">
              <a:latin typeface="Times New Roman" pitchFamily="18" charset="0"/>
            </a:endParaRPr>
          </a:p>
        </p:txBody>
      </p:sp>
      <p:pic>
        <p:nvPicPr>
          <p:cNvPr id="2054" name="Picture 6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3622675"/>
            <a:ext cx="4105275" cy="25527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33375"/>
            <a:ext cx="3168650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4005263"/>
            <a:ext cx="3089275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45753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Результат пошуку зображень за запитом &quot;моделювання в екології&quot;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620688"/>
            <a:ext cx="6768752" cy="53285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33510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Результат пошуку зображень за запитом &quot;моделювання як метод екології блок схема&quot;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835849"/>
            <a:ext cx="5776015" cy="289215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179512" y="4157841"/>
            <a:ext cx="331426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/>
              <a:t>Загальна схема моделі в  екології (за  Ю.</a:t>
            </a:r>
            <a:r>
              <a:rPr lang="uk-UA" b="1" dirty="0" err="1"/>
              <a:t>Одумом</a:t>
            </a:r>
            <a:r>
              <a:rPr lang="uk-UA" b="1" dirty="0"/>
              <a:t> ).</a:t>
            </a:r>
          </a:p>
          <a:p>
            <a:r>
              <a:rPr lang="uk-UA" dirty="0"/>
              <a:t>Е - джерело енергії;</a:t>
            </a:r>
            <a:endParaRPr lang="ru-RU" dirty="0"/>
          </a:p>
          <a:p>
            <a:r>
              <a:rPr lang="uk-UA" dirty="0"/>
              <a:t>Р – властивості;</a:t>
            </a:r>
            <a:endParaRPr lang="ru-RU" dirty="0"/>
          </a:p>
          <a:p>
            <a:r>
              <a:rPr lang="uk-UA" dirty="0"/>
              <a:t>F - потоки, що зв'язують властивості між собою; </a:t>
            </a:r>
            <a:endParaRPr lang="ru-RU" dirty="0"/>
          </a:p>
          <a:p>
            <a:r>
              <a:rPr lang="uk-UA" dirty="0"/>
              <a:t>J -  взаємодія.</a:t>
            </a:r>
            <a:endParaRPr lang="ru-RU" dirty="0"/>
          </a:p>
          <a:p>
            <a:endParaRPr lang="ru-RU" b="1" dirty="0"/>
          </a:p>
        </p:txBody>
      </p:sp>
      <p:pic>
        <p:nvPicPr>
          <p:cNvPr id="5" name="Рисунок 4" descr="Результат пошуку зображень за запитом &quot;моделювання в екології&quot;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643" y="116632"/>
            <a:ext cx="4950912" cy="36580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98475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A8630CC-7979-488F-ACC6-7A5484E597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7150" y="4045484"/>
            <a:ext cx="6858000" cy="1241822"/>
          </a:xfrm>
        </p:spPr>
        <p:txBody>
          <a:bodyPr/>
          <a:lstStyle/>
          <a:p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ЕКОЛОГІЧНІ ФАКТОРИ ДОВКІЛЛЯ</a:t>
            </a:r>
            <a:endParaRPr lang="ru-UA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332E9D0-6999-4899-BFE2-D8272F2E845B}"/>
              </a:ext>
            </a:extLst>
          </p:cNvPr>
          <p:cNvSpPr/>
          <p:nvPr/>
        </p:nvSpPr>
        <p:spPr>
          <a:xfrm>
            <a:off x="348447" y="1798768"/>
            <a:ext cx="252126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514350" algn="just"/>
            <a:r>
              <a:rPr lang="uk-UA" sz="135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Факторіальна екологія</a:t>
            </a:r>
            <a:endParaRPr lang="ru-UA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28" name="Picture 4" descr="Результат пошуку зображень за запитом &quot;екологічні фактори&quot;">
            <a:extLst>
              <a:ext uri="{FF2B5EF4-FFF2-40B4-BE49-F238E27FC236}">
                <a16:creationId xmlns:a16="http://schemas.microsoft.com/office/drawing/2014/main" id="{974F2ED3-0B03-405E-94E1-3FE42F3600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6150" y="990929"/>
            <a:ext cx="4286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08433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710867E7-EACD-4630-96F4-81F2C242C7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028" y="1143556"/>
            <a:ext cx="8009323" cy="4346417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uk-UA" b="1" i="1" dirty="0"/>
              <a:t>Факторіальна екологія</a:t>
            </a:r>
            <a:r>
              <a:rPr lang="uk-UA" dirty="0"/>
              <a:t> - розділ загальної екології, що вивчає закономірності впливу факторів навколишнього середовища на біологічні системи (метаболізм, харчування, швидкість розвитку, плодючість, тривалість життя, смертність та інші показники життєздатності популяцій) і відповідні реакції останніх.</a:t>
            </a:r>
          </a:p>
          <a:p>
            <a:endParaRPr lang="uk-UA" dirty="0"/>
          </a:p>
          <a:p>
            <a:pPr marL="0" indent="0">
              <a:buNone/>
            </a:pPr>
            <a:endParaRPr lang="uk-UA" dirty="0"/>
          </a:p>
          <a:p>
            <a:pPr algn="just"/>
            <a:r>
              <a:rPr lang="uk-UA" b="1" i="1" dirty="0"/>
              <a:t>Екологічний фактор </a:t>
            </a:r>
            <a:r>
              <a:rPr lang="uk-UA" dirty="0"/>
              <a:t>- це будь-який окремий елемент або умова середовища, що впливає на живі організми. </a:t>
            </a:r>
          </a:p>
          <a:p>
            <a:pPr marL="0" indent="0" algn="just">
              <a:buNone/>
            </a:pPr>
            <a:endParaRPr lang="uk-UA" dirty="0"/>
          </a:p>
          <a:p>
            <a:pPr algn="just"/>
            <a:r>
              <a:rPr lang="uk-UA" dirty="0"/>
              <a:t>Сукупність усіх екологічних факторів (абіотичних і біотичних) визначається середовищем мешкання (наземно-повітряне, водне, ґрунтове, живі організми).</a:t>
            </a:r>
            <a:endParaRPr lang="ru-UA" dirty="0"/>
          </a:p>
          <a:p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13265549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F6F6D2-9A84-48CF-AEB6-574FF09A9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/>
              <a:t>2.</a:t>
            </a:r>
            <a:r>
              <a:rPr lang="uk-UA" i="1" dirty="0"/>
              <a:t>Класифікації  екологічних факторів.</a:t>
            </a:r>
            <a:br>
              <a:rPr lang="ru-UA" dirty="0"/>
            </a:br>
            <a:endParaRPr lang="ru-UA" dirty="0"/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D1FFE6DE-EE12-4B45-B303-63DA11F15B4C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408928" y="1900215"/>
          <a:ext cx="7886700" cy="3263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925574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3">
            <a:extLst>
              <a:ext uri="{FF2B5EF4-FFF2-40B4-BE49-F238E27FC236}">
                <a16:creationId xmlns:a16="http://schemas.microsoft.com/office/drawing/2014/main" id="{1CB748B4-520E-47F2-86F6-DAB1CC75054C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-1649870" y="954857"/>
          <a:ext cx="7886700" cy="3263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Объект 3">
            <a:extLst>
              <a:ext uri="{FF2B5EF4-FFF2-40B4-BE49-F238E27FC236}">
                <a16:creationId xmlns:a16="http://schemas.microsoft.com/office/drawing/2014/main" id="{C38F2AA5-2630-400F-8689-ED248F544BAD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3477006" y="2859096"/>
          <a:ext cx="6784848" cy="30710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9623807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8911DB-F3AE-4B08-A5EF-F818BCB04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100" b="1" u="sng" dirty="0"/>
              <a:t>Класифікація </a:t>
            </a:r>
            <a:r>
              <a:rPr lang="uk-UA" sz="2100" b="1" u="sng" dirty="0" err="1"/>
              <a:t>Гільманова</a:t>
            </a:r>
            <a:r>
              <a:rPr lang="uk-UA" sz="2100" b="1" dirty="0"/>
              <a:t> (принцип - канал впливу на екосистему)</a:t>
            </a:r>
            <a:endParaRPr lang="ru-UA" sz="2100" b="1" dirty="0"/>
          </a:p>
        </p:txBody>
      </p:sp>
      <p:graphicFrame>
        <p:nvGraphicFramePr>
          <p:cNvPr id="7" name="Объект 3">
            <a:extLst>
              <a:ext uri="{FF2B5EF4-FFF2-40B4-BE49-F238E27FC236}">
                <a16:creationId xmlns:a16="http://schemas.microsoft.com/office/drawing/2014/main" id="{1CB748B4-520E-47F2-86F6-DAB1CC75054C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628650" y="2226469"/>
          <a:ext cx="7886700" cy="3263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553194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235572-A36A-4D83-962B-CFC038EB1E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i="1" dirty="0"/>
              <a:t>3.</a:t>
            </a:r>
            <a:r>
              <a:rPr lang="uk-UA" i="1" dirty="0"/>
              <a:t> Основні закономірності впливу екологічних факторів на живі організми.</a:t>
            </a:r>
            <a:br>
              <a:rPr lang="ru-UA" dirty="0"/>
            </a:br>
            <a:endParaRPr lang="ru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28574E3-B0A4-4965-A712-83344BEB4C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uk-UA" b="1" dirty="0"/>
              <a:t>"Закон толерантності" </a:t>
            </a:r>
            <a:r>
              <a:rPr lang="uk-UA" b="1" dirty="0" err="1"/>
              <a:t>Шелфорда</a:t>
            </a:r>
            <a:r>
              <a:rPr lang="uk-UA" dirty="0"/>
              <a:t> (1913)</a:t>
            </a:r>
            <a:endParaRPr lang="ru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8734B9F-F5BB-4171-BEF5-EEFE2CC6DCB8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37551" y="2701586"/>
            <a:ext cx="5173463" cy="2788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425411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003470B1-C5DE-4614-9A7A-D5289AE738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uk-UA" dirty="0"/>
              <a:t>Діапазон між екологічним мінімумом і екологічним максимумом становить межі екологічної толерантності або </a:t>
            </a:r>
            <a:r>
              <a:rPr lang="uk-UA" u="sng" dirty="0"/>
              <a:t>екологічну валентність </a:t>
            </a:r>
            <a:r>
              <a:rPr lang="uk-UA" dirty="0"/>
              <a:t>виду. </a:t>
            </a:r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r>
              <a:rPr lang="uk-UA" dirty="0"/>
              <a:t>Набір екологічних валентностей становить </a:t>
            </a:r>
            <a:r>
              <a:rPr lang="uk-UA" u="sng" dirty="0"/>
              <a:t>екологічний спектр</a:t>
            </a:r>
            <a:r>
              <a:rPr lang="uk-UA" dirty="0"/>
              <a:t> виду.</a:t>
            </a:r>
          </a:p>
          <a:p>
            <a:pPr marL="0" indent="0">
              <a:buNone/>
            </a:pPr>
            <a:endParaRPr lang="uk-UA" dirty="0"/>
          </a:p>
          <a:p>
            <a:pPr algn="just">
              <a:buFontTx/>
              <a:buChar char="-"/>
            </a:pPr>
            <a:r>
              <a:rPr lang="uk-UA" dirty="0"/>
              <a:t>Організми можуть мати широкий діапазон толерантності стосовно одного фактору і вузький відносно іншого. </a:t>
            </a:r>
          </a:p>
          <a:p>
            <a:pPr marL="0" indent="0" algn="ctr">
              <a:buNone/>
            </a:pPr>
            <a:r>
              <a:rPr lang="uk-UA" dirty="0" err="1"/>
              <a:t>стено</a:t>
            </a:r>
            <a:r>
              <a:rPr lang="uk-UA" dirty="0"/>
              <a:t>- (вузький) або </a:t>
            </a:r>
            <a:r>
              <a:rPr lang="uk-UA" dirty="0" err="1"/>
              <a:t>еврі</a:t>
            </a:r>
            <a:r>
              <a:rPr lang="uk-UA" dirty="0"/>
              <a:t>- (широкий).</a:t>
            </a:r>
            <a:endParaRPr lang="ru-UA" dirty="0"/>
          </a:p>
          <a:p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32822521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357900-540C-426D-A445-7CEADCFC2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75232" y="1736996"/>
            <a:ext cx="7886700" cy="491855"/>
          </a:xfrm>
        </p:spPr>
        <p:txBody>
          <a:bodyPr>
            <a:normAutofit/>
          </a:bodyPr>
          <a:lstStyle/>
          <a:p>
            <a:pPr algn="ctr"/>
            <a:r>
              <a:rPr lang="uk-UA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"Закон мінімуму" </a:t>
            </a:r>
            <a:r>
              <a:rPr lang="uk-UA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Лібіха</a:t>
            </a:r>
            <a:r>
              <a:rPr lang="uk-UA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(1840)</a:t>
            </a:r>
            <a:endParaRPr lang="ru-UA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099A960-862E-4204-B27D-D4FF450233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485" y="4368998"/>
            <a:ext cx="7886700" cy="3263504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uk-UA" u="sng" dirty="0"/>
              <a:t>принцип </a:t>
            </a:r>
            <a:r>
              <a:rPr lang="uk-UA" u="sng" dirty="0" err="1"/>
              <a:t>лімітуючих</a:t>
            </a:r>
            <a:r>
              <a:rPr lang="uk-UA" u="sng" dirty="0"/>
              <a:t> факторів</a:t>
            </a:r>
            <a:r>
              <a:rPr lang="uk-UA" dirty="0"/>
              <a:t>: фактори середовища, що мають у конкретних умовах </a:t>
            </a:r>
            <a:r>
              <a:rPr lang="uk-UA" dirty="0" err="1"/>
              <a:t>песимальні</a:t>
            </a:r>
            <a:r>
              <a:rPr lang="uk-UA" dirty="0"/>
              <a:t> значення (найбільш віддалені від оптимуму), в максимальній мірі обмежують можливість існування виду в даних умовах, незважаючи на оптимальне співвідношення інших факторів середовища </a:t>
            </a:r>
            <a:endParaRPr lang="ru-UA" dirty="0"/>
          </a:p>
        </p:txBody>
      </p:sp>
      <p:pic>
        <p:nvPicPr>
          <p:cNvPr id="2050" name="Picture 2" descr="Нет описания фото.">
            <a:extLst>
              <a:ext uri="{FF2B5EF4-FFF2-40B4-BE49-F238E27FC236}">
                <a16:creationId xmlns:a16="http://schemas.microsoft.com/office/drawing/2014/main" id="{2BA14AF1-35B0-4673-BD2F-EA0F03B06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857251"/>
            <a:ext cx="4392227" cy="3294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63802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2"/>
          <p:cNvSpPr txBox="1">
            <a:spLocks/>
          </p:cNvSpPr>
          <p:nvPr/>
        </p:nvSpPr>
        <p:spPr>
          <a:xfrm>
            <a:off x="0" y="188640"/>
            <a:ext cx="5400600" cy="2869619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39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Екологія</a:t>
            </a:r>
            <a:r>
              <a:rPr lang="ru-RU" dirty="0"/>
              <a:t> (</a:t>
            </a:r>
            <a:r>
              <a:rPr lang="ru-RU" dirty="0" err="1"/>
              <a:t>грец</a:t>
            </a:r>
            <a:r>
              <a:rPr lang="ru-RU" dirty="0"/>
              <a:t>. «</a:t>
            </a:r>
            <a:r>
              <a:rPr lang="ru-RU" dirty="0" err="1"/>
              <a:t>еко</a:t>
            </a:r>
            <a:r>
              <a:rPr lang="ru-RU" dirty="0"/>
              <a:t>» - </a:t>
            </a:r>
            <a:r>
              <a:rPr lang="ru-RU" dirty="0" err="1"/>
              <a:t>дім</a:t>
            </a:r>
            <a:r>
              <a:rPr lang="ru-RU" dirty="0"/>
              <a:t>, «логос» - наука) - наука про </a:t>
            </a:r>
            <a:r>
              <a:rPr lang="ru-RU" dirty="0" err="1"/>
              <a:t>дім</a:t>
            </a:r>
            <a:r>
              <a:rPr lang="ru-RU" dirty="0"/>
              <a:t>, </a:t>
            </a:r>
            <a:r>
              <a:rPr lang="ru-RU" dirty="0" err="1"/>
              <a:t>місце</a:t>
            </a:r>
            <a:r>
              <a:rPr lang="ru-RU" dirty="0"/>
              <a:t> </a:t>
            </a:r>
            <a:r>
              <a:rPr lang="ru-RU" dirty="0" err="1"/>
              <a:t>проживання</a:t>
            </a:r>
            <a:r>
              <a:rPr lang="ru-RU" dirty="0"/>
              <a:t>, </a:t>
            </a:r>
            <a:r>
              <a:rPr lang="ru-RU" dirty="0" err="1"/>
              <a:t>середовище</a:t>
            </a:r>
            <a:r>
              <a:rPr lang="ru-RU" dirty="0"/>
              <a:t> </a:t>
            </a:r>
            <a:r>
              <a:rPr lang="ru-RU" dirty="0" err="1"/>
              <a:t>життєдіяльності</a:t>
            </a:r>
            <a:r>
              <a:rPr lang="ru-RU" dirty="0"/>
              <a:t>. </a:t>
            </a:r>
          </a:p>
          <a:p>
            <a:pPr>
              <a:defRPr/>
            </a:pPr>
            <a:endParaRPr lang="ru-RU" dirty="0"/>
          </a:p>
          <a:p>
            <a:pPr algn="just">
              <a:defRPr/>
            </a:pPr>
            <a:r>
              <a:rPr lang="ru-RU" dirty="0" err="1"/>
              <a:t>Американський</a:t>
            </a:r>
            <a:r>
              <a:rPr lang="ru-RU" dirty="0"/>
              <a:t> </a:t>
            </a:r>
            <a:r>
              <a:rPr lang="ru-RU" dirty="0" err="1"/>
              <a:t>еколог</a:t>
            </a:r>
            <a:r>
              <a:rPr lang="ru-RU" dirty="0"/>
              <a:t> Юджин </a:t>
            </a:r>
            <a:r>
              <a:rPr lang="ru-RU" dirty="0" err="1"/>
              <a:t>Одум</a:t>
            </a:r>
            <a:r>
              <a:rPr lang="ru-RU" dirty="0"/>
              <a:t> дав </a:t>
            </a:r>
            <a:r>
              <a:rPr lang="ru-RU" dirty="0" err="1"/>
              <a:t>найкоротше</a:t>
            </a:r>
            <a:r>
              <a:rPr lang="ru-RU" dirty="0"/>
              <a:t> і </a:t>
            </a:r>
            <a:r>
              <a:rPr lang="ru-RU" dirty="0" err="1"/>
              <a:t>найменш</a:t>
            </a:r>
            <a:r>
              <a:rPr lang="ru-RU" dirty="0"/>
              <a:t> </a:t>
            </a:r>
            <a:r>
              <a:rPr lang="ru-RU" dirty="0" err="1"/>
              <a:t>спеціальне</a:t>
            </a:r>
            <a:r>
              <a:rPr lang="ru-RU" dirty="0"/>
              <a:t> </a:t>
            </a:r>
            <a:r>
              <a:rPr lang="ru-RU" dirty="0" err="1"/>
              <a:t>визначення</a:t>
            </a:r>
            <a:r>
              <a:rPr lang="ru-RU" dirty="0"/>
              <a:t> </a:t>
            </a:r>
            <a:r>
              <a:rPr lang="ru-RU" b="1" dirty="0" err="1"/>
              <a:t>екології</a:t>
            </a:r>
            <a:r>
              <a:rPr lang="ru-RU" b="1" dirty="0"/>
              <a:t> як </a:t>
            </a:r>
            <a:r>
              <a:rPr lang="ru-RU" b="1" dirty="0" err="1"/>
              <a:t>біології</a:t>
            </a:r>
            <a:r>
              <a:rPr lang="ru-RU" b="1" dirty="0"/>
              <a:t> </a:t>
            </a:r>
            <a:r>
              <a:rPr lang="ru-RU" b="1" dirty="0" err="1"/>
              <a:t>навколишнього</a:t>
            </a:r>
            <a:r>
              <a:rPr lang="ru-RU" b="1" dirty="0"/>
              <a:t> </a:t>
            </a:r>
            <a:r>
              <a:rPr lang="ru-RU" b="1" dirty="0" err="1"/>
              <a:t>середовища</a:t>
            </a:r>
            <a:r>
              <a:rPr lang="ru-RU" b="1" dirty="0"/>
              <a:t>.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707961E1-EAC3-4674-A6FD-69464A18AF83}"/>
              </a:ext>
            </a:extLst>
          </p:cNvPr>
          <p:cNvSpPr txBox="1">
            <a:spLocks noChangeArrowheads="1"/>
          </p:cNvSpPr>
          <p:nvPr/>
        </p:nvSpPr>
        <p:spPr>
          <a:xfrm>
            <a:off x="395635" y="4725144"/>
            <a:ext cx="8352730" cy="204482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Tx/>
              <a:buNone/>
            </a:pPr>
            <a:r>
              <a:rPr lang="ru-RU" sz="2000" b="1" i="1" dirty="0" err="1">
                <a:latin typeface="Times New Roman" pitchFamily="18" charset="0"/>
              </a:rPr>
              <a:t>Біоекологія</a:t>
            </a:r>
            <a:r>
              <a:rPr lang="uk-UA" sz="2000" b="1" i="1" dirty="0">
                <a:latin typeface="Times New Roman" pitchFamily="18" charset="0"/>
              </a:rPr>
              <a:t> </a:t>
            </a:r>
            <a:r>
              <a:rPr lang="uk-UA" sz="2000" i="1" dirty="0">
                <a:latin typeface="Times New Roman" pitchFamily="18" charset="0"/>
              </a:rPr>
              <a:t> </a:t>
            </a:r>
            <a:r>
              <a:rPr lang="uk-UA" sz="2000" dirty="0">
                <a:latin typeface="Times New Roman" pitchFamily="18" charset="0"/>
              </a:rPr>
              <a:t>вивчає</a:t>
            </a:r>
            <a:r>
              <a:rPr lang="ru-RU" sz="2000" dirty="0">
                <a:latin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</a:rPr>
              <a:t>всіх</a:t>
            </a:r>
            <a:r>
              <a:rPr lang="ru-RU" sz="2000" dirty="0">
                <a:latin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</a:rPr>
              <a:t>живих</a:t>
            </a:r>
            <a:r>
              <a:rPr lang="ru-RU" sz="2000" dirty="0">
                <a:latin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</a:rPr>
              <a:t>організмів</a:t>
            </a:r>
            <a:r>
              <a:rPr lang="ru-RU" sz="2000" dirty="0">
                <a:latin typeface="Times New Roman" pitchFamily="18" charset="0"/>
              </a:rPr>
              <a:t>, як </a:t>
            </a:r>
            <a:r>
              <a:rPr lang="ru-RU" sz="2000" dirty="0" err="1">
                <a:latin typeface="Times New Roman" pitchFamily="18" charset="0"/>
              </a:rPr>
              <a:t>окремих</a:t>
            </a:r>
            <a:r>
              <a:rPr lang="ru-RU" sz="2000" dirty="0">
                <a:latin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</a:rPr>
              <a:t>особин</a:t>
            </a:r>
            <a:r>
              <a:rPr lang="ru-RU" sz="2000" dirty="0">
                <a:latin typeface="Times New Roman" pitchFamily="18" charset="0"/>
              </a:rPr>
              <a:t>, так і як </a:t>
            </a:r>
            <a:r>
              <a:rPr lang="ru-RU" sz="2000" dirty="0" err="1">
                <a:latin typeface="Times New Roman" pitchFamily="18" charset="0"/>
              </a:rPr>
              <a:t>членів</a:t>
            </a:r>
            <a:r>
              <a:rPr lang="ru-RU" sz="2000" dirty="0">
                <a:latin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</a:rPr>
              <a:t>популяцій</a:t>
            </a:r>
            <a:r>
              <a:rPr lang="ru-RU" sz="2000" dirty="0">
                <a:latin typeface="Times New Roman" pitchFamily="18" charset="0"/>
              </a:rPr>
              <a:t>  та </a:t>
            </a:r>
            <a:r>
              <a:rPr lang="ru-RU" sz="2000" dirty="0" err="1">
                <a:latin typeface="Times New Roman" pitchFamily="18" charset="0"/>
              </a:rPr>
              <a:t>біологічних</a:t>
            </a:r>
            <a:r>
              <a:rPr lang="ru-RU" sz="2000" dirty="0">
                <a:latin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</a:rPr>
              <a:t>угруповань</a:t>
            </a:r>
            <a:r>
              <a:rPr lang="ru-RU" sz="2000" dirty="0">
                <a:latin typeface="Times New Roman" pitchFamily="18" charset="0"/>
              </a:rPr>
              <a:t> в </a:t>
            </a:r>
            <a:r>
              <a:rPr lang="ru-RU" sz="2000" dirty="0" err="1">
                <a:latin typeface="Times New Roman" pitchFamily="18" charset="0"/>
              </a:rPr>
              <a:t>їх</a:t>
            </a:r>
            <a:r>
              <a:rPr lang="ru-RU" sz="2000" dirty="0">
                <a:latin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</a:rPr>
              <a:t>взаємодії</a:t>
            </a:r>
            <a:r>
              <a:rPr lang="ru-RU" sz="2000" dirty="0">
                <a:latin typeface="Times New Roman" pitchFamily="18" charset="0"/>
              </a:rPr>
              <a:t> з </a:t>
            </a:r>
            <a:r>
              <a:rPr lang="ru-RU" sz="2000" dirty="0" err="1">
                <a:latin typeface="Times New Roman" pitchFamily="18" charset="0"/>
              </a:rPr>
              <a:t>навколишнім</a:t>
            </a:r>
            <a:r>
              <a:rPr lang="ru-RU" sz="2000" dirty="0">
                <a:latin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</a:rPr>
              <a:t>середовищем</a:t>
            </a:r>
            <a:r>
              <a:rPr lang="ru-RU" sz="2000" dirty="0">
                <a:latin typeface="Times New Roman" pitchFamily="18" charset="0"/>
              </a:rPr>
              <a:t>, </a:t>
            </a:r>
            <a:r>
              <a:rPr lang="ru-RU" sz="2000" dirty="0" err="1">
                <a:latin typeface="Times New Roman" pitchFamily="18" charset="0"/>
              </a:rPr>
              <a:t>його</a:t>
            </a:r>
            <a:r>
              <a:rPr lang="ru-RU" sz="2000" dirty="0">
                <a:latin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</a:rPr>
              <a:t>фізичними</a:t>
            </a:r>
            <a:r>
              <a:rPr lang="ru-RU" sz="2000" dirty="0">
                <a:latin typeface="Times New Roman" pitchFamily="18" charset="0"/>
              </a:rPr>
              <a:t>, </a:t>
            </a:r>
            <a:r>
              <a:rPr lang="ru-RU" sz="2000" dirty="0" err="1">
                <a:latin typeface="Times New Roman" pitchFamily="18" charset="0"/>
              </a:rPr>
              <a:t>хімічними</a:t>
            </a:r>
            <a:r>
              <a:rPr lang="ru-RU" sz="2000" dirty="0">
                <a:latin typeface="Times New Roman" pitchFamily="18" charset="0"/>
              </a:rPr>
              <a:t> і </a:t>
            </a:r>
            <a:r>
              <a:rPr lang="ru-RU" sz="2000" dirty="0" err="1">
                <a:latin typeface="Times New Roman" pitchFamily="18" charset="0"/>
              </a:rPr>
              <a:t>біологічними</a:t>
            </a:r>
            <a:r>
              <a:rPr lang="ru-RU" sz="2000" dirty="0">
                <a:latin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</a:rPr>
              <a:t>властивостями</a:t>
            </a:r>
            <a:r>
              <a:rPr lang="ru-RU" sz="2000" dirty="0">
                <a:latin typeface="Times New Roman" pitchFamily="18" charset="0"/>
              </a:rPr>
              <a:t>.</a:t>
            </a:r>
            <a:endParaRPr lang="ru-RU" sz="2000" dirty="0"/>
          </a:p>
        </p:txBody>
      </p:sp>
      <p:pic>
        <p:nvPicPr>
          <p:cNvPr id="7" name="Рисунок 6" descr="Результат пошуку зображень за запитом &quot;билогия как слоеный пирог&quot;">
            <a:extLst>
              <a:ext uri="{FF2B5EF4-FFF2-40B4-BE49-F238E27FC236}">
                <a16:creationId xmlns:a16="http://schemas.microsoft.com/office/drawing/2014/main" id="{0A53C5EF-179B-47F8-9730-6CE675455ED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340768"/>
            <a:ext cx="2781950" cy="31013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0845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83B0F53-E101-4809-84B7-E63C44BD4579}"/>
              </a:ext>
            </a:extLst>
          </p:cNvPr>
          <p:cNvSpPr/>
          <p:nvPr/>
        </p:nvSpPr>
        <p:spPr>
          <a:xfrm>
            <a:off x="692459" y="1211783"/>
            <a:ext cx="749719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05289" algn="just"/>
            <a:r>
              <a:rPr lang="uk-UA" sz="135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Сукупність екологічно важливих факторів</a:t>
            </a:r>
            <a:r>
              <a:rPr lang="uk-UA" sz="13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(різних для різних середовищ існування) є такою, що не тільки лімітує, але й </a:t>
            </a:r>
            <a:r>
              <a:rPr lang="uk-UA" sz="135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регулює.</a:t>
            </a:r>
            <a:endParaRPr lang="ru-UA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E708526-F23D-464C-9826-CA8F5A7754B0}"/>
              </a:ext>
            </a:extLst>
          </p:cNvPr>
          <p:cNvSpPr/>
          <p:nvPr/>
        </p:nvSpPr>
        <p:spPr>
          <a:xfrm>
            <a:off x="897041" y="1864269"/>
            <a:ext cx="4572000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3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Сигналом може служити </a:t>
            </a:r>
            <a:r>
              <a:rPr lang="uk-UA" sz="135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фотоперіод</a:t>
            </a:r>
            <a:endParaRPr lang="ru-UA" sz="1350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7DCCF67-C423-4582-9593-91BB18C5DAB9}"/>
              </a:ext>
            </a:extLst>
          </p:cNvPr>
          <p:cNvSpPr/>
          <p:nvPr/>
        </p:nvSpPr>
        <p:spPr>
          <a:xfrm>
            <a:off x="366656" y="2346675"/>
            <a:ext cx="578556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3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Фотоперіодизм - основа роботи біологічного годинника - регулятору функцій організму в часі. Його основний прояв - </a:t>
            </a:r>
            <a:r>
              <a:rPr lang="uk-UA" sz="13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циркадний</a:t>
            </a:r>
            <a:r>
              <a:rPr lang="uk-UA" sz="13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ритм (</a:t>
            </a:r>
            <a:r>
              <a:rPr lang="uk-UA" sz="135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cirea</a:t>
            </a:r>
            <a:r>
              <a:rPr lang="uk-UA" sz="13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- близько, </a:t>
            </a:r>
            <a:r>
              <a:rPr lang="uk-UA" sz="135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dies</a:t>
            </a:r>
            <a:r>
              <a:rPr lang="uk-UA" sz="13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- день) - здатність розподіляти в часі і періодично повторювати свої функції навіть у відсутності зовнішніх сигналів часу (освітленості). </a:t>
            </a:r>
            <a:endParaRPr lang="ru-UA" sz="1350" dirty="0"/>
          </a:p>
        </p:txBody>
      </p:sp>
      <p:pic>
        <p:nvPicPr>
          <p:cNvPr id="5122" name="Picture 2" descr="Результат пошуку зображень за запитом &quot;циркадний ритм&quot;">
            <a:extLst>
              <a:ext uri="{FF2B5EF4-FFF2-40B4-BE49-F238E27FC236}">
                <a16:creationId xmlns:a16="http://schemas.microsoft.com/office/drawing/2014/main" id="{BF8C028F-2516-44ED-9D4F-28348B2F0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2225" y="2998434"/>
            <a:ext cx="2498613" cy="2647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Результат пошуку зображень за запитом &quot;сезонні міграції&quot;">
            <a:extLst>
              <a:ext uri="{FF2B5EF4-FFF2-40B4-BE49-F238E27FC236}">
                <a16:creationId xmlns:a16="http://schemas.microsoft.com/office/drawing/2014/main" id="{88B7DA7A-F363-4481-B8B7-5D28EF834C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754" y="3454671"/>
            <a:ext cx="3113843" cy="2370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02487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A7F470C-B623-4F61-BA00-C66ABD53EA2B}"/>
              </a:ext>
            </a:extLst>
          </p:cNvPr>
          <p:cNvSpPr/>
          <p:nvPr/>
        </p:nvSpPr>
        <p:spPr>
          <a:xfrm>
            <a:off x="209446" y="2798257"/>
            <a:ext cx="494042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Акліматизація</a:t>
            </a:r>
            <a:r>
              <a:rPr lang="uk-UA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- суттєва морфологічна або фізіологічна модифікація організму у відповідь на тривалу зміну умов середовища. </a:t>
            </a:r>
            <a:endParaRPr lang="ru-UA" sz="2800" dirty="0"/>
          </a:p>
        </p:txBody>
      </p:sp>
      <p:sp>
        <p:nvSpPr>
          <p:cNvPr id="4" name="AutoShape 2" descr="Результат пошуку зображень за запитом &quot;акліматизація&quot;">
            <a:extLst>
              <a:ext uri="{FF2B5EF4-FFF2-40B4-BE49-F238E27FC236}">
                <a16:creationId xmlns:a16="http://schemas.microsoft.com/office/drawing/2014/main" id="{F0BDF7B0-D255-4D23-8100-AABD37050B7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57700" y="331470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UA" sz="1350"/>
          </a:p>
        </p:txBody>
      </p:sp>
      <p:pic>
        <p:nvPicPr>
          <p:cNvPr id="7172" name="Picture 4" descr="Результат пошуку зображень за запитом &quot;акліматизація&quot;">
            <a:extLst>
              <a:ext uri="{FF2B5EF4-FFF2-40B4-BE49-F238E27FC236}">
                <a16:creationId xmlns:a16="http://schemas.microsoft.com/office/drawing/2014/main" id="{15470593-F307-4102-B246-E394877BC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8972" y="2188820"/>
            <a:ext cx="2865622" cy="1911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04321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7" name="Rectangle 9"/>
          <p:cNvSpPr>
            <a:spLocks noGrp="1" noChangeArrowheads="1"/>
          </p:cNvSpPr>
          <p:nvPr>
            <p:ph sz="quarter" idx="2"/>
          </p:nvPr>
        </p:nvSpPr>
        <p:spPr>
          <a:xfrm>
            <a:off x="1187624" y="2060848"/>
            <a:ext cx="7586152" cy="2185988"/>
          </a:xfrm>
        </p:spPr>
        <p:txBody>
          <a:bodyPr>
            <a:normAutofit/>
          </a:bodyPr>
          <a:lstStyle/>
          <a:p>
            <a:pPr algn="ctr">
              <a:buFontTx/>
              <a:buNone/>
            </a:pPr>
            <a:endParaRPr lang="ru-RU" sz="4000" i="1" dirty="0">
              <a:latin typeface="Times New Roman" pitchFamily="18" charset="0"/>
            </a:endParaRPr>
          </a:p>
          <a:p>
            <a:pPr algn="ctr">
              <a:buFontTx/>
              <a:buNone/>
            </a:pPr>
            <a:r>
              <a:rPr lang="uk-UA" sz="2400" b="1" dirty="0"/>
              <a:t>ОСНОВНІ АБІОТИЧНІ ФАКТОРИ СЕРЕДОВИЩА: СВІТЛО, ТЕМПЕРАТУРА, ВОЛОГІСТЬ</a:t>
            </a:r>
            <a:br>
              <a:rPr lang="ru-RU" sz="2400" b="1" dirty="0"/>
            </a:br>
            <a:endParaRPr lang="ru-RU" sz="2400" b="1" i="1" dirty="0">
              <a:latin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4783"/>
            <a:ext cx="3124182" cy="2340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989" y="224784"/>
            <a:ext cx="4178786" cy="234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4" y="3645024"/>
            <a:ext cx="3940931" cy="2487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672" y="3645024"/>
            <a:ext cx="3738103" cy="2487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02299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2588"/>
            <a:ext cx="8229600" cy="1143000"/>
          </a:xfrm>
        </p:spPr>
        <p:txBody>
          <a:bodyPr>
            <a:normAutofit/>
          </a:bodyPr>
          <a:lstStyle/>
          <a:p>
            <a:r>
              <a:rPr lang="uk-UA" sz="3200" b="1" dirty="0"/>
              <a:t>Світло як екологічний фактор</a:t>
            </a:r>
            <a:endParaRPr lang="ru-RU" sz="32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916832"/>
            <a:ext cx="4968552" cy="100811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/>
              <a:t>Основні характеристики:</a:t>
            </a:r>
          </a:p>
          <a:p>
            <a:r>
              <a:rPr lang="uk-UA" dirty="0"/>
              <a:t>1.Тривалість (фотоперіод).</a:t>
            </a:r>
          </a:p>
          <a:p>
            <a:r>
              <a:rPr lang="uk-UA" dirty="0"/>
              <a:t>2. Інтенсивність.</a:t>
            </a:r>
          </a:p>
          <a:p>
            <a:r>
              <a:rPr lang="uk-UA" dirty="0"/>
              <a:t>3. Якість (спектральний склад).</a:t>
            </a:r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140968"/>
            <a:ext cx="6449164" cy="3552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https://konspekta.net/lektsiiimg/baza1/607471170225.files/image030.jpg">
            <a:extLst>
              <a:ext uri="{FF2B5EF4-FFF2-40B4-BE49-F238E27FC236}">
                <a16:creationId xmlns:a16="http://schemas.microsoft.com/office/drawing/2014/main" id="{71089107-3708-4BDF-8CB1-09E45CD65A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0754" y="862363"/>
            <a:ext cx="2643534" cy="4239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02443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txBody>
          <a:bodyPr>
            <a:noAutofit/>
          </a:bodyPr>
          <a:lstStyle/>
          <a:p>
            <a:r>
              <a:rPr lang="uk-UA" sz="2800" b="1" dirty="0"/>
              <a:t>Ультрафіолетова радіація</a:t>
            </a:r>
            <a:endParaRPr lang="ru-RU" sz="28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82331" y="692696"/>
            <a:ext cx="489654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uk-UA" dirty="0"/>
              <a:t>Короткі хвилі (200-320 </a:t>
            </a:r>
            <a:r>
              <a:rPr lang="uk-UA" dirty="0" err="1"/>
              <a:t>нм</a:t>
            </a:r>
            <a:r>
              <a:rPr lang="uk-UA" dirty="0"/>
              <a:t>) мають канцерогенну дію, але поглинаються озоновим шаром атмосфери. </a:t>
            </a:r>
          </a:p>
          <a:p>
            <a:pPr marL="285750" indent="-285750" algn="just">
              <a:buFontTx/>
              <a:buChar char="-"/>
            </a:pPr>
            <a:r>
              <a:rPr lang="uk-UA" dirty="0"/>
              <a:t>Стимулює ріст і розмноження клітин, сприяє синтезу біологічно активних речовин, вітамінів, антибіотиків і тим самим підвищує стійкість до хвороб. </a:t>
            </a:r>
          </a:p>
          <a:p>
            <a:pPr marL="285750" indent="-285750" algn="just">
              <a:buFontTx/>
              <a:buChar char="-"/>
            </a:pPr>
            <a:r>
              <a:rPr lang="uk-UA" dirty="0"/>
              <a:t>Викликає у тварин синтез </a:t>
            </a:r>
            <a:r>
              <a:rPr lang="uk-UA" dirty="0" err="1"/>
              <a:t>антирахітичного</a:t>
            </a:r>
            <a:r>
              <a:rPr lang="uk-UA" dirty="0"/>
              <a:t> гормону D - «сонячне купання».</a:t>
            </a:r>
          </a:p>
          <a:p>
            <a:pPr marL="285750" indent="-285750" algn="just">
              <a:buFontTx/>
              <a:buChar char="-"/>
            </a:pPr>
            <a:r>
              <a:rPr lang="uk-UA" dirty="0"/>
              <a:t>Передозування УФ шкідливе (особливо для поділу клітин), тому використовують для дезінфекції приміщень. </a:t>
            </a:r>
          </a:p>
          <a:p>
            <a:pPr marL="285750" indent="-285750" algn="just">
              <a:buFontTx/>
              <a:buChar char="-"/>
            </a:pPr>
            <a:r>
              <a:rPr lang="uk-UA" dirty="0"/>
              <a:t>Як захист від зайвих доз УФ в шкірі людини і інших ссавців утворюється пігмент меланін (засмага). 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836712"/>
            <a:ext cx="3372453" cy="2236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174" y="3789040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7" descr="Результат пошуку зображень за запитом &quot;меланін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660577"/>
            <a:ext cx="1747423" cy="2051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70825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Результат пошуку зображень за запитом &quot;інфрачервоне випромінювання для організму тварин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611" y="842485"/>
            <a:ext cx="2780189" cy="2082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457200" y="274638"/>
            <a:ext cx="8229600" cy="3460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800" b="1" dirty="0"/>
              <a:t>Інфрачервоне випромінювання</a:t>
            </a:r>
            <a:endParaRPr lang="ru-RU" sz="28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1027746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Tx/>
              <a:buChar char="-"/>
            </a:pPr>
            <a:r>
              <a:rPr lang="uk-UA" dirty="0"/>
              <a:t>Є частиною сонячного спектру.</a:t>
            </a:r>
          </a:p>
          <a:p>
            <a:pPr marL="285750" indent="-285750">
              <a:buFontTx/>
              <a:buChar char="-"/>
            </a:pPr>
            <a:r>
              <a:rPr lang="uk-UA" dirty="0"/>
              <a:t>Джерелом також є </a:t>
            </a:r>
            <a:r>
              <a:rPr lang="uk-UA" dirty="0" err="1"/>
              <a:t>будь-</a:t>
            </a:r>
            <a:r>
              <a:rPr lang="uk-UA" dirty="0"/>
              <a:t> яке нагріте тіло.</a:t>
            </a:r>
          </a:p>
          <a:p>
            <a:pPr marL="285750" indent="-285750">
              <a:buFontTx/>
              <a:buChar char="-"/>
            </a:pPr>
            <a:r>
              <a:rPr lang="uk-UA" dirty="0"/>
              <a:t>Сприймається організмами як тепло. </a:t>
            </a:r>
          </a:p>
          <a:p>
            <a:pPr marL="285750" indent="-285750">
              <a:buFontTx/>
              <a:buChar char="-"/>
            </a:pPr>
            <a:r>
              <a:rPr lang="uk-UA" dirty="0"/>
              <a:t>Регулює швидкість окислювальних процесів і рухові реакції відносно джерела тепла. </a:t>
            </a:r>
            <a:endParaRPr lang="ru-RU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750171"/>
            <a:ext cx="214312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799" y="4500563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488" y="4500563"/>
            <a:ext cx="2705100" cy="168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5730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15616" y="116632"/>
            <a:ext cx="72728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/>
              <a:t>Видима частина спектру</a:t>
            </a:r>
            <a:endParaRPr lang="ru-RU" sz="2400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364" y="709349"/>
            <a:ext cx="7560840" cy="2143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4" descr="Результат пошуку зображень за запитом &quot;СПЕКТР світлА  ДЛЯ ФОТОСИНТЕЗ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3501009"/>
            <a:ext cx="3861328" cy="2514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551784" y="3068959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/>
              <a:t>Сонячну</a:t>
            </a:r>
            <a:r>
              <a:rPr lang="ru-RU" dirty="0"/>
              <a:t> </a:t>
            </a:r>
            <a:r>
              <a:rPr lang="ru-RU" dirty="0" err="1"/>
              <a:t>енергію</a:t>
            </a:r>
            <a:r>
              <a:rPr lang="ru-RU" dirty="0"/>
              <a:t>, яку </a:t>
            </a:r>
            <a:r>
              <a:rPr lang="ru-RU" dirty="0" err="1"/>
              <a:t>зелені</a:t>
            </a:r>
            <a:r>
              <a:rPr lang="ru-RU" dirty="0"/>
              <a:t> </a:t>
            </a:r>
            <a:r>
              <a:rPr lang="ru-RU" dirty="0" err="1"/>
              <a:t>рослини</a:t>
            </a:r>
            <a:r>
              <a:rPr lang="ru-RU" dirty="0"/>
              <a:t> </a:t>
            </a:r>
            <a:r>
              <a:rPr lang="ru-RU" dirty="0" err="1"/>
              <a:t>поглинають</a:t>
            </a:r>
            <a:r>
              <a:rPr lang="ru-RU" dirty="0"/>
              <a:t> і </a:t>
            </a:r>
            <a:r>
              <a:rPr lang="ru-RU" dirty="0" err="1"/>
              <a:t>використовують</a:t>
            </a:r>
            <a:r>
              <a:rPr lang="ru-RU" dirty="0"/>
              <a:t> у </a:t>
            </a:r>
            <a:r>
              <a:rPr lang="ru-RU" dirty="0" err="1"/>
              <a:t>процесі</a:t>
            </a:r>
            <a:r>
              <a:rPr lang="ru-RU" dirty="0"/>
              <a:t> фотосинтезу, </a:t>
            </a:r>
            <a:r>
              <a:rPr lang="ru-RU" dirty="0" err="1"/>
              <a:t>називають</a:t>
            </a:r>
            <a:r>
              <a:rPr lang="ru-RU" dirty="0"/>
              <a:t> </a:t>
            </a:r>
            <a:r>
              <a:rPr lang="ru-RU" b="1" dirty="0" err="1"/>
              <a:t>фізіологічно</a:t>
            </a:r>
            <a:r>
              <a:rPr lang="ru-RU" b="1" dirty="0"/>
              <a:t> активною </a:t>
            </a:r>
            <a:r>
              <a:rPr lang="ru-RU" b="1" dirty="0" err="1"/>
              <a:t>радіацією</a:t>
            </a:r>
            <a:r>
              <a:rPr lang="ru-RU" b="1" dirty="0"/>
              <a:t> (ФАР)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540130" y="5276800"/>
            <a:ext cx="43406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Коефіцієнт використання  поглиненої рослиною променистої енергії  на фотосинтез не перевищує 10 % за низької освітленості і 1-2% – за високої.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117237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360040"/>
          </a:xfrm>
        </p:spPr>
        <p:txBody>
          <a:bodyPr>
            <a:normAutofit fontScale="90000"/>
          </a:bodyPr>
          <a:lstStyle/>
          <a:p>
            <a:r>
              <a:rPr lang="uk-UA" dirty="0"/>
              <a:t>Світло для рослин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611560" y="1124744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1. Основа фотосинтезу             структура рослинних угруповань</a:t>
            </a:r>
            <a:endParaRPr lang="ru-RU" dirty="0"/>
          </a:p>
        </p:txBody>
      </p:sp>
      <p:sp>
        <p:nvSpPr>
          <p:cNvPr id="4" name="Стрелка вправо 3"/>
          <p:cNvSpPr/>
          <p:nvPr/>
        </p:nvSpPr>
        <p:spPr>
          <a:xfrm>
            <a:off x="3059832" y="1309410"/>
            <a:ext cx="432048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916832"/>
            <a:ext cx="1924050" cy="237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25" y="4752543"/>
            <a:ext cx="2600325" cy="176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690688"/>
            <a:ext cx="1847850" cy="246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936" y="4673417"/>
            <a:ext cx="4046472" cy="1923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7340" y="1690688"/>
            <a:ext cx="1743075" cy="261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49796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uk-UA" sz="2800" b="1" dirty="0"/>
              <a:t>Екологічні групи рослин по відношенню до світла</a:t>
            </a:r>
            <a:endParaRPr lang="ru-RU" sz="28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845152"/>
            <a:ext cx="78488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1 - </a:t>
            </a:r>
            <a:r>
              <a:rPr lang="ru-RU" dirty="0" err="1"/>
              <a:t>світлолюбні</a:t>
            </a:r>
            <a:r>
              <a:rPr lang="ru-RU" dirty="0"/>
              <a:t> (</a:t>
            </a:r>
            <a:r>
              <a:rPr lang="ru-RU" dirty="0" err="1"/>
              <a:t>геліофіти</a:t>
            </a:r>
            <a:r>
              <a:rPr lang="ru-RU" dirty="0"/>
              <a:t>);</a:t>
            </a:r>
          </a:p>
          <a:p>
            <a:r>
              <a:rPr lang="ru-RU" dirty="0"/>
              <a:t>2 - </a:t>
            </a:r>
            <a:r>
              <a:rPr lang="ru-RU" dirty="0" err="1"/>
              <a:t>тіньолюбні</a:t>
            </a:r>
            <a:r>
              <a:rPr lang="ru-RU" dirty="0"/>
              <a:t> (</a:t>
            </a:r>
            <a:r>
              <a:rPr lang="ru-RU" dirty="0" err="1"/>
              <a:t>сциофіти</a:t>
            </a:r>
            <a:r>
              <a:rPr lang="ru-RU" dirty="0"/>
              <a:t>, </a:t>
            </a:r>
            <a:r>
              <a:rPr lang="ru-RU" dirty="0" err="1"/>
              <a:t>геліофоби</a:t>
            </a:r>
            <a:r>
              <a:rPr lang="ru-RU" dirty="0"/>
              <a:t>);</a:t>
            </a:r>
          </a:p>
          <a:p>
            <a:r>
              <a:rPr lang="ru-RU" dirty="0"/>
              <a:t>3 -  </a:t>
            </a:r>
            <a:r>
              <a:rPr lang="ru-RU" dirty="0" err="1"/>
              <a:t>тіньовитривалі</a:t>
            </a:r>
            <a:r>
              <a:rPr lang="ru-RU" dirty="0"/>
              <a:t> (</a:t>
            </a:r>
            <a:r>
              <a:rPr lang="ru-RU" dirty="0" err="1"/>
              <a:t>факультативні</a:t>
            </a:r>
            <a:r>
              <a:rPr lang="ru-RU" dirty="0"/>
              <a:t> </a:t>
            </a:r>
            <a:r>
              <a:rPr lang="ru-RU" dirty="0" err="1"/>
              <a:t>геліофіти</a:t>
            </a:r>
            <a:r>
              <a:rPr lang="ru-RU" dirty="0"/>
              <a:t>)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910986"/>
            <a:ext cx="2304256" cy="1533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078540"/>
            <a:ext cx="2317799" cy="1542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268214"/>
            <a:ext cx="2232820" cy="1504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7" y="2325716"/>
            <a:ext cx="2388757" cy="1589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5649" y="2220409"/>
            <a:ext cx="1800225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814" y="845152"/>
            <a:ext cx="1830948" cy="1697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591" y="4172705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7733" y="4558138"/>
            <a:ext cx="1598141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97274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360040"/>
          </a:xfrm>
        </p:spPr>
        <p:txBody>
          <a:bodyPr>
            <a:normAutofit fontScale="90000"/>
          </a:bodyPr>
          <a:lstStyle/>
          <a:p>
            <a:r>
              <a:rPr lang="uk-UA" dirty="0"/>
              <a:t>Світло для рослин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611560" y="785647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2. Основа рухів: фототропізми, </a:t>
            </a:r>
            <a:r>
              <a:rPr lang="uk-UA" dirty="0" err="1"/>
              <a:t>фотонастії</a:t>
            </a:r>
            <a:r>
              <a:rPr lang="uk-UA" dirty="0"/>
              <a:t>.   Просторова орієнтація листя.          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340390"/>
            <a:ext cx="2448272" cy="2652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003" y="4365104"/>
            <a:ext cx="3666973" cy="2132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780201"/>
            <a:ext cx="2664296" cy="3934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09184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331640" y="-162272"/>
            <a:ext cx="4248472" cy="1143000"/>
          </a:xfrm>
        </p:spPr>
        <p:txBody>
          <a:bodyPr>
            <a:normAutofit/>
          </a:bodyPr>
          <a:lstStyle/>
          <a:p>
            <a:r>
              <a:rPr lang="uk-UA" sz="2700" b="1" i="1" dirty="0"/>
              <a:t>Розділи </a:t>
            </a:r>
            <a:r>
              <a:rPr lang="uk-UA" sz="2700" b="1" i="1" dirty="0" err="1"/>
              <a:t>біоекології</a:t>
            </a:r>
            <a:br>
              <a:rPr lang="uk-UA" sz="2700" dirty="0"/>
            </a:br>
            <a:endParaRPr lang="ru-RU" sz="3100" b="1" dirty="0"/>
          </a:p>
        </p:txBody>
      </p:sp>
      <p:pic>
        <p:nvPicPr>
          <p:cNvPr id="5" name="Рисунок 4" descr="Пов’язане зображення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64889"/>
            <a:ext cx="2724150" cy="267652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581765" y="649045"/>
            <a:ext cx="61206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/>
              <a:t>1. Факторіальна екологія</a:t>
            </a:r>
            <a:br>
              <a:rPr lang="uk-UA" sz="2800" b="1" dirty="0"/>
            </a:br>
            <a:endParaRPr lang="ru-RU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181814" y="2464360"/>
            <a:ext cx="61206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/>
              <a:t>2. Аутекологія – екологія особин</a:t>
            </a:r>
            <a:br>
              <a:rPr lang="uk-UA" sz="2800" b="1" dirty="0"/>
            </a:br>
            <a:endParaRPr lang="ru-RU" sz="2800" dirty="0"/>
          </a:p>
        </p:txBody>
      </p:sp>
      <p:pic>
        <p:nvPicPr>
          <p:cNvPr id="1026" name="Picture 2" descr="Результат пошуку зображень за запитом &quot;снежный барс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14" y="3140968"/>
            <a:ext cx="3460291" cy="2161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Результат пошуку зображень за запитом &quot;клещевина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0520" y="3813790"/>
            <a:ext cx="2481974" cy="2481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Результат пошуку зображень за запитом &quot;лисичка гриб&quot;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5054777"/>
            <a:ext cx="2525752" cy="1674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352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360040"/>
          </a:xfrm>
        </p:spPr>
        <p:txBody>
          <a:bodyPr>
            <a:noAutofit/>
          </a:bodyPr>
          <a:lstStyle/>
          <a:p>
            <a:r>
              <a:rPr lang="uk-UA" sz="2800" b="1" dirty="0"/>
              <a:t>Світло для тварин – основа орієнтування у просторі</a:t>
            </a:r>
            <a:endParaRPr lang="ru-RU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11560" y="785647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uk-UA" dirty="0" err="1"/>
              <a:t>Фотофіли</a:t>
            </a:r>
            <a:r>
              <a:rPr lang="uk-UA" dirty="0"/>
              <a:t>. </a:t>
            </a:r>
            <a:r>
              <a:rPr lang="uk-UA" dirty="0" err="1"/>
              <a:t>Фотофоби</a:t>
            </a:r>
            <a:r>
              <a:rPr lang="uk-UA" dirty="0"/>
              <a:t>.                         2. </a:t>
            </a:r>
            <a:r>
              <a:rPr lang="uk-UA" dirty="0" err="1"/>
              <a:t>Стенофотні</a:t>
            </a:r>
            <a:r>
              <a:rPr lang="uk-UA" dirty="0"/>
              <a:t> та </a:t>
            </a:r>
            <a:r>
              <a:rPr lang="uk-UA" dirty="0" err="1"/>
              <a:t>евріфотні</a:t>
            </a:r>
            <a:r>
              <a:rPr lang="uk-UA" dirty="0"/>
              <a:t>.</a:t>
            </a:r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88840"/>
            <a:ext cx="2209800" cy="207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198359"/>
            <a:ext cx="2209800" cy="206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4793" y="1685925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192567"/>
            <a:ext cx="1059373" cy="729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198359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0885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uk-UA" dirty="0"/>
              <a:t>Світло і біоритми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980728"/>
            <a:ext cx="82089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/>
              <a:t>Світло – </a:t>
            </a:r>
            <a:r>
              <a:rPr lang="uk-UA" b="1" dirty="0"/>
              <a:t>головний</a:t>
            </a:r>
            <a:r>
              <a:rPr lang="uk-UA" dirty="0"/>
              <a:t> і постійний первинно-періодичний чинник, що впливає на організми і екосистеми з моменту їх зародження. </a:t>
            </a:r>
          </a:p>
          <a:p>
            <a:endParaRPr lang="uk-UA" dirty="0"/>
          </a:p>
          <a:p>
            <a:r>
              <a:rPr lang="uk-UA" dirty="0"/>
              <a:t>Виділяють біоритми  1 - добові (</a:t>
            </a:r>
            <a:r>
              <a:rPr lang="uk-UA" dirty="0" err="1"/>
              <a:t>циркадіанні</a:t>
            </a:r>
            <a:r>
              <a:rPr lang="uk-UA" dirty="0"/>
              <a:t>); 2 - сезонні,  3 - річні (</a:t>
            </a:r>
            <a:r>
              <a:rPr lang="uk-UA" dirty="0" err="1"/>
              <a:t>циркануальні</a:t>
            </a:r>
            <a:r>
              <a:rPr lang="uk-UA" dirty="0"/>
              <a:t>).</a:t>
            </a:r>
            <a:endParaRPr lang="ru-RU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708920"/>
            <a:ext cx="6679690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95916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4042"/>
          </a:xfrm>
        </p:spPr>
        <p:txBody>
          <a:bodyPr>
            <a:normAutofit fontScale="90000"/>
          </a:bodyPr>
          <a:lstStyle/>
          <a:p>
            <a:r>
              <a:rPr lang="uk-UA" sz="2400" dirty="0"/>
              <a:t>2 – сезонні біоритми</a:t>
            </a:r>
            <a:endParaRPr lang="ru-RU" sz="24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466" y="648841"/>
            <a:ext cx="2933700" cy="292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598" y="2110928"/>
            <a:ext cx="2656926" cy="1791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4" t="21621" r="404" b="-242"/>
          <a:stretch/>
        </p:blipFill>
        <p:spPr bwMode="auto">
          <a:xfrm>
            <a:off x="1259632" y="4303746"/>
            <a:ext cx="3909814" cy="2305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652383"/>
            <a:ext cx="2539752" cy="1936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05" b="10696"/>
          <a:stretch/>
        </p:blipFill>
        <p:spPr bwMode="auto">
          <a:xfrm>
            <a:off x="3851920" y="1308880"/>
            <a:ext cx="1645227" cy="1998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54" y="89692"/>
            <a:ext cx="2466975" cy="185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97631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Результат пошуку зображень за запитом &quot;Bombyx mori різні яйця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5" descr="Результат пошуку зображень за запитом &quot;Bombyx mori різні яйця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44989" y="3573016"/>
            <a:ext cx="8808913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/>
              <a:t>Таким чином, для </a:t>
            </a:r>
            <a:r>
              <a:rPr lang="ru-RU" sz="2800" b="1" dirty="0" err="1"/>
              <a:t>рослин</a:t>
            </a:r>
            <a:r>
              <a:rPr lang="ru-RU" sz="2800" b="1" dirty="0"/>
              <a:t> </a:t>
            </a:r>
            <a:r>
              <a:rPr lang="ru-RU" sz="2800" b="1" dirty="0" err="1"/>
              <a:t>світло</a:t>
            </a:r>
            <a:r>
              <a:rPr lang="ru-RU" sz="2800" b="1" dirty="0"/>
              <a:t> </a:t>
            </a:r>
            <a:r>
              <a:rPr lang="ru-RU" sz="2800" b="1" dirty="0" err="1"/>
              <a:t>необхідне</a:t>
            </a:r>
            <a:r>
              <a:rPr lang="ru-RU" sz="2800" b="1" dirty="0"/>
              <a:t> в першу </a:t>
            </a:r>
            <a:r>
              <a:rPr lang="ru-RU" sz="2800" b="1" dirty="0" err="1"/>
              <a:t>чергу</a:t>
            </a:r>
            <a:r>
              <a:rPr lang="ru-RU" sz="2800" b="1" dirty="0"/>
              <a:t>, як ресурс для фотосинтезу і </a:t>
            </a:r>
            <a:r>
              <a:rPr lang="ru-RU" sz="2800" b="1" dirty="0" err="1"/>
              <a:t>транспірації</a:t>
            </a:r>
            <a:r>
              <a:rPr lang="ru-RU" sz="2800" b="1" dirty="0"/>
              <a:t>, </a:t>
            </a:r>
          </a:p>
          <a:p>
            <a:endParaRPr lang="ru-RU" sz="2800" b="1" dirty="0"/>
          </a:p>
          <a:p>
            <a:r>
              <a:rPr lang="ru-RU" sz="2800" b="1" dirty="0"/>
              <a:t>для </a:t>
            </a:r>
            <a:r>
              <a:rPr lang="ru-RU" sz="2800" b="1" dirty="0" err="1"/>
              <a:t>тварин</a:t>
            </a:r>
            <a:r>
              <a:rPr lang="ru-RU" sz="2800" b="1" dirty="0"/>
              <a:t> – для </a:t>
            </a:r>
            <a:r>
              <a:rPr lang="ru-RU" sz="2800" b="1" dirty="0" err="1"/>
              <a:t>інформаційного</a:t>
            </a:r>
            <a:r>
              <a:rPr lang="ru-RU" sz="2800" b="1" dirty="0"/>
              <a:t> </a:t>
            </a:r>
            <a:r>
              <a:rPr lang="ru-RU" sz="2800" b="1" dirty="0" err="1"/>
              <a:t>забезпечення</a:t>
            </a:r>
            <a:r>
              <a:rPr lang="ru-RU" sz="2800" b="1" dirty="0"/>
              <a:t>. </a:t>
            </a:r>
          </a:p>
          <a:p>
            <a:endParaRPr lang="ru-RU" sz="2800" b="1" dirty="0"/>
          </a:p>
          <a:p>
            <a:pPr algn="just"/>
            <a:r>
              <a:rPr lang="ru-RU" sz="2800" b="1" dirty="0"/>
              <a:t>Для тих і </a:t>
            </a:r>
            <a:r>
              <a:rPr lang="ru-RU" sz="2800" b="1" dirty="0" err="1"/>
              <a:t>інших</a:t>
            </a:r>
            <a:r>
              <a:rPr lang="ru-RU" sz="2800" b="1" dirty="0"/>
              <a:t> – як </a:t>
            </a:r>
            <a:r>
              <a:rPr lang="ru-RU" sz="2800" b="1" dirty="0" err="1"/>
              <a:t>еволюційний</a:t>
            </a:r>
            <a:r>
              <a:rPr lang="ru-RU" sz="2800" b="1" dirty="0"/>
              <a:t> </a:t>
            </a:r>
            <a:r>
              <a:rPr lang="ru-RU" sz="2800" b="1" dirty="0" err="1"/>
              <a:t>чинник-синхронізатор</a:t>
            </a:r>
            <a:r>
              <a:rPr lang="ru-RU" sz="2800" b="1" dirty="0"/>
              <a:t> </a:t>
            </a:r>
            <a:r>
              <a:rPr lang="ru-RU" sz="2800" b="1" dirty="0" err="1"/>
              <a:t>біологічних</a:t>
            </a:r>
            <a:r>
              <a:rPr lang="ru-RU" sz="2800" b="1" dirty="0"/>
              <a:t> </a:t>
            </a:r>
            <a:r>
              <a:rPr lang="ru-RU" sz="2800" b="1" dirty="0" err="1"/>
              <a:t>ритмів</a:t>
            </a:r>
            <a:r>
              <a:rPr lang="ru-RU" sz="28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386438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uk-UA" b="1" dirty="0"/>
              <a:t>Температура як екологічний фактор</a:t>
            </a:r>
            <a:endParaRPr lang="ru-RU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908720"/>
            <a:ext cx="806489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/>
              <a:t>Важлива не тільки кількість тепла, але і розподіл його протягом доби, вегетаційного сезону, року. </a:t>
            </a:r>
          </a:p>
          <a:p>
            <a:pPr algn="just"/>
            <a:endParaRPr lang="uk-UA" dirty="0"/>
          </a:p>
          <a:p>
            <a:pPr algn="just"/>
            <a:r>
              <a:rPr lang="uk-UA" dirty="0"/>
              <a:t>Температурні межі життя складають 300°, від -200°С до +100°С, але для більшості організмів і фізіологічних процесів цей діапазон ще вужчий – </a:t>
            </a:r>
          </a:p>
          <a:p>
            <a:pPr algn="just"/>
            <a:r>
              <a:rPr lang="uk-UA" dirty="0"/>
              <a:t>від 39° в морі (-3,3 – +35,6°С) до 125° на суші (-70 – +55°С). </a:t>
            </a:r>
          </a:p>
          <a:p>
            <a:pPr algn="just"/>
            <a:endParaRPr lang="uk-UA" dirty="0"/>
          </a:p>
          <a:p>
            <a:pPr algn="just"/>
            <a:r>
              <a:rPr lang="uk-UA" dirty="0"/>
              <a:t>Значення температури  - змінює швидкість протікання фізико-хімічних реакцій в клітинах, а це відбивається на рості, розвитку, розмноженні, поведінці і  визначає географічне розповсюдження . </a:t>
            </a:r>
          </a:p>
        </p:txBody>
      </p:sp>
    </p:spTree>
    <p:extLst>
      <p:ext uri="{BB962C8B-B14F-4D97-AF65-F5344CB8AC3E}">
        <p14:creationId xmlns:p14="http://schemas.microsoft.com/office/powerpoint/2010/main" val="25360974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95" y="866599"/>
            <a:ext cx="3195530" cy="2130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788775"/>
            <a:ext cx="200025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217145"/>
            <a:ext cx="8352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err="1"/>
              <a:t>Кріофіли</a:t>
            </a:r>
            <a:r>
              <a:rPr lang="uk-UA" b="1" dirty="0"/>
              <a:t> </a:t>
            </a:r>
            <a:r>
              <a:rPr lang="uk-UA" dirty="0"/>
              <a:t>не виносять високих температур і можуть зберігати активність клітин при -8-10°С</a:t>
            </a:r>
            <a:endParaRPr lang="ru-RU" dirty="0"/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866599"/>
            <a:ext cx="2714097" cy="2058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9552" y="3290500"/>
            <a:ext cx="79928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/>
              <a:t>Термофіли </a:t>
            </a:r>
            <a:r>
              <a:rPr lang="uk-UA" dirty="0"/>
              <a:t>пристосувалися до умов високих температур,  вони мешкають переважно в тропічних районах Землі. </a:t>
            </a:r>
            <a:endParaRPr lang="ru-RU" dirty="0"/>
          </a:p>
        </p:txBody>
      </p:sp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784" y="4072880"/>
            <a:ext cx="2514600" cy="181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10" y="4149080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990" y="4101454"/>
            <a:ext cx="2476500" cy="183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76611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05020" y="1124744"/>
            <a:ext cx="842493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/>
              <a:t>Рослини</a:t>
            </a:r>
            <a:r>
              <a:rPr lang="uk-UA" dirty="0"/>
              <a:t> по </a:t>
            </a:r>
            <a:r>
              <a:rPr lang="uk-UA" u="sng" dirty="0"/>
              <a:t>відношенню до низьких температур </a:t>
            </a:r>
            <a:r>
              <a:rPr lang="uk-UA" dirty="0"/>
              <a:t>характеризуються:</a:t>
            </a:r>
            <a:endParaRPr lang="ru-RU" dirty="0"/>
          </a:p>
          <a:p>
            <a:r>
              <a:rPr lang="uk-UA" b="1" dirty="0"/>
              <a:t>- холодостійкістю</a:t>
            </a:r>
            <a:r>
              <a:rPr lang="uk-UA" dirty="0"/>
              <a:t> –  здатністю довго переносити низькі позитивні температури – від +1 до +10°С; </a:t>
            </a:r>
            <a:endParaRPr lang="ru-RU" dirty="0"/>
          </a:p>
          <a:p>
            <a:r>
              <a:rPr lang="uk-UA" b="1" dirty="0"/>
              <a:t>-  морозостійкістю </a:t>
            </a:r>
            <a:r>
              <a:rPr lang="uk-UA" dirty="0"/>
              <a:t>– здатністю не гинути при температурі від -1 до -7°С;</a:t>
            </a:r>
            <a:endParaRPr lang="ru-RU" dirty="0"/>
          </a:p>
          <a:p>
            <a:pPr algn="just"/>
            <a:r>
              <a:rPr lang="uk-UA" b="1" dirty="0"/>
              <a:t>- </a:t>
            </a:r>
            <a:r>
              <a:rPr lang="uk-UA" b="1" dirty="0" err="1"/>
              <a:t>льодостійкістю</a:t>
            </a:r>
            <a:r>
              <a:rPr lang="uk-UA" b="1" dirty="0"/>
              <a:t> </a:t>
            </a:r>
            <a:r>
              <a:rPr lang="uk-UA" dirty="0"/>
              <a:t>– здатністю переносити короткочасне утворення льоду між клітинами, після відтаювання продовжують життєдіяльність.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3573016"/>
            <a:ext cx="842493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u="sng" dirty="0"/>
              <a:t>Відношення до високих температур </a:t>
            </a:r>
            <a:r>
              <a:rPr lang="uk-UA" b="1" dirty="0"/>
              <a:t>у рослин  </a:t>
            </a:r>
            <a:r>
              <a:rPr lang="uk-UA" dirty="0"/>
              <a:t>характеризується:</a:t>
            </a:r>
            <a:endParaRPr lang="ru-RU" dirty="0"/>
          </a:p>
          <a:p>
            <a:pPr lvl="0" algn="just"/>
            <a:r>
              <a:rPr lang="uk-UA" b="1" dirty="0"/>
              <a:t>жаровитривалістю </a:t>
            </a:r>
            <a:r>
              <a:rPr lang="uk-UA" dirty="0"/>
              <a:t>– рослини сонячних сухих місць існування, здатні переносити короткочасне (до півгодини) підвищення температури до +60°С без пошкодження тканин;</a:t>
            </a:r>
            <a:endParaRPr lang="ru-RU" dirty="0"/>
          </a:p>
          <a:p>
            <a:pPr lvl="0"/>
            <a:r>
              <a:rPr lang="uk-UA" b="1" dirty="0"/>
              <a:t>жаростійкістю </a:t>
            </a:r>
            <a:r>
              <a:rPr lang="uk-UA" dirty="0"/>
              <a:t>– нижчі рослини, що живуть в термальних джерелах (синьо-зелені водорості, бактерії) з температурою до +90°С.</a:t>
            </a:r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6AF8970-71AC-4D23-BF11-FE0018E31C31}"/>
              </a:ext>
            </a:extLst>
          </p:cNvPr>
          <p:cNvSpPr/>
          <p:nvPr/>
        </p:nvSpPr>
        <p:spPr>
          <a:xfrm>
            <a:off x="288359" y="188640"/>
            <a:ext cx="83529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/>
              <a:t>Для більшості видів температурний оптимум знаходиться в межах 20-25°С.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2319998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38138"/>
          </a:xfrm>
        </p:spPr>
        <p:txBody>
          <a:bodyPr>
            <a:normAutofit fontScale="90000"/>
          </a:bodyPr>
          <a:lstStyle/>
          <a:p>
            <a:r>
              <a:rPr lang="uk-UA" sz="2400" b="1" dirty="0"/>
              <a:t>Адаптації рослин до теплового режиму:</a:t>
            </a:r>
            <a:br>
              <a:rPr lang="uk-UA" sz="2400" b="1" dirty="0"/>
            </a:br>
            <a:br>
              <a:rPr lang="uk-UA" sz="2400" b="1" dirty="0"/>
            </a:br>
            <a:r>
              <a:rPr lang="uk-UA" sz="2400" b="1" dirty="0"/>
              <a:t> </a:t>
            </a:r>
            <a:r>
              <a:rPr lang="uk-UA" sz="2400" dirty="0"/>
              <a:t>1. </a:t>
            </a:r>
            <a:r>
              <a:rPr lang="uk-UA" sz="2400" dirty="0" err="1"/>
              <a:t>Анатомо-морфологічні</a:t>
            </a:r>
            <a:r>
              <a:rPr lang="uk-UA" sz="2400" dirty="0"/>
              <a:t>.</a:t>
            </a:r>
            <a:br>
              <a:rPr lang="uk-UA" sz="2400" dirty="0"/>
            </a:br>
            <a:r>
              <a:rPr lang="uk-UA" sz="2400" dirty="0"/>
              <a:t>2. Фізіологічні.</a:t>
            </a:r>
            <a:endParaRPr lang="ru-RU" sz="2400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84554"/>
            <a:ext cx="24003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152978"/>
            <a:ext cx="2057400" cy="221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810717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641704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653136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8108" y="2952952"/>
            <a:ext cx="1743075" cy="261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6412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706090"/>
          </a:xfrm>
        </p:spPr>
        <p:txBody>
          <a:bodyPr>
            <a:noAutofit/>
          </a:bodyPr>
          <a:lstStyle/>
          <a:p>
            <a:r>
              <a:rPr lang="uk-UA" sz="2400" b="1" dirty="0" err="1"/>
              <a:t>Пойкілотермність</a:t>
            </a:r>
            <a:r>
              <a:rPr lang="uk-UA" sz="2400" b="1" dirty="0"/>
              <a:t> і </a:t>
            </a:r>
            <a:r>
              <a:rPr lang="uk-UA" sz="2400" b="1" dirty="0" err="1"/>
              <a:t>гомойотермність</a:t>
            </a:r>
            <a:r>
              <a:rPr lang="uk-UA" sz="2400" b="1" dirty="0"/>
              <a:t> тварин.</a:t>
            </a:r>
            <a:br>
              <a:rPr lang="ru-RU" sz="2400" b="1" dirty="0"/>
            </a:br>
            <a:endParaRPr lang="ru-RU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83568" y="1124744"/>
            <a:ext cx="799288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dirty="0"/>
              <a:t>До </a:t>
            </a:r>
            <a:r>
              <a:rPr lang="uk-UA" b="1" dirty="0"/>
              <a:t>пойкілотермних</a:t>
            </a:r>
            <a:r>
              <a:rPr lang="uk-UA" dirty="0"/>
              <a:t> (холоднокровних) відносяться всі безхребетні, риби, рептилії і амфібії.</a:t>
            </a:r>
          </a:p>
          <a:p>
            <a:pPr algn="just"/>
            <a:r>
              <a:rPr lang="uk-UA" dirty="0"/>
              <a:t> Типова низька інтенсивність обміну речовин і майже повна відсутність механізмів теплорегуляції. </a:t>
            </a:r>
            <a:endParaRPr lang="ru-RU" dirty="0"/>
          </a:p>
          <a:p>
            <a:pPr algn="just"/>
            <a:r>
              <a:rPr lang="uk-UA" dirty="0"/>
              <a:t>Терморегуляція здійснюється за рахунок особливої структури і кольору покривів, специфіки поведінки, посиленням мускульної роботи ,за рахунок суспільного життя (мурашники, термітники, вулики); різним вмістом вологи в тілі і різною інтенсивністю випаровування вологи з поверхні тіла. </a:t>
            </a:r>
          </a:p>
          <a:p>
            <a:pPr algn="just"/>
            <a:endParaRPr lang="uk-UA" dirty="0"/>
          </a:p>
          <a:p>
            <a:pPr algn="just"/>
            <a:r>
              <a:rPr lang="uk-UA" dirty="0"/>
              <a:t>Стійкість до низьких температур забезпечується накопиченням жирів, глікогену, деяких солей.</a:t>
            </a:r>
          </a:p>
          <a:p>
            <a:pPr algn="just"/>
            <a:endParaRPr lang="uk-UA" dirty="0"/>
          </a:p>
          <a:p>
            <a:pPr algn="just"/>
            <a:r>
              <a:rPr lang="uk-UA" dirty="0"/>
              <a:t> Несприятливі умови пойкілотермні тварини переживають в неактивному стані – анабіозі. </a:t>
            </a:r>
            <a:endParaRPr lang="ru-RU" dirty="0"/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30794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9512" y="116632"/>
            <a:ext cx="86409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b="1" dirty="0"/>
              <a:t>Гомойотермні </a:t>
            </a:r>
            <a:r>
              <a:rPr lang="uk-UA" dirty="0"/>
              <a:t>(теплокровні) – тварини з високим рівнем обмінних процесів – птахи і ссавці, що забезпечують підтримку постійної температури тіла навіть при значних коливаннях температури зовнішнього середовища. </a:t>
            </a:r>
          </a:p>
          <a:p>
            <a:pPr algn="just"/>
            <a:endParaRPr lang="ru-RU" dirty="0"/>
          </a:p>
          <a:p>
            <a:pPr algn="just"/>
            <a:r>
              <a:rPr lang="uk-UA" dirty="0"/>
              <a:t>У гомойотермних тварин розрізняють хімічну і фізичну терморегуляції. </a:t>
            </a:r>
            <a:r>
              <a:rPr lang="uk-UA" u="sng" dirty="0"/>
              <a:t>Хімічна</a:t>
            </a:r>
            <a:r>
              <a:rPr lang="uk-UA" dirty="0"/>
              <a:t> виявляється в продукуванні тепла, </a:t>
            </a:r>
            <a:r>
              <a:rPr lang="uk-UA" u="sng" dirty="0"/>
              <a:t>фізична</a:t>
            </a:r>
            <a:r>
              <a:rPr lang="uk-UA" dirty="0"/>
              <a:t> – в його розподілі по тілу і віддачі. </a:t>
            </a:r>
          </a:p>
          <a:p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50902"/>
            <a:ext cx="2505075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931871" y="2147957"/>
            <a:ext cx="604867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/>
              <a:t>В екологічно близьких ссавців в холодних кліматичних зонах, згідно з </a:t>
            </a:r>
            <a:r>
              <a:rPr lang="uk-UA" u="sng" dirty="0"/>
              <a:t>правилом </a:t>
            </a:r>
            <a:r>
              <a:rPr lang="uk-UA" u="sng" dirty="0" err="1"/>
              <a:t>Бергмана</a:t>
            </a:r>
            <a:r>
              <a:rPr lang="uk-UA" dirty="0"/>
              <a:t>, закономірно збільшуються розміри тіла і вага внутрішніх органів, що мають відношення до регулювання процесів обміну (серце, нирки, печінка). </a:t>
            </a:r>
          </a:p>
          <a:p>
            <a:pPr algn="just"/>
            <a:r>
              <a:rPr lang="uk-UA" dirty="0"/>
              <a:t>Згідно з </a:t>
            </a:r>
            <a:r>
              <a:rPr lang="uk-UA" u="sng" dirty="0"/>
              <a:t>правилом Алена</a:t>
            </a:r>
            <a:r>
              <a:rPr lang="uk-UA" dirty="0"/>
              <a:t> в холодних зонах щодо розміру тіла скорочуються площі поверхонь виступаючих органів (вуха, носи, хвости) порівняно з ссавцями тепліших зон. </a:t>
            </a:r>
            <a:endParaRPr lang="ru-RU" dirty="0"/>
          </a:p>
        </p:txBody>
      </p:sp>
      <p:pic>
        <p:nvPicPr>
          <p:cNvPr id="6" name="Рисунок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51" y="4297164"/>
            <a:ext cx="2017395" cy="229616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3172156" y="4598680"/>
            <a:ext cx="568863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/>
              <a:t>Проміжне положення між пойкілотермними і гомойотермними організмами займають </a:t>
            </a:r>
            <a:r>
              <a:rPr lang="uk-UA" b="1" dirty="0" err="1"/>
              <a:t>гетеротермні</a:t>
            </a:r>
            <a:r>
              <a:rPr lang="uk-UA" dirty="0"/>
              <a:t> (ховрахи, їжаки, кажани, ведмеді). В активному стані у цих тварин підтримується постійна відносно висока температура тіла. У зимовий час вони впадають в сплячку або глибокий сон, і температура тіла у них в цей час мало відрізняється від зовнішньої.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38988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331640" y="-162272"/>
            <a:ext cx="42484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700" b="1" i="1" dirty="0"/>
              <a:t>Розділи </a:t>
            </a:r>
            <a:r>
              <a:rPr lang="uk-UA" sz="2700" b="1" i="1" dirty="0" err="1"/>
              <a:t>біоекології</a:t>
            </a:r>
            <a:br>
              <a:rPr lang="uk-UA" sz="2700" dirty="0"/>
            </a:br>
            <a:endParaRPr lang="ru-RU" sz="31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81814" y="503674"/>
            <a:ext cx="61206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/>
              <a:t>3. </a:t>
            </a:r>
            <a:r>
              <a:rPr lang="uk-UA" sz="2800" b="1" dirty="0" err="1"/>
              <a:t>Демекологія</a:t>
            </a:r>
            <a:r>
              <a:rPr lang="uk-UA" sz="2800" b="1" dirty="0"/>
              <a:t> – екологія популяцій</a:t>
            </a:r>
            <a:br>
              <a:rPr lang="uk-UA" sz="2800" b="1" dirty="0"/>
            </a:br>
            <a:endParaRPr lang="ru-RU" sz="2800" dirty="0"/>
          </a:p>
        </p:txBody>
      </p:sp>
      <p:pic>
        <p:nvPicPr>
          <p:cNvPr id="5" name="Рисунок 4" descr="Результат пошуку зображень за запитом &quot;популяція&quot;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725" y="1196752"/>
            <a:ext cx="3887244" cy="2392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Результат пошуку зображень за запитом &quot;популяція тварин&quot;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472" y="1455547"/>
            <a:ext cx="4272181" cy="1803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Результат пошуку зображень за запитом &quot;популяція рослин&quot;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94" y="4039036"/>
            <a:ext cx="3380105" cy="253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2" name="Picture 2" descr="Результат пошуку зображень за запитом &quot;желтая береза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472" y="3758913"/>
            <a:ext cx="4418050" cy="276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93034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025" y="67241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-171400"/>
            <a:ext cx="8507288" cy="1143000"/>
          </a:xfrm>
        </p:spPr>
        <p:txBody>
          <a:bodyPr>
            <a:normAutofit fontScale="90000"/>
          </a:bodyPr>
          <a:lstStyle/>
          <a:p>
            <a:r>
              <a:rPr lang="uk-UA" b="1" i="1" dirty="0"/>
              <a:t>3. Вологість як екологічний фактор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047704" y="3244334"/>
            <a:ext cx="2455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i="1" dirty="0"/>
              <a:t>.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/>
          </p:nvPr>
        </p:nvGraphicFramePr>
        <p:xfrm>
          <a:off x="539552" y="2084516"/>
          <a:ext cx="8191997" cy="23196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Документ" r:id="rId4" imgW="6212515" imgH="1758761" progId="Word.Document.12">
                  <p:embed/>
                </p:oleObj>
              </mc:Choice>
              <mc:Fallback>
                <p:oleObj name="Документ" r:id="rId4" imgW="6212515" imgH="1758761" progId="Word.Document.12">
                  <p:embed/>
                  <p:pic>
                    <p:nvPicPr>
                      <p:cNvPr id="4" name="Объект 3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39552" y="2084516"/>
                        <a:ext cx="8191997" cy="23196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683568" y="1268760"/>
            <a:ext cx="69127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 </a:t>
            </a:r>
            <a:endParaRPr lang="ru-RU" dirty="0"/>
          </a:p>
          <a:p>
            <a:pPr algn="ctr"/>
            <a:r>
              <a:rPr lang="uk-UA" b="1" dirty="0"/>
              <a:t>Вміст води в різних організмах, % від маси тіла</a:t>
            </a:r>
            <a:endParaRPr lang="ru-RU" b="1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969" y="4941168"/>
            <a:ext cx="3028950" cy="151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139952" y="465313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dirty="0"/>
              <a:t>Найбільш високий зміст води в періоди активної життєдіяльності  і у молодому віці.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74332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404664"/>
            <a:ext cx="85689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/>
              <a:t>Джерелами вологи для рослин служать запаси її в ґрунті і атмосфері (опади, тумани, конденсати), для наземних тварин – вода у водоймах, водяна пара в атмосфері і соковита їжа.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248472" y="255213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dirty="0"/>
              <a:t>Найбільш сприятливі умови складаються в діапазоні температур 17-23°С і відносної вологості повітря 85-100%.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4149080"/>
            <a:ext cx="432048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/>
              <a:t>Пристосування, що дозволяють підтримувати водний баланс і забезпечувати економне витрачання води, групуються в </a:t>
            </a:r>
            <a:r>
              <a:rPr lang="uk-UA" dirty="0" err="1"/>
              <a:t>анатомо-морфологічні</a:t>
            </a:r>
            <a:r>
              <a:rPr lang="uk-UA" dirty="0"/>
              <a:t>, фізіологічні і поведінкові. 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67308"/>
            <a:ext cx="2647950" cy="172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771" y="1179799"/>
            <a:ext cx="3409950" cy="134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258" y="4179030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98119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62460" y="219998"/>
            <a:ext cx="86409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u="sng" dirty="0"/>
              <a:t>За відношенням до вологості</a:t>
            </a:r>
            <a:r>
              <a:rPr lang="uk-UA" dirty="0"/>
              <a:t> розрізняють </a:t>
            </a:r>
            <a:r>
              <a:rPr lang="uk-UA" b="1" dirty="0" err="1">
                <a:solidFill>
                  <a:srgbClr val="FF0000"/>
                </a:solidFill>
              </a:rPr>
              <a:t>еврігігробіонтні</a:t>
            </a:r>
            <a:r>
              <a:rPr lang="uk-UA" b="1" dirty="0">
                <a:solidFill>
                  <a:srgbClr val="FF0000"/>
                </a:solidFill>
              </a:rPr>
              <a:t> </a:t>
            </a:r>
            <a:r>
              <a:rPr lang="uk-UA" b="1" dirty="0"/>
              <a:t> </a:t>
            </a:r>
            <a:r>
              <a:rPr lang="uk-UA" dirty="0"/>
              <a:t>організми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845890"/>
            <a:ext cx="2628900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14" y="1149102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244" y="558552"/>
            <a:ext cx="3028950" cy="151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2889" y="2588965"/>
            <a:ext cx="2466975" cy="185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91" y="2952378"/>
            <a:ext cx="2705100" cy="168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9716" y="2349461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4507" y="4849539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955" y="4638303"/>
            <a:ext cx="266700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811439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669569" y="4427820"/>
            <a:ext cx="2241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/>
              <a:t>і </a:t>
            </a:r>
            <a:r>
              <a:rPr lang="uk-UA" b="1" dirty="0" err="1">
                <a:solidFill>
                  <a:srgbClr val="FF0000"/>
                </a:solidFill>
              </a:rPr>
              <a:t>стеногігробіонтні</a:t>
            </a:r>
            <a:r>
              <a:rPr lang="uk-UA" b="1" dirty="0">
                <a:solidFill>
                  <a:srgbClr val="FF0000"/>
                </a:solidFill>
              </a:rPr>
              <a:t>. 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93" y="5085184"/>
            <a:ext cx="2246961" cy="1683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44175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5536" y="260648"/>
            <a:ext cx="8352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u="sng" dirty="0"/>
              <a:t>За способом регуляції водного режиму </a:t>
            </a:r>
            <a:r>
              <a:rPr lang="uk-UA" dirty="0"/>
              <a:t>свого тіла рослини діляться на </a:t>
            </a:r>
            <a:r>
              <a:rPr lang="uk-UA" b="1" dirty="0" err="1"/>
              <a:t>пойкілогідричні</a:t>
            </a:r>
            <a:r>
              <a:rPr lang="uk-UA" b="1" dirty="0"/>
              <a:t> і </a:t>
            </a:r>
            <a:r>
              <a:rPr lang="uk-UA" b="1" dirty="0" err="1"/>
              <a:t>гомойогідричні</a:t>
            </a:r>
            <a:r>
              <a:rPr lang="uk-UA" b="1" dirty="0"/>
              <a:t>.</a:t>
            </a:r>
            <a:r>
              <a:rPr lang="uk-UA" dirty="0"/>
              <a:t> 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50" y="1028700"/>
            <a:ext cx="2847975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312" y="1309020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906979"/>
            <a:ext cx="214312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4570381"/>
            <a:ext cx="28575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3" y="3789040"/>
            <a:ext cx="1743075" cy="261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043774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260648"/>
            <a:ext cx="85689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u="sng" dirty="0"/>
              <a:t>За відношенням до водного режиму екотопу</a:t>
            </a:r>
            <a:r>
              <a:rPr lang="uk-UA" dirty="0"/>
              <a:t> (</a:t>
            </a:r>
            <a:r>
              <a:rPr lang="uk-UA" b="1" dirty="0"/>
              <a:t>екотоп – </a:t>
            </a:r>
            <a:r>
              <a:rPr lang="uk-UA" dirty="0"/>
              <a:t>сукупність факторів місця існування) рослини поділяються на </a:t>
            </a:r>
            <a:r>
              <a:rPr lang="uk-UA" b="1" dirty="0"/>
              <a:t>вологолюбні (</a:t>
            </a:r>
            <a:r>
              <a:rPr lang="uk-UA" b="1" dirty="0" err="1"/>
              <a:t>гідатофіти</a:t>
            </a:r>
            <a:r>
              <a:rPr lang="uk-UA" b="1" dirty="0"/>
              <a:t>, гідрофіти, гігрофіти), сухолюбні (ксерофіти) </a:t>
            </a:r>
            <a:r>
              <a:rPr lang="uk-UA" dirty="0"/>
              <a:t>і</a:t>
            </a:r>
            <a:r>
              <a:rPr lang="uk-UA" b="1" dirty="0"/>
              <a:t> помірно вологолюбні (мезофіти).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840" y="1212560"/>
            <a:ext cx="2063460" cy="1919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5575" y="3197942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err="1"/>
              <a:t>Гідатофіти</a:t>
            </a:r>
            <a:endParaRPr lang="ru-RU" dirty="0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8428" y="1340769"/>
            <a:ext cx="2343150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9500" y="2520596"/>
            <a:ext cx="2647950" cy="172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732240" y="1803067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Гідрофіти</a:t>
            </a:r>
            <a:endParaRPr lang="ru-RU" dirty="0"/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840" y="4073007"/>
            <a:ext cx="1905000" cy="240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403" y="4642457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478" y="5157192"/>
            <a:ext cx="3009900" cy="151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utoShape 11" descr="Результат пошуку зображень за запитом &quot;рис вирощування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3468705" y="4642457"/>
            <a:ext cx="1761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Гігрофіти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251502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99" t="62987" r="39301" b="5624"/>
          <a:stretch/>
        </p:blipFill>
        <p:spPr bwMode="auto">
          <a:xfrm>
            <a:off x="1547664" y="4797152"/>
            <a:ext cx="2057401" cy="161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34958"/>
            <a:ext cx="4464496" cy="3345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75" t="50839" r="192" b="-839"/>
          <a:stretch/>
        </p:blipFill>
        <p:spPr bwMode="auto">
          <a:xfrm>
            <a:off x="5004048" y="4633638"/>
            <a:ext cx="2772866" cy="194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887"/>
          <a:stretch/>
        </p:blipFill>
        <p:spPr bwMode="auto">
          <a:xfrm>
            <a:off x="611560" y="476672"/>
            <a:ext cx="2773363" cy="1712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424"/>
          <a:stretch/>
        </p:blipFill>
        <p:spPr bwMode="auto">
          <a:xfrm>
            <a:off x="346273" y="2543125"/>
            <a:ext cx="4121150" cy="204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327902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" b="7878"/>
          <a:stretch/>
        </p:blipFill>
        <p:spPr bwMode="auto">
          <a:xfrm>
            <a:off x="872836" y="188640"/>
            <a:ext cx="7917209" cy="5551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149079"/>
            <a:ext cx="1581083" cy="1581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717032"/>
            <a:ext cx="2210569" cy="147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6101" y="2902707"/>
            <a:ext cx="1702671" cy="1275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0"/>
          <a:stretch/>
        </p:blipFill>
        <p:spPr bwMode="auto">
          <a:xfrm>
            <a:off x="96982" y="4178068"/>
            <a:ext cx="2562278" cy="1561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792" y="1052736"/>
            <a:ext cx="2569698" cy="1703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300192" y="620688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i="1" dirty="0">
                <a:solidFill>
                  <a:schemeClr val="tx2"/>
                </a:solidFill>
              </a:rPr>
              <a:t>Тропофіти</a:t>
            </a:r>
            <a:endParaRPr lang="ru-RU" b="1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59434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62074"/>
          </a:xfrm>
        </p:spPr>
        <p:txBody>
          <a:bodyPr>
            <a:normAutofit/>
          </a:bodyPr>
          <a:lstStyle/>
          <a:p>
            <a:r>
              <a:rPr lang="uk-UA" sz="2400" b="1" dirty="0"/>
              <a:t>Способи регуляції водного балансу у тварин</a:t>
            </a:r>
            <a:endParaRPr lang="ru-RU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11560" y="1052736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1 - поведінкові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755576" y="2564904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2- морфологічні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755576" y="4941168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3 - фізіологічні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866775"/>
            <a:ext cx="2203560" cy="1650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5576" y="866775"/>
            <a:ext cx="2800350" cy="163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933" y="2934236"/>
            <a:ext cx="2457450" cy="163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910423"/>
            <a:ext cx="2705100" cy="168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8894" y="4797152"/>
            <a:ext cx="1954498" cy="1748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376" y="4718815"/>
            <a:ext cx="142875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871348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62074"/>
          </a:xfrm>
        </p:spPr>
        <p:txBody>
          <a:bodyPr>
            <a:normAutofit/>
          </a:bodyPr>
          <a:lstStyle/>
          <a:p>
            <a:r>
              <a:rPr lang="uk-UA" sz="2400" b="1" dirty="0"/>
              <a:t>Екологічні групи тварин до </a:t>
            </a:r>
            <a:r>
              <a:rPr lang="uk-UA" sz="2400" b="1" dirty="0" err="1"/>
              <a:t>вологозабезпечення</a:t>
            </a:r>
            <a:endParaRPr lang="ru-RU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11560" y="1052736"/>
            <a:ext cx="24482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/>
              <a:t>1 - гігрофіли</a:t>
            </a:r>
            <a:endParaRPr lang="ru-RU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611560" y="3482048"/>
            <a:ext cx="1872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/>
              <a:t>2- мезофіли</a:t>
            </a:r>
            <a:endParaRPr lang="ru-RU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624283" y="5452756"/>
            <a:ext cx="2016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/>
              <a:t>3 - ксероф</a:t>
            </a:r>
            <a:r>
              <a:rPr lang="uk-UA" dirty="0"/>
              <a:t>іли</a:t>
            </a:r>
            <a:endParaRPr lang="ru-RU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4268" y="817698"/>
            <a:ext cx="2424949" cy="1423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007193"/>
            <a:ext cx="2195395" cy="1742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71"/>
          <a:stretch/>
        </p:blipFill>
        <p:spPr bwMode="auto">
          <a:xfrm>
            <a:off x="2483768" y="1269125"/>
            <a:ext cx="2581169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020476"/>
            <a:ext cx="2151172" cy="1722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721" y="3048185"/>
            <a:ext cx="2068835" cy="1606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992484"/>
            <a:ext cx="272415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941168"/>
            <a:ext cx="2581275" cy="177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750410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62074"/>
          </a:xfrm>
        </p:spPr>
        <p:txBody>
          <a:bodyPr>
            <a:normAutofit/>
          </a:bodyPr>
          <a:lstStyle/>
          <a:p>
            <a:r>
              <a:rPr lang="uk-UA" sz="2400" b="1" dirty="0"/>
              <a:t>Стани спокою</a:t>
            </a:r>
            <a:endParaRPr lang="ru-RU" sz="2400" b="1" dirty="0"/>
          </a:p>
        </p:txBody>
      </p:sp>
      <p:cxnSp>
        <p:nvCxnSpPr>
          <p:cNvPr id="4" name="Прямая со стрелкой 3"/>
          <p:cNvCxnSpPr/>
          <p:nvPr/>
        </p:nvCxnSpPr>
        <p:spPr>
          <a:xfrm>
            <a:off x="4740455" y="620688"/>
            <a:ext cx="1944216" cy="6480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 стрелкой 5"/>
          <p:cNvCxnSpPr/>
          <p:nvPr/>
        </p:nvCxnSpPr>
        <p:spPr>
          <a:xfrm flipH="1">
            <a:off x="2843808" y="620688"/>
            <a:ext cx="1728192" cy="6480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43508" y="1484388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solidFill>
                  <a:srgbClr val="C00000"/>
                </a:solidFill>
              </a:rPr>
              <a:t>У рослин</a:t>
            </a:r>
            <a:r>
              <a:rPr lang="uk-UA" dirty="0"/>
              <a:t>: вимушений та глибокий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4734628" y="1507139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solidFill>
                  <a:srgbClr val="C00000"/>
                </a:solidFill>
              </a:rPr>
              <a:t>У тварин</a:t>
            </a:r>
            <a:r>
              <a:rPr lang="uk-UA" dirty="0"/>
              <a:t>: сплячка, анабіоз</a:t>
            </a:r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437112"/>
            <a:ext cx="2705100" cy="168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08" y="2366963"/>
            <a:ext cx="24003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822" y="2232024"/>
            <a:ext cx="2381250" cy="191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2996952"/>
            <a:ext cx="2381250" cy="192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1457" y="5164435"/>
            <a:ext cx="3257550" cy="140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6232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331640" y="-162272"/>
            <a:ext cx="42484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700" b="1" i="1" dirty="0"/>
              <a:t>Розділи </a:t>
            </a:r>
            <a:r>
              <a:rPr lang="uk-UA" sz="2700" b="1" i="1" dirty="0" err="1"/>
              <a:t>біоекології</a:t>
            </a:r>
            <a:br>
              <a:rPr lang="uk-UA" sz="2700" dirty="0"/>
            </a:br>
            <a:endParaRPr lang="ru-RU" sz="31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81814" y="520233"/>
            <a:ext cx="85666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/>
              <a:t>4. Синекологія – екологія угруповань (біоценозів)</a:t>
            </a:r>
            <a:br>
              <a:rPr lang="uk-UA" sz="2800" b="1" dirty="0"/>
            </a:br>
            <a:endParaRPr lang="ru-RU" sz="2800" dirty="0"/>
          </a:p>
        </p:txBody>
      </p:sp>
      <p:pic>
        <p:nvPicPr>
          <p:cNvPr id="5" name="Рисунок 4" descr="Результат пошуку зображень за запитом &quot;біоценоз&quot;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14" y="1474340"/>
            <a:ext cx="3814122" cy="2746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clipImage" descr="https://screenshotscdn.firefoxusercontent.com/images/ea6044a7-ddf8-4537-bddb-e35cf29d1fa4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951" y="3140968"/>
            <a:ext cx="4362450" cy="3086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281937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7" name="Rectangle 9"/>
          <p:cNvSpPr>
            <a:spLocks noGrp="1" noChangeArrowheads="1"/>
          </p:cNvSpPr>
          <p:nvPr>
            <p:ph sz="quarter" idx="2"/>
          </p:nvPr>
        </p:nvSpPr>
        <p:spPr>
          <a:xfrm>
            <a:off x="1187624" y="2060848"/>
            <a:ext cx="7586152" cy="2185988"/>
          </a:xfrm>
        </p:spPr>
        <p:txBody>
          <a:bodyPr>
            <a:normAutofit/>
          </a:bodyPr>
          <a:lstStyle/>
          <a:p>
            <a:pPr algn="ctr">
              <a:buFontTx/>
              <a:buNone/>
            </a:pPr>
            <a:endParaRPr lang="ru-RU" sz="4000" i="1" dirty="0">
              <a:latin typeface="Times New Roman" pitchFamily="18" charset="0"/>
            </a:endParaRPr>
          </a:p>
          <a:p>
            <a:pPr algn="ctr">
              <a:buFontTx/>
              <a:buNone/>
            </a:pPr>
            <a:r>
              <a:rPr lang="uk-UA" sz="2400" b="1" dirty="0"/>
              <a:t>ОСНОВНІ СЕРЕДОВИЩА МЕШКАННЯ</a:t>
            </a:r>
            <a:br>
              <a:rPr lang="ru-RU" sz="2400" b="1" dirty="0"/>
            </a:br>
            <a:endParaRPr lang="ru-RU" sz="2400" b="1" i="1" dirty="0">
              <a:latin typeface="Times New Roman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3926" y="404664"/>
            <a:ext cx="3225617" cy="2138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72" y="400936"/>
            <a:ext cx="3219531" cy="2142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39" y="3861048"/>
            <a:ext cx="3212498" cy="2511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" b="41967"/>
          <a:stretch/>
        </p:blipFill>
        <p:spPr bwMode="auto">
          <a:xfrm>
            <a:off x="4859163" y="4077072"/>
            <a:ext cx="3975141" cy="1752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036187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uk-UA" sz="3200" b="1" dirty="0"/>
              <a:t>1. Водне середовище</a:t>
            </a:r>
            <a:endParaRPr lang="ru-RU" sz="32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764705"/>
            <a:ext cx="4248471" cy="2104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747" y="3068960"/>
            <a:ext cx="5482617" cy="2273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6" y="5589240"/>
            <a:ext cx="80648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 У водному середовищі мешкає близько </a:t>
            </a:r>
            <a:r>
              <a:rPr lang="uk-UA" u="sng" dirty="0">
                <a:solidFill>
                  <a:srgbClr val="C00000"/>
                </a:solidFill>
              </a:rPr>
              <a:t>150 000 видів тварин і 10 000 рослин</a:t>
            </a:r>
            <a:r>
              <a:rPr lang="uk-UA" dirty="0"/>
              <a:t>, що складає відповідно всього 7 і 8 % від загального числа видів на Землі. </a:t>
            </a:r>
            <a:endParaRPr lang="ru-RU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945296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442667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57400" y="33080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uk-UA" sz="3100" b="1" dirty="0"/>
              <a:t>Екологічні зони Світового океану</a:t>
            </a:r>
            <a:br>
              <a:rPr lang="uk-UA" dirty="0"/>
            </a:br>
            <a:endParaRPr lang="ru-RU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11845"/>
            <a:ext cx="5572648" cy="2997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005064"/>
            <a:ext cx="2560315" cy="2033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453326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094" y="26064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uk-UA" sz="3200" b="1" i="1" dirty="0"/>
              <a:t>Екологічні групи </a:t>
            </a:r>
            <a:r>
              <a:rPr lang="uk-UA" sz="3200" b="1" i="1" dirty="0" err="1"/>
              <a:t>гідробіонтів</a:t>
            </a:r>
            <a:br>
              <a:rPr lang="ru-RU" sz="3200" b="1" dirty="0"/>
            </a:br>
            <a:endParaRPr lang="ru-RU" sz="32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111561"/>
            <a:ext cx="7791094" cy="336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1560" y="814442"/>
            <a:ext cx="532859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/>
              <a:t>Нектон </a:t>
            </a:r>
            <a:r>
              <a:rPr lang="uk-UA" dirty="0"/>
              <a:t>(</a:t>
            </a:r>
            <a:r>
              <a:rPr lang="uk-UA" i="1" dirty="0" err="1"/>
              <a:t>nektos</a:t>
            </a:r>
            <a:r>
              <a:rPr lang="uk-UA" i="1" dirty="0"/>
              <a:t> </a:t>
            </a:r>
            <a:r>
              <a:rPr lang="uk-UA" dirty="0"/>
              <a:t>– плаваючий)</a:t>
            </a:r>
          </a:p>
          <a:p>
            <a:r>
              <a:rPr lang="uk-UA" b="1" dirty="0"/>
              <a:t>Планктон</a:t>
            </a:r>
            <a:r>
              <a:rPr lang="uk-UA" dirty="0"/>
              <a:t> (</a:t>
            </a:r>
            <a:r>
              <a:rPr lang="uk-UA" i="1" dirty="0" err="1"/>
              <a:t>planktos</a:t>
            </a:r>
            <a:r>
              <a:rPr lang="uk-UA" dirty="0"/>
              <a:t> – блукаючий)</a:t>
            </a:r>
          </a:p>
          <a:p>
            <a:r>
              <a:rPr lang="uk-UA" b="1" dirty="0"/>
              <a:t>                             + </a:t>
            </a:r>
            <a:r>
              <a:rPr lang="uk-UA" b="1" dirty="0" err="1"/>
              <a:t>нейстон</a:t>
            </a:r>
            <a:endParaRPr lang="uk-UA" b="1" dirty="0"/>
          </a:p>
          <a:p>
            <a:r>
              <a:rPr lang="uk-UA" b="1" dirty="0"/>
              <a:t> 	            + </a:t>
            </a:r>
            <a:r>
              <a:rPr lang="uk-UA" b="1" dirty="0" err="1"/>
              <a:t>плейстон</a:t>
            </a:r>
            <a:endParaRPr lang="uk-UA" dirty="0"/>
          </a:p>
          <a:p>
            <a:r>
              <a:rPr lang="uk-UA" b="1" i="1" dirty="0"/>
              <a:t>Бентос</a:t>
            </a:r>
            <a:r>
              <a:rPr lang="uk-UA" dirty="0"/>
              <a:t> (</a:t>
            </a:r>
            <a:r>
              <a:rPr lang="uk-UA" i="1" dirty="0" err="1"/>
              <a:t>benthos</a:t>
            </a:r>
            <a:r>
              <a:rPr lang="uk-UA" dirty="0"/>
              <a:t> – глибина)</a:t>
            </a:r>
          </a:p>
          <a:p>
            <a:r>
              <a:rPr lang="uk-UA" dirty="0"/>
              <a:t> 	            </a:t>
            </a:r>
            <a:r>
              <a:rPr lang="uk-UA" b="1" dirty="0"/>
              <a:t>+ </a:t>
            </a:r>
            <a:r>
              <a:rPr lang="uk-UA" b="1" dirty="0" err="1"/>
              <a:t>перифітон</a:t>
            </a:r>
            <a:endParaRPr lang="uk-UA" b="1" dirty="0"/>
          </a:p>
          <a:p>
            <a:endParaRPr lang="ru-R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554597"/>
            <a:ext cx="1512168" cy="111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1877" y="1676406"/>
            <a:ext cx="1454390" cy="1160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9072" y="260649"/>
            <a:ext cx="1555373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318912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uk-UA" sz="2800" b="1" i="1" dirty="0"/>
              <a:t>Фізико-хімічна характеристика водного середовища.</a:t>
            </a:r>
            <a:br>
              <a:rPr lang="ru-RU" sz="2800" b="1" dirty="0"/>
            </a:br>
            <a:endParaRPr lang="ru-RU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67544" y="767235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/>
              <a:t>1. Тепловий режим</a:t>
            </a:r>
            <a:endParaRPr lang="ru-RU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28" t="65453" b="1202"/>
          <a:stretch/>
        </p:blipFill>
        <p:spPr bwMode="auto">
          <a:xfrm>
            <a:off x="1062104" y="2336896"/>
            <a:ext cx="6386552" cy="2272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6412" y="1136567"/>
            <a:ext cx="8352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/>
              <a:t>Діапазон значень температури води в Світовому океані складає 38° (від -2 до +36°С), в прісних водоймах – 26° (від -0,9 до +25°С).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1806" y="4869160"/>
            <a:ext cx="838753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dirty="0"/>
              <a:t>До 50 м спостерігаються добові коливання температури, до 400 м – сезонні, глибше вона стає постійною, +1- +3°С. </a:t>
            </a:r>
          </a:p>
          <a:p>
            <a:endParaRPr lang="uk-UA" dirty="0"/>
          </a:p>
          <a:p>
            <a:endParaRPr lang="uk-UA" dirty="0"/>
          </a:p>
          <a:p>
            <a:pPr algn="just"/>
            <a:r>
              <a:rPr lang="uk-UA" dirty="0"/>
              <a:t>Оскільки температурний режим у водоймах порівняно стабільний, їх мешканцям властива </a:t>
            </a:r>
            <a:r>
              <a:rPr lang="uk-UA" dirty="0" err="1"/>
              <a:t>стенотермність</a:t>
            </a:r>
            <a:r>
              <a:rPr lang="uk-UA" dirty="0"/>
              <a:t>. 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187624" y="1959544"/>
            <a:ext cx="640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/>
              <a:t>Температура води змінюється з шириною і глибиною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708303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108847" y="444702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/>
              <a:t>2. Світловий режим</a:t>
            </a:r>
            <a:endParaRPr lang="ru-RU" b="1" dirty="0"/>
          </a:p>
        </p:txBody>
      </p: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3" y="2960318"/>
            <a:ext cx="4170039" cy="3544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064737"/>
            <a:ext cx="2571750" cy="178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861048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552" y="1556792"/>
            <a:ext cx="2638425" cy="173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111337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950852" y="372366"/>
            <a:ext cx="15087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/>
              <a:t>3. Прозорість</a:t>
            </a:r>
            <a:endParaRPr lang="ru-RU" b="1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65" t="35359"/>
          <a:stretch/>
        </p:blipFill>
        <p:spPr bwMode="auto">
          <a:xfrm>
            <a:off x="-123863" y="2888469"/>
            <a:ext cx="7166922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023" y="4653136"/>
            <a:ext cx="1314994" cy="1976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5288"/>
            <a:ext cx="1314994" cy="1066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00374" y="1030632"/>
            <a:ext cx="86549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Найпрозоріші води — в Саргасовому морі: диск видно до глибини 66,5 м. У Тихому океані диск </a:t>
            </a:r>
            <a:r>
              <a:rPr lang="uk-UA" dirty="0" err="1"/>
              <a:t>Секкі</a:t>
            </a:r>
            <a:r>
              <a:rPr lang="uk-UA" dirty="0"/>
              <a:t> видно до 59 м, в Індійському — до 50 м, в дрібних морях — до 5—15м. Прозорість річок в середньому 1—1,5 м, а в </a:t>
            </a:r>
            <a:r>
              <a:rPr lang="uk-UA" dirty="0" err="1"/>
              <a:t>найкаламутніших</a:t>
            </a:r>
            <a:r>
              <a:rPr lang="uk-UA" dirty="0"/>
              <a:t> річках всього декілька сантиметрів.</a:t>
            </a:r>
            <a:endParaRPr lang="ru-RU" dirty="0"/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7748" y="2888469"/>
            <a:ext cx="1737544" cy="1301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547658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950852" y="372366"/>
            <a:ext cx="26003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/>
              <a:t>4-5. Щільність</a:t>
            </a:r>
            <a:r>
              <a:rPr lang="uk-UA" dirty="0"/>
              <a:t> і </a:t>
            </a:r>
            <a:r>
              <a:rPr lang="uk-UA" b="1" dirty="0"/>
              <a:t>в'язкість</a:t>
            </a:r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980728"/>
            <a:ext cx="8424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b="1" dirty="0"/>
              <a:t>Висока щільність</a:t>
            </a:r>
            <a:r>
              <a:rPr lang="uk-UA" dirty="0"/>
              <a:t> (1 г/см</a:t>
            </a:r>
            <a:r>
              <a:rPr lang="uk-UA" baseline="30000" dirty="0"/>
              <a:t>3</a:t>
            </a:r>
            <a:r>
              <a:rPr lang="uk-UA" dirty="0"/>
              <a:t>, що в 800 разів більше за щільність повітря) і </a:t>
            </a:r>
            <a:r>
              <a:rPr lang="uk-UA" b="1" dirty="0"/>
              <a:t>в'язкість </a:t>
            </a:r>
            <a:r>
              <a:rPr lang="uk-UA" dirty="0"/>
              <a:t>води.</a:t>
            </a:r>
            <a:r>
              <a:rPr lang="uk-UA" b="1" dirty="0"/>
              <a:t> 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53"/>
          <a:stretch/>
        </p:blipFill>
        <p:spPr bwMode="auto">
          <a:xfrm>
            <a:off x="2267744" y="2181391"/>
            <a:ext cx="4282930" cy="2495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446560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47664" y="548680"/>
            <a:ext cx="9317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/>
              <a:t>6. Течії</a:t>
            </a:r>
            <a:endParaRPr lang="ru-RU" b="1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898" y="2760956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2798" y="404664"/>
            <a:ext cx="2599873" cy="1948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60" y="1186876"/>
            <a:ext cx="4827063" cy="2498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775" y="4608806"/>
            <a:ext cx="28575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797152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551505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24"/>
          <a:stretch/>
        </p:blipFill>
        <p:spPr bwMode="auto">
          <a:xfrm>
            <a:off x="179512" y="692696"/>
            <a:ext cx="8712968" cy="495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915816" y="179348"/>
            <a:ext cx="1800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/>
              <a:t>7. Солоність</a:t>
            </a:r>
            <a:endParaRPr lang="ru-RU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03354" y="6061938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Переважають карбонати ( в прісних), сульфати, хлориди ( в морських).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643410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354769" y="0"/>
            <a:ext cx="42484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700" b="1" i="1" dirty="0"/>
              <a:t>Розділи </a:t>
            </a:r>
            <a:r>
              <a:rPr lang="uk-UA" sz="2700" b="1" i="1" dirty="0" err="1"/>
              <a:t>біоекології</a:t>
            </a:r>
            <a:br>
              <a:rPr lang="uk-UA" sz="2700" dirty="0"/>
            </a:br>
            <a:endParaRPr lang="ru-RU" sz="31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74143" y="881390"/>
            <a:ext cx="8566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/>
              <a:t>5. </a:t>
            </a:r>
            <a:r>
              <a:rPr lang="uk-UA" sz="2800" b="1" dirty="0" err="1"/>
              <a:t>Екосистемологія</a:t>
            </a:r>
            <a:r>
              <a:rPr lang="uk-UA" sz="2800" b="1" dirty="0"/>
              <a:t> – екологія біогеоценозів</a:t>
            </a:r>
            <a:endParaRPr lang="ru-RU" sz="2800" dirty="0"/>
          </a:p>
        </p:txBody>
      </p:sp>
      <p:pic>
        <p:nvPicPr>
          <p:cNvPr id="5" name="Рисунок 4" descr="Результат пошуку зображень за запитом &quot;єкосистема&quot;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952" y="1628800"/>
            <a:ext cx="6457591" cy="45020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685423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915816" y="179348"/>
            <a:ext cx="23042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/>
              <a:t>8. Газовий склад</a:t>
            </a:r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692696"/>
            <a:ext cx="856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У насиченій киснем воді вміст його не перевищує 10 </a:t>
            </a:r>
            <a:r>
              <a:rPr lang="uk-UA" dirty="0" err="1"/>
              <a:t>мл</a:t>
            </a:r>
            <a:r>
              <a:rPr lang="uk-UA" dirty="0"/>
              <a:t> в 1 л, це в 21 раз нижче, ніж в атмосфері.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07295" y="3907034"/>
            <a:ext cx="8352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Вуглекислого газу у воді достатньо  - 40-50 см</a:t>
            </a:r>
            <a:r>
              <a:rPr lang="uk-UA" baseline="30000" dirty="0"/>
              <a:t>3</a:t>
            </a:r>
            <a:r>
              <a:rPr lang="uk-UA" dirty="0"/>
              <a:t>/л, що майже в 150 разів більше, ніж в повітрі. </a:t>
            </a:r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556792"/>
            <a:ext cx="3743293" cy="2096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" y="1556792"/>
            <a:ext cx="2874192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167" y="4577862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230200"/>
            <a:ext cx="1790700" cy="254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103444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699792" y="364014"/>
            <a:ext cx="2520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/>
              <a:t>9. Кислотність</a:t>
            </a:r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92057" y="980728"/>
            <a:ext cx="777686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У прісноводих водоймах кислотність води, або концентрація водневих іонів, варіює набагато сильніше, ніж в морських – від pH=3,7-4,7 (кислі) до pH=7,8 (лужні). </a:t>
            </a:r>
          </a:p>
          <a:p>
            <a:endParaRPr lang="uk-UA" dirty="0"/>
          </a:p>
          <a:p>
            <a:r>
              <a:rPr lang="uk-UA" dirty="0"/>
              <a:t>У кислих водах боліт ростуть сфагнові  мохи. </a:t>
            </a:r>
          </a:p>
          <a:p>
            <a:r>
              <a:rPr lang="uk-UA" dirty="0"/>
              <a:t>Максимально продуктивні води з </a:t>
            </a:r>
            <a:r>
              <a:rPr lang="uk-UA" dirty="0" err="1"/>
              <a:t>рН</a:t>
            </a:r>
            <a:r>
              <a:rPr lang="uk-UA" dirty="0"/>
              <a:t> 6,5-8,5.</a:t>
            </a:r>
          </a:p>
          <a:p>
            <a:endParaRPr lang="ru-RU" dirty="0"/>
          </a:p>
          <a:p>
            <a:r>
              <a:rPr lang="uk-UA" dirty="0"/>
              <a:t>Кислотність може служити індикатором швидкості загального метаболізму угруповання. У водах з низьким </a:t>
            </a:r>
            <a:r>
              <a:rPr lang="uk-UA" dirty="0" err="1"/>
              <a:t>рН</a:t>
            </a:r>
            <a:r>
              <a:rPr lang="uk-UA" dirty="0"/>
              <a:t> міститься мало біогенних елементів, тому продуктивність тут украй мала.</a:t>
            </a:r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725143"/>
            <a:ext cx="2610991" cy="1955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397513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699792" y="179348"/>
            <a:ext cx="38884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/>
              <a:t>10.  Гідростатичний тиск</a:t>
            </a:r>
            <a:endParaRPr lang="ru-RU" b="1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9" b="21931"/>
          <a:stretch/>
        </p:blipFill>
        <p:spPr bwMode="auto">
          <a:xfrm>
            <a:off x="557802" y="790575"/>
            <a:ext cx="4536504" cy="2394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8529" y="3717032"/>
            <a:ext cx="3671315" cy="2753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790575"/>
            <a:ext cx="3019425" cy="263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68"/>
          <a:stretch/>
        </p:blipFill>
        <p:spPr bwMode="auto">
          <a:xfrm>
            <a:off x="252921" y="3614673"/>
            <a:ext cx="4031047" cy="2881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438771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19672" y="206296"/>
            <a:ext cx="51845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/>
              <a:t>11.  </a:t>
            </a:r>
            <a:r>
              <a:rPr lang="uk-UA" sz="2000" b="1" dirty="0"/>
              <a:t>Кількість доступної органічної речовини</a:t>
            </a:r>
            <a:endParaRPr lang="ru-RU" sz="2000" b="1" dirty="0"/>
          </a:p>
        </p:txBody>
      </p:sp>
      <p:cxnSp>
        <p:nvCxnSpPr>
          <p:cNvPr id="7" name="Прямая со стрелкой 6"/>
          <p:cNvCxnSpPr/>
          <p:nvPr/>
        </p:nvCxnSpPr>
        <p:spPr>
          <a:xfrm flipH="1">
            <a:off x="899592" y="575628"/>
            <a:ext cx="3312368" cy="7651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>
            <a:stCxn id="5" idx="2"/>
          </p:cNvCxnSpPr>
          <p:nvPr/>
        </p:nvCxnSpPr>
        <p:spPr>
          <a:xfrm>
            <a:off x="4211960" y="606406"/>
            <a:ext cx="0" cy="95038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>
            <a:stCxn id="5" idx="2"/>
          </p:cNvCxnSpPr>
          <p:nvPr/>
        </p:nvCxnSpPr>
        <p:spPr>
          <a:xfrm>
            <a:off x="4211960" y="606406"/>
            <a:ext cx="2376264" cy="80637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23528" y="1556792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i="1" dirty="0" err="1"/>
              <a:t>Оліготрофні</a:t>
            </a:r>
            <a:r>
              <a:rPr lang="uk-UA" b="1" i="1" dirty="0"/>
              <a:t> </a:t>
            </a:r>
            <a:r>
              <a:rPr lang="uk-UA" dirty="0"/>
              <a:t> водойми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3203848" y="1709192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i="1" dirty="0" err="1"/>
              <a:t>Еутрофні</a:t>
            </a:r>
            <a:r>
              <a:rPr lang="uk-UA" b="1" i="1" dirty="0"/>
              <a:t>  </a:t>
            </a:r>
            <a:r>
              <a:rPr lang="uk-UA" dirty="0"/>
              <a:t>водойми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6012160" y="1709192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i="1" dirty="0" err="1"/>
              <a:t>Дистрофні</a:t>
            </a:r>
            <a:r>
              <a:rPr lang="uk-UA" b="1" i="1" dirty="0"/>
              <a:t> </a:t>
            </a:r>
            <a:r>
              <a:rPr lang="uk-UA" dirty="0"/>
              <a:t> водойми</a:t>
            </a:r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80" y="2093835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788" y="2202755"/>
            <a:ext cx="2438400" cy="187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217043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611560" y="4115483"/>
            <a:ext cx="79208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err="1"/>
              <a:t>Евтрофікація</a:t>
            </a:r>
            <a:r>
              <a:rPr lang="uk-UA" b="1" dirty="0"/>
              <a:t> </a:t>
            </a:r>
            <a:r>
              <a:rPr lang="uk-UA" dirty="0"/>
              <a:t>– збагачення водойм органічними поживними речовинами під дією антропогенного чинника (</a:t>
            </a:r>
            <a:r>
              <a:rPr lang="uk-UA" dirty="0" err="1"/>
              <a:t>н-д</a:t>
            </a:r>
            <a:r>
              <a:rPr lang="uk-UA" dirty="0"/>
              <a:t>, спуску стічних вод).</a:t>
            </a:r>
            <a:endParaRPr lang="ru-RU" dirty="0"/>
          </a:p>
        </p:txBody>
      </p:sp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761814"/>
            <a:ext cx="2409825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712848"/>
            <a:ext cx="2491900" cy="186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395980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467544" y="188640"/>
            <a:ext cx="8229600" cy="490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3200" b="1" dirty="0"/>
              <a:t>2. Наземно-повітряне середовище</a:t>
            </a:r>
            <a:endParaRPr lang="ru-RU" sz="3200" b="1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4" t="2730" r="5260" b="18611"/>
          <a:stretch/>
        </p:blipFill>
        <p:spPr bwMode="auto">
          <a:xfrm>
            <a:off x="323528" y="1029373"/>
            <a:ext cx="2880320" cy="5618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97443" y="1375133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uk-UA" b="1" dirty="0"/>
              <a:t>Газовий склад атмосфери</a:t>
            </a:r>
            <a:endParaRPr lang="ru-RU" b="1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/>
          </p:nvPr>
        </p:nvGraphicFramePr>
        <p:xfrm>
          <a:off x="4211960" y="3384083"/>
          <a:ext cx="4834878" cy="3138787"/>
        </p:xfrm>
        <a:graphic>
          <a:graphicData uri="http://schemas.openxmlformats.org/drawingml/2006/table">
            <a:tbl>
              <a:tblPr/>
              <a:tblGrid>
                <a:gridCol w="16116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16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116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6221">
                <a:tc>
                  <a:txBody>
                    <a:bodyPr/>
                    <a:lstStyle/>
                    <a:p>
                      <a:r>
                        <a:rPr lang="ru-RU" dirty="0"/>
                        <a:t>Газ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err="1"/>
                        <a:t>Молекули</a:t>
                      </a:r>
                      <a:r>
                        <a:rPr lang="ru-RU" dirty="0"/>
                        <a:t>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err="1"/>
                        <a:t>Об’ємний</a:t>
                      </a:r>
                      <a:r>
                        <a:rPr lang="ru-RU" dirty="0"/>
                        <a:t> </a:t>
                      </a:r>
                      <a:r>
                        <a:rPr lang="ru-RU" dirty="0" err="1"/>
                        <a:t>вміст</a:t>
                      </a:r>
                      <a:r>
                        <a:rPr lang="ru-RU" dirty="0"/>
                        <a:t>, %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6221">
                <a:tc>
                  <a:txBody>
                    <a:bodyPr/>
                    <a:lstStyle/>
                    <a:p>
                      <a:r>
                        <a:rPr lang="ru-RU"/>
                        <a:t>Моноксид вуглецю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СО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err="1"/>
                        <a:t>від</a:t>
                      </a:r>
                      <a:r>
                        <a:rPr lang="ru-RU" dirty="0"/>
                        <a:t> 0 до </a:t>
                      </a:r>
                      <a:r>
                        <a:rPr lang="ru-RU" dirty="0" err="1"/>
                        <a:t>слідів</a:t>
                      </a:r>
                      <a:r>
                        <a:rPr lang="ru-RU" dirty="0"/>
                        <a:t>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269">
                <a:tc>
                  <a:txBody>
                    <a:bodyPr/>
                    <a:lstStyle/>
                    <a:p>
                      <a:r>
                        <a:rPr lang="ru-RU"/>
                        <a:t>Сірчистий газ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SO</a:t>
                      </a:r>
                      <a:r>
                        <a:rPr lang="en-US" baseline="-25000"/>
                        <a:t>2</a:t>
                      </a:r>
                      <a:r>
                        <a:rPr lang="en-US"/>
                        <a:t>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/>
                        <a:t>від 0 до 10</a:t>
                      </a:r>
                      <a:r>
                        <a:rPr lang="ru-RU" baseline="30000"/>
                        <a:t>-4</a:t>
                      </a:r>
                      <a:r>
                        <a:rPr lang="ru-RU"/>
                        <a:t>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269">
                <a:tc>
                  <a:txBody>
                    <a:bodyPr/>
                    <a:lstStyle/>
                    <a:p>
                      <a:r>
                        <a:rPr lang="ru-RU"/>
                        <a:t>Закис азоту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</a:t>
                      </a:r>
                      <a:r>
                        <a:rPr lang="en-US" baseline="-25000" dirty="0"/>
                        <a:t>2</a:t>
                      </a:r>
                      <a:r>
                        <a:rPr lang="en-US" dirty="0"/>
                        <a:t>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/>
                        <a:t>5·10</a:t>
                      </a:r>
                      <a:r>
                        <a:rPr lang="ru-RU" baseline="30000"/>
                        <a:t>-5</a:t>
                      </a:r>
                      <a:r>
                        <a:rPr lang="ru-RU"/>
                        <a:t>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9269">
                <a:tc>
                  <a:txBody>
                    <a:bodyPr/>
                    <a:lstStyle/>
                    <a:p>
                      <a:r>
                        <a:rPr lang="ru-RU"/>
                        <a:t>Діоксид азоту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</a:t>
                      </a:r>
                      <a:r>
                        <a:rPr lang="en-US" baseline="-25000" dirty="0"/>
                        <a:t>2</a:t>
                      </a:r>
                      <a:r>
                        <a:rPr lang="ru-RU" dirty="0"/>
                        <a:t>о</a:t>
                      </a:r>
                      <a:r>
                        <a:rPr lang="ru-RU" baseline="-25000" dirty="0"/>
                        <a:t>3</a:t>
                      </a:r>
                      <a:r>
                        <a:rPr lang="ru-RU" dirty="0"/>
                        <a:t>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/>
                        <a:t>від 0 до 2·10</a:t>
                      </a:r>
                      <a:r>
                        <a:rPr lang="ru-RU" baseline="30000"/>
                        <a:t>-6</a:t>
                      </a:r>
                      <a:r>
                        <a:rPr lang="ru-RU"/>
                        <a:t>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9269">
                <a:tc>
                  <a:txBody>
                    <a:bodyPr/>
                    <a:lstStyle/>
                    <a:p>
                      <a:r>
                        <a:rPr lang="ru-RU" dirty="0"/>
                        <a:t>Радон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Rn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/>
                        <a:t>6·10</a:t>
                      </a:r>
                      <a:r>
                        <a:rPr lang="ru-RU" baseline="30000"/>
                        <a:t>-18</a:t>
                      </a:r>
                      <a:r>
                        <a:rPr lang="ru-RU"/>
                        <a:t>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9269">
                <a:tc>
                  <a:txBody>
                    <a:bodyPr/>
                    <a:lstStyle/>
                    <a:p>
                      <a:r>
                        <a:rPr lang="ru-RU"/>
                        <a:t>Йод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I</a:t>
                      </a:r>
                      <a:r>
                        <a:rPr lang="en-US" baseline="-25000"/>
                        <a:t>2</a:t>
                      </a:r>
                      <a:r>
                        <a:rPr lang="en-US"/>
                        <a:t>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err="1"/>
                        <a:t>від</a:t>
                      </a:r>
                      <a:r>
                        <a:rPr lang="ru-RU" dirty="0"/>
                        <a:t> 0 до 10</a:t>
                      </a:r>
                      <a:r>
                        <a:rPr lang="ru-RU" baseline="30000" dirty="0"/>
                        <a:t>-6</a:t>
                      </a:r>
                      <a:r>
                        <a:rPr lang="ru-RU" dirty="0"/>
                        <a:t>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5186453" y="2768529"/>
            <a:ext cx="2459199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u="sng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cs typeface="Arial" pitchFamily="34" charset="0"/>
              </a:rPr>
              <a:t>Газові</a:t>
            </a:r>
            <a:r>
              <a:rPr kumimoji="0" lang="ru-RU" sz="1600" u="sng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1600" u="sng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cs typeface="Arial" pitchFamily="34" charset="0"/>
              </a:rPr>
              <a:t>домішки</a:t>
            </a:r>
            <a:r>
              <a:rPr kumimoji="0" lang="ru-RU" sz="1600" u="sng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cs typeface="Arial" pitchFamily="34" charset="0"/>
              </a:rPr>
              <a:t> в </a:t>
            </a:r>
            <a:r>
              <a:rPr kumimoji="0" lang="ru-RU" sz="1600" u="sng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cs typeface="Arial" pitchFamily="34" charset="0"/>
              </a:rPr>
              <a:t>повітрі</a:t>
            </a:r>
            <a:endParaRPr kumimoji="0" lang="ru-RU" sz="1600" u="sng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60742334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11760" y="332656"/>
            <a:ext cx="5256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/>
              <a:t>2- 4. Щільність повітря, вітер, тиск.</a:t>
            </a:r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25760" y="90872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b="1" dirty="0"/>
              <a:t>Низька щільність повітря </a:t>
            </a:r>
            <a:r>
              <a:rPr lang="uk-UA" dirty="0"/>
              <a:t>визначає його малу підйомну силу і незначну опірність. </a:t>
            </a:r>
            <a:endParaRPr lang="ru-RU" dirty="0"/>
          </a:p>
        </p:txBody>
      </p:sp>
      <p:sp>
        <p:nvSpPr>
          <p:cNvPr id="5" name="Стрелка вправо 4"/>
          <p:cNvSpPr/>
          <p:nvPr/>
        </p:nvSpPr>
        <p:spPr>
          <a:xfrm>
            <a:off x="4453833" y="1137429"/>
            <a:ext cx="1188133" cy="10714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940152" y="923931"/>
            <a:ext cx="26877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/>
              <a:t>Необхідність мати власну</a:t>
            </a:r>
          </a:p>
          <a:p>
            <a:r>
              <a:rPr lang="uk-UA" dirty="0"/>
              <a:t>опорну систему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131840" y="1996480"/>
            <a:ext cx="58143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/>
              <a:t>Вітер </a:t>
            </a:r>
            <a:r>
              <a:rPr lang="uk-UA" dirty="0"/>
              <a:t>може лімітувати активність і розповсюдження організмів, мати формотворчу  роль.</a:t>
            </a:r>
            <a:endParaRPr lang="ru-RU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34" y="1615136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23528" y="4005064"/>
            <a:ext cx="472437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У нормі тиск дорівнює 760 мм </a:t>
            </a:r>
            <a:r>
              <a:rPr lang="uk-UA" dirty="0" err="1"/>
              <a:t>рт</a:t>
            </a:r>
            <a:r>
              <a:rPr lang="uk-UA" dirty="0"/>
              <a:t>. ст. Із збільшенням висоти над рівнем моря тиск зменшується. На висоті 5800 м він дорівнює лише половині нормального. Низький тиск може обмежувати розповсюдження видів в горах. </a:t>
            </a:r>
            <a:endParaRPr lang="ru-RU" dirty="0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031" y="3717032"/>
            <a:ext cx="38100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378063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11760" y="37346"/>
            <a:ext cx="5256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/>
              <a:t>5. Рельєф (топографічні чинники)</a:t>
            </a:r>
          </a:p>
          <a:p>
            <a:endParaRPr lang="ru-RU" b="1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26" y="896679"/>
            <a:ext cx="2890401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768" y="791812"/>
            <a:ext cx="6042819" cy="2802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27584" y="615120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/>
              <a:t>Висота</a:t>
            </a:r>
            <a:endParaRPr lang="ru-RU" b="1" dirty="0"/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210535"/>
            <a:ext cx="4685867" cy="2147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95536" y="3753139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/>
              <a:t>Експозиція схилу</a:t>
            </a:r>
            <a:endParaRPr lang="ru-RU" b="1" dirty="0"/>
          </a:p>
        </p:txBody>
      </p:sp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6533" y="4581128"/>
            <a:ext cx="2660323" cy="1777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805998" y="3991780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/>
              <a:t>Крутизна схилу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89373877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11759" y="116632"/>
            <a:ext cx="5256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/>
              <a:t>6 -7. Сніговий покрив та пожежі</a:t>
            </a:r>
          </a:p>
          <a:p>
            <a:endParaRPr lang="ru-RU" b="1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009" y="1124744"/>
            <a:ext cx="28575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288" y="620688"/>
            <a:ext cx="2990850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534" y="3356992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924944"/>
            <a:ext cx="295275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231740" y="5589240"/>
            <a:ext cx="52565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/>
              <a:t>8. Іонізуюче випромінювання</a:t>
            </a:r>
          </a:p>
          <a:p>
            <a:endParaRPr lang="uk-UA" b="1" dirty="0"/>
          </a:p>
          <a:p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35496365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467544" y="188640"/>
            <a:ext cx="8229600" cy="490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3200" b="1" dirty="0"/>
              <a:t>3. </a:t>
            </a:r>
            <a:r>
              <a:rPr lang="uk-UA" sz="3200" b="1" dirty="0" err="1"/>
              <a:t>Грунт</a:t>
            </a:r>
            <a:r>
              <a:rPr lang="uk-UA" sz="3200" b="1" dirty="0"/>
              <a:t> як середовище мешкання</a:t>
            </a:r>
            <a:endParaRPr lang="ru-RU" sz="32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836712"/>
            <a:ext cx="83736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Ґрунт (</a:t>
            </a:r>
            <a:r>
              <a:rPr lang="uk-UA" dirty="0" err="1"/>
              <a:t>едасфера</a:t>
            </a:r>
            <a:r>
              <a:rPr lang="uk-UA" dirty="0"/>
              <a:t>, </a:t>
            </a:r>
            <a:r>
              <a:rPr lang="uk-UA" dirty="0" err="1"/>
              <a:t>педосфера</a:t>
            </a:r>
            <a:r>
              <a:rPr lang="uk-UA" dirty="0"/>
              <a:t>) – особлива верхня оболонка суші. Земля - єдина з планет, що  її має. 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34" y="1772816"/>
            <a:ext cx="1905000" cy="233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340768"/>
            <a:ext cx="3718526" cy="2087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131839" y="3506524"/>
            <a:ext cx="590465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/>
              <a:t>В. В. Докучаєв вперше назвав ґрунт самостійним природним тілом і довів, що ґрунт є "таке ж самостійне природно-історичне тіло, як будь-яка рослина, будь-яка тварина, будь-який мінерал. Воно є результат, функція сукупної, взаємної діяльності клімату даної місцевості, її рослинних і тваринних організмів, рельєфу і віку країни, нарешті, підґрунтя, тобто ґрунтових материнських гірських порід.  Всі ці агенти ґрунтоутворення, по суті, абсолютно рівнозначні величини і беруть рівноправну участь в утворенні нормального ґрунту."</a:t>
            </a:r>
            <a:endParaRPr lang="ru-RU" dirty="0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31477" y="4229799"/>
            <a:ext cx="3240361" cy="1415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Василь </a:t>
            </a:r>
            <a:r>
              <a:rPr kumimoji="0" lang="ru-RU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Васильович</a:t>
            </a:r>
            <a:r>
              <a:rPr kumimoji="0" lang="ru-RU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kumimoji="0" lang="ru-RU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Докучаєв</a:t>
            </a:r>
            <a:endParaRPr kumimoji="0" lang="ru-RU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kumimoji="0" lang="ru-RU" sz="1600" b="0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(17.02.1846  — 08.10.1903) —основоположник </a:t>
            </a:r>
            <a:r>
              <a:rPr kumimoji="0" lang="ru-RU" sz="1600" b="0" i="0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наукового</a:t>
            </a:r>
            <a:r>
              <a:rPr kumimoji="0" lang="ru-RU" sz="1600" b="0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kumimoji="0" lang="ru-RU" sz="1600" b="0" i="0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грунтознавства</a:t>
            </a:r>
            <a:endParaRPr kumimoji="0" lang="ru-RU" sz="1600" b="1" i="0" strike="noStrike" cap="none" normalizeH="0" baseline="0" dirty="0">
              <a:ln>
                <a:noFill/>
              </a:ln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782687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2" y="332656"/>
            <a:ext cx="85689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/>
              <a:t>Під ґрунтом треба розуміти всі поверхневі шари гірських порід, перероблені і змінені сумісною дією клімату (світло, тепло, повітря, вода), рослинних і тваринних організмів.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456593" y="1263804"/>
            <a:ext cx="432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chemeClr val="tx2">
                    <a:lumMod val="75000"/>
                  </a:schemeClr>
                </a:solidFill>
              </a:rPr>
              <a:t>Компоненти </a:t>
            </a:r>
            <a:r>
              <a:rPr lang="uk-UA" sz="2400" b="1" dirty="0" err="1">
                <a:solidFill>
                  <a:schemeClr val="tx2">
                    <a:lumMod val="75000"/>
                  </a:schemeClr>
                </a:solidFill>
              </a:rPr>
              <a:t>грунту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 flipH="1">
            <a:off x="1187624" y="1725469"/>
            <a:ext cx="2304256" cy="69541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H="1">
            <a:off x="2627784" y="1840632"/>
            <a:ext cx="1440160" cy="25244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4788024" y="1844824"/>
            <a:ext cx="1008112" cy="25202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5796136" y="1725469"/>
            <a:ext cx="1224136" cy="69541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51520" y="2708920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/>
              <a:t>Мінеральна основа</a:t>
            </a:r>
          </a:p>
          <a:p>
            <a:pPr algn="ctr"/>
            <a:r>
              <a:rPr lang="uk-UA" b="1" dirty="0"/>
              <a:t>(50-60%)</a:t>
            </a:r>
            <a:endParaRPr lang="ru-RU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1403648" y="4509120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>
                <a:solidFill>
                  <a:srgbClr val="FF0000"/>
                </a:solidFill>
              </a:rPr>
              <a:t>Органічна речовина </a:t>
            </a:r>
          </a:p>
          <a:p>
            <a:pPr algn="ctr"/>
            <a:r>
              <a:rPr lang="uk-UA" b="1" dirty="0">
                <a:solidFill>
                  <a:srgbClr val="FF0000"/>
                </a:solidFill>
              </a:rPr>
              <a:t>(до 10%)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238595" y="4525494"/>
            <a:ext cx="1629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>
                <a:solidFill>
                  <a:srgbClr val="00B050"/>
                </a:solidFill>
              </a:rPr>
              <a:t>Повітря</a:t>
            </a:r>
          </a:p>
          <a:p>
            <a:pPr algn="ctr"/>
            <a:r>
              <a:rPr lang="uk-UA" b="1" dirty="0">
                <a:solidFill>
                  <a:srgbClr val="00B050"/>
                </a:solidFill>
              </a:rPr>
              <a:t>(15-20%)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660232" y="2691408"/>
            <a:ext cx="1872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>
                <a:solidFill>
                  <a:srgbClr val="0070C0"/>
                </a:solidFill>
              </a:rPr>
              <a:t>Вода</a:t>
            </a:r>
          </a:p>
          <a:p>
            <a:pPr algn="ctr"/>
            <a:r>
              <a:rPr lang="uk-UA" b="1" dirty="0">
                <a:solidFill>
                  <a:srgbClr val="0070C0"/>
                </a:solidFill>
              </a:rPr>
              <a:t>(25-30%)</a:t>
            </a:r>
            <a:endParaRPr lang="ru-RU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8997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354769" y="0"/>
            <a:ext cx="42484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700" b="1" i="1" dirty="0"/>
              <a:t>Розділи </a:t>
            </a:r>
            <a:r>
              <a:rPr lang="uk-UA" sz="2700" b="1" i="1" dirty="0" err="1"/>
              <a:t>біоекології</a:t>
            </a:r>
            <a:br>
              <a:rPr lang="uk-UA" sz="2700" dirty="0"/>
            </a:br>
            <a:endParaRPr lang="ru-RU" sz="31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39058" y="764704"/>
            <a:ext cx="8566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/>
              <a:t>6. </a:t>
            </a:r>
            <a:r>
              <a:rPr lang="uk-UA" sz="2800" b="1" dirty="0" err="1"/>
              <a:t>Біосферологія</a:t>
            </a:r>
            <a:r>
              <a:rPr lang="uk-UA" sz="2800" b="1" dirty="0"/>
              <a:t> –  глобальна екологія</a:t>
            </a:r>
            <a:endParaRPr lang="ru-RU" sz="2800" dirty="0"/>
          </a:p>
        </p:txBody>
      </p:sp>
      <p:pic>
        <p:nvPicPr>
          <p:cNvPr id="6" name="Рисунок 5" descr="Результат пошуку зображень за запитом &quot;биосфера&quot;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43" y="3789040"/>
            <a:ext cx="4248240" cy="2773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Результат пошуку зображень за запитом &quot;биосфера&quot;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00" y="1404610"/>
            <a:ext cx="4369668" cy="2271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6" name="Picture 2" descr="Пов’язане зображенн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527" y="2132856"/>
            <a:ext cx="4248150" cy="381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128824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86" r="2390" b="18060"/>
          <a:stretch/>
        </p:blipFill>
        <p:spPr bwMode="auto">
          <a:xfrm>
            <a:off x="179512" y="1619117"/>
            <a:ext cx="6600710" cy="27363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16632"/>
            <a:ext cx="4896544" cy="3004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628" y="4509120"/>
            <a:ext cx="2558307" cy="2191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3672408" cy="1143000"/>
          </a:xfrm>
        </p:spPr>
        <p:txBody>
          <a:bodyPr>
            <a:noAutofit/>
          </a:bodyPr>
          <a:lstStyle/>
          <a:p>
            <a:pPr algn="just"/>
            <a:r>
              <a:rPr lang="uk-UA" sz="2400" b="1" dirty="0"/>
              <a:t>Мінеральний скелет </a:t>
            </a:r>
            <a:r>
              <a:rPr lang="uk-UA" sz="2400" dirty="0"/>
              <a:t>– </a:t>
            </a:r>
            <a:r>
              <a:rPr lang="uk-UA" sz="2000" dirty="0"/>
              <a:t>це неорганічна речовина, що утворилася в результаті вивітрювання </a:t>
            </a:r>
            <a:r>
              <a:rPr lang="uk-UA" sz="2000" dirty="0" err="1"/>
              <a:t>підстилаючої</a:t>
            </a:r>
            <a:r>
              <a:rPr lang="uk-UA" sz="2000" dirty="0"/>
              <a:t> гірської (материнської) породи. </a:t>
            </a:r>
            <a:endParaRPr lang="ru-RU" sz="2000" dirty="0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586" y="3861048"/>
            <a:ext cx="3443598" cy="2911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691304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8" t="19698" r="10670" b="19497"/>
          <a:stretch/>
        </p:blipFill>
        <p:spPr bwMode="auto">
          <a:xfrm>
            <a:off x="340181" y="915851"/>
            <a:ext cx="5527963" cy="2722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48680"/>
            <a:ext cx="5688632" cy="648072"/>
          </a:xfrm>
        </p:spPr>
        <p:txBody>
          <a:bodyPr>
            <a:noAutofit/>
          </a:bodyPr>
          <a:lstStyle/>
          <a:p>
            <a:pPr algn="l"/>
            <a:r>
              <a:rPr lang="uk-UA" sz="2400" b="1" dirty="0"/>
              <a:t>Органічна речовина ґрунту </a:t>
            </a:r>
            <a:r>
              <a:rPr lang="uk-UA" sz="2000" dirty="0"/>
              <a:t>утворюється при розкладанні мертвих організмів, їх частин і екскрементів.</a:t>
            </a:r>
            <a:br>
              <a:rPr lang="uk-UA" sz="2000" dirty="0"/>
            </a:br>
            <a:br>
              <a:rPr lang="uk-UA" sz="2000" dirty="0"/>
            </a:br>
            <a:r>
              <a:rPr lang="uk-UA" sz="2000" dirty="0"/>
              <a:t> </a:t>
            </a:r>
            <a:endParaRPr lang="ru-RU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6124414" y="1772816"/>
            <a:ext cx="26548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dirty="0"/>
              <a:t>Органічні залишки, що  неповністю розклалися, </a:t>
            </a:r>
            <a:r>
              <a:rPr lang="uk-UA" dirty="0" err="1"/>
              <a:t>-</a:t>
            </a:r>
            <a:r>
              <a:rPr lang="uk-UA" b="1" dirty="0" err="1"/>
              <a:t>підстилка</a:t>
            </a:r>
            <a:r>
              <a:rPr lang="uk-UA" dirty="0"/>
              <a:t>, а кінцевий продукт розкладання - аморфна речовина, в якій вже неможливо розпізнати первинний матеріал - </a:t>
            </a:r>
            <a:r>
              <a:rPr lang="uk-UA" b="1" dirty="0"/>
              <a:t>гумус</a:t>
            </a:r>
            <a:r>
              <a:rPr lang="uk-UA" dirty="0"/>
              <a:t>. </a:t>
            </a:r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02287"/>
            <a:ext cx="2353444" cy="1317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115616" y="4710071"/>
            <a:ext cx="75243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Одночасно з процесом гуміфікації життєво важливі елементи переходять з органічних сполук в неорганічних в процесі </a:t>
            </a:r>
            <a:r>
              <a:rPr lang="uk-UA" b="1" dirty="0"/>
              <a:t>мінералізації,</a:t>
            </a:r>
            <a:r>
              <a:rPr lang="uk-UA" dirty="0"/>
              <a:t> наприклад, </a:t>
            </a:r>
            <a:r>
              <a:rPr lang="uk-UA" dirty="0" err="1"/>
              <a:t>азот-</a:t>
            </a:r>
            <a:r>
              <a:rPr lang="uk-UA" dirty="0"/>
              <a:t> в іони амонію NH</a:t>
            </a:r>
            <a:r>
              <a:rPr lang="uk-UA" baseline="-25000" dirty="0"/>
              <a:t>4</a:t>
            </a:r>
            <a:r>
              <a:rPr lang="uk-UA" baseline="30000" dirty="0"/>
              <a:t>+</a:t>
            </a:r>
            <a:r>
              <a:rPr lang="uk-UA" dirty="0"/>
              <a:t>, фосфор - в </a:t>
            </a:r>
            <a:r>
              <a:rPr lang="uk-UA" dirty="0" err="1"/>
              <a:t>ортофосфат-іони</a:t>
            </a:r>
            <a:r>
              <a:rPr lang="uk-UA" dirty="0"/>
              <a:t> H</a:t>
            </a:r>
            <a:r>
              <a:rPr lang="uk-UA" baseline="-25000" dirty="0"/>
              <a:t>2</a:t>
            </a:r>
            <a:r>
              <a:rPr lang="uk-UA" dirty="0"/>
              <a:t>PO</a:t>
            </a:r>
            <a:r>
              <a:rPr lang="uk-UA" baseline="-25000" dirty="0"/>
              <a:t>4</a:t>
            </a:r>
            <a:r>
              <a:rPr lang="uk-UA" baseline="30000" dirty="0"/>
              <a:t>-</a:t>
            </a:r>
            <a:r>
              <a:rPr lang="uk-UA" dirty="0"/>
              <a:t>, сірка -  в сульфат-іон SO</a:t>
            </a:r>
            <a:r>
              <a:rPr lang="uk-UA" baseline="-25000" dirty="0"/>
              <a:t>4</a:t>
            </a:r>
            <a:r>
              <a:rPr lang="uk-UA" baseline="30000" dirty="0"/>
              <a:t>2-</a:t>
            </a:r>
            <a:r>
              <a:rPr lang="uk-UA" dirty="0"/>
              <a:t>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962879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18058"/>
          </a:xfrm>
        </p:spPr>
        <p:txBody>
          <a:bodyPr>
            <a:noAutofit/>
          </a:bodyPr>
          <a:lstStyle/>
          <a:p>
            <a:r>
              <a:rPr lang="uk-UA" sz="2400" b="1" dirty="0" err="1"/>
              <a:t>Грунтове</a:t>
            </a:r>
            <a:r>
              <a:rPr lang="uk-UA" sz="2400" b="1" dirty="0"/>
              <a:t> повітря</a:t>
            </a:r>
            <a:endParaRPr lang="ru-RU" sz="2400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11" b="12240"/>
          <a:stretch/>
        </p:blipFill>
        <p:spPr bwMode="auto">
          <a:xfrm>
            <a:off x="1547664" y="1340768"/>
            <a:ext cx="685800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208908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457200" y="0"/>
            <a:ext cx="82296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400" b="1" dirty="0" err="1"/>
              <a:t>Грунтова</a:t>
            </a:r>
            <a:r>
              <a:rPr lang="uk-UA" sz="2400" b="1" dirty="0"/>
              <a:t> вода</a:t>
            </a:r>
            <a:endParaRPr lang="ru-RU" sz="2400" b="1" dirty="0"/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32"/>
          <a:stretch/>
        </p:blipFill>
        <p:spPr bwMode="auto">
          <a:xfrm>
            <a:off x="2824053" y="1628800"/>
            <a:ext cx="3495894" cy="2904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302339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txBody>
          <a:bodyPr>
            <a:normAutofit fontScale="90000"/>
          </a:bodyPr>
          <a:lstStyle/>
          <a:p>
            <a:r>
              <a:rPr lang="uk-UA" sz="2800" b="1" dirty="0"/>
              <a:t>Будова </a:t>
            </a:r>
            <a:r>
              <a:rPr lang="uk-UA" sz="2800" b="1" dirty="0" err="1"/>
              <a:t>грунтового</a:t>
            </a:r>
            <a:r>
              <a:rPr lang="uk-UA" sz="2800" b="1" dirty="0"/>
              <a:t> профілю</a:t>
            </a:r>
            <a:endParaRPr lang="ru-RU" sz="2800" b="1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30"/>
          <a:stretch/>
        </p:blipFill>
        <p:spPr bwMode="auto">
          <a:xfrm>
            <a:off x="-32289" y="764704"/>
            <a:ext cx="6076950" cy="3625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509120"/>
            <a:ext cx="3095625" cy="206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926" y="1556792"/>
            <a:ext cx="3374074" cy="4511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182174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uk-UA" sz="2800" b="1" dirty="0"/>
              <a:t>Екологічні групи ґрунтових організмів</a:t>
            </a:r>
            <a:endParaRPr lang="ru-RU" sz="28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35" y="1196752"/>
            <a:ext cx="8557964" cy="4286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858548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92696"/>
            <a:ext cx="6835530" cy="5122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28119" y="6065021"/>
            <a:ext cx="64087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(у чорнозему -8-14%,  у глини – 16-23%, піску – 30-40%)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179142"/>
            <a:ext cx="79928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i="1" dirty="0"/>
              <a:t>Теплопоглинальна здатність </a:t>
            </a:r>
            <a:r>
              <a:rPr lang="uk-UA" dirty="0"/>
              <a:t>ґрунту багато в чому залежить від її </a:t>
            </a:r>
            <a:r>
              <a:rPr lang="uk-UA" b="1" dirty="0"/>
              <a:t>альбедо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810210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uk-UA" sz="2800" b="1" dirty="0"/>
              <a:t>Хімічні властивості ґрунту. Кислотність (</a:t>
            </a:r>
            <a:r>
              <a:rPr lang="uk-UA" sz="2800" b="1" dirty="0" err="1"/>
              <a:t>рН</a:t>
            </a:r>
            <a:r>
              <a:rPr lang="uk-UA" sz="2800" b="1" dirty="0"/>
              <a:t>)</a:t>
            </a:r>
            <a:endParaRPr lang="ru-RU" sz="2800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16"/>
          <a:stretch/>
        </p:blipFill>
        <p:spPr bwMode="auto">
          <a:xfrm>
            <a:off x="1403648" y="2450217"/>
            <a:ext cx="5525587" cy="1957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14980"/>
            <a:ext cx="1646684" cy="2347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09364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5536" y="188640"/>
            <a:ext cx="835292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/>
              <a:t>За відношенням </a:t>
            </a:r>
            <a:r>
              <a:rPr lang="uk-UA" b="1" dirty="0"/>
              <a:t>до валового складу ґрунту </a:t>
            </a:r>
            <a:r>
              <a:rPr lang="uk-UA" dirty="0"/>
              <a:t>розрізняють:</a:t>
            </a:r>
          </a:p>
          <a:p>
            <a:pPr algn="just"/>
            <a:r>
              <a:rPr lang="uk-UA" dirty="0"/>
              <a:t> 1)</a:t>
            </a:r>
            <a:r>
              <a:rPr lang="uk-UA" dirty="0" err="1">
                <a:solidFill>
                  <a:srgbClr val="C00000"/>
                </a:solidFill>
              </a:rPr>
              <a:t>о</a:t>
            </a:r>
            <a:r>
              <a:rPr lang="uk-UA" i="1" dirty="0" err="1">
                <a:solidFill>
                  <a:srgbClr val="C00000"/>
                </a:solidFill>
              </a:rPr>
              <a:t>ліготрофні</a:t>
            </a:r>
            <a:r>
              <a:rPr lang="uk-UA" i="1" dirty="0"/>
              <a:t> </a:t>
            </a:r>
            <a:r>
              <a:rPr lang="uk-UA" dirty="0"/>
              <a:t>рослини, що задовольняються малою кількістю зольних елементів (сосна звичайна, ялівець, акація біла);</a:t>
            </a:r>
          </a:p>
          <a:p>
            <a:pPr algn="just"/>
            <a:endParaRPr lang="uk-UA" dirty="0"/>
          </a:p>
          <a:p>
            <a:pPr algn="just"/>
            <a:endParaRPr lang="uk-UA" dirty="0"/>
          </a:p>
          <a:p>
            <a:pPr algn="just"/>
            <a:endParaRPr lang="uk-UA" dirty="0"/>
          </a:p>
          <a:p>
            <a:pPr algn="just"/>
            <a:endParaRPr lang="uk-UA" dirty="0"/>
          </a:p>
          <a:p>
            <a:pPr algn="just"/>
            <a:endParaRPr lang="uk-UA" dirty="0"/>
          </a:p>
          <a:p>
            <a:pPr algn="just"/>
            <a:r>
              <a:rPr lang="uk-UA" dirty="0"/>
              <a:t> 2) </a:t>
            </a:r>
            <a:r>
              <a:rPr lang="uk-UA" i="1" dirty="0" err="1">
                <a:solidFill>
                  <a:srgbClr val="C00000"/>
                </a:solidFill>
              </a:rPr>
              <a:t>евтрофні</a:t>
            </a:r>
            <a:r>
              <a:rPr lang="uk-UA" i="1" dirty="0"/>
              <a:t>, </a:t>
            </a:r>
            <a:r>
              <a:rPr lang="uk-UA" dirty="0"/>
              <a:t>що мають потребу у великій кількості зольних елементів (клен гостролистий, граб, бук, верба біла, ясен, горіх волоський, снить звичайна, проліска багаторічна); </a:t>
            </a:r>
          </a:p>
          <a:p>
            <a:pPr algn="just"/>
            <a:endParaRPr lang="uk-UA" dirty="0"/>
          </a:p>
          <a:p>
            <a:pPr algn="just"/>
            <a:endParaRPr lang="uk-UA" dirty="0"/>
          </a:p>
          <a:p>
            <a:pPr algn="just"/>
            <a:endParaRPr lang="uk-UA" dirty="0"/>
          </a:p>
          <a:p>
            <a:pPr algn="just"/>
            <a:endParaRPr lang="uk-UA" dirty="0"/>
          </a:p>
          <a:p>
            <a:pPr algn="just"/>
            <a:endParaRPr lang="uk-UA" dirty="0"/>
          </a:p>
          <a:p>
            <a:pPr algn="just"/>
            <a:r>
              <a:rPr lang="uk-UA" dirty="0"/>
              <a:t>3) </a:t>
            </a:r>
            <a:r>
              <a:rPr lang="uk-UA" i="1" dirty="0" err="1">
                <a:solidFill>
                  <a:srgbClr val="C00000"/>
                </a:solidFill>
              </a:rPr>
              <a:t>мезотрофні</a:t>
            </a:r>
            <a:r>
              <a:rPr lang="uk-UA" i="1" dirty="0"/>
              <a:t>, </a:t>
            </a:r>
            <a:r>
              <a:rPr lang="uk-UA" dirty="0"/>
              <a:t>що вимагають помірної кількості зольних елементів (ялина звичайна, горобина, вільха, каштан, дуб звичайний). 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927" y="908720"/>
            <a:ext cx="28575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7" y="2996952"/>
            <a:ext cx="2403351" cy="159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2677" y="4941168"/>
            <a:ext cx="2294450" cy="1718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650608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06090"/>
          </a:xfrm>
        </p:spPr>
        <p:txBody>
          <a:bodyPr>
            <a:normAutofit/>
          </a:bodyPr>
          <a:lstStyle/>
          <a:p>
            <a:r>
              <a:rPr lang="uk-UA" sz="3600" dirty="0"/>
              <a:t>4.</a:t>
            </a:r>
            <a:r>
              <a:rPr lang="uk-UA" sz="3600" b="1" i="1" dirty="0"/>
              <a:t> Організм як середовище існування</a:t>
            </a:r>
            <a:endParaRPr lang="ru-RU" sz="36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19" y="1912513"/>
            <a:ext cx="1953568" cy="1463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182" y="2807121"/>
            <a:ext cx="1869034" cy="1243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127960"/>
            <a:ext cx="1920230" cy="1523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182" y="720842"/>
            <a:ext cx="2149054" cy="1412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5191059"/>
            <a:ext cx="2787402" cy="1228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9910" y="2255085"/>
            <a:ext cx="1503611" cy="1503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96486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8864" y="188640"/>
            <a:ext cx="8229600" cy="490066"/>
          </a:xfrm>
        </p:spPr>
        <p:txBody>
          <a:bodyPr>
            <a:normAutofit/>
          </a:bodyPr>
          <a:lstStyle/>
          <a:p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Така ієрархія біологічних систем має наслідки: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20" y="764704"/>
            <a:ext cx="84969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eriod"/>
            </a:pP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Поява 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емерджентних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 властивостей, що не зводяться до суми властивостей окремих компонентів. </a:t>
            </a:r>
          </a:p>
          <a:p>
            <a:pPr algn="just"/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Наприклад,  фантастична продуктивність і різноманітність коралових рифів.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Результат пошуку зображень за запитом &quot;кораловий риф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80367"/>
            <a:ext cx="2918079" cy="2187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Результат пошуку зображень за запитом &quot;кораловий риф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638" y="1814112"/>
            <a:ext cx="5837823" cy="2187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51520" y="4470283"/>
            <a:ext cx="495309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2. Посилення гомеостазу на кожному рівні.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just"/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Наприклад, інтенсивність фотосинтезу лісового угруповання менш мінлива, ніж інтенсивність фотосинтезу  окремого дерева.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22" name="Picture 6" descr="Результат пошуку зображень за запитом &quot;ліс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4376" y="4221088"/>
            <a:ext cx="3659113" cy="2437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28906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www.subject.com.ua/textbook/ecology/10klas/10klas.files/image008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04665"/>
            <a:ext cx="8928992" cy="61206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329604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</TotalTime>
  <Words>2571</Words>
  <Application>Microsoft Office PowerPoint</Application>
  <PresentationFormat>Экран (4:3)</PresentationFormat>
  <Paragraphs>289</Paragraphs>
  <Slides>79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79</vt:i4>
      </vt:variant>
    </vt:vector>
  </HeadingPairs>
  <TitlesOfParts>
    <vt:vector size="84" baseType="lpstr">
      <vt:lpstr>Arial</vt:lpstr>
      <vt:lpstr>Calibri</vt:lpstr>
      <vt:lpstr>Times New Roman</vt:lpstr>
      <vt:lpstr>Тема Office</vt:lpstr>
      <vt:lpstr>Документ</vt:lpstr>
      <vt:lpstr>Презентация PowerPoint</vt:lpstr>
      <vt:lpstr>Презентация PowerPoint</vt:lpstr>
      <vt:lpstr>Розділи біоекології </vt:lpstr>
      <vt:lpstr>Презентация PowerPoint</vt:lpstr>
      <vt:lpstr>Презентация PowerPoint</vt:lpstr>
      <vt:lpstr>Презентация PowerPoint</vt:lpstr>
      <vt:lpstr>Презентация PowerPoint</vt:lpstr>
      <vt:lpstr>Така ієрархія біологічних систем має наслідки: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2.Класифікації  екологічних факторів. </vt:lpstr>
      <vt:lpstr>Презентация PowerPoint</vt:lpstr>
      <vt:lpstr>Класифікація Гільманова (принцип - канал впливу на екосистему)</vt:lpstr>
      <vt:lpstr>3. Основні закономірності впливу екологічних факторів на живі організми. </vt:lpstr>
      <vt:lpstr>Презентация PowerPoint</vt:lpstr>
      <vt:lpstr>"Закон мінімуму" Лібіха (1840)</vt:lpstr>
      <vt:lpstr>Презентация PowerPoint</vt:lpstr>
      <vt:lpstr>Презентация PowerPoint</vt:lpstr>
      <vt:lpstr>Презентация PowerPoint</vt:lpstr>
      <vt:lpstr>Світло як екологічний фактор</vt:lpstr>
      <vt:lpstr>Ультрафіолетова радіація</vt:lpstr>
      <vt:lpstr>Презентация PowerPoint</vt:lpstr>
      <vt:lpstr>Презентация PowerPoint</vt:lpstr>
      <vt:lpstr>Світло для рослин</vt:lpstr>
      <vt:lpstr>Екологічні групи рослин по відношенню до світла</vt:lpstr>
      <vt:lpstr>Світло для рослин</vt:lpstr>
      <vt:lpstr>Світло для тварин – основа орієнтування у просторі</vt:lpstr>
      <vt:lpstr>Світло і біоритми</vt:lpstr>
      <vt:lpstr>2 – сезонні біоритми</vt:lpstr>
      <vt:lpstr>Презентация PowerPoint</vt:lpstr>
      <vt:lpstr>Температура як екологічний фактор</vt:lpstr>
      <vt:lpstr>Презентация PowerPoint</vt:lpstr>
      <vt:lpstr>Презентация PowerPoint</vt:lpstr>
      <vt:lpstr>Адаптації рослин до теплового режиму:   1. Анатомо-морфологічні. 2. Фізіологічні.</vt:lpstr>
      <vt:lpstr>Пойкілотермність і гомойотермність тварин. </vt:lpstr>
      <vt:lpstr>Презентация PowerPoint</vt:lpstr>
      <vt:lpstr>3. Вологість як екологічний фактор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Способи регуляції водного балансу у тварин</vt:lpstr>
      <vt:lpstr>Екологічні групи тварин до вологозабезпечення</vt:lpstr>
      <vt:lpstr>Стани спокою</vt:lpstr>
      <vt:lpstr>Презентация PowerPoint</vt:lpstr>
      <vt:lpstr>1. Водне середовище</vt:lpstr>
      <vt:lpstr>Екологічні зони Світового океану </vt:lpstr>
      <vt:lpstr>Екологічні групи гідробіонтів </vt:lpstr>
      <vt:lpstr>Фізико-хімічна характеристика водного середовища.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Мінеральний скелет – це неорганічна речовина, що утворилася в результаті вивітрювання підстилаючої гірської (материнської) породи. </vt:lpstr>
      <vt:lpstr>Органічна речовина ґрунту утворюється при розкладанні мертвих організмів, їх частин і екскрементів.   </vt:lpstr>
      <vt:lpstr>Грунтове повітря</vt:lpstr>
      <vt:lpstr>Презентация PowerPoint</vt:lpstr>
      <vt:lpstr>Будова грунтового профілю</vt:lpstr>
      <vt:lpstr>Екологічні групи ґрунтових організмів</vt:lpstr>
      <vt:lpstr>Презентация PowerPoint</vt:lpstr>
      <vt:lpstr>Хімічні властивості ґрунту. Кислотність (рН)</vt:lpstr>
      <vt:lpstr>Презентация PowerPoint</vt:lpstr>
      <vt:lpstr>4. Організм як середовище існування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helenVoit@gmail.com</cp:lastModifiedBy>
  <cp:revision>27</cp:revision>
  <dcterms:created xsi:type="dcterms:W3CDTF">2018-09-30T20:13:20Z</dcterms:created>
  <dcterms:modified xsi:type="dcterms:W3CDTF">2020-06-03T06:04:16Z</dcterms:modified>
</cp:coreProperties>
</file>