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5" r:id="rId5"/>
    <p:sldId id="266" r:id="rId6"/>
    <p:sldId id="277" r:id="rId7"/>
    <p:sldId id="267" r:id="rId8"/>
    <p:sldId id="261" r:id="rId9"/>
    <p:sldId id="263" r:id="rId10"/>
    <p:sldId id="262" r:id="rId11"/>
    <p:sldId id="270" r:id="rId12"/>
    <p:sldId id="274" r:id="rId13"/>
    <p:sldId id="269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4248F25-D516-4868-A7D5-88D069D3008A}">
          <p14:sldIdLst>
            <p14:sldId id="256"/>
            <p14:sldId id="259"/>
            <p14:sldId id="260"/>
            <p14:sldId id="265"/>
            <p14:sldId id="266"/>
            <p14:sldId id="277"/>
            <p14:sldId id="267"/>
            <p14:sldId id="261"/>
            <p14:sldId id="263"/>
            <p14:sldId id="262"/>
            <p14:sldId id="270"/>
            <p14:sldId id="274"/>
            <p14:sldId id="269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1570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E8192-24A5-4293-B42E-D0728C9CEDE9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0FD1E-430A-4773-AFD7-625112B25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0FD1E-430A-4773-AFD7-625112B252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4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6E501C-5C1F-4D08-8560-8476EFB78876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3C13BB3-B816-4A3F-A5C5-CAD67A7FDA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Translation Issues in the Context of ross-cultural Communication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708920"/>
            <a:ext cx="7772400" cy="2102391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CULTURAL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LITERACY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CULTURAL TRANSLATION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smtClean="0"/>
              <a:t>Why?</a:t>
            </a:r>
          </a:p>
          <a:p>
            <a:pPr marL="109728" indent="0">
              <a:buNone/>
            </a:pPr>
            <a:r>
              <a:rPr lang="en-US" sz="3600" dirty="0"/>
              <a:t>a literate public needs a common background to ensure efficient communication and social </a:t>
            </a:r>
            <a:r>
              <a:rPr lang="en-US" sz="3600" dirty="0" smtClean="0"/>
              <a:t>organization</a:t>
            </a:r>
          </a:p>
          <a:p>
            <a:pPr marL="109728" indent="0">
              <a:buNone/>
            </a:pPr>
            <a:r>
              <a:rPr lang="en-US" sz="3600" dirty="0"/>
              <a:t>Today's youth are being schooled without such a background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Donald Hirsch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v"/>
            </a:pPr>
            <a:r>
              <a:rPr lang="en-US" sz="4000" dirty="0" smtClean="0"/>
              <a:t>American centrism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US" sz="4000" dirty="0" smtClean="0"/>
              <a:t>Subjective choice of </a:t>
            </a:r>
            <a:r>
              <a:rPr lang="en-US" sz="4000" dirty="0"/>
              <a:t>the </a:t>
            </a:r>
            <a:r>
              <a:rPr lang="en-US" sz="4000" dirty="0" smtClean="0"/>
              <a:t>components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US" sz="4000" dirty="0" smtClean="0"/>
              <a:t> Vague application methodology (extensive curriculum is an input to </a:t>
            </a:r>
            <a:r>
              <a:rPr lang="en-US" sz="4000" smtClean="0"/>
              <a:t>the intensive </a:t>
            </a:r>
            <a:r>
              <a:rPr lang="en-US" sz="4000" dirty="0" smtClean="0"/>
              <a:t>curricular)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A Critique of </a:t>
            </a:r>
            <a:r>
              <a:rPr lang="en-US" dirty="0" smtClean="0">
                <a:solidFill>
                  <a:schemeClr val="tx1"/>
                </a:solidFill>
              </a:rPr>
              <a:t>Hirsch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Bloom’s Revised Taxonomy</a:t>
            </a:r>
            <a:br>
              <a:rPr lang="en-US" dirty="0" smtClean="0"/>
            </a:br>
            <a:r>
              <a:rPr lang="en-US" dirty="0" smtClean="0"/>
              <a:t>LOTS and HOTS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521619"/>
            <a:ext cx="5930900" cy="444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65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n-US" sz="2400" dirty="0" smtClean="0"/>
              <a:t>Do the tests on Moodle, do they demonstrate cultural literacy?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Why?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Cultural Literacy in Education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81" y="2885999"/>
            <a:ext cx="4391638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Contextualization</a:t>
            </a:r>
            <a:r>
              <a:rPr lang="en-US" dirty="0"/>
              <a:t>: Understanding the cultural background of both the source and target languages.</a:t>
            </a:r>
          </a:p>
          <a:p>
            <a:pPr lvl="0"/>
            <a:r>
              <a:rPr lang="en-US" b="1" dirty="0"/>
              <a:t>Adaptation</a:t>
            </a:r>
            <a:r>
              <a:rPr lang="en-US" dirty="0"/>
              <a:t>: Modifying expressions or ideas to fit the cultural context of the target audience.</a:t>
            </a:r>
          </a:p>
          <a:p>
            <a:pPr lvl="0"/>
            <a:r>
              <a:rPr lang="en-US" b="1" dirty="0"/>
              <a:t>Sensitivity</a:t>
            </a:r>
            <a:r>
              <a:rPr lang="en-US" dirty="0"/>
              <a:t>: Ensuring the translation respects the cultural values and norms of the target culture.</a:t>
            </a:r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Key Aspects of Cultural Translation:</a:t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38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made a Thanksgiving turkey</a:t>
            </a:r>
            <a:r>
              <a:rPr lang="en-US" dirty="0" smtClean="0"/>
              <a:t>.</a:t>
            </a:r>
          </a:p>
          <a:p>
            <a:r>
              <a:rPr lang="en-US" dirty="0"/>
              <a:t>We celebrated the 4th of July with fireworks</a:t>
            </a:r>
            <a:r>
              <a:rPr lang="en-US" dirty="0" smtClean="0"/>
              <a:t>.</a:t>
            </a:r>
          </a:p>
          <a:p>
            <a:r>
              <a:rPr lang="en-US" dirty="0"/>
              <a:t>He spilled the beans</a:t>
            </a:r>
            <a:r>
              <a:rPr lang="en-US" dirty="0" smtClean="0"/>
              <a:t>.</a:t>
            </a:r>
          </a:p>
          <a:p>
            <a:r>
              <a:rPr lang="en-US" dirty="0"/>
              <a:t>Could you please explain this to me</a:t>
            </a:r>
            <a:r>
              <a:rPr lang="en-US" dirty="0" smtClean="0"/>
              <a:t>?</a:t>
            </a:r>
          </a:p>
          <a:p>
            <a:r>
              <a:rPr lang="en-US" dirty="0"/>
              <a:t>He wore an ugly Christmas sweater to the party</a:t>
            </a:r>
            <a:r>
              <a:rPr lang="en-US" dirty="0" smtClean="0"/>
              <a:t>.</a:t>
            </a:r>
          </a:p>
          <a:p>
            <a:r>
              <a:rPr lang="en-US" dirty="0"/>
              <a:t>The early bird catches the worm.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17441" y="426322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9600" dirty="0" smtClean="0"/>
              <a:t>          </a:t>
            </a:r>
            <a:endParaRPr lang="ru-RU" sz="9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CULTURAL          LITERACY</a:t>
            </a:r>
            <a:endParaRPr lang="ru-RU" dirty="0"/>
          </a:p>
        </p:txBody>
      </p:sp>
      <p:pic>
        <p:nvPicPr>
          <p:cNvPr id="1026" name="Picture 2" descr="Інна Серьогіна: Знак вопроса - ВІРШ, Вірші, поезія. Клуб поезі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168352" cy="355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5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endParaRPr lang="en-US" dirty="0" smtClean="0"/>
          </a:p>
          <a:p>
            <a:pPr marL="109728" indent="0" algn="just">
              <a:buNone/>
            </a:pPr>
            <a:r>
              <a:rPr lang="en-US" dirty="0" smtClean="0"/>
              <a:t>knowledge </a:t>
            </a:r>
            <a:r>
              <a:rPr lang="en-US" dirty="0"/>
              <a:t>of history, contributions, and perspectives of different cultural groups, including one's own group, necessary for understanding of reading, writing, and other media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CULTURAL          LITERACY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customary beliefs, social forms, and material traits of a racial, religious, or social group;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set of shared attitudes, values, goals, and practices that characterizes an institution or organization</a:t>
            </a:r>
          </a:p>
          <a:p>
            <a:pPr algn="just">
              <a:buClrTx/>
              <a:buFont typeface="Wingdings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set of values, conventions, or social practices associated with a particular field, activity, or societal characteristic</a:t>
            </a:r>
          </a:p>
          <a:p>
            <a:pPr algn="just">
              <a:buClrTx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integrated pattern of human knowledge, belief, and behavior that depends upon the capacity for learning and transmitting knowledge to succeeding generations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tx1"/>
                </a:solidFill>
              </a:rPr>
              <a:t>CULTURE</a:t>
            </a:r>
            <a:endParaRPr lang="ru-RU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3"/>
            <a:ext cx="1757561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0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LOOKING FOR CRITERIA……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LOCALLY DEPENDENT</a:t>
            </a:r>
          </a:p>
          <a:p>
            <a:pPr marL="109728" indent="0">
              <a:buNone/>
            </a:pPr>
            <a:r>
              <a:rPr lang="en-US" dirty="0" smtClean="0"/>
              <a:t>AGE-ORIENTED</a:t>
            </a:r>
            <a:endParaRPr lang="uk-UA" dirty="0"/>
          </a:p>
          <a:p>
            <a:pPr marL="109728" indent="0">
              <a:buNone/>
            </a:pPr>
            <a:r>
              <a:rPr lang="en-US" dirty="0" smtClean="0"/>
              <a:t>LIMITED BY….</a:t>
            </a:r>
          </a:p>
          <a:p>
            <a:pPr marL="109728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CULTURE IN CULTURAL LITERACY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decided to bite the bullet and tell her the truth</a:t>
            </a:r>
            <a:r>
              <a:rPr lang="en-US" dirty="0" smtClean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святі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одягнені</a:t>
            </a:r>
            <a:r>
              <a:rPr lang="ru-RU" dirty="0"/>
              <a:t> у </a:t>
            </a:r>
            <a:r>
              <a:rPr lang="ru-RU" dirty="0" err="1"/>
              <a:t>вишиванки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На </a:t>
            </a:r>
            <a:r>
              <a:rPr lang="ru-RU" dirty="0" err="1"/>
              <a:t>Івана</a:t>
            </a:r>
            <a:r>
              <a:rPr lang="ru-RU" dirty="0"/>
              <a:t> Купала </a:t>
            </a:r>
            <a:r>
              <a:rPr lang="ru-RU" dirty="0" err="1"/>
              <a:t>дівчата</a:t>
            </a:r>
            <a:r>
              <a:rPr lang="ru-RU" dirty="0"/>
              <a:t> пускали </a:t>
            </a:r>
            <a:r>
              <a:rPr lang="ru-RU" dirty="0" err="1"/>
              <a:t>вінки</a:t>
            </a:r>
            <a:r>
              <a:rPr lang="ru-RU" dirty="0"/>
              <a:t> на воду.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The Role of Cultural Literacy in Cross-Cultural Communication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666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u="sng" dirty="0" smtClean="0"/>
              <a:t>Born</a:t>
            </a:r>
            <a:r>
              <a:rPr lang="en-US" dirty="0" smtClean="0"/>
              <a:t> </a:t>
            </a:r>
            <a:r>
              <a:rPr lang="en-US" dirty="0"/>
              <a:t>	March 22, 1928 (age 90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r>
              <a:rPr lang="en-US" dirty="0" smtClean="0"/>
              <a:t>Memphis</a:t>
            </a:r>
            <a:r>
              <a:rPr lang="en-US" dirty="0"/>
              <a:t>, Tennessee, USA</a:t>
            </a:r>
          </a:p>
          <a:p>
            <a:pPr marL="109728" indent="0">
              <a:buNone/>
            </a:pPr>
            <a:r>
              <a:rPr lang="en-US" u="sng" dirty="0" smtClean="0"/>
              <a:t>Nationality</a:t>
            </a:r>
            <a:r>
              <a:rPr lang="en-US" dirty="0" smtClean="0"/>
              <a:t> </a:t>
            </a:r>
            <a:r>
              <a:rPr lang="en-US" dirty="0"/>
              <a:t>	American</a:t>
            </a:r>
          </a:p>
          <a:p>
            <a:pPr marL="109728" indent="0">
              <a:buNone/>
            </a:pPr>
            <a:r>
              <a:rPr lang="en-US" u="sng" dirty="0"/>
              <a:t>Occupation</a:t>
            </a:r>
            <a:r>
              <a:rPr lang="en-US" dirty="0"/>
              <a:t> </a:t>
            </a:r>
            <a:r>
              <a:rPr lang="en-US" dirty="0" smtClean="0"/>
              <a:t> Literary </a:t>
            </a:r>
            <a:r>
              <a:rPr lang="en-US" dirty="0"/>
              <a:t>critic, educator, and </a:t>
            </a:r>
            <a:r>
              <a:rPr lang="en-US" dirty="0" smtClean="0"/>
              <a:t>writer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Hirsch </a:t>
            </a:r>
            <a:r>
              <a:rPr lang="en-US" dirty="0"/>
              <a:t>in 2015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Eric Donald </a:t>
            </a:r>
            <a:r>
              <a:rPr lang="en-GB" dirty="0" smtClean="0"/>
              <a:t>Hirsch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996952"/>
            <a:ext cx="453650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7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b="1" dirty="0" smtClean="0"/>
              <a:t>a </a:t>
            </a:r>
            <a:r>
              <a:rPr lang="en-US" b="1" dirty="0"/>
              <a:t>term </a:t>
            </a:r>
            <a:r>
              <a:rPr lang="en-US" dirty="0"/>
              <a:t>coined by E. D. Hirsch, referring to the ability to understand and participate fluently in a given </a:t>
            </a:r>
            <a:r>
              <a:rPr lang="en-US" dirty="0" smtClean="0"/>
              <a:t>culture</a:t>
            </a:r>
          </a:p>
          <a:p>
            <a:pPr marL="109728" indent="0" algn="just">
              <a:buNone/>
            </a:pPr>
            <a:r>
              <a:rPr lang="en-US" b="1" dirty="0" smtClean="0"/>
              <a:t>The </a:t>
            </a:r>
            <a:r>
              <a:rPr lang="en-US" b="1" dirty="0"/>
              <a:t>culturally literate person </a:t>
            </a:r>
            <a:r>
              <a:rPr lang="en-US" dirty="0"/>
              <a:t>is able to talk to and understand others of that culture with </a:t>
            </a:r>
            <a:r>
              <a:rPr lang="en-US" dirty="0" smtClean="0"/>
              <a:t>fluency</a:t>
            </a:r>
          </a:p>
          <a:p>
            <a:pPr marL="109728" indent="0" algn="just">
              <a:buNone/>
            </a:pPr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culturally illiterate person </a:t>
            </a:r>
            <a:r>
              <a:rPr lang="en-US" dirty="0"/>
              <a:t>fails to understand culturally-conditioned allusions, references to past events, idiomatic expressions, jokes, names, places, etc.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LITERACY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dirty="0" smtClean="0"/>
              <a:t>is </a:t>
            </a:r>
            <a:r>
              <a:rPr lang="en-US" sz="3600" dirty="0"/>
              <a:t>about reading... in its widest sense</a:t>
            </a:r>
            <a:r>
              <a:rPr lang="en-US" sz="3600" dirty="0" smtClean="0"/>
              <a:t>.</a:t>
            </a:r>
          </a:p>
          <a:p>
            <a:pPr marL="109728" indent="0">
              <a:buNone/>
            </a:pPr>
            <a:r>
              <a:rPr lang="en-US" sz="3600" dirty="0" smtClean="0"/>
              <a:t>It </a:t>
            </a:r>
            <a:r>
              <a:rPr lang="en-US" sz="3600" dirty="0"/>
              <a:t>is about understanding the meaning of words based on a background of common knowledge that enables one to make sense of what is read.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Literacy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2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1197</TotalTime>
  <Words>507</Words>
  <Application>Microsoft Office PowerPoint</Application>
  <PresentationFormat>Экран (4:3)</PresentationFormat>
  <Paragraphs>69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Translation Issues in the Context of ross-cultural Communication  </vt:lpstr>
      <vt:lpstr>  CULTURAL          LITERACY</vt:lpstr>
      <vt:lpstr>CULTURAL          LITERACY</vt:lpstr>
      <vt:lpstr>CULTURE</vt:lpstr>
      <vt:lpstr>CULTURE IN CULTURAL LITERACY</vt:lpstr>
      <vt:lpstr>The Role of Cultural Literacy in Cross-Cultural Communication</vt:lpstr>
      <vt:lpstr>Eric Donald Hirsch</vt:lpstr>
      <vt:lpstr>CULTURAL LITERACY</vt:lpstr>
      <vt:lpstr>Cultural Literacy </vt:lpstr>
      <vt:lpstr>Eric Donald Hirsch</vt:lpstr>
      <vt:lpstr>A Critique of Hirsch</vt:lpstr>
      <vt:lpstr>Bloom’s Revised Taxonomy LOTS and HOTS</vt:lpstr>
      <vt:lpstr>Cultural Literacy in Education</vt:lpstr>
      <vt:lpstr>Key Aspects of Cultural Translation: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LITERACY  in the context of  CLIL</dc:title>
  <dc:creator>Sveta</dc:creator>
  <cp:lastModifiedBy>Света</cp:lastModifiedBy>
  <cp:revision>47</cp:revision>
  <dcterms:created xsi:type="dcterms:W3CDTF">2018-06-02T09:02:03Z</dcterms:created>
  <dcterms:modified xsi:type="dcterms:W3CDTF">2024-09-12T13:22:27Z</dcterms:modified>
</cp:coreProperties>
</file>