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409465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177588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90482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1528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288413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84917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341215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40758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34420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108606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16549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200593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218986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263914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137771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221276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70ACF2-18B0-42D1-B75F-7801F3E60BE0}" type="datetimeFigureOut">
              <a:rPr lang="ru-RU" smtClean="0"/>
              <a:pPr/>
              <a:t>01.11.2020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3BE420-E5DF-49BD-A21F-CA328F5883BA}" type="slidenum">
              <a:rPr lang="ru-RU" smtClean="0"/>
              <a:pPr/>
              <a:t>‹#›</a:t>
            </a:fld>
            <a:endParaRPr lang="ru-RU"/>
          </a:p>
        </p:txBody>
      </p:sp>
    </p:spTree>
    <p:extLst>
      <p:ext uri="{BB962C8B-B14F-4D97-AF65-F5344CB8AC3E}">
        <p14:creationId xmlns:p14="http://schemas.microsoft.com/office/powerpoint/2010/main" val="123949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70ACF2-18B0-42D1-B75F-7801F3E60BE0}" type="datetimeFigureOut">
              <a:rPr lang="ru-RU" smtClean="0"/>
              <a:pPr/>
              <a:t>01.11.2020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3BE420-E5DF-49BD-A21F-CA328F5883BA}" type="slidenum">
              <a:rPr lang="ru-RU" smtClean="0"/>
              <a:pPr/>
              <a:t>‹#›</a:t>
            </a:fld>
            <a:endParaRPr lang="ru-RU"/>
          </a:p>
        </p:txBody>
      </p:sp>
    </p:spTree>
    <p:extLst>
      <p:ext uri="{BB962C8B-B14F-4D97-AF65-F5344CB8AC3E}">
        <p14:creationId xmlns:p14="http://schemas.microsoft.com/office/powerpoint/2010/main" val="11693313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1191491" y="1488282"/>
            <a:ext cx="9144000" cy="1655762"/>
          </a:xfrm>
        </p:spPr>
        <p:txBody>
          <a:bodyPr/>
          <a:lstStyle/>
          <a:p>
            <a:endParaRPr lang="ru-RU" dirty="0"/>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Прямоугольник 4"/>
          <p:cNvSpPr/>
          <p:nvPr/>
        </p:nvSpPr>
        <p:spPr>
          <a:xfrm>
            <a:off x="1436235" y="178172"/>
            <a:ext cx="10755765" cy="923330"/>
          </a:xfrm>
          <a:prstGeom prst="rect">
            <a:avLst/>
          </a:prstGeom>
        </p:spPr>
        <p:txBody>
          <a:bodyPr wrap="none">
            <a:spAutoFit/>
          </a:bodyPr>
          <a:lstStyle/>
          <a:p>
            <a:r>
              <a:rPr lang="en-US" sz="5400" b="1" dirty="0">
                <a:solidFill>
                  <a:srgbClr val="00FF00"/>
                </a:solidFill>
                <a:latin typeface="Times New Roman" panose="02020603050405020304" pitchFamily="18" charset="0"/>
                <a:cs typeface="Times New Roman" panose="02020603050405020304" pitchFamily="18" charset="0"/>
              </a:rPr>
              <a:t>	</a:t>
            </a:r>
            <a:r>
              <a:rPr lang="ru-RU" sz="5400" b="1" dirty="0">
                <a:solidFill>
                  <a:srgbClr val="00FF00"/>
                </a:solidFill>
                <a:latin typeface="Times New Roman" panose="02020603050405020304" pitchFamily="18" charset="0"/>
                <a:cs typeface="Times New Roman" panose="02020603050405020304" pitchFamily="18" charset="0"/>
              </a:rPr>
              <a:t>П</a:t>
            </a:r>
            <a:r>
              <a:rPr lang="uk-UA" sz="5400" b="1" dirty="0" err="1" smtClean="0">
                <a:solidFill>
                  <a:srgbClr val="00FF00"/>
                </a:solidFill>
                <a:latin typeface="Times New Roman" panose="02020603050405020304" pitchFamily="18" charset="0"/>
                <a:cs typeface="Times New Roman" panose="02020603050405020304" pitchFamily="18" charset="0"/>
              </a:rPr>
              <a:t>рофесійна</a:t>
            </a:r>
            <a:r>
              <a:rPr lang="uk-UA" sz="5400" b="1" dirty="0" smtClean="0">
                <a:solidFill>
                  <a:srgbClr val="00FF00"/>
                </a:solidFill>
                <a:latin typeface="Times New Roman" panose="02020603050405020304" pitchFamily="18" charset="0"/>
                <a:cs typeface="Times New Roman" panose="02020603050405020304" pitchFamily="18" charset="0"/>
              </a:rPr>
              <a:t> діяльність юриста</a:t>
            </a:r>
            <a:endParaRPr lang="uk-UA" sz="5400" b="1" dirty="0">
              <a:solidFill>
                <a:srgbClr val="00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89993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407" y="-353291"/>
            <a:ext cx="6271083" cy="1447800"/>
          </a:xfrm>
        </p:spPr>
        <p:txBody>
          <a:bodyPr/>
          <a:lstStyle/>
          <a:p>
            <a:pPr algn="ctr"/>
            <a:r>
              <a:rPr lang="uk-UA" sz="3200" b="1" i="1" dirty="0" smtClean="0">
                <a:solidFill>
                  <a:schemeClr val="tx1"/>
                </a:solidFill>
                <a:latin typeface="Times New Roman" panose="02020603050405020304" pitchFamily="18" charset="0"/>
                <a:cs typeface="Times New Roman" panose="02020603050405020304" pitchFamily="18" charset="0"/>
              </a:rPr>
              <a:t>Законність виконання професійних обов'язків</a:t>
            </a:r>
            <a:endParaRPr lang="uk-UA" sz="3200" b="1" i="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6026539" y="1385455"/>
            <a:ext cx="6026916" cy="5334000"/>
          </a:xfrm>
          <a:prstGeom prst="rect">
            <a:avLst/>
          </a:prstGeom>
          <a:ln>
            <a:noFill/>
          </a:ln>
          <a:effectLst>
            <a:softEdge rad="112500"/>
          </a:effectLst>
        </p:spPr>
      </p:pic>
      <p:sp>
        <p:nvSpPr>
          <p:cNvPr id="4" name="Текст 3"/>
          <p:cNvSpPr>
            <a:spLocks noGrp="1"/>
          </p:cNvSpPr>
          <p:nvPr>
            <p:ph type="body" sz="half" idx="2"/>
          </p:nvPr>
        </p:nvSpPr>
        <p:spPr>
          <a:xfrm>
            <a:off x="102007" y="117764"/>
            <a:ext cx="5135011" cy="6407728"/>
          </a:xfrm>
        </p:spPr>
        <p:txBody>
          <a:bodyPr>
            <a:normAutofit lnSpcReduction="10000"/>
          </a:bodyPr>
          <a:lstStyle/>
          <a:p>
            <a:pPr algn="ctr"/>
            <a:r>
              <a:rPr lang="uk-UA" sz="2800" dirty="0" smtClean="0">
                <a:latin typeface="Times New Roman" panose="02020603050405020304" pitchFamily="18" charset="0"/>
                <a:cs typeface="Times New Roman" panose="02020603050405020304" pitchFamily="18" charset="0"/>
              </a:rPr>
              <a:t>Вона полягає в те, що юридичні дії в рамках існуючої правової системи не може працювати для її руйнування. Навіть професійна критика закону здійснюється в рамках чинного права. При дотриманні цього основного умови законність виконання професійних обов'язків передбачає:</a:t>
            </a:r>
          </a:p>
          <a:p>
            <a:pPr algn="ctr"/>
            <a:r>
              <a:rPr lang="uk-UA" sz="2800" dirty="0" smtClean="0">
                <a:latin typeface="Times New Roman" panose="02020603050405020304" pitchFamily="18" charset="0"/>
                <a:cs typeface="Times New Roman" panose="02020603050405020304" pitchFamily="18" charset="0"/>
              </a:rPr>
              <a:t>право на тлумачення;</a:t>
            </a:r>
          </a:p>
          <a:p>
            <a:pPr algn="ctr"/>
            <a:r>
              <a:rPr lang="uk-UA" sz="2800" dirty="0" smtClean="0">
                <a:latin typeface="Times New Roman" panose="02020603050405020304" pitchFamily="18" charset="0"/>
                <a:cs typeface="Times New Roman" panose="02020603050405020304" pitchFamily="18" charset="0"/>
              </a:rPr>
              <a:t>можливість розсуду в заданих межах;</a:t>
            </a:r>
          </a:p>
          <a:p>
            <a:pPr algn="ctr"/>
            <a:r>
              <a:rPr lang="uk-UA" sz="2800" dirty="0" smtClean="0">
                <a:latin typeface="Times New Roman" panose="02020603050405020304" pitchFamily="18" charset="0"/>
                <a:cs typeface="Times New Roman" panose="02020603050405020304" pitchFamily="18" charset="0"/>
              </a:rPr>
              <a:t>механізм подолання помилок і порушень і </a:t>
            </a:r>
            <a:r>
              <a:rPr lang="uk-UA" sz="2800" dirty="0" err="1" smtClean="0">
                <a:latin typeface="Times New Roman" panose="02020603050405020304" pitchFamily="18" charset="0"/>
                <a:cs typeface="Times New Roman" panose="02020603050405020304" pitchFamily="18" charset="0"/>
              </a:rPr>
              <a:t>т.д</a:t>
            </a:r>
            <a:r>
              <a:rPr lang="uk-UA" sz="2800" dirty="0" smtClean="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59484809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4" y="-446809"/>
            <a:ext cx="11873345" cy="1447800"/>
          </a:xfrm>
        </p:spPr>
        <p:txBody>
          <a:bodyPr/>
          <a:lstStyle/>
          <a:p>
            <a:pPr algn="ctr"/>
            <a:r>
              <a:rPr lang="uk-UA" sz="4800" b="1" i="1" dirty="0" smtClean="0">
                <a:latin typeface="Times New Roman" panose="02020603050405020304" pitchFamily="18" charset="0"/>
                <a:cs typeface="Times New Roman" panose="02020603050405020304" pitchFamily="18" charset="0"/>
              </a:rPr>
              <a:t>Якість професійної діяльності юриста</a:t>
            </a:r>
            <a:endParaRPr lang="uk-UA" sz="4800" b="1" i="1"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66254" y="1000990"/>
            <a:ext cx="6719455" cy="5857009"/>
          </a:xfrm>
        </p:spPr>
        <p:txBody>
          <a:bodyPr>
            <a:normAutofit lnSpcReduction="10000"/>
          </a:bodyPr>
          <a:lstStyle/>
          <a:p>
            <a:r>
              <a:rPr lang="uk-UA" sz="1800" dirty="0" smtClean="0">
                <a:latin typeface="Times New Roman" panose="02020603050405020304" pitchFamily="18" charset="0"/>
                <a:cs typeface="Times New Roman" panose="02020603050405020304" pitchFamily="18" charset="0"/>
              </a:rPr>
              <a:t>Якість професійної діяльності юриста іноді розглядається як сукупність її правових властивостей. Такий підхід правильний, якщо врахувати, що сума властивостей, ознак якості створюють його новий стан. Найважливіші ознаки якості виконання професійних обов'язків юристом:</a:t>
            </a:r>
          </a:p>
          <a:p>
            <a:r>
              <a:rPr lang="uk-UA" sz="1800" dirty="0" smtClean="0">
                <a:latin typeface="Times New Roman" panose="02020603050405020304" pitchFamily="18" charset="0"/>
                <a:cs typeface="Times New Roman" panose="02020603050405020304" pitchFamily="18" charset="0"/>
              </a:rPr>
              <a:t>Законність;</a:t>
            </a:r>
          </a:p>
          <a:p>
            <a:r>
              <a:rPr lang="uk-UA" sz="1800" dirty="0" smtClean="0">
                <a:latin typeface="Times New Roman" panose="02020603050405020304" pitchFamily="18" charset="0"/>
                <a:cs typeface="Times New Roman" panose="02020603050405020304" pitchFamily="18" charset="0"/>
              </a:rPr>
              <a:t>придатність для вирішення різноманітних і нетривіальних завдань;</a:t>
            </a:r>
          </a:p>
          <a:p>
            <a:r>
              <a:rPr lang="uk-UA" sz="1800" dirty="0" smtClean="0">
                <a:latin typeface="Times New Roman" panose="02020603050405020304" pitchFamily="18" charset="0"/>
                <a:cs typeface="Times New Roman" panose="02020603050405020304" pitchFamily="18" charset="0"/>
              </a:rPr>
              <a:t>своєчасність;</a:t>
            </a:r>
          </a:p>
          <a:p>
            <a:r>
              <a:rPr lang="uk-UA" sz="1800" dirty="0" smtClean="0">
                <a:latin typeface="Times New Roman" panose="02020603050405020304" pitchFamily="18" charset="0"/>
                <a:cs typeface="Times New Roman" panose="02020603050405020304" pitchFamily="18" charset="0"/>
              </a:rPr>
              <a:t>позитивна результативність;</a:t>
            </a:r>
          </a:p>
          <a:p>
            <a:r>
              <a:rPr lang="uk-UA" sz="1800" dirty="0" smtClean="0">
                <a:latin typeface="Times New Roman" panose="02020603050405020304" pitchFamily="18" charset="0"/>
                <a:cs typeface="Times New Roman" panose="02020603050405020304" pitchFamily="18" charset="0"/>
              </a:rPr>
              <a:t>високий ступінь використання свого потенціалу правового регулювання;</a:t>
            </a:r>
          </a:p>
          <a:p>
            <a:r>
              <a:rPr lang="uk-UA" sz="1800" dirty="0" smtClean="0">
                <a:latin typeface="Times New Roman" panose="02020603050405020304" pitchFamily="18" charset="0"/>
                <a:cs typeface="Times New Roman" panose="02020603050405020304" pitchFamily="18" charset="0"/>
              </a:rPr>
              <a:t>Всі ці ознаки конкретизуються стосовно до напрямів і елементів професійної юридичної діяльності.</a:t>
            </a:r>
          </a:p>
          <a:p>
            <a:r>
              <a:rPr lang="uk-UA" sz="1800" dirty="0" smtClean="0">
                <a:latin typeface="Times New Roman" panose="02020603050405020304" pitchFamily="18" charset="0"/>
                <a:cs typeface="Times New Roman" panose="02020603050405020304" pitchFamily="18" charset="0"/>
              </a:rPr>
              <a:t>Раціональність і якість в принципі не повинні суперечити один одному. Спрощення професійної юридичної діяльності знижує в багатьох випадках її якість. Тому забезпечення раціональності та якості - суперечливий процес, і прийняті рішення часто є компромісними.</a:t>
            </a:r>
          </a:p>
          <a:p>
            <a:endParaRPr lang="ru-RU" dirty="0"/>
          </a:p>
        </p:txBody>
      </p:sp>
      <p:pic>
        <p:nvPicPr>
          <p:cNvPr id="7" name="Объект 6"/>
          <p:cNvPicPr>
            <a:picLocks noGrp="1" noChangeAspect="1"/>
          </p:cNvPicPr>
          <p:nvPr>
            <p:ph idx="1"/>
          </p:nvPr>
        </p:nvPicPr>
        <p:blipFill>
          <a:blip r:embed="rId2"/>
          <a:stretch>
            <a:fillRect/>
          </a:stretch>
        </p:blipFill>
        <p:spPr>
          <a:xfrm>
            <a:off x="6635895" y="1126795"/>
            <a:ext cx="5195887" cy="5066187"/>
          </a:xfrm>
          <a:prstGeom prst="rect">
            <a:avLst/>
          </a:prstGeom>
          <a:ln>
            <a:noFill/>
          </a:ln>
          <a:effectLst>
            <a:softEdge rad="112500"/>
          </a:effectLst>
        </p:spPr>
      </p:pic>
    </p:spTree>
    <p:extLst>
      <p:ext uri="{BB962C8B-B14F-4D97-AF65-F5344CB8AC3E}">
        <p14:creationId xmlns:p14="http://schemas.microsoft.com/office/powerpoint/2010/main" val="168203789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1817" y="96982"/>
            <a:ext cx="4267199" cy="1447800"/>
          </a:xfrm>
        </p:spPr>
        <p:txBody>
          <a:bodyPr/>
          <a:lstStyle/>
          <a:p>
            <a:pPr algn="ctr"/>
            <a:r>
              <a:rPr lang="uk-UA" b="1" i="1" dirty="0" smtClean="0">
                <a:latin typeface="Times New Roman" panose="02020603050405020304" pitchFamily="18" charset="0"/>
                <a:cs typeface="Times New Roman" panose="02020603050405020304" pitchFamily="18" charset="0"/>
              </a:rPr>
              <a:t>Шляхи досягнення раціональності і якості виконання професійних обов'язків юриста</a:t>
            </a:r>
            <a:endParaRPr lang="uk-UA" b="1" i="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6220691" y="1774503"/>
            <a:ext cx="5823672" cy="4765705"/>
          </a:xfrm>
          <a:prstGeom prst="rect">
            <a:avLst/>
          </a:prstGeom>
          <a:ln>
            <a:noFill/>
          </a:ln>
          <a:effectLst>
            <a:softEdge rad="112500"/>
          </a:effectLst>
        </p:spPr>
      </p:pic>
      <p:sp>
        <p:nvSpPr>
          <p:cNvPr id="4" name="Текст 3"/>
          <p:cNvSpPr>
            <a:spLocks noGrp="1"/>
          </p:cNvSpPr>
          <p:nvPr>
            <p:ph type="body" sz="half" idx="2"/>
          </p:nvPr>
        </p:nvSpPr>
        <p:spPr>
          <a:xfrm>
            <a:off x="429491" y="138546"/>
            <a:ext cx="5583381" cy="6518564"/>
          </a:xfrm>
        </p:spPr>
        <p:txBody>
          <a:bodyPr>
            <a:normAutofit/>
          </a:bodyPr>
          <a:lstStyle/>
          <a:p>
            <a:r>
              <a:rPr lang="uk-UA" sz="1600" dirty="0" smtClean="0">
                <a:latin typeface="Times New Roman" panose="02020603050405020304" pitchFamily="18" charset="0"/>
                <a:cs typeface="Times New Roman" panose="02020603050405020304" pitchFamily="18" charset="0"/>
              </a:rPr>
              <a:t>Вони дійсно різноманітні. На особистісному рівні, тобто для кожного юриста, абсолютно необхідними і спільними для всіх напрямків юридичної діяльності є: </a:t>
            </a:r>
          </a:p>
          <a:p>
            <a:r>
              <a:rPr lang="uk-UA" sz="1600" dirty="0" smtClean="0">
                <a:latin typeface="Times New Roman" panose="02020603050405020304" pitchFamily="18" charset="0"/>
                <a:cs typeface="Times New Roman" panose="02020603050405020304" pitchFamily="18" charset="0"/>
              </a:rPr>
              <a:t>оволодіння професійним правовим підходом як інтегрованим станом підготовленості до професійної юридичної діяльності;</a:t>
            </a:r>
          </a:p>
          <a:p>
            <a:r>
              <a:rPr lang="uk-UA" sz="1600" dirty="0" smtClean="0">
                <a:latin typeface="Times New Roman" panose="02020603050405020304" pitchFamily="18" charset="0"/>
                <a:cs typeface="Times New Roman" panose="02020603050405020304" pitchFamily="18" charset="0"/>
              </a:rPr>
              <a:t> освоєння методики роботи з документами (фіксованого інформацією);</a:t>
            </a:r>
          </a:p>
          <a:p>
            <a:r>
              <a:rPr lang="uk-UA" sz="1600" dirty="0" smtClean="0">
                <a:latin typeface="Times New Roman" panose="02020603050405020304" pitchFamily="18" charset="0"/>
                <a:cs typeface="Times New Roman" panose="02020603050405020304" pitchFamily="18" charset="0"/>
              </a:rPr>
              <a:t> здійснення міжособистісних комунікацій;</a:t>
            </a:r>
          </a:p>
          <a:p>
            <a:r>
              <a:rPr lang="uk-UA" sz="1600" dirty="0" smtClean="0">
                <a:latin typeface="Times New Roman" panose="02020603050405020304" pitchFamily="18" charset="0"/>
                <a:cs typeface="Times New Roman" panose="02020603050405020304" pitchFamily="18" charset="0"/>
              </a:rPr>
              <a:t> постановка, усвідомлення та вирішення виникаючих правових задач;</a:t>
            </a:r>
          </a:p>
          <a:p>
            <a:r>
              <a:rPr lang="uk-UA" sz="1600" dirty="0" smtClean="0">
                <a:latin typeface="Times New Roman" panose="02020603050405020304" pitchFamily="18" charset="0"/>
                <a:cs typeface="Times New Roman" panose="02020603050405020304" pitchFamily="18" charset="0"/>
              </a:rPr>
              <a:t> оцінка та реалізація результатів своєї діяльності.</a:t>
            </a:r>
          </a:p>
          <a:p>
            <a:r>
              <a:rPr lang="uk-UA" sz="1600" dirty="0" smtClean="0">
                <a:latin typeface="Times New Roman" panose="02020603050405020304" pitchFamily="18" charset="0"/>
                <a:cs typeface="Times New Roman" panose="02020603050405020304" pitchFamily="18" charset="0"/>
              </a:rPr>
              <a:t>Це означає, що юрист повинен бути готовий правильно і своєчасно реагувати на запити суспільства, володіти методиками і прийомами роботи з мінливим законодавством, </a:t>
            </a:r>
            <a:r>
              <a:rPr lang="uk-UA" sz="1600" dirty="0" err="1" smtClean="0">
                <a:latin typeface="Times New Roman" panose="02020603050405020304" pitchFamily="18" charset="0"/>
                <a:cs typeface="Times New Roman" panose="02020603050405020304" pitchFamily="18" charset="0"/>
              </a:rPr>
              <a:t>обширною</a:t>
            </a:r>
            <a:r>
              <a:rPr lang="uk-UA" sz="1600" dirty="0" smtClean="0">
                <a:latin typeface="Times New Roman" panose="02020603050405020304" pitchFamily="18" charset="0"/>
                <a:cs typeface="Times New Roman" panose="02020603050405020304" pitchFamily="18" charset="0"/>
              </a:rPr>
              <a:t> документацією, опублікованій літературою. Він повинен уміти розмовляти з людьми, вислуховувати опонентів, вести переговори, брати участь у обговоренні юридичних справ або в процедурах їх колегіального дозволу. Юристу необхідно визначити свою роль у соціальному житті, економіці і управлінні, виявляти ситуації, що вимагають його втручання, зобов'язаний володіти прийомами рішення стандартних та нестандартних правових задач. </a:t>
            </a:r>
          </a:p>
          <a:p>
            <a:endParaRPr lang="ru-RU" dirty="0"/>
          </a:p>
        </p:txBody>
      </p:sp>
    </p:spTree>
    <p:extLst>
      <p:ext uri="{BB962C8B-B14F-4D97-AF65-F5344CB8AC3E}">
        <p14:creationId xmlns:p14="http://schemas.microsoft.com/office/powerpoint/2010/main" val="402878613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3018" y="-723900"/>
            <a:ext cx="5001490" cy="1447800"/>
          </a:xfrm>
        </p:spPr>
        <p:txBody>
          <a:bodyPr/>
          <a:lstStyle/>
          <a:p>
            <a:pPr algn="ctr"/>
            <a:r>
              <a:rPr lang="uk-UA" sz="4000" b="1" i="1" dirty="0" smtClean="0">
                <a:latin typeface="Times New Roman" panose="02020603050405020304" pitchFamily="18" charset="0"/>
                <a:cs typeface="Times New Roman" panose="02020603050405020304" pitchFamily="18" charset="0"/>
              </a:rPr>
              <a:t>Висновок</a:t>
            </a:r>
            <a:endParaRPr lang="uk-UA" sz="4000" b="1" i="1"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318654" y="723900"/>
            <a:ext cx="11790218" cy="5555672"/>
          </a:xfrm>
        </p:spPr>
        <p:txBody>
          <a:bodyPr>
            <a:noAutofit/>
          </a:bodyPr>
          <a:lstStyle/>
          <a:p>
            <a:r>
              <a:rPr lang="uk-UA" sz="3600" b="1" i="1" dirty="0" smtClean="0">
                <a:latin typeface="Times New Roman" panose="02020603050405020304" pitchFamily="18" charset="0"/>
                <a:cs typeface="Times New Roman" panose="02020603050405020304" pitchFamily="18" charset="0"/>
              </a:rPr>
              <a:t>Отже, основна мета професії юриста — встановлення справедливості, тому бути юристом — це величезна відповідальність. Для нашої країни ця професія надзвичайно важлива, адже у цей час, коли відбувається процес розбудови правової держави в Україні, передусім на правників покладаються надії та завдання утвердження принципу верховенства права, вдосконалення українського законодавства, посилення правових гарантій захисту різних верств населення і підвищення правосвідомості та правової культури українців. </a:t>
            </a:r>
            <a:endParaRPr lang="uk-UA"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55742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527" y="277090"/>
            <a:ext cx="5430982" cy="6179127"/>
          </a:xfrm>
          <a:ln w="57150">
            <a:solidFill>
              <a:schemeClr val="accent1"/>
            </a:solidFill>
          </a:ln>
        </p:spPr>
        <p:txBody>
          <a:bodyPr/>
          <a:lstStyle/>
          <a:p>
            <a:pPr algn="just"/>
            <a:r>
              <a:rPr lang="uk-UA" sz="3200" b="1" i="1" dirty="0" smtClean="0">
                <a:latin typeface="Times New Roman" panose="02020603050405020304" pitchFamily="18" charset="0"/>
                <a:cs typeface="Times New Roman" panose="02020603050405020304" pitchFamily="18" charset="0"/>
              </a:rPr>
              <a:t>Професія юриста </a:t>
            </a:r>
            <a:br>
              <a:rPr lang="uk-UA" sz="3200" b="1" i="1"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це, перш за все, величезний рівень відповідальності. У руках фахівця іноді долі людей, підприємств і навіть держав. І, не дивлячись на те, що з кожним роком число абітурієнтів, що бажають здобути цю професію, стає все більше, кваліфікованих і умілих співробітників з них виходить не так-то багато </a:t>
            </a:r>
            <a:br>
              <a:rPr lang="uk-UA" sz="3200" dirty="0" smtClean="0">
                <a:latin typeface="Times New Roman" panose="02020603050405020304" pitchFamily="18" charset="0"/>
                <a:cs typeface="Times New Roman" panose="02020603050405020304" pitchFamily="18" charset="0"/>
              </a:rPr>
            </a:br>
            <a:endParaRPr lang="uk-UA" sz="3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rot="912800">
            <a:off x="5865530" y="1230038"/>
            <a:ext cx="5868000" cy="4697002"/>
          </a:xfrm>
          <a:prstGeom prst="rect">
            <a:avLst/>
          </a:prstGeom>
          <a:ln>
            <a:noFill/>
          </a:ln>
          <a:effectLst>
            <a:softEdge rad="112500"/>
          </a:effectLst>
        </p:spPr>
      </p:pic>
    </p:spTree>
    <p:extLst>
      <p:ext uri="{BB962C8B-B14F-4D97-AF65-F5344CB8AC3E}">
        <p14:creationId xmlns:p14="http://schemas.microsoft.com/office/powerpoint/2010/main" val="369720036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1354" y="-20782"/>
            <a:ext cx="3932237" cy="1170709"/>
          </a:xfrm>
        </p:spPr>
        <p:txBody>
          <a:bodyPr>
            <a:normAutofit/>
          </a:bodyPr>
          <a:lstStyle/>
          <a:p>
            <a:pPr algn="ctr"/>
            <a:r>
              <a:rPr lang="uk-UA" sz="2800" b="1" i="1" dirty="0" smtClean="0">
                <a:solidFill>
                  <a:schemeClr val="tx1"/>
                </a:solidFill>
                <a:latin typeface="Times New Roman" panose="02020603050405020304" pitchFamily="18" charset="0"/>
                <a:cs typeface="Times New Roman" panose="02020603050405020304" pitchFamily="18" charset="0"/>
              </a:rPr>
              <a:t>Масовість юридичної професії</a:t>
            </a:r>
            <a:endParaRPr lang="uk-UA" sz="2800" b="1" i="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5818910" y="1357745"/>
            <a:ext cx="6145423" cy="5320146"/>
          </a:xfrm>
          <a:prstGeom prst="rect">
            <a:avLst/>
          </a:prstGeom>
          <a:ln>
            <a:noFill/>
          </a:ln>
          <a:effectLst>
            <a:softEdge rad="112500"/>
          </a:effectLst>
        </p:spPr>
      </p:pic>
      <p:sp>
        <p:nvSpPr>
          <p:cNvPr id="4" name="Текст 3"/>
          <p:cNvSpPr>
            <a:spLocks noGrp="1"/>
          </p:cNvSpPr>
          <p:nvPr>
            <p:ph type="body" sz="half" idx="2"/>
          </p:nvPr>
        </p:nvSpPr>
        <p:spPr>
          <a:xfrm>
            <a:off x="216334" y="166254"/>
            <a:ext cx="5505593" cy="6858000"/>
          </a:xfrm>
        </p:spPr>
        <p:txBody>
          <a:bodyPr>
            <a:noAutofit/>
          </a:bodyPr>
          <a:lstStyle/>
          <a:p>
            <a:r>
              <a:rPr lang="uk-UA" sz="2300" dirty="0" smtClean="0">
                <a:latin typeface="Times New Roman" panose="02020603050405020304" pitchFamily="18" charset="0"/>
                <a:cs typeface="Times New Roman" panose="02020603050405020304" pitchFamily="18" charset="0"/>
              </a:rPr>
              <a:t>Юридичну роботу здійснюють на сьогоднішній день тисячі уповноважених на те спеціалістів (прокурори, адвокати, судді, слідчі...), які виконують значну кількість юридично значущих дій, вирішують щоденно десятки та сотні тисяч юридичних справ. Це не просто величезна армія спеціалістів, це окрема сфера соціальної діяльності, в якій вирішуються </a:t>
            </a:r>
            <a:r>
              <a:rPr lang="uk-UA" sz="2300" dirty="0" err="1" smtClean="0">
                <a:latin typeface="Times New Roman" panose="02020603050405020304" pitchFamily="18" charset="0"/>
                <a:cs typeface="Times New Roman" panose="02020603050405020304" pitchFamily="18" charset="0"/>
              </a:rPr>
              <a:t>життєво</a:t>
            </a:r>
            <a:r>
              <a:rPr lang="uk-UA" sz="2300" dirty="0" smtClean="0">
                <a:latin typeface="Times New Roman" panose="02020603050405020304" pitchFamily="18" charset="0"/>
                <a:cs typeface="Times New Roman" panose="02020603050405020304" pitchFamily="18" charset="0"/>
              </a:rPr>
              <a:t> важливі інтереси, задовольняються потреби. Всеосяжний характер та значущість цієї сфери для суспільства передбачають наявність значної кількості спеціальностей в межах юридичної професії. Це відповідно створює широкі можливості для реалізації своїх здібностей та творчого потенціалу багатьох суб'єктів</a:t>
            </a:r>
            <a:r>
              <a:rPr lang="uk-UA" sz="2300" dirty="0" smtClean="0"/>
              <a:t>.</a:t>
            </a:r>
            <a:endParaRPr lang="uk-UA" sz="2300" dirty="0"/>
          </a:p>
        </p:txBody>
      </p:sp>
    </p:spTree>
    <p:extLst>
      <p:ext uri="{BB962C8B-B14F-4D97-AF65-F5344CB8AC3E}">
        <p14:creationId xmlns:p14="http://schemas.microsoft.com/office/powerpoint/2010/main" val="257156155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2297" y="-281357"/>
            <a:ext cx="3401064" cy="1447800"/>
          </a:xfrm>
        </p:spPr>
        <p:txBody>
          <a:bodyPr/>
          <a:lstStyle/>
          <a:p>
            <a:pPr algn="ctr"/>
            <a:r>
              <a:rPr lang="uk-UA" dirty="0" smtClean="0"/>
              <a:t> </a:t>
            </a:r>
            <a:r>
              <a:rPr lang="uk-UA" b="1" i="1" dirty="0" smtClean="0">
                <a:solidFill>
                  <a:schemeClr val="tx1"/>
                </a:solidFill>
                <a:latin typeface="Times New Roman" panose="02020603050405020304" pitchFamily="18" charset="0"/>
                <a:cs typeface="Times New Roman" panose="02020603050405020304" pitchFamily="18" charset="0"/>
              </a:rPr>
              <a:t>Елітність юридичної       професії</a:t>
            </a:r>
            <a:endParaRPr lang="uk-UA" b="1" i="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6523361" y="221672"/>
            <a:ext cx="5562817" cy="3422073"/>
          </a:xfrm>
          <a:prstGeom prst="rect">
            <a:avLst/>
          </a:prstGeom>
          <a:ln>
            <a:noFill/>
          </a:ln>
          <a:effectLst>
            <a:softEdge rad="112500"/>
          </a:effectLst>
        </p:spPr>
      </p:pic>
      <p:sp>
        <p:nvSpPr>
          <p:cNvPr id="4" name="Текст 3"/>
          <p:cNvSpPr>
            <a:spLocks noGrp="1"/>
          </p:cNvSpPr>
          <p:nvPr>
            <p:ph type="body" sz="half" idx="2"/>
          </p:nvPr>
        </p:nvSpPr>
        <p:spPr>
          <a:xfrm>
            <a:off x="157425" y="910936"/>
            <a:ext cx="3401063" cy="4745181"/>
          </a:xfrm>
        </p:spPr>
        <p:txBody>
          <a:bodyPr>
            <a:noAutofit/>
          </a:bodyPr>
          <a:lstStyle/>
          <a:p>
            <a:r>
              <a:rPr lang="uk-UA" sz="2000" dirty="0" smtClean="0">
                <a:latin typeface="Times New Roman" panose="02020603050405020304" pitchFamily="18" charset="0"/>
                <a:cs typeface="Times New Roman" panose="02020603050405020304" pitchFamily="18" charset="0"/>
              </a:rPr>
              <a:t>З іншої точки зору, юридичну роботу виконують не всі, хто бажає, а лише уповноважені особи, які володіють відповідними знаннями та навичками. Враховуючи недостатню кількість в нашій країні кваліфікованих спеціалістів-юристів, постійно зростаючу роль права та юридичної процедури, враховуючи престиж юридичної роботи та юридичного навчання, можна стверджувати про елітний характер юридичної професії.</a:t>
            </a:r>
            <a:endParaRPr lang="uk-UA"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3558488" y="1427018"/>
            <a:ext cx="2964872" cy="4740419"/>
          </a:xfrm>
          <a:prstGeom prst="rect">
            <a:avLst/>
          </a:prstGeom>
          <a:ln>
            <a:noFill/>
          </a:ln>
          <a:effectLst>
            <a:softEdge rad="112500"/>
          </a:effectLst>
        </p:spPr>
      </p:pic>
      <p:pic>
        <p:nvPicPr>
          <p:cNvPr id="7" name="Рисунок 6"/>
          <p:cNvPicPr>
            <a:picLocks noChangeAspect="1"/>
          </p:cNvPicPr>
          <p:nvPr/>
        </p:nvPicPr>
        <p:blipFill>
          <a:blip r:embed="rId4"/>
          <a:stretch>
            <a:fillRect/>
          </a:stretch>
        </p:blipFill>
        <p:spPr>
          <a:xfrm>
            <a:off x="7107092" y="3797227"/>
            <a:ext cx="4395354" cy="2878957"/>
          </a:xfrm>
          <a:prstGeom prst="rect">
            <a:avLst/>
          </a:prstGeom>
          <a:ln>
            <a:noFill/>
          </a:ln>
          <a:effectLst>
            <a:softEdge rad="112500"/>
          </a:effectLst>
        </p:spPr>
      </p:pic>
    </p:spTree>
    <p:extLst>
      <p:ext uri="{BB962C8B-B14F-4D97-AF65-F5344CB8AC3E}">
        <p14:creationId xmlns:p14="http://schemas.microsoft.com/office/powerpoint/2010/main" val="85460399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391" y="-311727"/>
            <a:ext cx="3401064" cy="1447800"/>
          </a:xfrm>
        </p:spPr>
        <p:txBody>
          <a:bodyPr/>
          <a:lstStyle/>
          <a:p>
            <a:pPr algn="ctr"/>
            <a:r>
              <a:rPr lang="uk-UA" sz="3200" b="1" i="1" dirty="0" smtClean="0">
                <a:solidFill>
                  <a:schemeClr val="tx1"/>
                </a:solidFill>
                <a:latin typeface="Times New Roman" panose="02020603050405020304" pitchFamily="18" charset="0"/>
                <a:cs typeface="Times New Roman" panose="02020603050405020304" pitchFamily="18" charset="0"/>
              </a:rPr>
              <a:t>Особлива відповідальність</a:t>
            </a:r>
            <a:endParaRPr lang="uk-UA" sz="3200" b="1" i="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6165273" y="1136073"/>
            <a:ext cx="5755603" cy="5506837"/>
          </a:xfrm>
          <a:prstGeom prst="rect">
            <a:avLst/>
          </a:prstGeom>
          <a:ln>
            <a:noFill/>
          </a:ln>
          <a:effectLst>
            <a:softEdge rad="112500"/>
          </a:effectLst>
        </p:spPr>
      </p:pic>
      <p:sp>
        <p:nvSpPr>
          <p:cNvPr id="4" name="Текст 3"/>
          <p:cNvSpPr>
            <a:spLocks noGrp="1"/>
          </p:cNvSpPr>
          <p:nvPr>
            <p:ph type="body" sz="half" idx="2"/>
          </p:nvPr>
        </p:nvSpPr>
        <p:spPr>
          <a:xfrm>
            <a:off x="420662" y="838201"/>
            <a:ext cx="5356683" cy="5795060"/>
          </a:xfrm>
        </p:spPr>
        <p:txBody>
          <a:bodyPr>
            <a:normAutofit/>
          </a:bodyPr>
          <a:lstStyle/>
          <a:p>
            <a:r>
              <a:rPr lang="uk-UA" sz="2500" dirty="0" smtClean="0">
                <a:latin typeface="Times New Roman" panose="02020603050405020304" pitchFamily="18" charset="0"/>
                <a:cs typeface="Times New Roman" panose="02020603050405020304" pitchFamily="18" charset="0"/>
              </a:rPr>
              <a:t>Від поради або рішення юриста багато в чому залежить доля людини, добробут сім'ї, її майновий стан, економічний розвиток суспільства. Таким чином, помилки в роботі юриста - це пряма загроза суспільним інтересам, які охороняються правом. За свої помилки кожний юрист несе особисту відповідальність. Однак слід зробити акцент на відповідальності позитивній, яка полягає у відповідальному, свідомому ставленні до своєї роботи, що забезпечує її високу якість.</a:t>
            </a:r>
            <a:endParaRPr lang="uk-UA"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074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3485" y="-723900"/>
            <a:ext cx="3401064" cy="1447800"/>
          </a:xfrm>
        </p:spPr>
        <p:txBody>
          <a:bodyPr/>
          <a:lstStyle/>
          <a:p>
            <a:pPr algn="ctr"/>
            <a:r>
              <a:rPr lang="ru-RU" dirty="0"/>
              <a:t> </a:t>
            </a:r>
            <a:r>
              <a:rPr lang="uk-UA" sz="3600" b="1" i="1" dirty="0" smtClean="0">
                <a:solidFill>
                  <a:schemeClr val="tx1"/>
                </a:solidFill>
                <a:latin typeface="Times New Roman" panose="02020603050405020304" pitchFamily="18" charset="0"/>
                <a:cs typeface="Times New Roman" panose="02020603050405020304" pitchFamily="18" charset="0"/>
              </a:rPr>
              <a:t>Конфліктність</a:t>
            </a:r>
            <a:endParaRPr lang="uk-UA" sz="3600" b="1" i="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6114471" y="723900"/>
            <a:ext cx="5938983" cy="5718463"/>
          </a:xfrm>
          <a:prstGeom prst="rect">
            <a:avLst/>
          </a:prstGeom>
          <a:ln>
            <a:noFill/>
          </a:ln>
          <a:effectLst>
            <a:softEdge rad="112500"/>
          </a:effectLst>
        </p:spPr>
      </p:pic>
      <p:sp>
        <p:nvSpPr>
          <p:cNvPr id="4" name="Текст 3"/>
          <p:cNvSpPr>
            <a:spLocks noGrp="1"/>
          </p:cNvSpPr>
          <p:nvPr>
            <p:ph type="body" sz="half" idx="2"/>
          </p:nvPr>
        </p:nvSpPr>
        <p:spPr>
          <a:xfrm>
            <a:off x="152400" y="942109"/>
            <a:ext cx="5962071" cy="5777346"/>
          </a:xfrm>
        </p:spPr>
        <p:txBody>
          <a:bodyPr>
            <a:normAutofit/>
          </a:bodyPr>
          <a:lstStyle/>
          <a:p>
            <a:pPr algn="ctr"/>
            <a:r>
              <a:rPr lang="uk-UA" sz="2500" dirty="0" smtClean="0">
                <a:latin typeface="Times New Roman" panose="02020603050405020304" pitchFamily="18" charset="0"/>
                <a:cs typeface="Times New Roman" panose="02020603050405020304" pitchFamily="18" charset="0"/>
              </a:rPr>
              <a:t>Юридична діяльність дуже часто відбувається на стику протилежних інтересів в умовах протидії або відкритої боротьби: позивач - відповідач, обвинувачений -потерпілий, правопорушник — співробітник правоохоронного органу тощо. Наявність подібних суперечностей у професійній діяльності юристів обумовлена протилежністю індивідуальних потреб та інтересів. Тому у більшості випадків юридична діяльність здійснюється на основі компромісу із суспільством та його представниками.</a:t>
            </a:r>
            <a:endParaRPr lang="uk-UA"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12807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4752" y="-526474"/>
            <a:ext cx="3401064" cy="1447800"/>
          </a:xfrm>
        </p:spPr>
        <p:txBody>
          <a:bodyPr/>
          <a:lstStyle/>
          <a:p>
            <a:pPr algn="ctr"/>
            <a:r>
              <a:rPr lang="uk-UA" sz="3200" b="1" i="1" dirty="0" smtClean="0">
                <a:solidFill>
                  <a:schemeClr val="tx1"/>
                </a:solidFill>
                <a:latin typeface="Times New Roman" panose="02020603050405020304" pitchFamily="18" charset="0"/>
                <a:cs typeface="Times New Roman" panose="02020603050405020304" pitchFamily="18" charset="0"/>
              </a:rPr>
              <a:t>Інтелектуальна привабливість</a:t>
            </a:r>
            <a:endParaRPr lang="uk-UA" sz="3200" b="1" i="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5680364" y="734290"/>
            <a:ext cx="6345381" cy="5555673"/>
          </a:xfrm>
          <a:prstGeom prst="rect">
            <a:avLst/>
          </a:prstGeom>
          <a:ln>
            <a:noFill/>
          </a:ln>
          <a:effectLst>
            <a:softEdge rad="112500"/>
          </a:effectLst>
        </p:spPr>
      </p:pic>
      <p:sp>
        <p:nvSpPr>
          <p:cNvPr id="4" name="Текст 3"/>
          <p:cNvSpPr>
            <a:spLocks noGrp="1"/>
          </p:cNvSpPr>
          <p:nvPr>
            <p:ph type="body" sz="half" idx="2"/>
          </p:nvPr>
        </p:nvSpPr>
        <p:spPr>
          <a:xfrm>
            <a:off x="254407" y="1122218"/>
            <a:ext cx="5190429" cy="5389418"/>
          </a:xfrm>
        </p:spPr>
        <p:txBody>
          <a:bodyPr>
            <a:noAutofit/>
          </a:bodyPr>
          <a:lstStyle/>
          <a:p>
            <a:pPr algn="ctr"/>
            <a:r>
              <a:rPr lang="uk-UA" sz="1900" dirty="0" smtClean="0">
                <a:latin typeface="Times New Roman" panose="02020603050405020304" pitchFamily="18" charset="0"/>
                <a:cs typeface="Times New Roman" panose="02020603050405020304" pitchFamily="18" charset="0"/>
              </a:rPr>
              <a:t>Будь-яка кваліфікована робота вимагає від свого виконавця наявності певного рівня інтелекту (професійних знань, оціночних критеріїв,*почуттів, професійного етикету). Однак, щодо роботи юриста, слід сказати, що це в більшості випадків інтелектуальна робота. Під час вирішення юридичної справи юристу доводиться застосовувати загальні вимоги правової норми до конкретної життєвої ситуації шляхом прийняття відповідного рішення. Це передбачає необхідність прогнозування подальшого розвитку подій, моделювання можливих ситуацій, визначення засобів для їх попередження, що свідчить про інтелектуальну напруженість юридичної роботи. Таким чином, слід відзначити, що окремі юридично значущі дії в професійній діяльності юриста вимагають від нього не лише інтелекту, а ще й значної фізичної підготовки.</a:t>
            </a:r>
            <a:endParaRPr lang="uk-U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40854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0702" y="-187036"/>
            <a:ext cx="3401064" cy="1447800"/>
          </a:xfrm>
        </p:spPr>
        <p:txBody>
          <a:bodyPr/>
          <a:lstStyle/>
          <a:p>
            <a:pPr algn="ctr"/>
            <a:r>
              <a:rPr lang="uk-UA" sz="3600" b="1" i="1" dirty="0" smtClean="0">
                <a:solidFill>
                  <a:schemeClr val="tx1"/>
                </a:solidFill>
                <a:latin typeface="Times New Roman" panose="02020603050405020304" pitchFamily="18" charset="0"/>
                <a:cs typeface="Times New Roman" panose="02020603050405020304" pitchFamily="18" charset="0"/>
              </a:rPr>
              <a:t>Колективність праці</a:t>
            </a:r>
            <a:endParaRPr lang="uk-UA" sz="3600" b="1" i="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4655127" y="1260764"/>
            <a:ext cx="7051964" cy="5340062"/>
          </a:xfrm>
          <a:prstGeom prst="rect">
            <a:avLst/>
          </a:prstGeom>
          <a:ln>
            <a:noFill/>
          </a:ln>
          <a:effectLst>
            <a:softEdge rad="112500"/>
          </a:effectLst>
        </p:spPr>
      </p:pic>
      <p:sp>
        <p:nvSpPr>
          <p:cNvPr id="4" name="Текст 3"/>
          <p:cNvSpPr>
            <a:spLocks noGrp="1"/>
          </p:cNvSpPr>
          <p:nvPr>
            <p:ph type="body" sz="half" idx="2"/>
          </p:nvPr>
        </p:nvSpPr>
        <p:spPr>
          <a:xfrm>
            <a:off x="545354" y="90056"/>
            <a:ext cx="3996808" cy="6437283"/>
          </a:xfrm>
        </p:spPr>
        <p:txBody>
          <a:bodyPr>
            <a:noAutofit/>
          </a:bodyPr>
          <a:lstStyle/>
          <a:p>
            <a:pPr algn="ctr"/>
            <a:r>
              <a:rPr lang="uk-UA" sz="1900" dirty="0" smtClean="0">
                <a:latin typeface="Times New Roman" panose="02020603050405020304" pitchFamily="18" charset="0"/>
                <a:cs typeface="Times New Roman" panose="02020603050405020304" pitchFamily="18" charset="0"/>
              </a:rPr>
              <a:t>Поряд з принципами самостійності, індивідуальної відповідальності, процесуальної незалежності робота юристів багато в чому має колективний характер.</a:t>
            </a:r>
          </a:p>
          <a:p>
            <a:pPr algn="ctr"/>
            <a:r>
              <a:rPr lang="uk-UA" sz="1900" dirty="0" smtClean="0">
                <a:latin typeface="Times New Roman" panose="02020603050405020304" pitchFamily="18" charset="0"/>
                <a:cs typeface="Times New Roman" panose="02020603050405020304" pitchFamily="18" charset="0"/>
              </a:rPr>
              <a:t>Значна кількість рішень приймаються не від імені конкретного виконавця, а від імені органу держави або всієї держави, що вказує на колективність його вироблення, прийняття та забезпечення реалізації. Наприклад, рішення суду базується на результатах колективної праці багатьох учасників процесу (слідство, адвокати, прокуратура, оперативні служби, свідки, експерти). Слід сказати і про системну єдність юридичних установ в цілому, які можуть виконувати свої функції лише у тісному контакті та взаємодії.</a:t>
            </a:r>
            <a:endParaRPr lang="uk-U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78273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227" y="-346363"/>
            <a:ext cx="11374895" cy="1517072"/>
          </a:xfrm>
        </p:spPr>
        <p:txBody>
          <a:bodyPr/>
          <a:lstStyle/>
          <a:p>
            <a:pPr algn="ctr"/>
            <a:r>
              <a:rPr lang="uk-UA" sz="2800" b="1" i="1" dirty="0" smtClean="0">
                <a:latin typeface="Times New Roman" panose="02020603050405020304" pitchFamily="18" charset="0"/>
                <a:cs typeface="Times New Roman" panose="02020603050405020304" pitchFamily="18" charset="0"/>
              </a:rPr>
              <a:t>Спонукальні сили і мотиви виконання юристом професійних обов'язків</a:t>
            </a:r>
            <a:endParaRPr lang="uk-UA" sz="2800" b="1" i="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6873460" y="1064304"/>
            <a:ext cx="4558146" cy="5447332"/>
          </a:xfrm>
          <a:prstGeom prst="rect">
            <a:avLst/>
          </a:prstGeom>
        </p:spPr>
      </p:pic>
      <p:sp>
        <p:nvSpPr>
          <p:cNvPr id="4" name="Текст 3"/>
          <p:cNvSpPr>
            <a:spLocks noGrp="1"/>
          </p:cNvSpPr>
          <p:nvPr>
            <p:ph type="body" sz="half" idx="2"/>
          </p:nvPr>
        </p:nvSpPr>
        <p:spPr>
          <a:xfrm>
            <a:off x="462226" y="1170709"/>
            <a:ext cx="6005718" cy="5340927"/>
          </a:xfrm>
        </p:spPr>
        <p:txBody>
          <a:bodyPr>
            <a:normAutofit fontScale="85000" lnSpcReduction="20000"/>
          </a:bodyPr>
          <a:lstStyle/>
          <a:p>
            <a:pPr algn="ctr"/>
            <a:r>
              <a:rPr lang="uk-UA" sz="2700" dirty="0" smtClean="0">
                <a:latin typeface="Times New Roman" panose="02020603050405020304" pitchFamily="18" charset="0"/>
                <a:cs typeface="Times New Roman" panose="02020603050405020304" pitchFamily="18" charset="0"/>
              </a:rPr>
              <a:t>Це вкрай гостра проблема. Вона полягає в необхідності пошуку і мобілізації коштів для створення такого положення, при якому юрист дійсно використовував би весь свій потенціал, всі свої можливості для якісного, своєчасного, ефективного виконання обов'язків у точній відповідності з законом. Мабуть, такими засобами є:</a:t>
            </a:r>
          </a:p>
          <a:p>
            <a:pPr algn="ctr"/>
            <a:r>
              <a:rPr lang="uk-UA" sz="2700" dirty="0" smtClean="0">
                <a:latin typeface="Times New Roman" panose="02020603050405020304" pitchFamily="18" charset="0"/>
                <a:cs typeface="Times New Roman" panose="02020603050405020304" pitchFamily="18" charset="0"/>
              </a:rPr>
              <a:t>державна соціальний захист юриста, оплата його праці, в якій би формі вона не проводилася;</a:t>
            </a:r>
          </a:p>
          <a:p>
            <a:pPr algn="ctr"/>
            <a:r>
              <a:rPr lang="uk-UA" sz="2700" dirty="0" smtClean="0">
                <a:latin typeface="Times New Roman" panose="02020603050405020304" pitchFamily="18" charset="0"/>
                <a:cs typeface="Times New Roman" panose="02020603050405020304" pitchFamily="18" charset="0"/>
              </a:rPr>
              <a:t>просування його по службі, матеріальне стимулювання;</a:t>
            </a:r>
          </a:p>
          <a:p>
            <a:pPr algn="ctr"/>
            <a:r>
              <a:rPr lang="uk-UA" sz="2700" dirty="0" smtClean="0">
                <a:latin typeface="Times New Roman" panose="02020603050405020304" pitchFamily="18" charset="0"/>
                <a:cs typeface="Times New Roman" panose="02020603050405020304" pitchFamily="18" charset="0"/>
              </a:rPr>
              <a:t>створення кращих умов праці, включаючи можливість самовираження юриста, а також гарантії професійної стабільності і забезпечення в майбутньому.</a:t>
            </a:r>
          </a:p>
          <a:p>
            <a:endParaRPr lang="ru-RU" dirty="0"/>
          </a:p>
        </p:txBody>
      </p:sp>
    </p:spTree>
    <p:extLst>
      <p:ext uri="{BB962C8B-B14F-4D97-AF65-F5344CB8AC3E}">
        <p14:creationId xmlns:p14="http://schemas.microsoft.com/office/powerpoint/2010/main" val="3391157504"/>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230</TotalTime>
  <Words>1042</Words>
  <Application>Microsoft Office PowerPoint</Application>
  <PresentationFormat>Произвольный</PresentationFormat>
  <Paragraphs>44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Ион</vt:lpstr>
      <vt:lpstr>Презентация PowerPoint</vt:lpstr>
      <vt:lpstr>Професія юриста  це, перш за все, величезний рівень відповідальності. У руках фахівця іноді долі людей, підприємств і навіть держав. І, не дивлячись на те, що з кожним роком число абітурієнтів, що бажають здобути цю професію, стає все більше, кваліфікованих і умілих співробітників з них виходить не так-то багато  </vt:lpstr>
      <vt:lpstr>Масовість юридичної професії</vt:lpstr>
      <vt:lpstr> Елітність юридичної       професії</vt:lpstr>
      <vt:lpstr>Особлива відповідальність</vt:lpstr>
      <vt:lpstr> Конфліктність</vt:lpstr>
      <vt:lpstr>Інтелектуальна привабливість</vt:lpstr>
      <vt:lpstr>Колективність праці</vt:lpstr>
      <vt:lpstr>Спонукальні сили і мотиви виконання юристом професійних обов'язків</vt:lpstr>
      <vt:lpstr>Законність виконання професійних обов'язків</vt:lpstr>
      <vt:lpstr>Якість професійної діяльності юриста</vt:lpstr>
      <vt:lpstr>Шляхи досягнення раціональності і якості виконання професійних обов'язків юриста</vt:lpstr>
      <vt:lpstr>Висновок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Серёга</dc:creator>
  <cp:lastModifiedBy>komp</cp:lastModifiedBy>
  <cp:revision>13</cp:revision>
  <dcterms:created xsi:type="dcterms:W3CDTF">2017-12-11T17:32:13Z</dcterms:created>
  <dcterms:modified xsi:type="dcterms:W3CDTF">2020-11-01T17:53:36Z</dcterms:modified>
</cp:coreProperties>
</file>