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589CD"/>
    <a:srgbClr val="F777D5"/>
    <a:srgbClr val="FF6F6F"/>
    <a:srgbClr val="358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11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7C332E0-7CFE-4C89-9001-6F57D2664D24}" type="datetimeFigureOut">
              <a:rPr lang="en-US"/>
              <a:pPr>
                <a:defRPr/>
              </a:pPr>
              <a:t>4/8/2020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ACE2CF4-DFF4-43C4-8C8A-65D116307F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57B786F1-128B-481F-BFC9-4E9346E411D4}" type="datetimeFigureOut">
              <a:rPr lang="en-US"/>
              <a:pPr>
                <a:defRPr/>
              </a:pPr>
              <a:t>4/8/2020</a:t>
            </a:fld>
            <a:endParaRPr lang="en-US"/>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11"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E459703-4F7F-44F0-92EB-1F8F704DA0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550" y="2092325"/>
            <a:ext cx="4152900" cy="2387600"/>
          </a:xfrm>
        </p:spPr>
        <p:txBody>
          <a:bodyPr>
            <a:normAutofit/>
          </a:bodyPr>
          <a:lstStyle/>
          <a:p>
            <a:r>
              <a:rPr lang="ru-RU" sz="4000" b="1" dirty="0" err="1" smtClean="0">
                <a:solidFill>
                  <a:schemeClr val="bg1"/>
                </a:solidFill>
                <a:latin typeface="Times New Roman" pitchFamily="18" charset="0"/>
              </a:rPr>
              <a:t>Лекція</a:t>
            </a:r>
            <a:r>
              <a:rPr lang="ru-RU" sz="4000" b="1" dirty="0" smtClean="0">
                <a:solidFill>
                  <a:schemeClr val="bg1"/>
                </a:solidFill>
                <a:latin typeface="Times New Roman" pitchFamily="18" charset="0"/>
              </a:rPr>
              <a:t> 2. Феномен волонтерства</a:t>
            </a:r>
            <a:r>
              <a:rPr lang="ru-RU" sz="4000" dirty="0" smtClean="0">
                <a:latin typeface="Calibri Light"/>
              </a:rPr>
              <a:t> </a:t>
            </a:r>
            <a:r>
              <a:rPr lang="ru-RU" sz="4000" smtClean="0">
                <a:latin typeface="Calibri Light"/>
              </a:rPr>
              <a:t/>
            </a:r>
            <a:br>
              <a:rPr lang="ru-RU" sz="4000" smtClean="0">
                <a:latin typeface="Calibri Light"/>
              </a:rPr>
            </a:br>
            <a:endParaRPr lang="en-US" sz="1800" dirty="0" smtClean="0">
              <a:solidFill>
                <a:schemeClr val="bg1"/>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pPr algn="ctr"/>
            <a:r>
              <a:rPr lang="ru-RU" b="1" smtClean="0">
                <a:solidFill>
                  <a:srgbClr val="F777D5"/>
                </a:solidFill>
                <a:latin typeface="Times New Roman" pitchFamily="18" charset="0"/>
              </a:rPr>
              <a:t>Психологічні служби</a:t>
            </a:r>
          </a:p>
        </p:txBody>
      </p:sp>
      <p:sp>
        <p:nvSpPr>
          <p:cNvPr id="25603" name="Rectangle 3"/>
          <p:cNvSpPr>
            <a:spLocks noGrp="1"/>
          </p:cNvSpPr>
          <p:nvPr>
            <p:ph type="body" idx="4294967295"/>
          </p:nvPr>
        </p:nvSpPr>
        <p:spPr/>
        <p:txBody>
          <a:bodyPr/>
          <a:lstStyle/>
          <a:p>
            <a:pPr algn="ctr"/>
            <a:r>
              <a:rPr lang="ru-RU" smtClean="0">
                <a:solidFill>
                  <a:schemeClr val="bg1"/>
                </a:solidFill>
                <a:latin typeface="Calibri" pitchFamily="34" charset="0"/>
              </a:rPr>
              <a:t>Телефони довіри", притулки або центри для тих, хто зазнав насильства. </a:t>
            </a:r>
          </a:p>
          <a:p>
            <a:pPr algn="ctr"/>
            <a:r>
              <a:rPr lang="ru-RU" smtClean="0">
                <a:solidFill>
                  <a:schemeClr val="bg1"/>
                </a:solidFill>
                <a:latin typeface="Calibri" pitchFamily="34" charset="0"/>
              </a:rPr>
              <a:t>Для роботи в такій організації необхідно мати спеціальну освіту або пройти спеціальну підготовку. Багато організацій забезпечують таку підготовку, що допоможе майбутньому волонтерові стати унікальним спеціалістом. До таких організацій можуть звертатися волонтери після 18 років. </a:t>
            </a:r>
          </a:p>
          <a:p>
            <a:pPr algn="ctr"/>
            <a:endParaRPr lang="ru-RU" smtClean="0">
              <a:solidFill>
                <a:schemeClr val="bg1"/>
              </a:solidFill>
              <a:latin typeface="Calibri" pitchFamily="34" charset="0"/>
            </a:endParaRPr>
          </a:p>
        </p:txBody>
      </p:sp>
      <p:pic>
        <p:nvPicPr>
          <p:cNvPr id="25605" name="Picture 5" descr="psychology-careers5-e1468504463558"/>
          <p:cNvPicPr>
            <a:picLocks noChangeAspect="1" noChangeArrowheads="1"/>
          </p:cNvPicPr>
          <p:nvPr/>
        </p:nvPicPr>
        <p:blipFill>
          <a:blip r:embed="rId2"/>
          <a:srcRect/>
          <a:stretch>
            <a:fillRect/>
          </a:stretch>
        </p:blipFill>
        <p:spPr bwMode="auto">
          <a:xfrm>
            <a:off x="768350" y="5457825"/>
            <a:ext cx="2551113" cy="1238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algn="ctr"/>
            <a:r>
              <a:rPr lang="ru-RU" smtClean="0">
                <a:solidFill>
                  <a:srgbClr val="FF6F6F"/>
                </a:solidFill>
                <a:latin typeface="Times New Roman" pitchFamily="18" charset="0"/>
              </a:rPr>
              <a:t>Соціальні служби</a:t>
            </a:r>
            <a:r>
              <a:rPr lang="ru-RU" smtClean="0">
                <a:latin typeface="Calibri Light"/>
              </a:rPr>
              <a:t> </a:t>
            </a:r>
          </a:p>
        </p:txBody>
      </p:sp>
      <p:sp>
        <p:nvSpPr>
          <p:cNvPr id="26627" name="Rectangle 3"/>
          <p:cNvSpPr>
            <a:spLocks noGrp="1"/>
          </p:cNvSpPr>
          <p:nvPr>
            <p:ph type="body" idx="4294967295"/>
          </p:nvPr>
        </p:nvSpPr>
        <p:spPr/>
        <p:txBody>
          <a:bodyPr/>
          <a:lstStyle/>
          <a:p>
            <a:pPr algn="ctr">
              <a:buFont typeface="Arial" charset="0"/>
              <a:buNone/>
            </a:pPr>
            <a:r>
              <a:rPr lang="uk-UA" smtClean="0">
                <a:solidFill>
                  <a:schemeClr val="bg1"/>
                </a:solidFill>
                <a:latin typeface="Times New Roman" pitchFamily="18" charset="0"/>
              </a:rPr>
              <a:t>Передбачають допомогу "дітям вулиці", у тому числі й роздачу їжі, одягу, ліків. Вони надають допомогу позбавленим волі, 4 біженцям. Крім того, діють патронажні або соціальні служби для людей похилого віку та інвалідів.</a:t>
            </a:r>
          </a:p>
          <a:p>
            <a:pPr algn="ctr">
              <a:buFont typeface="Arial" charset="0"/>
              <a:buNone/>
            </a:pPr>
            <a:r>
              <a:rPr lang="uk-UA" smtClean="0">
                <a:solidFill>
                  <a:schemeClr val="bg1"/>
                </a:solidFill>
                <a:latin typeface="Times New Roman" pitchFamily="18" charset="0"/>
              </a:rPr>
              <a:t> Часто волонтери в таких організаціях виконують зовсім просту роботу: роздають їжу і одяг, прибирають квартири, приймають відвідувачів.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algn="ctr"/>
            <a:r>
              <a:rPr lang="ru-RU" sz="4000" smtClean="0">
                <a:solidFill>
                  <a:srgbClr val="FF6F6F"/>
                </a:solidFill>
                <a:latin typeface="Times New Roman" pitchFamily="18" charset="0"/>
              </a:rPr>
              <a:t>Правозахисні програми організації</a:t>
            </a:r>
            <a:r>
              <a:rPr lang="ru-RU" smtClean="0">
                <a:latin typeface="Calibri Light"/>
              </a:rPr>
              <a:t> </a:t>
            </a:r>
          </a:p>
        </p:txBody>
      </p:sp>
      <p:sp>
        <p:nvSpPr>
          <p:cNvPr id="27651" name="Rectangle 3"/>
          <p:cNvSpPr>
            <a:spLocks noGrp="1"/>
          </p:cNvSpPr>
          <p:nvPr>
            <p:ph type="body" idx="4294967295"/>
          </p:nvPr>
        </p:nvSpPr>
        <p:spPr/>
        <p:txBody>
          <a:bodyPr/>
          <a:lstStyle/>
          <a:p>
            <a:pPr algn="ctr">
              <a:buFont typeface="Arial" charset="0"/>
              <a:buNone/>
            </a:pPr>
            <a:r>
              <a:rPr lang="uk-UA" smtClean="0">
                <a:solidFill>
                  <a:schemeClr val="bg1"/>
                </a:solidFill>
                <a:latin typeface="Times New Roman" pitchFamily="18" charset="0"/>
              </a:rPr>
              <a:t>Охоплюють різноманітні напрями діяльності. Наприклад, асоціації із захисту прав споживачів, товариства із захисту прав ув'язнених, біженців. Якщо це серйозно хвилює людину, якщо вона зіткнулася з порушенням прав у житті або хоче вивчати юриспруденцію, така сфера буде для волонтера досить доброю практикою.</a:t>
            </a:r>
            <a:r>
              <a:rPr lang="ru-RU" smtClean="0">
                <a:latin typeface="Calibri"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idx="4294967295"/>
          </p:nvPr>
        </p:nvSpPr>
        <p:spPr>
          <a:xfrm>
            <a:off x="628650" y="1114425"/>
            <a:ext cx="7886700" cy="2327275"/>
          </a:xfrm>
          <a:noFill/>
        </p:spPr>
        <p:txBody>
          <a:bodyPr/>
          <a:lstStyle/>
          <a:p>
            <a:pPr algn="ctr">
              <a:lnSpc>
                <a:spcPct val="70000"/>
              </a:lnSpc>
            </a:pPr>
            <a:r>
              <a:rPr lang="ru-RU" b="1" smtClean="0">
                <a:solidFill>
                  <a:schemeClr val="bg1"/>
                </a:solidFill>
                <a:latin typeface="Times New Roman" pitchFamily="18" charset="0"/>
              </a:rPr>
              <a:t>Досвід волонтерства показує, що людина при включенні в групу добровольців зазвичай має власну мотивацію, суть якої можна виразити через п'ять основних потреб: мати, бути, робити, любити, рости. І якщо ці потреби будуть задоволені, то вона відбулася як волонтер. Адже для реалізації кожної із цих потреб людина має виконати необхідну роботу, а іноді і не один, і не два рази, а тижні, місяці</a:t>
            </a:r>
            <a:r>
              <a:rPr lang="ru-RU" smtClean="0">
                <a:solidFill>
                  <a:schemeClr val="bg1"/>
                </a:solidFill>
                <a:latin typeface="Times New Roman" pitchFamily="18" charset="0"/>
              </a:rPr>
              <a:t>. </a:t>
            </a:r>
            <a:endParaRPr lang="en-US" smtClean="0">
              <a:solidFill>
                <a:schemeClr val="bg1"/>
              </a:solidFill>
              <a:latin typeface="Times New Roman" pitchFamily="18" charset="0"/>
            </a:endParaRPr>
          </a:p>
          <a:p>
            <a:pPr algn="ctr">
              <a:lnSpc>
                <a:spcPct val="70000"/>
              </a:lnSpc>
              <a:buFont typeface="Arial" charset="0"/>
              <a:buNone/>
            </a:pPr>
            <a:endParaRPr lang="ru-RU" smtClean="0">
              <a:solidFill>
                <a:schemeClr val="bg1"/>
              </a:solidFill>
              <a:latin typeface="Times New Roman" pitchFamily="18" charset="0"/>
            </a:endParaRPr>
          </a:p>
        </p:txBody>
      </p:sp>
      <p:pic>
        <p:nvPicPr>
          <p:cNvPr id="17413" name="Picture 5" descr="ya-volonter-2018"/>
          <p:cNvPicPr>
            <a:picLocks noChangeAspect="1" noChangeArrowheads="1"/>
          </p:cNvPicPr>
          <p:nvPr/>
        </p:nvPicPr>
        <p:blipFill>
          <a:blip r:embed="rId2"/>
          <a:srcRect/>
          <a:stretch>
            <a:fillRect/>
          </a:stretch>
        </p:blipFill>
        <p:spPr bwMode="auto">
          <a:xfrm>
            <a:off x="4694238" y="4156075"/>
            <a:ext cx="3806825" cy="22844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p:cNvSpPr>
          <p:nvPr>
            <p:ph type="body" idx="4294967295"/>
          </p:nvPr>
        </p:nvSpPr>
        <p:spPr>
          <a:xfrm>
            <a:off x="1047750" y="373063"/>
            <a:ext cx="7886700" cy="4351337"/>
          </a:xfrm>
          <a:noFill/>
        </p:spPr>
        <p:txBody>
          <a:bodyPr/>
          <a:lstStyle/>
          <a:p>
            <a:pPr algn="ctr">
              <a:buFont typeface="Arial" charset="0"/>
              <a:buNone/>
            </a:pPr>
            <a:r>
              <a:rPr lang="uk-UA" b="1" smtClean="0">
                <a:solidFill>
                  <a:srgbClr val="E589CD"/>
                </a:solidFill>
                <a:latin typeface="Times New Roman" pitchFamily="18" charset="0"/>
              </a:rPr>
              <a:t>У волонтера можуть зникати інтерес, енергія, винахідливість при виконанні певної роботи, але організатор завжди повинен відчувати чи помічати такий стан волонтера і створити таку чи такі ситуації, які б стимулювали учасників до нових дій. </a:t>
            </a:r>
          </a:p>
        </p:txBody>
      </p:sp>
      <p:sp>
        <p:nvSpPr>
          <p:cNvPr id="18439" name="AutoShape 7" descr="37d9bb1eb4b9ffb0a546b7a490924a83"/>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18441" name="AutoShape 9" descr="37d9bb1eb4b9ffb0a546b7a490924a83"/>
          <p:cNvSpPr>
            <a:spLocks noChangeAspect="1" noChangeArrowheads="1"/>
          </p:cNvSpPr>
          <p:nvPr/>
        </p:nvSpPr>
        <p:spPr bwMode="auto">
          <a:xfrm>
            <a:off x="4419600" y="3276600"/>
            <a:ext cx="304800" cy="304800"/>
          </a:xfrm>
          <a:prstGeom prst="rect">
            <a:avLst/>
          </a:prstGeom>
          <a:noFill/>
        </p:spPr>
        <p:txBody>
          <a:bodyPr/>
          <a:lstStyle/>
          <a:p>
            <a:endParaRPr lang="ru-RU"/>
          </a:p>
        </p:txBody>
      </p:sp>
      <p:pic>
        <p:nvPicPr>
          <p:cNvPr id="18443" name="Picture 11" descr="training"/>
          <p:cNvPicPr>
            <a:picLocks noChangeAspect="1" noChangeArrowheads="1"/>
          </p:cNvPicPr>
          <p:nvPr/>
        </p:nvPicPr>
        <p:blipFill>
          <a:blip r:embed="rId2"/>
          <a:srcRect/>
          <a:stretch>
            <a:fillRect/>
          </a:stretch>
        </p:blipFill>
        <p:spPr bwMode="auto">
          <a:xfrm>
            <a:off x="1531938" y="2760663"/>
            <a:ext cx="5715000"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pPr algn="ctr"/>
            <a:r>
              <a:rPr lang="ru-RU" sz="3200" b="1" smtClean="0">
                <a:solidFill>
                  <a:schemeClr val="bg1"/>
                </a:solidFill>
                <a:latin typeface="Times New Roman" pitchFamily="18" charset="0"/>
              </a:rPr>
              <a:t>Добровольці нічим не відрізняються від інших людей, але управляти ними у соціально-педагогічній роботі слід дещо по-іншому.</a:t>
            </a:r>
            <a:r>
              <a:rPr lang="ru-RU" sz="4000" smtClean="0">
                <a:latin typeface="Calibri Light"/>
              </a:rPr>
              <a:t> </a:t>
            </a:r>
          </a:p>
        </p:txBody>
      </p:sp>
      <p:sp>
        <p:nvSpPr>
          <p:cNvPr id="19459" name="Rectangle 3"/>
          <p:cNvSpPr>
            <a:spLocks noGrp="1"/>
          </p:cNvSpPr>
          <p:nvPr>
            <p:ph type="body" idx="4294967295"/>
          </p:nvPr>
        </p:nvSpPr>
        <p:spPr>
          <a:xfrm>
            <a:off x="736600" y="2506663"/>
            <a:ext cx="7886700" cy="4351337"/>
          </a:xfrm>
        </p:spPr>
        <p:txBody>
          <a:bodyPr/>
          <a:lstStyle/>
          <a:p>
            <a:pPr algn="ctr"/>
            <a:r>
              <a:rPr lang="uk-UA" b="1" smtClean="0">
                <a:solidFill>
                  <a:schemeClr val="bg1"/>
                </a:solidFill>
                <a:latin typeface="Times New Roman" pitchFamily="18" charset="0"/>
              </a:rPr>
              <a:t>Перше - вони повинні знати наші цілі і терміни роботи. </a:t>
            </a:r>
          </a:p>
          <a:p>
            <a:pPr algn="ctr"/>
            <a:r>
              <a:rPr lang="uk-UA" b="1" smtClean="0">
                <a:solidFill>
                  <a:schemeClr val="bg1"/>
                </a:solidFill>
                <a:latin typeface="Times New Roman" pitchFamily="18" charset="0"/>
              </a:rPr>
              <a:t>Друге - слід завжди турбуватися про добровольців, щоб вони могли у достатній мірі віддатися роботі. </a:t>
            </a:r>
          </a:p>
        </p:txBody>
      </p:sp>
      <p:pic>
        <p:nvPicPr>
          <p:cNvPr id="19461" name="Picture 5" descr="cb9107f0ebd2da8831a5a4f19a1dafa9"/>
          <p:cNvPicPr>
            <a:picLocks noChangeAspect="1" noChangeArrowheads="1"/>
          </p:cNvPicPr>
          <p:nvPr/>
        </p:nvPicPr>
        <p:blipFill>
          <a:blip r:embed="rId2"/>
          <a:srcRect/>
          <a:stretch>
            <a:fillRect/>
          </a:stretch>
        </p:blipFill>
        <p:spPr bwMode="auto">
          <a:xfrm>
            <a:off x="3514725" y="4783138"/>
            <a:ext cx="5095875" cy="19113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4294967295"/>
          </p:nvPr>
        </p:nvSpPr>
        <p:spPr/>
        <p:txBody>
          <a:bodyPr/>
          <a:lstStyle/>
          <a:p>
            <a:pPr algn="r">
              <a:buFont typeface="Arial" charset="0"/>
              <a:buNone/>
            </a:pPr>
            <a:r>
              <a:rPr lang="uk-UA" sz="2000" b="1" u="sng" smtClean="0">
                <a:solidFill>
                  <a:schemeClr val="bg1"/>
                </a:solidFill>
                <a:latin typeface="Times New Roman" pitchFamily="18" charset="0"/>
              </a:rPr>
              <a:t>Третє -</a:t>
            </a:r>
            <a:r>
              <a:rPr lang="uk-UA" sz="2000" b="1" smtClean="0">
                <a:solidFill>
                  <a:schemeClr val="bg1"/>
                </a:solidFill>
                <a:latin typeface="Times New Roman" pitchFamily="18" charset="0"/>
              </a:rPr>
              <a:t> людину можна залучити до волонтеріату , якщо ми вже знаємо, які завдання необхідно вирішувати і що кожен з учасників буде робити. Четверте - успіх справи - у навчанні добровольців. </a:t>
            </a:r>
          </a:p>
          <a:p>
            <a:pPr algn="r">
              <a:buFont typeface="Arial" charset="0"/>
              <a:buNone/>
            </a:pPr>
            <a:r>
              <a:rPr lang="uk-UA" sz="2000" b="1" u="sng" smtClean="0">
                <a:solidFill>
                  <a:schemeClr val="bg1"/>
                </a:solidFill>
                <a:latin typeface="Times New Roman" pitchFamily="18" charset="0"/>
              </a:rPr>
              <a:t>П'яте </a:t>
            </a:r>
            <a:r>
              <a:rPr lang="uk-UA" sz="2000" b="1" smtClean="0">
                <a:solidFill>
                  <a:schemeClr val="bg1"/>
                </a:solidFill>
                <a:latin typeface="Times New Roman" pitchFamily="18" charset="0"/>
              </a:rPr>
              <a:t>- включаючи добровольців у роботу, слід приділяти увагу психологічному клімату, в якому вони працюють .</a:t>
            </a:r>
          </a:p>
          <a:p>
            <a:pPr algn="r">
              <a:buFont typeface="Arial" charset="0"/>
              <a:buNone/>
            </a:pPr>
            <a:r>
              <a:rPr lang="uk-UA" sz="2000" b="1" u="sng" smtClean="0">
                <a:solidFill>
                  <a:schemeClr val="bg1"/>
                </a:solidFill>
                <a:latin typeface="Times New Roman" pitchFamily="18" charset="0"/>
              </a:rPr>
              <a:t>Шосте </a:t>
            </a:r>
            <a:r>
              <a:rPr lang="uk-UA" sz="2000" b="1" smtClean="0">
                <a:solidFill>
                  <a:schemeClr val="bg1"/>
                </a:solidFill>
                <a:latin typeface="Times New Roman" pitchFamily="18" charset="0"/>
              </a:rPr>
              <a:t>- формулювання чіткості доручення і вимоги щодо звітності про виконану роботу. </a:t>
            </a:r>
          </a:p>
          <a:p>
            <a:pPr algn="r">
              <a:buFont typeface="Arial" charset="0"/>
              <a:buNone/>
            </a:pPr>
            <a:r>
              <a:rPr lang="uk-UA" sz="2000" b="1" u="sng" smtClean="0">
                <a:solidFill>
                  <a:schemeClr val="bg1"/>
                </a:solidFill>
                <a:latin typeface="Times New Roman" pitchFamily="18" charset="0"/>
              </a:rPr>
              <a:t>Сьоме</a:t>
            </a:r>
            <a:r>
              <a:rPr lang="uk-UA" sz="2000" b="1" smtClean="0">
                <a:solidFill>
                  <a:schemeClr val="bg1"/>
                </a:solidFill>
                <a:latin typeface="Times New Roman" pitchFamily="18" charset="0"/>
              </a:rPr>
              <a:t> - керівник групи волонтерів має підтримувати в людях почуття самоповаги. Тому варто добирати такі доручення, які посильні для волонтера.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4294967295"/>
          </p:nvPr>
        </p:nvSpPr>
        <p:spPr>
          <a:xfrm>
            <a:off x="650875" y="1149350"/>
            <a:ext cx="7886700" cy="4351338"/>
          </a:xfrm>
        </p:spPr>
        <p:txBody>
          <a:bodyPr/>
          <a:lstStyle/>
          <a:p>
            <a:pPr algn="ctr"/>
            <a:r>
              <a:rPr lang="uk-UA" b="1" u="sng" smtClean="0">
                <a:solidFill>
                  <a:schemeClr val="bg1"/>
                </a:solidFill>
                <a:latin typeface="Times New Roman" pitchFamily="18" charset="0"/>
              </a:rPr>
              <a:t>Восьме - добровольців не можна змушувати рухатися вперед, але їх можна і потрібно вести за собою. </a:t>
            </a:r>
          </a:p>
          <a:p>
            <a:pPr algn="ctr"/>
            <a:r>
              <a:rPr lang="uk-UA" b="1" u="sng" smtClean="0">
                <a:solidFill>
                  <a:schemeClr val="bg1"/>
                </a:solidFill>
                <a:latin typeface="Times New Roman" pitchFamily="18" charset="0"/>
              </a:rPr>
              <a:t>Дев'яте - залучити, навчити й утримати найкращих добровольців можна, залучивши їх до участі в управлінні конкретною програмою. </a:t>
            </a:r>
          </a:p>
          <a:p>
            <a:pPr algn="ctr"/>
            <a:r>
              <a:rPr lang="uk-UA" b="1" u="sng" smtClean="0">
                <a:solidFill>
                  <a:schemeClr val="bg1"/>
                </a:solidFill>
                <a:latin typeface="Times New Roman" pitchFamily="18" charset="0"/>
              </a:rPr>
              <a:t>Десяте - потрібно постійно шукати місце для застосування сил добровольців, і бути готовими до їх заміни.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ru-RU" smtClean="0">
                <a:solidFill>
                  <a:srgbClr val="CC66FF"/>
                </a:solidFill>
                <a:latin typeface="Calibri Light"/>
              </a:rPr>
              <a:t>Напрями волонтерської діяльності є робота з дітьми</a:t>
            </a:r>
            <a:r>
              <a:rPr lang="ru-RU" smtClean="0">
                <a:latin typeface="Calibri Light"/>
              </a:rPr>
              <a:t> </a:t>
            </a:r>
          </a:p>
        </p:txBody>
      </p:sp>
      <p:sp>
        <p:nvSpPr>
          <p:cNvPr id="22531" name="Rectangle 3"/>
          <p:cNvSpPr>
            <a:spLocks noGrp="1"/>
          </p:cNvSpPr>
          <p:nvPr>
            <p:ph type="body" idx="4294967295"/>
          </p:nvPr>
        </p:nvSpPr>
        <p:spPr/>
        <p:txBody>
          <a:bodyPr/>
          <a:lstStyle/>
          <a:p>
            <a:r>
              <a:rPr lang="uk-UA" smtClean="0">
                <a:solidFill>
                  <a:schemeClr val="bg1"/>
                </a:solidFill>
                <a:latin typeface="Times New Roman" pitchFamily="18" charset="0"/>
              </a:rPr>
              <a:t>працюють з дітьми, є і дитячі притулки, і дитячі "Телефони довіри", і підліткові клуби, і театри, й інноваційні школи, і реабіліаційні центри для хворих дітей та дітей-інвалідів. </a:t>
            </a:r>
          </a:p>
        </p:txBody>
      </p:sp>
      <p:pic>
        <p:nvPicPr>
          <p:cNvPr id="22533" name="Picture 5" descr="141190_1QyIX"/>
          <p:cNvPicPr>
            <a:picLocks noChangeAspect="1" noChangeArrowheads="1"/>
          </p:cNvPicPr>
          <p:nvPr/>
        </p:nvPicPr>
        <p:blipFill>
          <a:blip r:embed="rId2"/>
          <a:srcRect/>
          <a:stretch>
            <a:fillRect/>
          </a:stretch>
        </p:blipFill>
        <p:spPr bwMode="auto">
          <a:xfrm>
            <a:off x="520700" y="3890963"/>
            <a:ext cx="2400300" cy="2152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pPr algn="ctr"/>
            <a:r>
              <a:rPr lang="ru-RU" b="1" smtClean="0">
                <a:solidFill>
                  <a:srgbClr val="F777D5"/>
                </a:solidFill>
                <a:latin typeface="Times New Roman" pitchFamily="18" charset="0"/>
              </a:rPr>
              <a:t>Види</a:t>
            </a:r>
            <a:r>
              <a:rPr lang="ru-RU" b="1" smtClean="0">
                <a:solidFill>
                  <a:srgbClr val="F777D5"/>
                </a:solidFill>
                <a:latin typeface="Calibri Light"/>
              </a:rPr>
              <a:t> роботи:</a:t>
            </a:r>
            <a:r>
              <a:rPr lang="ru-RU" smtClean="0">
                <a:latin typeface="Calibri Light"/>
              </a:rPr>
              <a:t> </a:t>
            </a:r>
          </a:p>
        </p:txBody>
      </p:sp>
      <p:sp>
        <p:nvSpPr>
          <p:cNvPr id="23555" name="Rectangle 3"/>
          <p:cNvSpPr>
            <a:spLocks noGrp="1"/>
          </p:cNvSpPr>
          <p:nvPr>
            <p:ph type="body" idx="4294967295"/>
          </p:nvPr>
        </p:nvSpPr>
        <p:spPr/>
        <p:txBody>
          <a:bodyPr/>
          <a:lstStyle/>
          <a:p>
            <a:r>
              <a:rPr lang="uk-UA" i="1" smtClean="0">
                <a:solidFill>
                  <a:schemeClr val="bg1"/>
                </a:solidFill>
                <a:latin typeface="Times New Roman" pitchFamily="18" charset="0"/>
              </a:rPr>
              <a:t>догляд за дітьми; </a:t>
            </a:r>
          </a:p>
          <a:p>
            <a:r>
              <a:rPr lang="uk-UA" i="1" smtClean="0">
                <a:solidFill>
                  <a:schemeClr val="bg1"/>
                </a:solidFill>
                <a:latin typeface="Times New Roman" pitchFamily="18" charset="0"/>
              </a:rPr>
              <a:t>• організація соціально-виховних заходів;</a:t>
            </a:r>
          </a:p>
          <a:p>
            <a:r>
              <a:rPr lang="uk-UA" i="1" smtClean="0">
                <a:solidFill>
                  <a:schemeClr val="bg1"/>
                </a:solidFill>
                <a:latin typeface="Times New Roman" pitchFamily="18" charset="0"/>
              </a:rPr>
              <a:t> • допомога у здійсненні будь-якого ремонту;</a:t>
            </a:r>
          </a:p>
          <a:p>
            <a:r>
              <a:rPr lang="uk-UA" i="1" smtClean="0">
                <a:solidFill>
                  <a:schemeClr val="bg1"/>
                </a:solidFill>
                <a:latin typeface="Times New Roman" pitchFamily="18" charset="0"/>
              </a:rPr>
              <a:t> • допомога в пошуках фінансів;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body" idx="4294967295"/>
          </p:nvPr>
        </p:nvSpPr>
        <p:spPr>
          <a:xfrm>
            <a:off x="576263" y="1600200"/>
            <a:ext cx="7886700" cy="4351338"/>
          </a:xfrm>
        </p:spPr>
        <p:txBody>
          <a:bodyPr/>
          <a:lstStyle/>
          <a:p>
            <a:pPr algn="ctr"/>
            <a:r>
              <a:rPr lang="uk-UA" smtClean="0">
                <a:solidFill>
                  <a:srgbClr val="FF6F6F"/>
                </a:solidFill>
                <a:latin typeface="Times New Roman" pitchFamily="18" charset="0"/>
              </a:rPr>
              <a:t>ведення рекламної кампанії; </a:t>
            </a:r>
          </a:p>
          <a:p>
            <a:pPr algn="ctr"/>
            <a:r>
              <a:rPr lang="uk-UA" smtClean="0">
                <a:solidFill>
                  <a:srgbClr val="FF6F6F"/>
                </a:solidFill>
                <a:latin typeface="Times New Roman" pitchFamily="18" charset="0"/>
              </a:rPr>
              <a:t>• допомога людям похилого віку; </a:t>
            </a:r>
          </a:p>
          <a:p>
            <a:pPr algn="ctr"/>
            <a:r>
              <a:rPr lang="uk-UA" smtClean="0">
                <a:solidFill>
                  <a:srgbClr val="FF6F6F"/>
                </a:solidFill>
                <a:latin typeface="Times New Roman" pitchFamily="18" charset="0"/>
              </a:rPr>
              <a:t>• допомога дітям і молоді з функціональними обмеженнями та ін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570</Words>
  <Application>Microsoft Office PowerPoint</Application>
  <PresentationFormat>Экран (4:3)</PresentationFormat>
  <Paragraphs>31</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Office Theme</vt:lpstr>
      <vt:lpstr>Лекція 2. Феномен волонтерства  </vt:lpstr>
      <vt:lpstr>Презентация PowerPoint</vt:lpstr>
      <vt:lpstr>Презентация PowerPoint</vt:lpstr>
      <vt:lpstr>Добровольці нічим не відрізняються від інших людей, але управляти ними у соціально-педагогічній роботі слід дещо по-іншому. </vt:lpstr>
      <vt:lpstr>Презентация PowerPoint</vt:lpstr>
      <vt:lpstr>Презентация PowerPoint</vt:lpstr>
      <vt:lpstr>Напрями волонтерської діяльності є робота з дітьми </vt:lpstr>
      <vt:lpstr>Види роботи: </vt:lpstr>
      <vt:lpstr>Презентация PowerPoint</vt:lpstr>
      <vt:lpstr>Психологічні служби</vt:lpstr>
      <vt:lpstr>Соціальні служби </vt:lpstr>
      <vt:lpstr>Правозахисні програми організації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5</cp:revision>
  <dcterms:created xsi:type="dcterms:W3CDTF">2019-08-22T12:28:48Z</dcterms:created>
  <dcterms:modified xsi:type="dcterms:W3CDTF">2020-04-08T10:17:12Z</dcterms:modified>
</cp:coreProperties>
</file>