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305" r:id="rId3"/>
    <p:sldId id="280" r:id="rId4"/>
    <p:sldId id="281" r:id="rId5"/>
    <p:sldId id="302" r:id="rId6"/>
    <p:sldId id="301" r:id="rId7"/>
    <p:sldId id="303" r:id="rId8"/>
    <p:sldId id="304" r:id="rId9"/>
    <p:sldId id="258" r:id="rId10"/>
    <p:sldId id="307" r:id="rId11"/>
    <p:sldId id="30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310" r:id="rId21"/>
    <p:sldId id="291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D180-F4F5-4293-8DF0-813EA4300D2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9FEC-E3FB-49D4-89B3-620F7A5C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Губернії</a:t>
            </a:r>
            <a:r>
              <a:rPr lang="uk-UA" baseline="0" dirty="0"/>
              <a:t> України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9FEC-E3FB-49D4-89B3-620F7A5C13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1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6B13-BF7F-4F76-92D2-CADC03B233B1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2912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5400" b="1" dirty="0" err="1">
                <a:solidFill>
                  <a:srgbClr val="FFFF00"/>
                </a:solidFill>
                <a:latin typeface="Monotype Corsiva" pitchFamily="66" charset="0"/>
              </a:rPr>
              <a:t>Формування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Monotype Corsiva" pitchFamily="66" charset="0"/>
              </a:rPr>
              <a:t>української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Monotype Corsiva" pitchFamily="66" charset="0"/>
              </a:rPr>
              <a:t>нації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: </a:t>
            </a:r>
            <a:r>
              <a:rPr lang="ru-RU" sz="5400" b="1" dirty="0" err="1">
                <a:solidFill>
                  <a:srgbClr val="FFFF00"/>
                </a:solidFill>
                <a:latin typeface="Monotype Corsiva" pitchFamily="66" charset="0"/>
              </a:rPr>
              <a:t>регіональний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Monotype Corsiva" pitchFamily="66" charset="0"/>
              </a:rPr>
              <a:t>вимір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70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8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8"/>
            <a:ext cx="9144000" cy="686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195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4800" b="1" dirty="0" err="1">
                <a:solidFill>
                  <a:srgbClr val="00FF00"/>
                </a:solidFill>
                <a:latin typeface="Monotype Corsiva" pitchFamily="66" charset="0"/>
                <a:cs typeface="Times New Roman" pitchFamily="18" charset="0"/>
              </a:rPr>
              <a:t>Історіографія</a:t>
            </a:r>
            <a:r>
              <a:rPr lang="ru-RU" sz="4800" b="1" dirty="0">
                <a:solidFill>
                  <a:srgbClr val="00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FF00"/>
                </a:solidFill>
                <a:latin typeface="Monotype Corsiva" pitchFamily="66" charset="0"/>
                <a:cs typeface="Times New Roman" pitchFamily="18" charset="0"/>
              </a:rPr>
              <a:t>проблеми</a:t>
            </a:r>
            <a:endParaRPr lang="ru-RU" sz="4800" dirty="0">
              <a:solidFill>
                <a:srgbClr val="00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517632" cy="4752528"/>
          </a:xfrm>
          <a:ln w="76200">
            <a:solidFill>
              <a:srgbClr val="FF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Segoe Print" pitchFamily="2" charset="0"/>
              </a:rPr>
              <a:t>     </a:t>
            </a:r>
            <a:r>
              <a:rPr lang="ru-RU" sz="2800" b="1" dirty="0" err="1">
                <a:solidFill>
                  <a:srgbClr val="002060"/>
                </a:solidFill>
                <a:latin typeface="Segoe Print" pitchFamily="2" charset="0"/>
              </a:rPr>
              <a:t>Південна</a:t>
            </a:r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Segoe Print" pitchFamily="2" charset="0"/>
              </a:rPr>
              <a:t>Україна</a:t>
            </a:r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Segoe Print" pitchFamily="2" charset="0"/>
              </a:rPr>
              <a:t>сприймалася</a:t>
            </a:r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 як </a:t>
            </a:r>
            <a:r>
              <a:rPr lang="ru-RU" sz="2800" b="1" dirty="0" err="1">
                <a:solidFill>
                  <a:srgbClr val="002060"/>
                </a:solidFill>
                <a:latin typeface="Segoe Print" pitchFamily="2" charset="0"/>
              </a:rPr>
              <a:t>частина</a:t>
            </a:r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Segoe Print" pitchFamily="2" charset="0"/>
              </a:rPr>
              <a:t>Російської</a:t>
            </a:r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Segoe Print" pitchFamily="2" charset="0"/>
              </a:rPr>
              <a:t>держави</a:t>
            </a:r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не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лише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історичному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розумінні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("</a:t>
            </a:r>
            <a:r>
              <a:rPr lang="ru-RU" sz="3600" b="1" i="1" dirty="0">
                <a:solidFill>
                  <a:srgbClr val="00B0F0"/>
                </a:solidFill>
                <a:latin typeface="Segoe Print" pitchFamily="2" charset="0"/>
              </a:rPr>
              <a:t>Юг – исконно русские земли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"),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чи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суто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правовому (як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визнана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у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міжнародно-правових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актах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частина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імперії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), а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навіть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як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частина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етнічної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Росії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. </a:t>
            </a:r>
            <a:b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   Для </a:t>
            </a:r>
            <a:r>
              <a:rPr lang="ru-RU" sz="2700" b="1" u="sng" dirty="0" err="1">
                <a:solidFill>
                  <a:srgbClr val="FF0000"/>
                </a:solidFill>
                <a:latin typeface="Segoe Print" pitchFamily="2" charset="0"/>
              </a:rPr>
              <a:t>імперії</a:t>
            </a:r>
            <a:r>
              <a:rPr lang="ru-RU" sz="2700" b="1" u="sng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700" b="1" u="sng" dirty="0" err="1">
                <a:solidFill>
                  <a:srgbClr val="FF0000"/>
                </a:solidFill>
                <a:latin typeface="Segoe Print" pitchFamily="2" charset="0"/>
              </a:rPr>
              <a:t>було</a:t>
            </a:r>
            <a:r>
              <a:rPr lang="ru-RU" sz="2700" b="1" u="sng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700" b="1" u="sng" dirty="0" err="1">
                <a:solidFill>
                  <a:srgbClr val="FF0000"/>
                </a:solidFill>
                <a:latin typeface="Segoe Print" pitchFamily="2" charset="0"/>
              </a:rPr>
              <a:t>принципово</a:t>
            </a:r>
            <a:r>
              <a:rPr lang="ru-RU" sz="2700" b="1" u="sng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важливим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вважати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Segoe Print" pitchFamily="2" charset="0"/>
              </a:rPr>
              <a:t>українців</a:t>
            </a:r>
            <a:r>
              <a:rPr lang="ru-RU" sz="27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Segoe Print" pitchFamily="2" charset="0"/>
              </a:rPr>
              <a:t>Півдня</a:t>
            </a:r>
            <a:r>
              <a:rPr lang="ru-RU" sz="27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Segoe Print" pitchFamily="2" charset="0"/>
              </a:rPr>
              <a:t>росіянам</a:t>
            </a:r>
            <a:r>
              <a:rPr lang="ru-RU" sz="2400" b="1" dirty="0" err="1">
                <a:solidFill>
                  <a:srgbClr val="FF0000"/>
                </a:solidFill>
                <a:latin typeface="Segoe Print" pitchFamily="2" charset="0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Segoe Print" pitchFamily="2" charset="0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У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нагоді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стала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теорія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i="1" u="sng" dirty="0">
                <a:solidFill>
                  <a:schemeClr val="tx1"/>
                </a:solidFill>
                <a:latin typeface="Segoe Print" pitchFamily="2" charset="0"/>
              </a:rPr>
              <a:t>"</a:t>
            </a:r>
            <a:r>
              <a:rPr lang="ru-RU" sz="2400" b="1" i="1" u="sng" dirty="0" err="1">
                <a:solidFill>
                  <a:schemeClr val="tx1"/>
                </a:solidFill>
                <a:latin typeface="Segoe Print" pitchFamily="2" charset="0"/>
              </a:rPr>
              <a:t>триєдиного</a:t>
            </a:r>
            <a:r>
              <a:rPr lang="ru-RU" sz="2400" b="1" i="1" u="sng" dirty="0">
                <a:solidFill>
                  <a:schemeClr val="tx1"/>
                </a:solidFill>
                <a:latin typeface="Segoe Print" pitchFamily="2" charset="0"/>
              </a:rPr>
              <a:t>" </a:t>
            </a:r>
            <a:r>
              <a:rPr lang="ru-RU" sz="2400" b="1" i="1" u="sng" dirty="0" err="1">
                <a:solidFill>
                  <a:schemeClr val="tx1"/>
                </a:solidFill>
                <a:latin typeface="Segoe Print" pitchFamily="2" charset="0"/>
              </a:rPr>
              <a:t>російського</a:t>
            </a:r>
            <a:r>
              <a:rPr lang="ru-RU" sz="2400" b="1" i="1" u="sng" dirty="0">
                <a:solidFill>
                  <a:schemeClr val="tx1"/>
                </a:solidFill>
                <a:latin typeface="Segoe Print" pitchFamily="2" charset="0"/>
              </a:rPr>
              <a:t> народу,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який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ніби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-то включав до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свого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складу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великоросів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малоросів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 і </a:t>
            </a:r>
            <a:r>
              <a:rPr lang="ru-RU" sz="2400" b="1" dirty="0" err="1">
                <a:solidFill>
                  <a:schemeClr val="tx1"/>
                </a:solidFill>
                <a:latin typeface="Segoe Print" pitchFamily="2" charset="0"/>
              </a:rPr>
              <a:t>білорусів</a:t>
            </a:r>
            <a:r>
              <a:rPr lang="ru-RU" sz="2400" b="1" dirty="0">
                <a:solidFill>
                  <a:schemeClr val="tx1"/>
                </a:solidFill>
                <a:latin typeface="Segoe Print" pitchFamily="2" charset="0"/>
              </a:rPr>
              <a:t>.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Ця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універсальна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формула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відкривала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широкі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можливості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для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фальсифікації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історії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Південної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України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endParaRPr lang="ru-RU" sz="18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27" y="60986"/>
            <a:ext cx="43043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B0F0"/>
                </a:solidFill>
                <a:latin typeface="Monotype Corsiva" pitchFamily="66" charset="0"/>
              </a:rPr>
              <a:t>М.</a:t>
            </a:r>
            <a:r>
              <a:rPr lang="de-DE" sz="5400" b="1" dirty="0">
                <a:solidFill>
                  <a:srgbClr val="00B0F0"/>
                </a:solidFill>
                <a:latin typeface="Monotype Corsiva" pitchFamily="66" charset="0"/>
              </a:rPr>
              <a:t> </a:t>
            </a:r>
            <a:r>
              <a:rPr lang="ru-RU" sz="5400" b="1" dirty="0">
                <a:solidFill>
                  <a:srgbClr val="00B0F0"/>
                </a:solidFill>
                <a:latin typeface="Monotype Corsiva" pitchFamily="66" charset="0"/>
              </a:rPr>
              <a:t>Костомаров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960440" cy="458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89793">
            <a:off x="127919" y="1177767"/>
            <a:ext cx="4572000" cy="55092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Був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активним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членом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Кирило-Мефодіївського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товариства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.  В основу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свого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розуміння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історії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України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поклав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федералістичну</a:t>
            </a:r>
            <a:r>
              <a:rPr lang="ru-RU" sz="3200" b="1" u="sng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 по </a:t>
            </a:r>
            <a:r>
              <a:rPr lang="ru-RU" sz="3200" b="1" u="sng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своїй</a:t>
            </a:r>
            <a:r>
              <a:rPr lang="ru-RU" sz="3200" b="1" u="sng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суті</a:t>
            </a:r>
            <a:r>
              <a:rPr lang="ru-RU" sz="3200" b="1" u="sng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u="sng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регіоналістичну</a:t>
            </a:r>
            <a:r>
              <a:rPr lang="ru-RU" sz="3200" b="1" u="sng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концепцію</a:t>
            </a:r>
            <a:r>
              <a:rPr lang="ru-RU" sz="3200" b="1" u="sng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і стояв на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позиціях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приналежності</a:t>
            </a:r>
            <a:r>
              <a:rPr lang="ru-RU" sz="3200" b="1" u="sng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південного</a:t>
            </a:r>
            <a:r>
              <a:rPr lang="ru-RU" sz="3200" b="1" u="sng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регіону</a:t>
            </a:r>
            <a:r>
              <a:rPr lang="ru-RU" sz="3200" b="1" u="sng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Україні</a:t>
            </a:r>
            <a:r>
              <a:rPr lang="ru-RU" sz="3200" b="1" u="sng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.</a:t>
            </a:r>
            <a:endParaRPr lang="ru-RU" sz="2400" b="1" u="sng" dirty="0">
              <a:solidFill>
                <a:srgbClr val="FFFF00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57270" cy="570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184519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 «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Українська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земля – там, де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живуть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такі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самі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мужики, як на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колишній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козацькій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Україні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по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Дніпру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". 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Він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Monotype Corsiva" pitchFamily="66" charset="0"/>
              </a:rPr>
              <a:t>включає</a:t>
            </a: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>
                <a:solidFill>
                  <a:srgbClr val="00FF00"/>
                </a:solidFill>
                <a:latin typeface="Monotype Corsiva" pitchFamily="66" charset="0"/>
              </a:rPr>
              <a:t>Південну</a:t>
            </a:r>
            <a:r>
              <a:rPr lang="ru-RU" sz="3200" b="1" u="sng" dirty="0"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>
                <a:solidFill>
                  <a:srgbClr val="00FF00"/>
                </a:solidFill>
                <a:latin typeface="Monotype Corsiva" pitchFamily="66" charset="0"/>
              </a:rPr>
              <a:t>Україну</a:t>
            </a:r>
            <a:r>
              <a:rPr lang="ru-RU" sz="3200" b="1" u="sng" dirty="0">
                <a:solidFill>
                  <a:srgbClr val="00FF00"/>
                </a:solidFill>
                <a:latin typeface="Monotype Corsiva" pitchFamily="66" charset="0"/>
              </a:rPr>
              <a:t> до складу </a:t>
            </a:r>
            <a:r>
              <a:rPr lang="ru-RU" sz="3200" b="1" u="sng" dirty="0" err="1">
                <a:solidFill>
                  <a:srgbClr val="00FF00"/>
                </a:solidFill>
                <a:latin typeface="Monotype Corsiva" pitchFamily="66" charset="0"/>
              </a:rPr>
              <a:t>Великої</a:t>
            </a:r>
            <a:r>
              <a:rPr lang="ru-RU" sz="3200" b="1" u="sng" dirty="0"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>
                <a:solidFill>
                  <a:srgbClr val="00FF00"/>
                </a:solidFill>
                <a:latin typeface="Monotype Corsiva" pitchFamily="66" charset="0"/>
              </a:rPr>
              <a:t>України</a:t>
            </a:r>
            <a:r>
              <a:rPr lang="ru-RU" sz="3200" b="1" u="sng" dirty="0">
                <a:solidFill>
                  <a:srgbClr val="00FF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3" y="260648"/>
            <a:ext cx="3296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М.</a:t>
            </a:r>
            <a:r>
              <a:rPr lang="de-DE" sz="4000" b="1" dirty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Драгоманов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8470" y="43651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«без </a:t>
            </a:r>
            <a:r>
              <a:rPr lang="ru-RU" sz="3200" b="1" dirty="0" err="1">
                <a:solidFill>
                  <a:srgbClr val="FFC000"/>
                </a:solidFill>
                <a:latin typeface="Monotype Corsiva" pitchFamily="66" charset="0"/>
              </a:rPr>
              <a:t>північних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Monotype Corsiva" pitchFamily="66" charset="0"/>
              </a:rPr>
              <a:t>берегів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Monotype Corsiva" pitchFamily="66" charset="0"/>
              </a:rPr>
              <a:t>Чорного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 моря </a:t>
            </a:r>
            <a:r>
              <a:rPr lang="ru-RU" sz="3600" b="1" u="sng" dirty="0" err="1">
                <a:solidFill>
                  <a:srgbClr val="00FF00"/>
                </a:solidFill>
                <a:latin typeface="Monotype Corsiva" pitchFamily="66" charset="0"/>
              </a:rPr>
              <a:t>Україна</a:t>
            </a:r>
            <a:r>
              <a:rPr lang="ru-RU" sz="3600" b="1" u="sng" dirty="0"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rgbClr val="00FF00"/>
                </a:solidFill>
                <a:latin typeface="Monotype Corsiva" pitchFamily="66" charset="0"/>
              </a:rPr>
              <a:t>неможлива</a:t>
            </a:r>
            <a:r>
              <a:rPr lang="ru-RU" sz="3600" b="1" u="sng" dirty="0">
                <a:solidFill>
                  <a:srgbClr val="00FF00"/>
                </a:solidFill>
                <a:latin typeface="Monotype Corsiva" pitchFamily="66" charset="0"/>
              </a:rPr>
              <a:t> як </a:t>
            </a:r>
            <a:r>
              <a:rPr lang="ru-RU" sz="3600" b="1" u="sng" dirty="0" err="1">
                <a:solidFill>
                  <a:srgbClr val="00FF00"/>
                </a:solidFill>
                <a:latin typeface="Monotype Corsiva" pitchFamily="66" charset="0"/>
              </a:rPr>
              <a:t>культурний</a:t>
            </a:r>
            <a:r>
              <a:rPr lang="ru-RU" sz="3600" b="1" u="sng" dirty="0">
                <a:solidFill>
                  <a:srgbClr val="00FF00"/>
                </a:solidFill>
                <a:latin typeface="Monotype Corsiva" pitchFamily="66" charset="0"/>
              </a:rPr>
              <a:t> край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…»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8573"/>
            <a:ext cx="3863022" cy="57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02242"/>
            <a:ext cx="4618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Володимир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Антонович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71618"/>
            <a:ext cx="4896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стояв на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позиції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права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України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«на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новоросійські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землі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, так як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саме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українське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населення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колонізувало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ці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території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Найголовнішим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аргументом В. Антоновича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щодо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права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українців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новоросійські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землі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є той,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cаме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вони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їх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колонізували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  «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Коли заведено в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Росії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земство, то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його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статистичні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досліди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показали,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що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на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Катеринославщині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за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часів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Запоріжжя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шкіл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було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втроє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більше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280920" cy="4832092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ru-RU" sz="32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Аркас</a:t>
            </a: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-Руси»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наголошував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характері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Огляді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географічному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окреслює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географічні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розселення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«Земля, де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він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живе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простягається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широким простором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річки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Донця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Сході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– до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Карпатських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гір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Угорського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низу на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Заході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р.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Прип’ять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та р.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Десни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Півночі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– до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дунайських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гирл і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Чорного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моря на </a:t>
            </a:r>
            <a:r>
              <a:rPr lang="ru-RU" sz="3200" b="1" i="1" dirty="0" err="1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Півдні</a:t>
            </a:r>
            <a:r>
              <a:rPr lang="ru-RU" sz="3200" b="1" i="1" dirty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600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052736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«Я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ніяк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не могла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зрозуміти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чому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вона,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країна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, де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було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Запоріжжя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, не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вважається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за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Україну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?».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1" y="896526"/>
            <a:ext cx="3600400" cy="543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2475" y="188640"/>
            <a:ext cx="6149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Наталя </a:t>
            </a:r>
            <a:r>
              <a:rPr lang="ru-RU" sz="4000" b="1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Полонська</a:t>
            </a:r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-Василенко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7322" y="2868618"/>
            <a:ext cx="5293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«…в мене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тоді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сформувалося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моє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розуміння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історії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Південної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яке не раз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того 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висловлювала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працях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;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Південна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Україна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була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 й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залишалася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Україною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частиною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Великої</a:t>
            </a:r>
            <a:r>
              <a:rPr lang="ru-RU" sz="2800" b="1" u="sng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  <a:latin typeface="Comic Sans MS" pitchFamily="66" charset="0"/>
              </a:rPr>
              <a:t>України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88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58" y="730654"/>
            <a:ext cx="3943928" cy="5766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756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Михайло  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Грушевськи</a:t>
            </a:r>
            <a:r>
              <a:rPr lang="ru-RU" sz="4000" dirty="0" err="1">
                <a:solidFill>
                  <a:srgbClr val="FF0000"/>
                </a:solidFill>
                <a:latin typeface="Monotype Corsiva" pitchFamily="66" charset="0"/>
              </a:rPr>
              <a:t>й</a:t>
            </a:r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400" y="1843950"/>
            <a:ext cx="49724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чітко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окреслює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територію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Південної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Полудневої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»,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сприймає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її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єдності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u="sng" dirty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sz="2800" b="1" u="sng" dirty="0" err="1">
                <a:solidFill>
                  <a:srgbClr val="FFFF00"/>
                </a:solidFill>
                <a:latin typeface="Comic Sans MS" pitchFamily="66" charset="0"/>
              </a:rPr>
              <a:t>Степової</a:t>
            </a:r>
            <a:r>
              <a:rPr lang="ru-RU" sz="2800" b="1" u="sng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  <a:latin typeface="Comic Sans MS" pitchFamily="66" charset="0"/>
              </a:rPr>
              <a:t>України</a:t>
            </a:r>
            <a:r>
              <a:rPr lang="ru-RU" sz="2800" b="1" u="sng" dirty="0">
                <a:solidFill>
                  <a:srgbClr val="FFFF00"/>
                </a:solidFill>
                <a:latin typeface="Comic Sans MS" pitchFamily="66" charset="0"/>
              </a:rPr>
              <a:t> і </a:t>
            </a:r>
            <a:r>
              <a:rPr lang="ru-RU" sz="2800" b="1" u="sng" dirty="0" err="1">
                <a:solidFill>
                  <a:srgbClr val="FFFF00"/>
                </a:solidFill>
                <a:latin typeface="Comic Sans MS" pitchFamily="66" charset="0"/>
              </a:rPr>
              <a:t>Чорноморсько-Азовського</a:t>
            </a:r>
            <a:r>
              <a:rPr lang="ru-RU" sz="2800" b="1" u="sng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  <a:latin typeface="Comic Sans MS" pitchFamily="66" charset="0"/>
              </a:rPr>
              <a:t>побережжя</a:t>
            </a:r>
            <a:r>
              <a:rPr lang="ru-RU" sz="2800" b="1" u="sng" dirty="0">
                <a:solidFill>
                  <a:srgbClr val="FFFF00"/>
                </a:solidFill>
                <a:latin typeface="Comic Sans MS" pitchFamily="66" charset="0"/>
              </a:rPr>
              <a:t>»,</a:t>
            </a:r>
            <a:r>
              <a:rPr lang="ru-RU" sz="2400" b="1" u="sng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включаючи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неї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і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Крим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1667" r="3209" b="28774"/>
          <a:stretch/>
        </p:blipFill>
        <p:spPr bwMode="auto">
          <a:xfrm>
            <a:off x="107504" y="425958"/>
            <a:ext cx="3779502" cy="450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5599" y="454486"/>
            <a:ext cx="3502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В</a:t>
            </a:r>
            <a:r>
              <a:rPr lang="uk-UA" sz="4000" b="1" dirty="0" err="1">
                <a:solidFill>
                  <a:srgbClr val="FFFF00"/>
                </a:solidFill>
                <a:latin typeface="Monotype Corsiva" pitchFamily="66" charset="0"/>
              </a:rPr>
              <a:t>іктор</a:t>
            </a:r>
            <a:r>
              <a:rPr lang="uk-UA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Ващенко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2764" y="3564791"/>
            <a:ext cx="4968552" cy="3293209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Дослідник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підкреслює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Comic Sans MS" pitchFamily="66" charset="0"/>
              </a:rPr>
              <a:t>внесок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Comic Sans MS" pitchFamily="66" charset="0"/>
              </a:rPr>
              <a:t>Півдня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 в </a:t>
            </a:r>
            <a:r>
              <a:rPr lang="ru-RU" sz="3200" b="1" dirty="0" err="1">
                <a:solidFill>
                  <a:schemeClr val="tx1"/>
                </a:solidFill>
                <a:latin typeface="Comic Sans MS" pitchFamily="66" charset="0"/>
              </a:rPr>
              <a:t>українське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Comic Sans MS" pitchFamily="66" charset="0"/>
              </a:rPr>
              <a:t>державотворення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пов’язуючи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головним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чином,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зі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створенням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індустріальної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бази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України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ln w="762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українській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історіографії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, як  і в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російській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не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склалося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домінуючої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точки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зору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щодо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змісту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базових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понять,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застосовуються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b="1" u="sng" dirty="0" err="1">
                <a:solidFill>
                  <a:schemeClr val="tx1"/>
                </a:solidFill>
                <a:latin typeface="Monotype Corsiva" pitchFamily="66" charset="0"/>
              </a:rPr>
              <a:t>регіоналістиці</a:t>
            </a:r>
            <a:r>
              <a:rPr lang="ru-RU" b="1" u="sng" dirty="0">
                <a:solidFill>
                  <a:schemeClr val="tx1"/>
                </a:solidFill>
                <a:latin typeface="Monotype Corsiva" pitchFamily="66" charset="0"/>
              </a:rPr>
              <a:t> і </a:t>
            </a:r>
            <a:r>
              <a:rPr lang="ru-RU" b="1" u="sng" dirty="0" err="1">
                <a:solidFill>
                  <a:schemeClr val="tx1"/>
                </a:solidFill>
                <a:latin typeface="Monotype Corsiva" pitchFamily="66" charset="0"/>
              </a:rPr>
              <a:t>краєзнавстві</a:t>
            </a:r>
            <a:r>
              <a:rPr lang="ru-RU" b="1" u="sng" dirty="0">
                <a:solidFill>
                  <a:schemeClr val="tx1"/>
                </a:solidFill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    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Досить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часто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поняття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latin typeface="Monotype Corsiva" pitchFamily="66" charset="0"/>
              </a:rPr>
              <a:t>історичний</a:t>
            </a:r>
            <a:r>
              <a:rPr lang="ru-RU" b="1" i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latin typeface="Monotype Corsiva" pitchFamily="66" charset="0"/>
              </a:rPr>
              <a:t>регіон</a:t>
            </a:r>
            <a:r>
              <a:rPr lang="ru-RU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продовжує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використовуватися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як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синонім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поняття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Monotype Corsiva" pitchFamily="66" charset="0"/>
              </a:rPr>
              <a:t>край</a:t>
            </a:r>
            <a:r>
              <a:rPr lang="ru-RU" i="1" u="sng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  <a:r>
              <a:rPr lang="ru-RU" i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дає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підставу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для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ототожнення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історичної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регіоналістики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з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історичним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краєзнавством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8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023" y="1124744"/>
            <a:ext cx="8640960" cy="4955203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     </a:t>
            </a:r>
            <a:r>
              <a:rPr lang="ru-RU" sz="2800" dirty="0">
                <a:latin typeface="Comic Sans MS" pitchFamily="66" charset="0"/>
              </a:rPr>
              <a:t>Факт </a:t>
            </a:r>
            <a:r>
              <a:rPr lang="ru-RU" sz="2800" dirty="0" err="1">
                <a:latin typeface="Comic Sans MS" pitchFamily="66" charset="0"/>
              </a:rPr>
              <a:t>домінування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українців</a:t>
            </a:r>
            <a:r>
              <a:rPr lang="ru-RU" sz="2800" dirty="0">
                <a:latin typeface="Comic Sans MS" pitchFamily="66" charset="0"/>
              </a:rPr>
              <a:t> на </a:t>
            </a:r>
            <a:r>
              <a:rPr lang="ru-RU" sz="2800" dirty="0" err="1">
                <a:latin typeface="Comic Sans MS" pitchFamily="66" charset="0"/>
              </a:rPr>
              <a:t>Півдні</a:t>
            </a:r>
            <a:r>
              <a:rPr lang="ru-RU" sz="2800" dirty="0">
                <a:latin typeface="Comic Sans MS" pitchFamily="66" charset="0"/>
              </a:rPr>
              <a:t>, до </a:t>
            </a:r>
            <a:r>
              <a:rPr lang="ru-RU" sz="2800" dirty="0" err="1">
                <a:latin typeface="Comic Sans MS" pitchFamily="66" charset="0"/>
              </a:rPr>
              <a:t>речі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визнає</a:t>
            </a:r>
            <a:r>
              <a:rPr lang="ru-RU" sz="2800" dirty="0">
                <a:latin typeface="Comic Sans MS" pitchFamily="66" charset="0"/>
              </a:rPr>
              <a:t>  </a:t>
            </a:r>
            <a:r>
              <a:rPr lang="ru-RU" sz="2800" dirty="0" err="1">
                <a:latin typeface="Comic Sans MS" pitchFamily="66" charset="0"/>
              </a:rPr>
              <a:t>відомий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російський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дослідник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В. </a:t>
            </a:r>
            <a:r>
              <a:rPr lang="ru-RU" sz="2800" b="1" dirty="0" err="1">
                <a:latin typeface="Comic Sans MS" pitchFamily="66" charset="0"/>
              </a:rPr>
              <a:t>Кабузан</a:t>
            </a:r>
            <a:r>
              <a:rPr lang="ru-RU" sz="2800" dirty="0">
                <a:latin typeface="Comic Sans MS" pitchFamily="66" charset="0"/>
              </a:rPr>
              <a:t>. </a:t>
            </a:r>
            <a:r>
              <a:rPr lang="ru-RU" sz="2800" dirty="0" err="1">
                <a:latin typeface="Comic Sans MS" pitchFamily="66" charset="0"/>
              </a:rPr>
              <a:t>Однак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він</a:t>
            </a:r>
            <a:r>
              <a:rPr lang="ru-RU" sz="2800" dirty="0">
                <a:latin typeface="Comic Sans MS" pitchFamily="66" charset="0"/>
              </a:rPr>
              <a:t> і </a:t>
            </a:r>
            <a:r>
              <a:rPr lang="ru-RU" sz="2800" dirty="0" err="1">
                <a:latin typeface="Comic Sans MS" pitchFamily="66" charset="0"/>
              </a:rPr>
              <a:t>після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цього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продовжував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називати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Південь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України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Новоросією</a:t>
            </a:r>
            <a:r>
              <a:rPr lang="ru-RU" sz="3200" b="1" dirty="0">
                <a:latin typeface="Comic Sans MS" pitchFamily="66" charset="0"/>
              </a:rPr>
              <a:t>. </a:t>
            </a:r>
            <a:r>
              <a:rPr lang="ru-RU" sz="2800" dirty="0">
                <a:latin typeface="Comic Sans MS" pitchFamily="66" charset="0"/>
              </a:rPr>
              <a:t>Та все ж, </a:t>
            </a:r>
            <a:r>
              <a:rPr lang="ru-RU" sz="2800" dirty="0" err="1">
                <a:latin typeface="Comic Sans MS" pitchFamily="66" charset="0"/>
              </a:rPr>
              <a:t>дослідник</a:t>
            </a:r>
            <a:r>
              <a:rPr lang="ru-RU" sz="2800" dirty="0">
                <a:latin typeface="Comic Sans MS" pitchFamily="66" charset="0"/>
              </a:rPr>
              <a:t> наводить немало </a:t>
            </a:r>
            <a:r>
              <a:rPr lang="ru-RU" sz="2800" dirty="0" err="1">
                <a:latin typeface="Comic Sans MS" pitchFamily="66" charset="0"/>
              </a:rPr>
              <a:t>конкретних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фактів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користь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українського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(за складом </a:t>
            </a:r>
            <a:r>
              <a:rPr lang="ru-RU" sz="2800" dirty="0" err="1">
                <a:latin typeface="Comic Sans MS" pitchFamily="66" charset="0"/>
              </a:rPr>
              <a:t>населення</a:t>
            </a:r>
            <a:r>
              <a:rPr lang="ru-RU" sz="2800" dirty="0">
                <a:latin typeface="Comic Sans MS" pitchFamily="66" charset="0"/>
              </a:rPr>
              <a:t>)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характеру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цього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регіону</a:t>
            </a:r>
            <a:r>
              <a:rPr lang="ru-RU" sz="2800" dirty="0">
                <a:latin typeface="Comic Sans MS" pitchFamily="66" charset="0"/>
              </a:rPr>
              <a:t>. Але, </a:t>
            </a:r>
            <a:r>
              <a:rPr lang="ru-RU" sz="2800" dirty="0" err="1">
                <a:latin typeface="Comic Sans MS" pitchFamily="66" charset="0"/>
              </a:rPr>
              <a:t>його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підхід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відбивав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домінуючу</a:t>
            </a:r>
            <a:r>
              <a:rPr lang="ru-RU" sz="2800" dirty="0">
                <a:latin typeface="Comic Sans MS" pitchFamily="66" charset="0"/>
              </a:rPr>
              <a:t> в </a:t>
            </a:r>
            <a:r>
              <a:rPr lang="ru-RU" sz="2800" dirty="0" err="1">
                <a:latin typeface="Comic Sans MS" pitchFamily="66" charset="0"/>
              </a:rPr>
              <a:t>радянській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історіографії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тенденцію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показувати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процеси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що</a:t>
            </a:r>
            <a:r>
              <a:rPr lang="ru-RU" sz="2800" dirty="0">
                <a:latin typeface="Comic Sans MS" pitchFamily="66" charset="0"/>
              </a:rPr>
              <a:t> проходили в </a:t>
            </a:r>
            <a:r>
              <a:rPr lang="ru-RU" sz="2800" dirty="0" err="1">
                <a:latin typeface="Comic Sans MS" pitchFamily="66" charset="0"/>
              </a:rPr>
              <a:t>Південній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Україні</a:t>
            </a:r>
            <a:r>
              <a:rPr lang="ru-RU" sz="2800" dirty="0">
                <a:latin typeface="Comic Sans MS" pitchFamily="66" charset="0"/>
              </a:rPr>
              <a:t> в </a:t>
            </a:r>
            <a:r>
              <a:rPr lang="ru-RU" sz="2800" dirty="0" err="1">
                <a:latin typeface="Comic Sans MS" pitchFamily="66" charset="0"/>
              </a:rPr>
              <a:t>загальноросійському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контексті</a:t>
            </a:r>
            <a:r>
              <a:rPr lang="ru-RU" sz="2800" dirty="0">
                <a:latin typeface="Comic Sans MS" pitchFamily="66" charset="0"/>
              </a:rPr>
              <a:t>.</a:t>
            </a:r>
            <a:r>
              <a:rPr lang="ru-RU" sz="2400" dirty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92888" cy="4524315"/>
          </a:xfrm>
          <a:prstGeom prst="rect">
            <a:avLst/>
          </a:prstGeom>
          <a:ln w="76200">
            <a:solidFill>
              <a:srgbClr val="FF00FF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проголошення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незалежності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активізувалися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дослідження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політичної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історії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Криму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Таврійської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губернії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зазначений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період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Спробу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вийти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рівень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узагальнень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здійснила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Т. </a:t>
            </a:r>
            <a:r>
              <a:rPr lang="ru-RU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Бикова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у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своїй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науковій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розвідці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i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Політичне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800" i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соціально-економічне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становище в </a:t>
            </a:r>
            <a:r>
              <a:rPr lang="ru-RU" sz="2800" i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Криму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</a:t>
            </a:r>
            <a:r>
              <a:rPr lang="ru-RU" sz="2800" i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i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середини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Х</a:t>
            </a:r>
            <a:r>
              <a:rPr lang="en-US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V</a:t>
            </a:r>
            <a:r>
              <a:rPr lang="ru-RU" sz="2800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ІІІ ст. до 1917 р.)»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В. </a:t>
            </a:r>
            <a:r>
              <a:rPr lang="ru-RU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Корольов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– автор низки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наукових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розвідок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з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політичної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історії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Криму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і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Таврії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початку ХХ ст. </a:t>
            </a:r>
          </a:p>
        </p:txBody>
      </p:sp>
    </p:spTree>
    <p:extLst>
      <p:ext uri="{BB962C8B-B14F-4D97-AF65-F5344CB8AC3E}">
        <p14:creationId xmlns:p14="http://schemas.microsoft.com/office/powerpoint/2010/main" val="24855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626768"/>
            <a:ext cx="4283968" cy="3231232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92896"/>
            <a:ext cx="83154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Дякуємо за увагу!!!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2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133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Історико-географічні</a:t>
            </a:r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960930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(за Я.</a:t>
            </a:r>
            <a:r>
              <a:rPr lang="uk-UA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Верменич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884262"/>
            <a:ext cx="9144000" cy="4846565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Правобережна Україна </a:t>
            </a:r>
            <a:r>
              <a:rPr lang="uk-UA" dirty="0">
                <a:solidFill>
                  <a:srgbClr val="FFC000"/>
                </a:solidFill>
              </a:rPr>
              <a:t>(Київщина, Волинь, Поділля)</a:t>
            </a:r>
          </a:p>
          <a:p>
            <a:r>
              <a:rPr lang="uk-UA" b="1" dirty="0">
                <a:solidFill>
                  <a:srgbClr val="FFC000"/>
                </a:solidFill>
              </a:rPr>
              <a:t>Західна Україна </a:t>
            </a:r>
            <a:r>
              <a:rPr lang="uk-UA" dirty="0">
                <a:solidFill>
                  <a:srgbClr val="FFC000"/>
                </a:solidFill>
              </a:rPr>
              <a:t>(Галичина, Буковина)</a:t>
            </a:r>
            <a:endParaRPr lang="uk-UA" b="1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Закарпаття </a:t>
            </a:r>
            <a:r>
              <a:rPr lang="uk-UA" dirty="0">
                <a:solidFill>
                  <a:srgbClr val="FFC000"/>
                </a:solidFill>
              </a:rPr>
              <a:t>(Холмщина, Підляшшя)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Лівобережна Україна (</a:t>
            </a:r>
            <a:r>
              <a:rPr lang="uk-UA" dirty="0">
                <a:solidFill>
                  <a:srgbClr val="FFC000"/>
                </a:solidFill>
              </a:rPr>
              <a:t>Чернігівщина, Полтавщина)</a:t>
            </a:r>
            <a:endParaRPr lang="uk-UA" b="1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Слобідська Україна (</a:t>
            </a:r>
            <a:r>
              <a:rPr lang="uk-UA" dirty="0">
                <a:solidFill>
                  <a:srgbClr val="FFC000"/>
                </a:solidFill>
              </a:rPr>
              <a:t>Харківщина, Сумщина</a:t>
            </a:r>
            <a:r>
              <a:rPr lang="uk-UA" b="1" dirty="0">
                <a:solidFill>
                  <a:srgbClr val="FFC000"/>
                </a:solidFill>
              </a:rPr>
              <a:t>)</a:t>
            </a:r>
          </a:p>
          <a:p>
            <a:r>
              <a:rPr lang="uk-UA" b="1" dirty="0">
                <a:solidFill>
                  <a:srgbClr val="FFC000"/>
                </a:solidFill>
              </a:rPr>
              <a:t>Південна Україна (</a:t>
            </a:r>
            <a:r>
              <a:rPr lang="uk-UA" dirty="0">
                <a:solidFill>
                  <a:srgbClr val="FFC000"/>
                </a:solidFill>
              </a:rPr>
              <a:t>Запорожжя, Причорномор’я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uk-UA" dirty="0">
                <a:solidFill>
                  <a:srgbClr val="FFC000"/>
                </a:solidFill>
              </a:rPr>
              <a:t>(Таврія), Приазов’я, Бессарабія)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За О. </a:t>
            </a:r>
            <a:r>
              <a:rPr lang="uk-UA" sz="4000" b="1" dirty="0" err="1">
                <a:solidFill>
                  <a:srgbClr val="FFFF00"/>
                </a:solidFill>
              </a:rPr>
              <a:t>Оглобліним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Лівобережна Україна</a:t>
            </a:r>
          </a:p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Правобережна Україна</a:t>
            </a:r>
          </a:p>
          <a:p>
            <a:r>
              <a:rPr lang="uk-UA" sz="4000" b="1" dirty="0" err="1">
                <a:solidFill>
                  <a:srgbClr val="FFC000"/>
                </a:solidFill>
                <a:latin typeface="Monotype Corsiva" pitchFamily="66" charset="0"/>
              </a:rPr>
              <a:t>Західно-українські</a:t>
            </a:r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 землі</a:t>
            </a:r>
          </a:p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Південно-східна Україна</a:t>
            </a:r>
          </a:p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Південна Україна</a:t>
            </a:r>
          </a:p>
          <a:p>
            <a:endParaRPr lang="ru-RU" sz="4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1430"/>
            <a:ext cx="4104456" cy="642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72844"/>
            <a:ext cx="50348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Сучасний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дослідник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Володимир</a:t>
            </a: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600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Дергачов</a:t>
            </a: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дає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дещо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іншу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трактову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регіональної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розмаїтості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 </a:t>
            </a:r>
          </a:p>
          <a:p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В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своїй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монографії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36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Геополітика</a:t>
            </a:r>
            <a:r>
              <a:rPr lang="ru-RU" sz="3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відносить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Україну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типових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рубіжних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держав, в межах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зійшлися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краї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трьох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величезних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геополітичних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соціокультурних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геоекономічних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просторів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0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Дергачов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Західноєвропейський</a:t>
            </a:r>
            <a:r>
              <a:rPr lang="ru-RU" dirty="0">
                <a:solidFill>
                  <a:srgbClr val="FFFF00"/>
                </a:solidFill>
              </a:rPr>
              <a:t>               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Західна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Україна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Східноєвропейський</a:t>
            </a:r>
            <a:r>
              <a:rPr lang="ru-RU" dirty="0">
                <a:solidFill>
                  <a:srgbClr val="FFFF00"/>
                </a:solidFill>
              </a:rPr>
              <a:t>                 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Східна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Україна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Середземноморський</a:t>
            </a:r>
            <a:r>
              <a:rPr lang="ru-RU" dirty="0">
                <a:solidFill>
                  <a:srgbClr val="FFFF00"/>
                </a:solidFill>
              </a:rPr>
              <a:t>               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Південна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Україна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70106" y="3140968"/>
            <a:ext cx="936104" cy="0"/>
          </a:xfrm>
          <a:prstGeom prst="straightConnector1">
            <a:avLst/>
          </a:prstGeom>
          <a:ln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077171" y="3861048"/>
            <a:ext cx="1152128" cy="0"/>
          </a:xfrm>
          <a:prstGeom prst="straightConnector1">
            <a:avLst/>
          </a:prstGeom>
          <a:ln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42114" y="4581128"/>
            <a:ext cx="864096" cy="0"/>
          </a:xfrm>
          <a:prstGeom prst="straightConnector1">
            <a:avLst/>
          </a:prstGeom>
          <a:ln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82" y="15943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   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Регіональний</a:t>
            </a:r>
            <a:r>
              <a:rPr lang="ru-RU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чинник</a:t>
            </a:r>
            <a:r>
              <a:rPr lang="ru-RU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процесі</a:t>
            </a:r>
            <a:r>
              <a:rPr lang="ru-RU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націотворення</a:t>
            </a:r>
            <a:endParaRPr lang="ru-RU" sz="32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0576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 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Регіональна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різноманітність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знайшла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відображення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працях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українських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істориків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ХІХ – початку ХХ 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5" y="1340768"/>
            <a:ext cx="2914650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0" y="1667060"/>
            <a:ext cx="3028354" cy="447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7106"/>
            <a:ext cx="2784662" cy="447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401" y="6286079"/>
            <a:ext cx="2474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М. Костомарова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309320"/>
            <a:ext cx="231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В. Антоновича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9996" y="6309320"/>
            <a:ext cx="2682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8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440" y="430332"/>
            <a:ext cx="4824536" cy="618630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В  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"Листах до </a:t>
            </a:r>
            <a:r>
              <a:rPr lang="ru-RU" sz="2800" b="1" dirty="0" err="1">
                <a:solidFill>
                  <a:schemeClr val="tx1"/>
                </a:solidFill>
                <a:latin typeface="Monotype Corsiva" pitchFamily="66" charset="0"/>
              </a:rPr>
              <a:t>братів-хліборобів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"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відомий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український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історик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</a:t>
            </a:r>
            <a:r>
              <a:rPr lang="uk-UA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Липинський</a:t>
            </a:r>
            <a:r>
              <a:rPr lang="ru-RU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вбачає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причину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регіональної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розмаїтості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передусім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, в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географічному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положенні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України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,</a:t>
            </a:r>
            <a:r>
              <a:rPr lang="ru-RU" sz="2400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через яку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століттями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проходив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рухомий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кордон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Сходом і Заходом: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"... На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своїй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землі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, і по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нашому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живому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тілі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відбувається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весь час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пересування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цієї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рухомої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границі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то дальше на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Схід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, то дальше на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Захід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Наслідком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оцих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постійних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вівісекцій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виробились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у нас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значні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культурні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різниці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між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поодинокими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нашими краями"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62" y="692696"/>
            <a:ext cx="3998938" cy="580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>
                <a:solidFill>
                  <a:srgbClr val="00B050"/>
                </a:solidFill>
              </a:rPr>
              <a:t>Південноукраїнський регіон - </a:t>
            </a:r>
            <a:endParaRPr lang="ru-RU" i="1" u="sng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масив земель, населення переважно українцями, який до 1917 р. включав </a:t>
            </a:r>
          </a:p>
          <a:p>
            <a:pPr marL="0" indent="0">
              <a:buNone/>
            </a:pPr>
            <a:endParaRPr lang="uk-U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Катеринославську                        Таврійську                           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Херсонську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2564904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39952" y="2564904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2564904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98540" y="6093296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губернії (з Кримом)</a:t>
            </a:r>
            <a:endParaRPr lang="ru-RU" sz="3200" i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661</Words>
  <Application>Microsoft Office PowerPoint</Application>
  <PresentationFormat>Экран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Monotype Corsiva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За О. Оглобліним</vt:lpstr>
      <vt:lpstr>Презентация PowerPoint</vt:lpstr>
      <vt:lpstr>В. Дергачов </vt:lpstr>
      <vt:lpstr>Презентация PowerPoint</vt:lpstr>
      <vt:lpstr>Презентация PowerPoint</vt:lpstr>
      <vt:lpstr>Південноукраїнський регіон - </vt:lpstr>
      <vt:lpstr>Презентация PowerPoint</vt:lpstr>
      <vt:lpstr>Презентация PowerPoint</vt:lpstr>
      <vt:lpstr>     Південна Україна сприймалася як частина Російської держави не лише в історичному розумінні ("Юг – исконно русские земли"), чи суто правовому (як визнана у міжнародно-правових актах частина імперії), а навіть як частина етнічної Росії.      Для імперії було принципово важливим вважати українців Півдня росіянами. У нагоді стала теорія "триєдиного" російського народу, який ніби-то включав до свого складу великоросів, малоросів і білорусів. Ця універсальна формула відкривала широкі можливості для фальсифікації історії Південної України.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Дом</cp:lastModifiedBy>
  <cp:revision>41</cp:revision>
  <dcterms:created xsi:type="dcterms:W3CDTF">2014-11-11T09:20:27Z</dcterms:created>
  <dcterms:modified xsi:type="dcterms:W3CDTF">2022-02-13T22:15:41Z</dcterms:modified>
</cp:coreProperties>
</file>