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7" r:id="rId3"/>
    <p:sldId id="310" r:id="rId4"/>
    <p:sldId id="311" r:id="rId5"/>
    <p:sldId id="313" r:id="rId6"/>
    <p:sldId id="314" r:id="rId7"/>
    <p:sldId id="315" r:id="rId8"/>
    <p:sldId id="316" r:id="rId9"/>
    <p:sldId id="317" r:id="rId10"/>
    <p:sldId id="318" r:id="rId11"/>
    <p:sldId id="319" r:id="rId12"/>
    <p:sldId id="320" r:id="rId13"/>
    <p:sldId id="321" r:id="rId14"/>
    <p:sldId id="322" r:id="rId15"/>
    <p:sldId id="323" r:id="rId16"/>
    <p:sldId id="329" r:id="rId17"/>
    <p:sldId id="330" r:id="rId18"/>
    <p:sldId id="324" r:id="rId19"/>
    <p:sldId id="331" r:id="rId20"/>
    <p:sldId id="29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700"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D:\&#1044;&#1080;&#1087;\&#1054;&#1085;&#1080;&#1087;&#1082;&#1086;\&#1056;&#1086;&#1079;&#1076;&#1110;&#1083;%203\&#1056;&#1077;&#1079;&#1091;&#1083;&#1100;&#1090;&#1072;&#1090;&#1080;%2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uk-UA"/>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Лист7!$B$2</c:f>
              <c:strCache>
                <c:ptCount val="1"/>
                <c:pt idx="0">
                  <c:v>Чоловіки</c:v>
                </c:pt>
              </c:strCache>
            </c:strRef>
          </c:tx>
          <c:invertIfNegative val="0"/>
          <c:dLbls>
            <c:spPr>
              <a:noFill/>
              <a:ln>
                <a:noFill/>
              </a:ln>
              <a:effectLst/>
            </c:spPr>
            <c:txPr>
              <a:bodyPr/>
              <a:lstStyle/>
              <a:p>
                <a:pPr>
                  <a:defRPr sz="2000" b="1"/>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Лист7!$A$3:$A$5</c:f>
              <c:strCache>
                <c:ptCount val="3"/>
                <c:pt idx="0">
                  <c:v>В цілому ліберально налаштовані</c:v>
                </c:pt>
                <c:pt idx="1">
                  <c:v>В цілому авторитарно налаштовані</c:v>
                </c:pt>
                <c:pt idx="2">
                  <c:v>Змішанний тип</c:v>
                </c:pt>
              </c:strCache>
            </c:strRef>
          </c:cat>
          <c:val>
            <c:numRef>
              <c:f>Лист7!$B$3:$B$5</c:f>
              <c:numCache>
                <c:formatCode>0%</c:formatCode>
                <c:ptCount val="3"/>
                <c:pt idx="0">
                  <c:v>0.63000000000000245</c:v>
                </c:pt>
                <c:pt idx="1">
                  <c:v>0.21000000000000021</c:v>
                </c:pt>
                <c:pt idx="2">
                  <c:v>0.16000000000000011</c:v>
                </c:pt>
              </c:numCache>
            </c:numRef>
          </c:val>
        </c:ser>
        <c:ser>
          <c:idx val="1"/>
          <c:order val="1"/>
          <c:tx>
            <c:strRef>
              <c:f>Лист7!$C$2</c:f>
              <c:strCache>
                <c:ptCount val="1"/>
                <c:pt idx="0">
                  <c:v>Жінки</c:v>
                </c:pt>
              </c:strCache>
            </c:strRef>
          </c:tx>
          <c:invertIfNegative val="0"/>
          <c:dLbls>
            <c:dLbl>
              <c:idx val="0"/>
              <c:layout>
                <c:manualLayout>
                  <c:x val="2.5000000000000022E-2"/>
                  <c:y val="-2.3148148148148136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2222222222222275E-2"/>
                  <c:y val="-4.6296296296296571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3.0555555555555603E-2"/>
                  <c:y val="-1.3888888888888984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2000" b="1"/>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Лист7!$A$3:$A$5</c:f>
              <c:strCache>
                <c:ptCount val="3"/>
                <c:pt idx="0">
                  <c:v>В цілому ліберально налаштовані</c:v>
                </c:pt>
                <c:pt idx="1">
                  <c:v>В цілому авторитарно налаштовані</c:v>
                </c:pt>
                <c:pt idx="2">
                  <c:v>Змішанний тип</c:v>
                </c:pt>
              </c:strCache>
            </c:strRef>
          </c:cat>
          <c:val>
            <c:numRef>
              <c:f>Лист7!$C$3:$C$5</c:f>
              <c:numCache>
                <c:formatCode>0%</c:formatCode>
                <c:ptCount val="3"/>
                <c:pt idx="0">
                  <c:v>0.73000000000000065</c:v>
                </c:pt>
                <c:pt idx="1">
                  <c:v>0.13</c:v>
                </c:pt>
                <c:pt idx="2">
                  <c:v>0.14000000000000001</c:v>
                </c:pt>
              </c:numCache>
            </c:numRef>
          </c:val>
        </c:ser>
        <c:dLbls>
          <c:showLegendKey val="0"/>
          <c:showVal val="0"/>
          <c:showCatName val="0"/>
          <c:showSerName val="0"/>
          <c:showPercent val="0"/>
          <c:showBubbleSize val="0"/>
        </c:dLbls>
        <c:gapWidth val="150"/>
        <c:shape val="box"/>
        <c:axId val="-1486396384"/>
        <c:axId val="-1486411072"/>
        <c:axId val="0"/>
      </c:bar3DChart>
      <c:catAx>
        <c:axId val="-1486396384"/>
        <c:scaling>
          <c:orientation val="minMax"/>
        </c:scaling>
        <c:delete val="0"/>
        <c:axPos val="b"/>
        <c:numFmt formatCode="General" sourceLinked="0"/>
        <c:majorTickMark val="out"/>
        <c:minorTickMark val="none"/>
        <c:tickLblPos val="nextTo"/>
        <c:crossAx val="-1486411072"/>
        <c:crosses val="autoZero"/>
        <c:auto val="1"/>
        <c:lblAlgn val="ctr"/>
        <c:lblOffset val="100"/>
        <c:noMultiLvlLbl val="0"/>
      </c:catAx>
      <c:valAx>
        <c:axId val="-1486411072"/>
        <c:scaling>
          <c:orientation val="minMax"/>
        </c:scaling>
        <c:delete val="0"/>
        <c:axPos val="l"/>
        <c:majorGridlines/>
        <c:numFmt formatCode="0%" sourceLinked="1"/>
        <c:majorTickMark val="out"/>
        <c:minorTickMark val="none"/>
        <c:tickLblPos val="nextTo"/>
        <c:crossAx val="-1486396384"/>
        <c:crosses val="autoZero"/>
        <c:crossBetween val="between"/>
      </c:valAx>
    </c:plotArea>
    <c:legend>
      <c:legendPos val="r"/>
      <c:overlay val="0"/>
    </c:legend>
    <c:plotVisOnly val="1"/>
    <c:dispBlanksAs val="gap"/>
    <c:showDLblsOverMax val="0"/>
  </c:chart>
  <c:txPr>
    <a:bodyPr/>
    <a:lstStyle/>
    <a:p>
      <a:pPr>
        <a:defRPr sz="1800"/>
      </a:pPr>
      <a:endParaRPr lang="uk-UA"/>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AB3A824-1A51-4B26-AD58-A6D8E14F6C04}"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57E33E-8B18-4087-B112-809917729534}"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1"/>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41"/>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3FFE419-2371-464F-8239-3959401C3561}"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7D162C4-EDD9-4389-A98B-B87ECEA2A816}"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5059C3-6A89-4494-99FF-5A4D6FFD50EB}"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A954B2F-12DE-47F5-8894-472B206D2E1E}"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F30E46F-7819-4ACF-B48B-48222C2ACC88}" type="datetimeFigureOut">
              <a:rPr lang="en-US" smtClean="0"/>
              <a:pPr/>
              <a:t>3/6/2024</a:t>
            </a:fld>
            <a:endParaRPr lang="en-US" dirty="0"/>
          </a:p>
        </p:txBody>
      </p:sp>
      <p:sp>
        <p:nvSpPr>
          <p:cNvPr id="8" name="Нижний колонтитул 7"/>
          <p:cNvSpPr>
            <a:spLocks noGrp="1"/>
          </p:cNvSpPr>
          <p:nvPr>
            <p:ph type="ftr" sz="quarter" idx="11"/>
          </p:nvPr>
        </p:nvSpPr>
        <p:spPr/>
        <p:txBody>
          <a:bodyPr/>
          <a:lstStyle/>
          <a:p>
            <a:r>
              <a:rPr lang="en-US" dirty="0" smtClean="0"/>
              <a:t>
              </a:t>
            </a:r>
            <a:endParaRPr lang="en-US" dirty="0"/>
          </a:p>
        </p:txBody>
      </p:sp>
      <p:sp>
        <p:nvSpPr>
          <p:cNvPr id="9" name="Номер слайда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FAF3416-4057-4DAA-829D-4CA07428D088}" type="datetimeFigureOut">
              <a:rPr lang="en-US" smtClean="0"/>
              <a:pPr/>
              <a:t>3/6/2024</a:t>
            </a:fld>
            <a:endParaRPr lang="en-US" dirty="0"/>
          </a:p>
        </p:txBody>
      </p:sp>
      <p:sp>
        <p:nvSpPr>
          <p:cNvPr id="4" name="Нижний колонтитул 3"/>
          <p:cNvSpPr>
            <a:spLocks noGrp="1"/>
          </p:cNvSpPr>
          <p:nvPr>
            <p:ph type="ftr" sz="quarter" idx="11"/>
          </p:nvPr>
        </p:nvSpPr>
        <p:spPr/>
        <p:txBody>
          <a:bodyPr/>
          <a:lstStyle/>
          <a:p>
            <a:r>
              <a:rPr lang="en-US" dirty="0" smtClean="0"/>
              <a:t>
              </a:t>
            </a:r>
            <a:endParaRPr lang="en-US" dirty="0"/>
          </a:p>
        </p:txBody>
      </p:sp>
      <p:sp>
        <p:nvSpPr>
          <p:cNvPr id="5" name="Номер слайда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1D9284-D300-4297-87F7-E791DCC15DB1}" type="datetimeFigureOut">
              <a:rPr lang="en-US" smtClean="0"/>
              <a:pPr/>
              <a:t>3/6/2024</a:t>
            </a:fld>
            <a:endParaRPr lang="en-US" dirty="0"/>
          </a:p>
        </p:txBody>
      </p:sp>
      <p:sp>
        <p:nvSpPr>
          <p:cNvPr id="3" name="Нижний колонтитул 2"/>
          <p:cNvSpPr>
            <a:spLocks noGrp="1"/>
          </p:cNvSpPr>
          <p:nvPr>
            <p:ph type="ftr" sz="quarter" idx="11"/>
          </p:nvPr>
        </p:nvSpPr>
        <p:spPr/>
        <p:txBody>
          <a:bodyPr/>
          <a:lstStyle/>
          <a:p>
            <a:r>
              <a:rPr lang="en-US" dirty="0" smtClean="0"/>
              <a:t>
              </a:t>
            </a:r>
            <a:endParaRPr lang="en-US" dirty="0"/>
          </a:p>
        </p:txBody>
      </p:sp>
      <p:sp>
        <p:nvSpPr>
          <p:cNvPr id="4" name="Номер слайда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7D525BB-DA17-4BA0-B3C8-3AC3ABC827E6}"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16C4C9A-3960-41CF-A4E9-2A8FB932454B}"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pPr/>
              <a:t>3/6/2024</a:t>
            </a:fld>
            <a:endParaRPr lang="en-US" dirty="0"/>
          </a:p>
        </p:txBody>
      </p:sp>
      <p:sp>
        <p:nvSpPr>
          <p:cNvPr id="5" name="Нижний колонтитул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143000"/>
            <a:ext cx="10363200" cy="2457453"/>
          </a:xfrm>
        </p:spPr>
        <p:txBody>
          <a:bodyPr>
            <a:normAutofit fontScale="90000"/>
          </a:bodyPr>
          <a:lstStyle/>
          <a:p>
            <a:r>
              <a:rPr lang="uk-UA" b="1" dirty="0"/>
              <a:t>Тема: </a:t>
            </a:r>
            <a:r>
              <a:rPr lang="uk-UA" dirty="0" smtClean="0"/>
              <a:t/>
            </a:r>
            <a:br>
              <a:rPr lang="uk-UA" dirty="0" smtClean="0"/>
            </a:br>
            <a:r>
              <a:rPr lang="uk-UA" dirty="0" smtClean="0"/>
              <a:t> </a:t>
            </a:r>
            <a:r>
              <a:rPr lang="uk-UA" b="1" dirty="0" smtClean="0"/>
              <a:t>Представлення результатів соціологічного дослідження </a:t>
            </a:r>
            <a:r>
              <a:rPr lang="ru-RU" dirty="0"/>
              <a:t/>
            </a:r>
            <a:br>
              <a:rPr lang="ru-RU" dirty="0"/>
            </a:br>
            <a:endParaRPr lang="ru-RU" dirty="0"/>
          </a:p>
        </p:txBody>
      </p:sp>
      <p:sp>
        <p:nvSpPr>
          <p:cNvPr id="3" name="Подзаголовок 2"/>
          <p:cNvSpPr>
            <a:spLocks noGrp="1"/>
          </p:cNvSpPr>
          <p:nvPr>
            <p:ph type="subTitle" idx="1"/>
          </p:nvPr>
        </p:nvSpPr>
        <p:spPr>
          <a:xfrm>
            <a:off x="1143000" y="3276600"/>
            <a:ext cx="10058400" cy="3200400"/>
          </a:xfrm>
        </p:spPr>
        <p:txBody>
          <a:bodyPr>
            <a:normAutofit fontScale="70000" lnSpcReduction="20000"/>
          </a:bodyPr>
          <a:lstStyle/>
          <a:p>
            <a:endParaRPr lang="ru-RU" dirty="0" smtClean="0">
              <a:solidFill>
                <a:schemeClr val="tx1"/>
              </a:solidFill>
            </a:endParaRPr>
          </a:p>
          <a:p>
            <a:endParaRPr lang="uk-UA" sz="3600" dirty="0" smtClean="0"/>
          </a:p>
          <a:p>
            <a:r>
              <a:rPr lang="uk-UA" sz="3600" dirty="0" smtClean="0"/>
              <a:t> </a:t>
            </a:r>
          </a:p>
          <a:p>
            <a:r>
              <a:rPr lang="uk-UA" sz="5100" b="1" dirty="0" smtClean="0">
                <a:solidFill>
                  <a:schemeClr val="tx1"/>
                </a:solidFill>
              </a:rPr>
              <a:t>1. Види підсумкових документів дослідження</a:t>
            </a:r>
          </a:p>
          <a:p>
            <a:r>
              <a:rPr lang="uk-UA" sz="5100" b="1" dirty="0" smtClean="0">
                <a:solidFill>
                  <a:schemeClr val="tx1"/>
                </a:solidFill>
              </a:rPr>
              <a:t>2. Звіт з проведеного соціологічного дослідження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buNone/>
            </a:pPr>
            <a:r>
              <a:rPr lang="uk-UA" sz="2800" b="1" dirty="0" smtClean="0"/>
              <a:t>Аналіз інформації, висновки та рекомендації</a:t>
            </a:r>
          </a:p>
          <a:p>
            <a:pPr algn="just"/>
            <a:r>
              <a:rPr lang="uk-UA" sz="2000" b="1" dirty="0" smtClean="0"/>
              <a:t>Емоції автора можуть істотно вплинути на сприйняття аналітичного тексту навіть у тому випадку, коли аналіз обмежується тільки описом числових даних. Часто автори надто емоційно висловлюється, наприклад: </a:t>
            </a:r>
            <a:r>
              <a:rPr lang="uk-UA" sz="2000" u="sng" dirty="0" smtClean="0"/>
              <a:t>«всього лише стільки-то відсотків опитаних підтримують таку позицію!».</a:t>
            </a:r>
            <a:r>
              <a:rPr lang="uk-UA" sz="2000" dirty="0" smtClean="0"/>
              <a:t> Тим самим автор нав'язує читачу думку про незначність підтримки населенням певної позиції. </a:t>
            </a:r>
          </a:p>
          <a:p>
            <a:pPr algn="just"/>
            <a:r>
              <a:rPr lang="uk-UA" sz="2000" b="1" dirty="0" smtClean="0"/>
              <a:t>Щоб емоційні вигукування типу «всього лише» або «дуже велика частина» мали право на існування в тексті звіту, необхідний глибокий аналіз із залученням порівняльних даних інших досліджень, що свідчать про те, що результат останнього опитування дійсно заслуговує емоційного виділення. Інакше автор може написати, наприклад, що «всього лише 20% виборців підтримують опозицію». Проте якщо врахувати при цьому, що в попередніх </a:t>
            </a:r>
          </a:p>
          <a:p>
            <a:pPr algn="just"/>
            <a:r>
              <a:rPr lang="uk-UA" sz="2000" dirty="0" smtClean="0"/>
              <a:t>дослідженнях опозицію підтримували 10%, а партію влади в даний час — 8% (і до того ж, у опозиції загальний індекс довіри вищий, ніж у правлячої партії), то «всього лише» стосовно </a:t>
            </a:r>
            <a:r>
              <a:rPr lang="uk-UA" sz="2000" dirty="0" err="1" smtClean="0"/>
              <a:t>одержанного</a:t>
            </a:r>
            <a:r>
              <a:rPr lang="uk-UA" sz="2000" dirty="0" smtClean="0"/>
              <a:t> результату є абсолютно неадекватною характеристикою. </a:t>
            </a:r>
            <a:endParaRPr lang="uk-UA" sz="20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buNone/>
            </a:pPr>
            <a:r>
              <a:rPr lang="uk-UA" sz="2800" b="1" dirty="0" smtClean="0"/>
              <a:t>Аналіз інформації, висновки та рекомендації</a:t>
            </a:r>
          </a:p>
          <a:p>
            <a:pPr algn="just"/>
            <a:r>
              <a:rPr lang="uk-UA" sz="2000" b="1" dirty="0" smtClean="0"/>
              <a:t>Неприпустимим є коректування соціологічної інформації відповідно до політичних переконань автора або замовника. Нерідко в текстах звітів доводиться стикатися з прагненням автора (іноді навіть не усвідомлюваним їм самим) так подати дані дослідження, щоб незалежно від істинного стану речей високопоставлений або «грошовий» замовник залишився задоволений результатами. </a:t>
            </a:r>
          </a:p>
          <a:p>
            <a:pPr algn="just"/>
            <a:r>
              <a:rPr lang="uk-UA" sz="2000" b="1" dirty="0" smtClean="0"/>
              <a:t>Такі факти спостерігаються при порівняльній оцінці рейтингів політичних діячів і прогнозі результатів виборів. Причому бажання догодити замовнику або особі, що перебуває при владі, об'єктивно їм же і завдає збитку, </a:t>
            </a:r>
            <a:r>
              <a:rPr lang="uk-UA" sz="2000" b="1" dirty="0" err="1" smtClean="0"/>
              <a:t>дезорієнтуючи</a:t>
            </a:r>
            <a:r>
              <a:rPr lang="uk-UA" sz="2000" b="1" dirty="0" smtClean="0"/>
              <a:t> в оцінці реального положення справ.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buNone/>
            </a:pPr>
            <a:r>
              <a:rPr lang="uk-UA" sz="2800" b="1" dirty="0" smtClean="0"/>
              <a:t>Аналіз інформації, висновки та рекомендації</a:t>
            </a:r>
          </a:p>
          <a:p>
            <a:pPr algn="just"/>
            <a:r>
              <a:rPr lang="uk-UA" sz="1800" b="1" dirty="0" smtClean="0"/>
              <a:t>Автор звіту, формулюючи висновки і рекомендації на основі аналізу результатів опиту громадської думки повинен уникати імперативних думок, що мають безумовну директивну спрямованість. </a:t>
            </a:r>
          </a:p>
          <a:p>
            <a:pPr algn="just"/>
            <a:r>
              <a:rPr lang="uk-UA" sz="1800" b="1" dirty="0" smtClean="0"/>
              <a:t>Йдеться про такі рекомендації, в яких містяться обов'язкові вимоги змінити ті або інші соціальні умови, ухвалити конкретні політичні, економічні або правові рішення. І хоча нерідко саме цього від нього чекає замовник, соціолог повинен віддавати собі звіт у тому, що такого роду рекомендації можливі тільки на основі соціального експерименту, який здатний знайти можливі наслідки тих або інших соціальних рішень і дій. Всі інші методи соціологічного дослідження, у тому числі і опитування, дозволяють лише адекватно описати і пояснити соціальну ситуацію, з тим щоб на основі правильного розуміння цієї ситуації практичні працівники (політики, менеджери, бізнесмени і т.п.) могли самостійно ухвалювати рішення. </a:t>
            </a:r>
          </a:p>
          <a:p>
            <a:pPr algn="just"/>
            <a:r>
              <a:rPr lang="uk-UA" sz="1800" b="1" dirty="0" smtClean="0"/>
              <a:t>Наприклад, знайшовши факт незадоволеності більшості працівників розміром заробітної платні і навіть показавши зв'язок рівня незадоволеності з відношенням до роботи, соціолог не може, виходячи з цього, рекомендувати адміністрації підвищити заробітну платню до такого розміру, який задовольняв би більшість працівників. </a:t>
            </a:r>
            <a:r>
              <a:rPr lang="uk-UA" sz="1800" b="1" u="sng" dirty="0" smtClean="0"/>
              <a:t>Його задача полягає в тому, щоб у висновках привернути увагу адміністрації до одного з можливих джерел недосить ефективної роботи персоналу</a:t>
            </a:r>
            <a:r>
              <a:rPr lang="uk-UA" sz="1800" b="1" dirty="0" smtClean="0"/>
              <a:t> (по можливості визначити величину збитку і рекомендувати замовнику зіставити величину даного збитку з тими витратами, які будуть неминучі при підвищенні заробітної платні).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r>
              <a:rPr lang="uk-UA" sz="2000" b="1" dirty="0" smtClean="0"/>
              <a:t>Зрозуміло, соціолог у висновках може представити і свій (гіпотетичний) прогноз розвитку ситуації у разі ухвалення тих або інших рішень, але при цьому він не повинен ухвалювати рішення за замовника, формулюючи рекомендації в директивній формі. </a:t>
            </a:r>
          </a:p>
          <a:p>
            <a:pPr algn="just"/>
            <a:r>
              <a:rPr lang="uk-UA" sz="2000" dirty="0" smtClean="0"/>
              <a:t>Узагальнюючи вищесказане, основні вимоги до аналізу інформації, висновків і рекомендацій, представлених в звіті, можна сформулювати таким чином. </a:t>
            </a:r>
          </a:p>
          <a:p>
            <a:pPr algn="just"/>
            <a:r>
              <a:rPr lang="uk-UA" sz="2000" b="1" dirty="0" smtClean="0"/>
              <a:t>1) Висновки і рекомендації повинні бути засновані перш за все на аналізі інформації, одержаної в дослідженні; при цьому повинні бути виключені думки, що спираються винятково на здоровий глузд, житейський досвід, емоційні оцінки і ідеологічні переваги. </a:t>
            </a:r>
          </a:p>
          <a:p>
            <a:pPr algn="just"/>
            <a:r>
              <a:rPr lang="uk-UA" sz="2000" b="1" dirty="0" smtClean="0"/>
              <a:t>2) При підготовці </a:t>
            </a:r>
            <a:r>
              <a:rPr lang="uk-UA" sz="2000" b="1" dirty="0" err="1" smtClean="0"/>
              <a:t>резюмуючої</a:t>
            </a:r>
            <a:r>
              <a:rPr lang="uk-UA" sz="2000" b="1" dirty="0" smtClean="0"/>
              <a:t> частини звіту у жодному випадку не можна виходити з того, чи будуть висновки і рекомендації приємні або неприємні замовнику, оскільки його об'єктивний інтерес пов'язаний виключно з відповідністю соціологічної інформації реальному стану речей. </a:t>
            </a:r>
          </a:p>
          <a:p>
            <a:pPr algn="just"/>
            <a:r>
              <a:rPr lang="uk-UA" sz="2000" b="1" dirty="0" smtClean="0"/>
              <a:t>3) Рекомендації не повинні бути представлені в директивній формі як однозначні рішення, що вимагають від замовника обов'язкових дій. Рекомендації соціолога можуть виконувати пояснювальну і (частково) прогностичну функції, залишаючи сферу практичних соціальних рішень практикам (політикам, адміністраторам і т.п.), що, власне, і є їх професійною діяльністю.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125200" cy="5638800"/>
          </a:xfrm>
        </p:spPr>
        <p:txBody>
          <a:bodyPr>
            <a:noAutofit/>
          </a:bodyPr>
          <a:lstStyle/>
          <a:p>
            <a:r>
              <a:rPr lang="uk-UA" sz="2000" b="1" dirty="0" smtClean="0"/>
              <a:t>4. Основна частина </a:t>
            </a:r>
          </a:p>
          <a:p>
            <a:pPr algn="just"/>
            <a:r>
              <a:rPr lang="uk-UA" sz="1900" dirty="0" smtClean="0"/>
              <a:t>Композиція основної частини звіту включає численні фрагменти, кожний з яких є освітленням певного результату. Композицію кожного фрагмента краще всього будувати таким чином: </a:t>
            </a:r>
          </a:p>
          <a:p>
            <a:pPr algn="just"/>
            <a:r>
              <a:rPr lang="uk-UA" sz="1900" dirty="0" smtClean="0"/>
              <a:t>1) основна теза — висновок, одержаний на основі результату перевірки гіпотези чи певний блок питань в анкеті або іншому інструментарії, </a:t>
            </a:r>
          </a:p>
          <a:p>
            <a:pPr algn="just"/>
            <a:r>
              <a:rPr lang="uk-UA" sz="1900" dirty="0" smtClean="0"/>
              <a:t>2) таблиця чи візуальне зображення, що ілюструє зв'язок між показниками, </a:t>
            </a:r>
          </a:p>
          <a:p>
            <a:pPr algn="just"/>
            <a:r>
              <a:rPr lang="uk-UA" sz="1900" dirty="0" smtClean="0"/>
              <a:t>3) додаткові коментарі до таблиці, що дозволяють читачу звернути увагу на різні особливості, підтверджуючі і доповнюючи основну тезу-висновок. </a:t>
            </a:r>
          </a:p>
          <a:p>
            <a:pPr algn="just"/>
            <a:r>
              <a:rPr lang="uk-UA" sz="1900" dirty="0" smtClean="0"/>
              <a:t>Краще, якщо дослідники кожний з фрагментів забезпечують відповідним підзаголовком. Це допомагає як самому автору звіту не відволікатися від основної суті викладу, послідовно і цілеспрямовано освітлюючи одержані результати, так і читачу орієнтуватися в структурі потоку інформації. </a:t>
            </a:r>
          </a:p>
          <a:p>
            <a:pPr algn="just"/>
            <a:r>
              <a:rPr lang="uk-UA" sz="1900" dirty="0" smtClean="0"/>
              <a:t>Текстова частина фрагментів не повинна бути великою за об'ємом. Дослідник повинен прагнути писати простою лаконічною мовою. Головним елементом змістовної частини звіту є аналітичні таблиці і графічні зображення. Фактично саме вони містять всю повноту інформації (текст лише дозволяє звернути увагу на основний висновок, а також допомагає замовнику переконатися, що він «правильно прочитав» і зрозумів таблицю. Тому до оформлення таблиць і графіків соціолог повинен відноситись особливо уважно. </a:t>
            </a:r>
            <a:endParaRPr lang="uk-UA" sz="19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430000" cy="5638800"/>
          </a:xfrm>
        </p:spPr>
        <p:txBody>
          <a:bodyPr>
            <a:noAutofit/>
          </a:bodyPr>
          <a:lstStyle/>
          <a:p>
            <a:pPr algn="just"/>
            <a:r>
              <a:rPr lang="uk-UA" sz="2400" b="1" dirty="0" smtClean="0"/>
              <a:t>Оформлення таблиць у підсумкових документах дослідження. </a:t>
            </a:r>
          </a:p>
          <a:p>
            <a:pPr algn="just"/>
            <a:r>
              <a:rPr lang="uk-UA" sz="2000" dirty="0" smtClean="0"/>
              <a:t>Помилки в оформленні таблиць нерідко припускаються і професійні соціологи. Відбувається це, як правило, в результаті елементарної недбалості, коли соціолог спрощує свою задачу при підготовці таблиць (не поміщає в таблиці підсумкових рядків або колонок; не вказує розмірність шкал в тих випадках, коли дані наводяться в балах або коефіцієнтах зв'язку і т.п.) </a:t>
            </a:r>
          </a:p>
          <a:p>
            <a:pPr algn="just"/>
            <a:r>
              <a:rPr lang="uk-UA" sz="2000" dirty="0" smtClean="0"/>
              <a:t>Що стосується недосвідчених соціологів, то разом з вказаними вище, вони часто припускаються і серйозніших помилок: </a:t>
            </a:r>
            <a:r>
              <a:rPr lang="uk-UA" sz="2000" b="1" dirty="0" smtClean="0"/>
              <a:t>1) неправильно формулюють назву таблиці (а іноді і зовсім залишають таблиці без назви); 2) не вказують, в яких одиницях вимірювання наводяться дані (бал, відсоток, натуральна величина ознаки); 3) користуються в одній і тій же таблиці різними ступенями округлення (до сотих, до десятих або до цілих чисел) і т.д.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430000" cy="5638800"/>
          </a:xfrm>
        </p:spPr>
        <p:txBody>
          <a:bodyPr>
            <a:noAutofit/>
          </a:bodyPr>
          <a:lstStyle/>
          <a:p>
            <a:pPr algn="just"/>
            <a:r>
              <a:rPr lang="uk-UA" sz="1600" b="1" dirty="0" smtClean="0"/>
              <a:t>Оформлення таблиць у підсумкових документах дослідження. </a:t>
            </a:r>
          </a:p>
          <a:p>
            <a:pPr algn="just"/>
            <a:r>
              <a:rPr lang="uk-UA" sz="2000" dirty="0" smtClean="0"/>
              <a:t>Усунення цих помилок, за винятком неправильного найменування таблиці, не вимагає від автора соціологічного тексту більшого, ніж «здоровий педантизм», необхідний для грамотного оформлення будь-якого наукового тексту, що містить числову інформацію. А ось формулювання назви таблиці — справа творча, оскільки в самій назві вже може бути закладений результат перевірки авторської гіпотези. Тому </a:t>
            </a:r>
            <a:r>
              <a:rPr lang="uk-UA" sz="2000" b="1" dirty="0" smtClean="0"/>
              <a:t>слід вкрай обережно користуватися в таблицях такими словами, як «вплив», «взаємозв'язок» і т.п., що мають цілком певний аналітичний сенс. </a:t>
            </a:r>
            <a:r>
              <a:rPr lang="uk-UA" sz="2000" dirty="0" smtClean="0"/>
              <a:t>Тоді в назвах двовимірних таблиць не з'являться такі недоречні формулювання, як, скажімо, «взаємозв'язок віку і політичних орієнтацій» або «вплив задоволеності життям на відношення до економічних реформ». У першому випадку помилковість формулювання обумовлена неправомірним «обертанням» одностороннього зв'язку об'єктивної (вік) і суб'єктивної (орієнтації) ознак. А в другому випадку взаємозв'язок двох суб'єктивних ознак неправомірно тлумачиться як вплив однієї ознаки на іншу. </a:t>
            </a:r>
          </a:p>
          <a:p>
            <a:pPr algn="just"/>
            <a:r>
              <a:rPr lang="uk-UA" sz="2000" dirty="0" smtClean="0"/>
              <a:t>Оскільки в більшості випадків двовимірні таблиці в звітах приводяться як форма опису результатів дослідження, а основне аналітичне навантаження несуть тривимірні таблиці і дані багатовимірного аналізу, то </a:t>
            </a:r>
            <a:r>
              <a:rPr lang="uk-UA" sz="2000" b="1" dirty="0" smtClean="0"/>
              <a:t>найпростішим способом уникнути грубих помилок при найменуванні таблиць є використання наступного формулювання: «Розподіл по ознаці А відповідей на питання «Б» чи навпаки.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430000" cy="5638800"/>
          </a:xfrm>
        </p:spPr>
        <p:txBody>
          <a:bodyPr>
            <a:noAutofit/>
          </a:bodyPr>
          <a:lstStyle/>
          <a:p>
            <a:r>
              <a:rPr lang="uk-UA" sz="1600" b="1" dirty="0" smtClean="0"/>
              <a:t>Оформлення таблиць у підсумкових документах дослідження. </a:t>
            </a:r>
          </a:p>
          <a:p>
            <a:pPr algn="r">
              <a:buNone/>
            </a:pPr>
            <a:r>
              <a:rPr lang="uk-UA" sz="1600" dirty="0" smtClean="0"/>
              <a:t>Таблиця 1.</a:t>
            </a:r>
          </a:p>
          <a:p>
            <a:pPr algn="ctr">
              <a:buNone/>
            </a:pPr>
            <a:r>
              <a:rPr lang="ru-RU" sz="1600" b="1" dirty="0" err="1" smtClean="0"/>
              <a:t>Представленість</a:t>
            </a:r>
            <a:r>
              <a:rPr lang="ru-RU" sz="1600" b="1" dirty="0" smtClean="0"/>
              <a:t> </a:t>
            </a:r>
            <a:r>
              <a:rPr lang="ru-RU" sz="1600" b="1" dirty="0" err="1" smtClean="0"/>
              <a:t>релевантних</a:t>
            </a:r>
            <a:r>
              <a:rPr lang="ru-RU" sz="1600" b="1" dirty="0" smtClean="0"/>
              <a:t> </a:t>
            </a:r>
            <a:r>
              <a:rPr lang="ru-RU" sz="1600" b="1" dirty="0" err="1" smtClean="0"/>
              <a:t>політичних</a:t>
            </a:r>
            <a:r>
              <a:rPr lang="ru-RU" sz="1600" b="1" dirty="0" smtClean="0"/>
              <a:t> </a:t>
            </a:r>
            <a:r>
              <a:rPr lang="ru-RU" sz="1600" b="1" dirty="0" err="1" smtClean="0"/>
              <a:t>партій</a:t>
            </a:r>
            <a:r>
              <a:rPr lang="ru-RU" sz="1600" b="1" dirty="0" smtClean="0"/>
              <a:t> у </a:t>
            </a:r>
            <a:r>
              <a:rPr lang="ru-RU" sz="1600" b="1" dirty="0" err="1" smtClean="0"/>
              <a:t>соціальних</a:t>
            </a:r>
            <a:endParaRPr lang="ru-RU" sz="1600" b="1" dirty="0" smtClean="0"/>
          </a:p>
          <a:p>
            <a:pPr algn="ctr">
              <a:buNone/>
            </a:pPr>
            <a:r>
              <a:rPr lang="uk-UA" sz="1600" b="1" dirty="0" smtClean="0"/>
              <a:t>мережах</a:t>
            </a:r>
          </a:p>
        </p:txBody>
      </p:sp>
      <p:graphicFrame>
        <p:nvGraphicFramePr>
          <p:cNvPr id="6" name="Таблица 5"/>
          <p:cNvGraphicFramePr>
            <a:graphicFrameLocks noGrp="1"/>
          </p:cNvGraphicFramePr>
          <p:nvPr/>
        </p:nvGraphicFramePr>
        <p:xfrm>
          <a:off x="609600" y="2209800"/>
          <a:ext cx="10566402" cy="3855693"/>
        </p:xfrm>
        <a:graphic>
          <a:graphicData uri="http://schemas.openxmlformats.org/drawingml/2006/table">
            <a:tbl>
              <a:tblPr firstRow="1" bandRow="1">
                <a:tableStyleId>{00A15C55-8517-42AA-B614-E9B94910E393}</a:tableStyleId>
              </a:tblPr>
              <a:tblGrid>
                <a:gridCol w="1066800"/>
                <a:gridCol w="2455334"/>
                <a:gridCol w="1761067"/>
                <a:gridCol w="1761067"/>
                <a:gridCol w="1761067"/>
                <a:gridCol w="1761067"/>
              </a:tblGrid>
              <a:tr h="462388">
                <a:tc>
                  <a:txBody>
                    <a:bodyPr/>
                    <a:lstStyle/>
                    <a:p>
                      <a:r>
                        <a:rPr lang="uk-UA" sz="1400" baseline="0" dirty="0" smtClean="0">
                          <a:latin typeface="TimesNewRomanPSMT"/>
                        </a:rPr>
                        <a:t>№</a:t>
                      </a:r>
                      <a:endParaRPr lang="uk-UA" sz="1400" dirty="0"/>
                    </a:p>
                  </a:txBody>
                  <a:tcPr/>
                </a:tc>
                <a:tc>
                  <a:txBody>
                    <a:bodyPr/>
                    <a:lstStyle/>
                    <a:p>
                      <a:r>
                        <a:rPr lang="uk-UA" sz="1400" baseline="0" dirty="0" smtClean="0">
                          <a:latin typeface="TimesNewRomanPSMT"/>
                        </a:rPr>
                        <a:t>№ Політична партія</a:t>
                      </a:r>
                      <a:endParaRPr lang="uk-UA" sz="1400" dirty="0"/>
                    </a:p>
                  </a:txBody>
                  <a:tcPr/>
                </a:tc>
                <a:tc>
                  <a:txBody>
                    <a:bodyPr/>
                    <a:lstStyle/>
                    <a:p>
                      <a:r>
                        <a:rPr lang="en-US" sz="1400" baseline="0" dirty="0" err="1" smtClean="0">
                          <a:latin typeface="TimesNewRomanPSMT"/>
                        </a:rPr>
                        <a:t>vkontakte</a:t>
                      </a:r>
                      <a:endParaRPr lang="uk-UA" sz="1400" dirty="0"/>
                    </a:p>
                  </a:txBody>
                  <a:tcPr/>
                </a:tc>
                <a:tc>
                  <a:txBody>
                    <a:bodyPr/>
                    <a:lstStyle/>
                    <a:p>
                      <a:r>
                        <a:rPr lang="en-US" sz="1400" baseline="0" dirty="0" err="1" smtClean="0">
                          <a:latin typeface="TimesNewRomanPSMT"/>
                        </a:rPr>
                        <a:t>Facebook</a:t>
                      </a:r>
                      <a:endParaRPr lang="uk-UA" sz="1400" dirty="0"/>
                    </a:p>
                  </a:txBody>
                  <a:tcPr/>
                </a:tc>
                <a:tc>
                  <a:txBody>
                    <a:bodyPr/>
                    <a:lstStyle/>
                    <a:p>
                      <a:r>
                        <a:rPr lang="en-US" sz="1400" baseline="0" dirty="0" smtClean="0">
                          <a:latin typeface="TimesNewRomanPSMT"/>
                        </a:rPr>
                        <a:t>Twitter</a:t>
                      </a:r>
                      <a:endParaRPr lang="uk-UA" sz="1400" dirty="0"/>
                    </a:p>
                  </a:txBody>
                  <a:tcPr/>
                </a:tc>
                <a:tc>
                  <a:txBody>
                    <a:bodyPr/>
                    <a:lstStyle/>
                    <a:p>
                      <a:r>
                        <a:rPr lang="en-US" sz="1400" baseline="0" dirty="0" err="1" smtClean="0">
                          <a:latin typeface="TimesNewRomanPSMT"/>
                        </a:rPr>
                        <a:t>odnoklassniki</a:t>
                      </a:r>
                      <a:endParaRPr lang="uk-UA" sz="1400" dirty="0"/>
                    </a:p>
                  </a:txBody>
                  <a:tcPr/>
                </a:tc>
              </a:tr>
              <a:tr h="807693">
                <a:tc>
                  <a:txBody>
                    <a:bodyPr/>
                    <a:lstStyle/>
                    <a:p>
                      <a:r>
                        <a:rPr lang="uk-UA" sz="1400" dirty="0" smtClean="0"/>
                        <a:t>1</a:t>
                      </a:r>
                      <a:endParaRPr lang="uk-UA"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400" kern="1200" baseline="0" dirty="0" smtClean="0">
                          <a:solidFill>
                            <a:schemeClr val="dk1"/>
                          </a:solidFill>
                          <a:latin typeface="+mn-lt"/>
                          <a:ea typeface="+mn-ea"/>
                          <a:cs typeface="+mn-cs"/>
                        </a:rPr>
                        <a:t>Партія регіонів</a:t>
                      </a:r>
                      <a:endParaRPr lang="uk-UA" sz="1400" dirty="0" smtClean="0"/>
                    </a:p>
                    <a:p>
                      <a:endParaRPr lang="uk-UA" sz="1400" dirty="0"/>
                    </a:p>
                  </a:txBody>
                  <a:tcPr/>
                </a:tc>
                <a:tc>
                  <a:txBody>
                    <a:bodyPr/>
                    <a:lstStyle/>
                    <a:p>
                      <a:r>
                        <a:rPr lang="uk-UA" sz="1400" baseline="0" dirty="0" smtClean="0">
                          <a:latin typeface="TimesNewRomanPSMT"/>
                        </a:rPr>
                        <a:t>2018 </a:t>
                      </a:r>
                      <a:endParaRPr lang="uk-UA" sz="1400" dirty="0"/>
                    </a:p>
                  </a:txBody>
                  <a:tcPr/>
                </a:tc>
                <a:tc>
                  <a:txBody>
                    <a:bodyPr/>
                    <a:lstStyle/>
                    <a:p>
                      <a:r>
                        <a:rPr lang="uk-UA" sz="1400" baseline="0" dirty="0" smtClean="0">
                          <a:latin typeface="TimesNewRomanPSMT"/>
                        </a:rPr>
                        <a:t>7596 </a:t>
                      </a:r>
                      <a:endParaRPr lang="uk-UA" sz="1400" dirty="0"/>
                    </a:p>
                  </a:txBody>
                  <a:tcPr/>
                </a:tc>
                <a:tc>
                  <a:txBody>
                    <a:bodyPr/>
                    <a:lstStyle/>
                    <a:p>
                      <a:r>
                        <a:rPr lang="uk-UA" sz="1400" baseline="0" dirty="0" smtClean="0">
                          <a:latin typeface="TimesNewRomanPSMT"/>
                        </a:rPr>
                        <a:t>248 </a:t>
                      </a:r>
                      <a:endParaRPr lang="uk-UA" sz="1400" dirty="0"/>
                    </a:p>
                  </a:txBody>
                  <a:tcPr/>
                </a:tc>
                <a:tc>
                  <a:txBody>
                    <a:bodyPr/>
                    <a:lstStyle/>
                    <a:p>
                      <a:r>
                        <a:rPr lang="uk-UA" sz="1400" baseline="0" dirty="0" smtClean="0">
                          <a:latin typeface="TimesNewRomanPSMT"/>
                        </a:rPr>
                        <a:t>1293</a:t>
                      </a:r>
                      <a:endParaRPr lang="uk-UA" sz="1400" dirty="0"/>
                    </a:p>
                  </a:txBody>
                  <a:tcPr/>
                </a:tc>
              </a:tr>
              <a:tr h="807693">
                <a:tc>
                  <a:txBody>
                    <a:bodyPr/>
                    <a:lstStyle/>
                    <a:p>
                      <a:r>
                        <a:rPr lang="uk-UA" sz="1400" dirty="0" smtClean="0"/>
                        <a:t>2</a:t>
                      </a:r>
                      <a:endParaRPr lang="uk-UA" sz="1400" dirty="0"/>
                    </a:p>
                  </a:txBody>
                  <a:tcPr/>
                </a:tc>
                <a:tc>
                  <a:txBody>
                    <a:bodyPr/>
                    <a:lstStyle/>
                    <a:p>
                      <a:r>
                        <a:rPr lang="uk-UA" sz="1400" kern="1200" baseline="0" dirty="0" smtClean="0">
                          <a:solidFill>
                            <a:schemeClr val="dk1"/>
                          </a:solidFill>
                          <a:latin typeface="+mn-lt"/>
                          <a:ea typeface="+mn-ea"/>
                          <a:cs typeface="+mn-cs"/>
                        </a:rPr>
                        <a:t>ВО «Батьківщина»</a:t>
                      </a:r>
                      <a:endParaRPr lang="uk-UA" sz="1400" dirty="0"/>
                    </a:p>
                  </a:txBody>
                  <a:tcPr/>
                </a:tc>
                <a:tc>
                  <a:txBody>
                    <a:bodyPr/>
                    <a:lstStyle/>
                    <a:p>
                      <a:r>
                        <a:rPr lang="uk-UA" sz="1400" baseline="0" dirty="0" smtClean="0">
                          <a:latin typeface="TimesNewRomanPSMT"/>
                        </a:rPr>
                        <a:t>3356 </a:t>
                      </a:r>
                      <a:endParaRPr lang="uk-UA" sz="1400" dirty="0"/>
                    </a:p>
                  </a:txBody>
                  <a:tcPr/>
                </a:tc>
                <a:tc>
                  <a:txBody>
                    <a:bodyPr/>
                    <a:lstStyle/>
                    <a:p>
                      <a:r>
                        <a:rPr lang="uk-UA" sz="1400" baseline="0" dirty="0" smtClean="0">
                          <a:latin typeface="TimesNewRomanPSMT"/>
                        </a:rPr>
                        <a:t> 19118 </a:t>
                      </a:r>
                      <a:endParaRPr lang="uk-UA" sz="1400" dirty="0"/>
                    </a:p>
                  </a:txBody>
                  <a:tcPr/>
                </a:tc>
                <a:tc>
                  <a:txBody>
                    <a:bodyPr/>
                    <a:lstStyle/>
                    <a:p>
                      <a:r>
                        <a:rPr lang="uk-UA" sz="1400" baseline="0" dirty="0" smtClean="0">
                          <a:latin typeface="TimesNewRomanPSMT"/>
                        </a:rPr>
                        <a:t>821</a:t>
                      </a:r>
                      <a:endParaRPr lang="uk-UA" sz="1400" dirty="0"/>
                    </a:p>
                  </a:txBody>
                  <a:tcPr/>
                </a:tc>
                <a:tc>
                  <a:txBody>
                    <a:bodyPr/>
                    <a:lstStyle/>
                    <a:p>
                      <a:r>
                        <a:rPr lang="uk-UA" sz="1400" dirty="0" smtClean="0"/>
                        <a:t>-</a:t>
                      </a:r>
                      <a:endParaRPr lang="uk-UA" sz="1400" dirty="0"/>
                    </a:p>
                  </a:txBody>
                  <a:tcPr/>
                </a:tc>
              </a:tr>
              <a:tr h="970226">
                <a:tc>
                  <a:txBody>
                    <a:bodyPr/>
                    <a:lstStyle/>
                    <a:p>
                      <a:r>
                        <a:rPr lang="uk-UA" sz="1400" dirty="0" smtClean="0"/>
                        <a:t>3</a:t>
                      </a:r>
                      <a:endParaRPr lang="uk-UA" sz="1400" dirty="0"/>
                    </a:p>
                  </a:txBody>
                  <a:tcPr/>
                </a:tc>
                <a:tc>
                  <a:txBody>
                    <a:bodyPr/>
                    <a:lstStyle/>
                    <a:p>
                      <a:r>
                        <a:rPr lang="uk-UA" sz="1400" kern="1200" baseline="0" dirty="0" smtClean="0">
                          <a:solidFill>
                            <a:schemeClr val="dk1"/>
                          </a:solidFill>
                          <a:latin typeface="+mn-lt"/>
                          <a:ea typeface="+mn-ea"/>
                          <a:cs typeface="+mn-cs"/>
                        </a:rPr>
                        <a:t>Політична партія</a:t>
                      </a:r>
                    </a:p>
                    <a:p>
                      <a:r>
                        <a:rPr lang="uk-UA" sz="1400" kern="1200" baseline="0" dirty="0" smtClean="0">
                          <a:solidFill>
                            <a:schemeClr val="dk1"/>
                          </a:solidFill>
                          <a:latin typeface="+mn-lt"/>
                          <a:ea typeface="+mn-ea"/>
                          <a:cs typeface="+mn-cs"/>
                        </a:rPr>
                        <a:t>«УДАР Віталія</a:t>
                      </a:r>
                    </a:p>
                    <a:p>
                      <a:r>
                        <a:rPr lang="uk-UA" sz="1400" kern="1200" baseline="0" dirty="0" smtClean="0">
                          <a:solidFill>
                            <a:schemeClr val="dk1"/>
                          </a:solidFill>
                          <a:latin typeface="+mn-lt"/>
                          <a:ea typeface="+mn-ea"/>
                          <a:cs typeface="+mn-cs"/>
                        </a:rPr>
                        <a:t>Кличка»</a:t>
                      </a:r>
                      <a:endParaRPr lang="uk-UA" sz="1400" dirty="0"/>
                    </a:p>
                  </a:txBody>
                  <a:tcPr/>
                </a:tc>
                <a:tc>
                  <a:txBody>
                    <a:bodyPr/>
                    <a:lstStyle/>
                    <a:p>
                      <a:r>
                        <a:rPr lang="uk-UA" sz="1400" dirty="0" smtClean="0"/>
                        <a:t>-</a:t>
                      </a:r>
                      <a:endParaRPr lang="uk-UA" sz="1400" dirty="0"/>
                    </a:p>
                  </a:txBody>
                  <a:tcPr/>
                </a:tc>
                <a:tc>
                  <a:txBody>
                    <a:bodyPr/>
                    <a:lstStyle/>
                    <a:p>
                      <a:r>
                        <a:rPr lang="uk-UA" sz="1400" kern="1200" baseline="0" dirty="0" smtClean="0">
                          <a:solidFill>
                            <a:schemeClr val="dk1"/>
                          </a:solidFill>
                          <a:latin typeface="+mn-lt"/>
                          <a:ea typeface="+mn-ea"/>
                          <a:cs typeface="+mn-cs"/>
                        </a:rPr>
                        <a:t>4790</a:t>
                      </a:r>
                      <a:endParaRPr lang="uk-UA" sz="1400" dirty="0"/>
                    </a:p>
                  </a:txBody>
                  <a:tcPr/>
                </a:tc>
                <a:tc>
                  <a:txBody>
                    <a:bodyPr/>
                    <a:lstStyle/>
                    <a:p>
                      <a:r>
                        <a:rPr lang="uk-UA" sz="1400" dirty="0" smtClean="0"/>
                        <a:t>-</a:t>
                      </a:r>
                      <a:endParaRPr lang="uk-UA" sz="1400" dirty="0"/>
                    </a:p>
                  </a:txBody>
                  <a:tcPr/>
                </a:tc>
                <a:tc>
                  <a:txBody>
                    <a:bodyPr/>
                    <a:lstStyle/>
                    <a:p>
                      <a:r>
                        <a:rPr lang="uk-UA" sz="1400" dirty="0" smtClean="0"/>
                        <a:t>-</a:t>
                      </a:r>
                      <a:endParaRPr lang="uk-UA" sz="1400" dirty="0"/>
                    </a:p>
                  </a:txBody>
                  <a:tcPr/>
                </a:tc>
              </a:tr>
              <a:tr h="807693">
                <a:tc>
                  <a:txBody>
                    <a:bodyPr/>
                    <a:lstStyle/>
                    <a:p>
                      <a:r>
                        <a:rPr lang="uk-UA" sz="1400" dirty="0" smtClean="0"/>
                        <a:t>4</a:t>
                      </a:r>
                      <a:endParaRPr lang="uk-UA" sz="1400" dirty="0"/>
                    </a:p>
                  </a:txBody>
                  <a:tcPr/>
                </a:tc>
                <a:tc>
                  <a:txBody>
                    <a:bodyPr/>
                    <a:lstStyle/>
                    <a:p>
                      <a:r>
                        <a:rPr lang="uk-UA" sz="1400" kern="1200" baseline="0" dirty="0" smtClean="0">
                          <a:solidFill>
                            <a:schemeClr val="dk1"/>
                          </a:solidFill>
                          <a:latin typeface="+mn-lt"/>
                          <a:ea typeface="+mn-ea"/>
                          <a:cs typeface="+mn-cs"/>
                        </a:rPr>
                        <a:t>ВО «Свобода»</a:t>
                      </a:r>
                      <a:endParaRPr lang="uk-UA" sz="1400" dirty="0"/>
                    </a:p>
                  </a:txBody>
                  <a:tcPr/>
                </a:tc>
                <a:tc>
                  <a:txBody>
                    <a:bodyPr/>
                    <a:lstStyle/>
                    <a:p>
                      <a:r>
                        <a:rPr lang="uk-UA" sz="1400" baseline="0" dirty="0" smtClean="0">
                          <a:latin typeface="TimesNewRomanPSMT"/>
                        </a:rPr>
                        <a:t>15610</a:t>
                      </a:r>
                      <a:endParaRPr lang="uk-UA" sz="1400" dirty="0"/>
                    </a:p>
                  </a:txBody>
                  <a:tcPr/>
                </a:tc>
                <a:tc>
                  <a:txBody>
                    <a:bodyPr/>
                    <a:lstStyle/>
                    <a:p>
                      <a:r>
                        <a:rPr lang="uk-UA" sz="1400" baseline="0" dirty="0" smtClean="0">
                          <a:latin typeface="TimesNewRomanPSMT"/>
                        </a:rPr>
                        <a:t>12128 </a:t>
                      </a:r>
                      <a:endParaRPr lang="uk-UA" sz="1400" dirty="0"/>
                    </a:p>
                  </a:txBody>
                  <a:tcPr/>
                </a:tc>
                <a:tc>
                  <a:txBody>
                    <a:bodyPr/>
                    <a:lstStyle/>
                    <a:p>
                      <a:r>
                        <a:rPr lang="uk-UA" sz="1400" baseline="0" dirty="0" smtClean="0">
                          <a:latin typeface="TimesNewRomanPSMT"/>
                        </a:rPr>
                        <a:t>3503</a:t>
                      </a:r>
                      <a:endParaRPr lang="uk-UA" sz="1400" dirty="0"/>
                    </a:p>
                  </a:txBody>
                  <a:tcPr/>
                </a:tc>
                <a:tc>
                  <a:txBody>
                    <a:bodyPr/>
                    <a:lstStyle/>
                    <a:p>
                      <a:r>
                        <a:rPr lang="uk-UA" sz="1400" dirty="0" smtClean="0"/>
                        <a:t>-</a:t>
                      </a:r>
                      <a:endParaRPr lang="uk-UA" sz="1400" dirty="0"/>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graphicFrame>
        <p:nvGraphicFramePr>
          <p:cNvPr id="4" name="Диаграмма 3"/>
          <p:cNvGraphicFramePr/>
          <p:nvPr/>
        </p:nvGraphicFramePr>
        <p:xfrm>
          <a:off x="838200" y="1143000"/>
          <a:ext cx="102870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9217" name="Rectangle 1"/>
          <p:cNvSpPr>
            <a:spLocks noChangeArrowheads="1"/>
          </p:cNvSpPr>
          <p:nvPr/>
        </p:nvSpPr>
        <p:spPr bwMode="auto">
          <a:xfrm>
            <a:off x="1524000" y="5782390"/>
            <a:ext cx="93726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 6: Модель керівництва у чоловіків та жінок</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371600"/>
            <a:ext cx="11277600" cy="4191000"/>
          </a:xfrm>
        </p:spPr>
        <p:txBody>
          <a:bodyPr>
            <a:noAutofit/>
          </a:bodyPr>
          <a:lstStyle/>
          <a:p>
            <a:pPr algn="just"/>
            <a:r>
              <a:rPr lang="uk-UA" sz="2000" b="1" dirty="0" smtClean="0"/>
              <a:t>5. Дані одновимірних розподілів </a:t>
            </a:r>
          </a:p>
          <a:p>
            <a:pPr algn="just"/>
            <a:r>
              <a:rPr lang="uk-UA" sz="2000" dirty="0" smtClean="0"/>
              <a:t>Далі читачу доцільно представити таблиці одновимірних розподілів з усіх питань анкети (у тому порядку і з тими повними формулюваннями питань і відповідей, в яких вони пред'являлися респондентам). </a:t>
            </a:r>
          </a:p>
          <a:p>
            <a:pPr algn="just"/>
            <a:r>
              <a:rPr lang="uk-UA" sz="2000" dirty="0" smtClean="0"/>
              <a:t>«</a:t>
            </a:r>
            <a:r>
              <a:rPr lang="uk-UA" sz="2000" dirty="0" err="1" smtClean="0"/>
              <a:t>Одномірки</a:t>
            </a:r>
            <a:r>
              <a:rPr lang="uk-UA" sz="2000" dirty="0" smtClean="0"/>
              <a:t>», по-перше, дозволяють читачу ознайомитися з анкетою, на питання якої відповідали респонденти (її загальною композицією, порядком проходження питань, повними формулюваннями питань і відповідей); по-друге, одержати уявлення про всі основні дані. Коли замовник читатиме основну аналітичну частину звіту, він завжди, у разі потреби, може звернутися до «базових» даних, представлених в «</a:t>
            </a:r>
            <a:r>
              <a:rPr lang="uk-UA" sz="2000" dirty="0" err="1" smtClean="0"/>
              <a:t>одномірках</a:t>
            </a:r>
            <a:r>
              <a:rPr lang="uk-UA" sz="2000" dirty="0" smtClean="0"/>
              <a:t>». </a:t>
            </a:r>
            <a:endParaRPr lang="uk-UA" sz="2000"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b="1" dirty="0" smtClean="0"/>
              <a:t>Види підсумкових документів дослідження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506200" cy="5638800"/>
          </a:xfrm>
        </p:spPr>
        <p:txBody>
          <a:bodyPr>
            <a:noAutofit/>
          </a:bodyPr>
          <a:lstStyle/>
          <a:p>
            <a:endParaRPr lang="uk-UA" sz="2000" dirty="0" smtClean="0"/>
          </a:p>
          <a:p>
            <a:pPr algn="just"/>
            <a:r>
              <a:rPr lang="uk-UA" sz="2000" dirty="0" smtClean="0"/>
              <a:t>Після завершення аналізу даних одержані результати оформляються в підсумкові документи дослідження. За формою і призначенням розрізняють три основні види підсумкових документів: 1) звіт, 2) наукові публікації, 3) публікації в засобах масової інформації. Особливості кожного з цих документів обумовлені специфікою інформаційних запитів різних споживачів. </a:t>
            </a:r>
          </a:p>
          <a:p>
            <a:pPr algn="just"/>
            <a:r>
              <a:rPr lang="uk-UA" sz="2000" dirty="0" smtClean="0"/>
              <a:t>Звіт в першу чергу призначений для замовника емпіричного дослідження, який зацікавлений в отриманні детальної інформації по предмету, що вивчається, і в практичних рекомендаціях, що дозволяють коректувати свої дії у відповідній соціальній сфері. </a:t>
            </a:r>
          </a:p>
          <a:p>
            <a:pPr algn="just"/>
            <a:r>
              <a:rPr lang="uk-UA" sz="2000" dirty="0" smtClean="0"/>
              <a:t>Наукові публікації адресовані в основному фахівцям, вивченням даної проблеми, що займається. </a:t>
            </a:r>
          </a:p>
          <a:p>
            <a:pPr algn="just"/>
            <a:r>
              <a:rPr lang="uk-UA" sz="2000" dirty="0" smtClean="0"/>
              <a:t>Публікації в засобах масової інформації призначені для широких верств населення, яких хвилюють найактуальніші проблеми суспільного життя. </a:t>
            </a:r>
          </a:p>
          <a:p>
            <a:pPr algn="just"/>
            <a:r>
              <a:rPr lang="uk-UA" sz="2000" dirty="0" smtClean="0"/>
              <a:t>Готуючи підсумковий документ, дослідник повинен враховувати специфіку споживача і основні вимоги, що пред'являються до кожного з цих видів оформлення результатів. </a:t>
            </a:r>
            <a:endParaRPr lang="uk-UA" sz="1950" b="1" u="sng"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676400"/>
            <a:ext cx="10363200" cy="1828800"/>
          </a:xfrm>
        </p:spPr>
        <p:txBody>
          <a:bodyPr/>
          <a:lstStyle/>
          <a:p>
            <a:r>
              <a:rPr lang="uk-UA" b="1" dirty="0" smtClean="0">
                <a:effectLst>
                  <a:outerShdw blurRad="38100" dist="38100" dir="2700000" algn="tl">
                    <a:srgbClr val="000000">
                      <a:alpha val="43137"/>
                    </a:srgbClr>
                  </a:outerShdw>
                </a:effectLst>
              </a:rPr>
              <a:t>Дякую за увагу!</a:t>
            </a:r>
            <a:endParaRPr lang="ru-RU" b="1"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506200" cy="5638800"/>
          </a:xfrm>
        </p:spPr>
        <p:txBody>
          <a:bodyPr>
            <a:noAutofit/>
          </a:bodyPr>
          <a:lstStyle/>
          <a:p>
            <a:endParaRPr lang="uk-UA" sz="2000" dirty="0" smtClean="0"/>
          </a:p>
          <a:p>
            <a:pPr>
              <a:buFont typeface="Wingdings" pitchFamily="2" charset="2"/>
              <a:buChar char="v"/>
            </a:pPr>
            <a:r>
              <a:rPr lang="ru-RU" sz="2000" b="1" dirty="0" err="1" smtClean="0"/>
              <a:t>Звіт</a:t>
            </a:r>
            <a:r>
              <a:rPr lang="ru-RU" sz="2000" b="1" dirty="0" smtClean="0"/>
              <a:t> </a:t>
            </a:r>
            <a:r>
              <a:rPr lang="ru-RU" sz="2000" b="1" dirty="0" err="1" smtClean="0"/>
              <a:t>з</a:t>
            </a:r>
            <a:r>
              <a:rPr lang="ru-RU" sz="2000" b="1" dirty="0" smtClean="0"/>
              <a:t> </a:t>
            </a:r>
            <a:r>
              <a:rPr lang="ru-RU" sz="2000" b="1" dirty="0" err="1" smtClean="0"/>
              <a:t>проведеного</a:t>
            </a:r>
            <a:r>
              <a:rPr lang="ru-RU" sz="2000" b="1" dirty="0" smtClean="0"/>
              <a:t> </a:t>
            </a:r>
            <a:r>
              <a:rPr lang="ru-RU" sz="2000" b="1" dirty="0" err="1" smtClean="0"/>
              <a:t>соціологічного</a:t>
            </a:r>
            <a:r>
              <a:rPr lang="ru-RU" sz="2000" b="1" dirty="0" smtClean="0"/>
              <a:t> </a:t>
            </a:r>
            <a:r>
              <a:rPr lang="ru-RU" sz="2000" b="1" dirty="0" err="1" smtClean="0"/>
              <a:t>дослідження</a:t>
            </a:r>
            <a:endParaRPr lang="ru-RU" sz="2000" b="1" dirty="0" smtClean="0"/>
          </a:p>
          <a:p>
            <a:endParaRPr lang="uk-UA" sz="2000" dirty="0" smtClean="0"/>
          </a:p>
          <a:p>
            <a:pPr algn="just"/>
            <a:r>
              <a:rPr lang="uk-UA" sz="2000" dirty="0" smtClean="0"/>
              <a:t> Звіт є основним підсумковим документом, що включає всю змістовну інформацію, одержану в результаті дослідження. </a:t>
            </a:r>
            <a:r>
              <a:rPr lang="uk-UA" sz="2000" b="1" dirty="0" smtClean="0"/>
              <a:t>Першою особливістю звіту є повнота інформації. Якщо соціолог проводив опитування по анкеті, що включає декілька сотень чи десятків змістовних питань, а в звіт включає інформацію лише по декількох характеристиках явища, що вивчається, то, отже, значну частину засобів він витратив непродуктивно. Не слід забувати, що з кожним пунктом анкети на плечі респондентів, </a:t>
            </a:r>
            <a:r>
              <a:rPr lang="uk-UA" sz="2000" b="1" dirty="0" err="1" smtClean="0"/>
              <a:t>інтерв'юєрів</a:t>
            </a:r>
            <a:r>
              <a:rPr lang="uk-UA" sz="2000" b="1" dirty="0" smtClean="0"/>
              <a:t>, операторів і інших учасників збору інформації лягало певне додаткове навантаження, отже, вона повинна «окупитися», принаймні, систематизацією відповідної інформації. </a:t>
            </a:r>
          </a:p>
          <a:p>
            <a:pPr algn="just"/>
            <a:r>
              <a:rPr lang="uk-UA" sz="2000" b="1" dirty="0" smtClean="0"/>
              <a:t>Другою особливістю звіту є доступність. Під доступністю мається на увазі, що основні результати дослідження будуть висловлені так, щоб їх достатньо легко могла зрозуміти людина, зацікавлена у відповідній інформації, але що не є фахівцем у області емпіричної соціології. Враховуючи, що повнота і доступність є в значній мірі якостями, що можуть вступати в протиріччя існують певні технологічні особливості, що дозволяють підвищити доступність і повноту звіту. </a:t>
            </a:r>
            <a:r>
              <a:rPr lang="ru-RU" sz="2000" b="1" dirty="0" smtClean="0"/>
              <a:t> </a:t>
            </a:r>
            <a:endParaRPr lang="uk-UA" sz="1950" b="1"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506200" cy="5638800"/>
          </a:xfrm>
        </p:spPr>
        <p:txBody>
          <a:bodyPr>
            <a:noAutofit/>
          </a:bodyPr>
          <a:lstStyle/>
          <a:p>
            <a:endParaRPr lang="uk-UA" sz="2000" dirty="0" smtClean="0"/>
          </a:p>
          <a:p>
            <a:endParaRPr lang="uk-UA" sz="2000" dirty="0" smtClean="0"/>
          </a:p>
          <a:p>
            <a:r>
              <a:rPr lang="uk-UA" sz="2000" dirty="0" smtClean="0"/>
              <a:t>- </a:t>
            </a:r>
            <a:r>
              <a:rPr lang="uk-UA" sz="2000" b="1" i="1" dirty="0" smtClean="0"/>
              <a:t>Структура звіту. </a:t>
            </a:r>
          </a:p>
          <a:p>
            <a:pPr algn="just"/>
            <a:r>
              <a:rPr lang="uk-UA" sz="2000" dirty="0" smtClean="0"/>
              <a:t>В першу чергу основну увагу слід зосередити на структурі (композиції) звіту. При підготовці анкети соціолог багато в чому керується особливостями сприйняття респондентів: визначаючи, наприклад, послідовність питань дослідник як би втягує в діалог людину, яка відповідатиме на питання анкети. Послідовність питань анкети визначається особливостями психології пересічної людини («</a:t>
            </a:r>
            <a:r>
              <a:rPr lang="uk-UA" sz="2000" dirty="0" err="1" smtClean="0"/>
              <a:t>людини</a:t>
            </a:r>
            <a:r>
              <a:rPr lang="uk-UA" sz="2000" dirty="0" smtClean="0"/>
              <a:t> з вулиці»), якій загалом немає справи до конкретного соціологічного дослідження. </a:t>
            </a:r>
          </a:p>
          <a:p>
            <a:pPr algn="just"/>
            <a:r>
              <a:rPr lang="uk-UA" sz="2000" dirty="0" smtClean="0"/>
              <a:t>Особливості ж психології замовника при читанні звіту визначаються перш за все тим, що </a:t>
            </a:r>
            <a:r>
              <a:rPr lang="uk-UA" sz="2000" b="1" dirty="0" smtClean="0"/>
              <a:t>у нього сформований певний інформаційний запит до конкретного емпіричного дослідження — він хоче одержати відповіді на питання, що безпосередньо цікавлять його. Тому, працюючи над структурою звіту, </a:t>
            </a:r>
            <a:r>
              <a:rPr lang="uk-UA" sz="2000" b="1" u="sng" dirty="0" smtClean="0"/>
              <a:t>дослідник повинен в першу чергу пред'явити основні (головні) результати дослідження, а потім докладніше зупинитися на деталях, що дозволяють глибше зрозуміти особливості явища, що вивчається</a:t>
            </a:r>
            <a:r>
              <a:rPr lang="uk-UA" sz="2000" b="1" dirty="0" smtClean="0"/>
              <a:t>. </a:t>
            </a:r>
            <a:endParaRPr lang="uk-UA" sz="1950" b="1"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914400"/>
            <a:ext cx="11506200" cy="5638800"/>
          </a:xfrm>
        </p:spPr>
        <p:txBody>
          <a:bodyPr>
            <a:noAutofit/>
          </a:bodyPr>
          <a:lstStyle/>
          <a:p>
            <a:endParaRPr lang="uk-UA" sz="2000" dirty="0" smtClean="0"/>
          </a:p>
          <a:p>
            <a:endParaRPr lang="uk-UA" sz="2000" dirty="0" smtClean="0"/>
          </a:p>
          <a:p>
            <a:r>
              <a:rPr lang="uk-UA" sz="2800" b="1" u="sng" dirty="0" smtClean="0">
                <a:effectLst>
                  <a:outerShdw blurRad="38100" dist="38100" dir="2700000" algn="tl">
                    <a:srgbClr val="000000">
                      <a:alpha val="43137"/>
                    </a:srgbClr>
                  </a:outerShdw>
                </a:effectLst>
              </a:rPr>
              <a:t>Оптимальною є наступна структура звіту: </a:t>
            </a:r>
          </a:p>
          <a:p>
            <a:pPr algn="just"/>
            <a:r>
              <a:rPr lang="uk-UA" sz="2000" b="1" dirty="0" smtClean="0"/>
              <a:t>1. Титульна сторінка; </a:t>
            </a:r>
          </a:p>
          <a:p>
            <a:pPr algn="just"/>
            <a:r>
              <a:rPr lang="uk-UA" sz="2000" b="1" dirty="0" smtClean="0"/>
              <a:t>2. Вихідні дані дослідження (приблизно 1 сторінка, коротко викладаються особливості методології та методики дослідження, може також називатись - дизайн чи паспорт дослідження); </a:t>
            </a:r>
          </a:p>
          <a:p>
            <a:pPr algn="just"/>
            <a:r>
              <a:rPr lang="uk-UA" sz="2000" b="1" dirty="0" smtClean="0"/>
              <a:t>3. «Резюмуюча» частина, що містить висновки та рекомендації (по 1-2 сторінки на яких висвітлені найцікавіші і найцінніші результати проведеного дослідження); </a:t>
            </a:r>
          </a:p>
          <a:p>
            <a:pPr algn="just"/>
            <a:r>
              <a:rPr lang="uk-UA" sz="2000" b="1" dirty="0" smtClean="0"/>
              <a:t>4. Основна частина (опис даних та їх графічне зображення чи візуалізація); </a:t>
            </a:r>
          </a:p>
          <a:p>
            <a:pPr algn="just"/>
            <a:r>
              <a:rPr lang="uk-UA" sz="2000" b="1" dirty="0" smtClean="0"/>
              <a:t>5. Дані одновимірних розподілів (по всім питанням анкети чи іншого інструментарію). </a:t>
            </a:r>
          </a:p>
          <a:p>
            <a:pPr algn="just"/>
            <a:r>
              <a:rPr lang="uk-UA" sz="2000" b="1" dirty="0" smtClean="0"/>
              <a:t>6. Додаткові матеріали.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506200" cy="5486400"/>
          </a:xfrm>
        </p:spPr>
        <p:txBody>
          <a:bodyPr>
            <a:noAutofit/>
          </a:bodyPr>
          <a:lstStyle/>
          <a:p>
            <a:pPr algn="just">
              <a:buNone/>
            </a:pPr>
            <a:r>
              <a:rPr lang="uk-UA" sz="2800" dirty="0" smtClean="0"/>
              <a:t>1. </a:t>
            </a:r>
            <a:r>
              <a:rPr lang="uk-UA" sz="2800" b="1" dirty="0" smtClean="0"/>
              <a:t>На титульній сторінці розміщують назву чи тему дослідження, вказують авторів звіту, назву організації-виконавця та дату створення. </a:t>
            </a:r>
          </a:p>
          <a:p>
            <a:pPr algn="just"/>
            <a:r>
              <a:rPr lang="uk-UA" sz="2800" b="1" dirty="0" smtClean="0"/>
              <a:t>Іноді додають якесь візуальне зображення чи графічну ілюстрацію (логотип організації, карта місцевості, абстракція і т.д.) деталі що це буде за ілюстрація не надто важливі. </a:t>
            </a:r>
          </a:p>
          <a:p>
            <a:pPr algn="just"/>
            <a:r>
              <a:rPr lang="uk-UA" sz="2800" b="1" dirty="0" smtClean="0"/>
              <a:t>Найголовніше - ілюстрація повинна бути нейтральною за змістом. Перевагу слід віддавати більш абстрактним і простим ілюстраціям. Часто використовують якийсь символ, привабливий для певних верств населення, але при цьому можливо відносно мало пов'язаний з темою самого дослідження. Географічні контури регіону, в якому проводиться дослідження - один з таких прикладів. </a:t>
            </a:r>
            <a:endParaRPr lang="uk-UA" sz="20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506200" cy="5486400"/>
          </a:xfrm>
        </p:spPr>
        <p:txBody>
          <a:bodyPr>
            <a:noAutofit/>
          </a:bodyPr>
          <a:lstStyle/>
          <a:p>
            <a:pPr>
              <a:buNone/>
            </a:pPr>
            <a:r>
              <a:rPr lang="uk-UA" sz="2000" b="1" dirty="0" smtClean="0"/>
              <a:t>2. Вихідні дані дослідження: </a:t>
            </a:r>
          </a:p>
          <a:p>
            <a:pPr algn="just"/>
            <a:r>
              <a:rPr lang="uk-UA" sz="2000" dirty="0" smtClean="0"/>
              <a:t>1) найменування організації, яка проводила дослідження; </a:t>
            </a:r>
          </a:p>
          <a:p>
            <a:pPr algn="just"/>
            <a:r>
              <a:rPr lang="uk-UA" sz="2000" dirty="0" smtClean="0"/>
              <a:t>2) найменування організації, яка замовляла дослідження; </a:t>
            </a:r>
          </a:p>
          <a:p>
            <a:pPr algn="just"/>
            <a:r>
              <a:rPr lang="uk-UA" sz="2000" dirty="0" smtClean="0"/>
              <a:t>3) час (терміни) проведення дослідження і його польового етапу чи етапів; </a:t>
            </a:r>
          </a:p>
          <a:p>
            <a:pPr algn="just"/>
            <a:r>
              <a:rPr lang="uk-UA" sz="2000" dirty="0" smtClean="0"/>
              <a:t>4) визначення генеральної сукупності (вказівка, на яку саме частину населення можна поширювати результати дослідження; </a:t>
            </a:r>
          </a:p>
          <a:p>
            <a:pPr algn="just"/>
            <a:r>
              <a:rPr lang="uk-UA" sz="2000" dirty="0" smtClean="0"/>
              <a:t>5) об'єм вибіркової сукупності; </a:t>
            </a:r>
          </a:p>
          <a:p>
            <a:pPr algn="just"/>
            <a:r>
              <a:rPr lang="uk-UA" sz="2000" dirty="0" smtClean="0"/>
              <a:t>6) допустиму похибку вибірки та довірчий інтервал; </a:t>
            </a:r>
          </a:p>
          <a:p>
            <a:pPr algn="just"/>
            <a:r>
              <a:rPr lang="uk-UA" sz="2000" dirty="0" smtClean="0"/>
              <a:t>7) метод формування вибіркової сукупності та його </a:t>
            </a:r>
            <a:r>
              <a:rPr lang="uk-UA" sz="2000" dirty="0" err="1" smtClean="0"/>
              <a:t>обгрунтування</a:t>
            </a:r>
            <a:r>
              <a:rPr lang="uk-UA" sz="2000" dirty="0" smtClean="0"/>
              <a:t>; </a:t>
            </a:r>
          </a:p>
          <a:p>
            <a:pPr algn="just"/>
            <a:r>
              <a:rPr lang="uk-UA" sz="2000" dirty="0" smtClean="0"/>
              <a:t>8) метод/методи збору соціологічної інформації із </a:t>
            </a:r>
            <a:r>
              <a:rPr lang="uk-UA" sz="2000" dirty="0" err="1" smtClean="0"/>
              <a:t>вказанням</a:t>
            </a:r>
            <a:r>
              <a:rPr lang="uk-UA" sz="2000" dirty="0" smtClean="0"/>
              <a:t> їх форм та/або особливостей комбінації (наприклад, якщо використовувалось масове опитування у формі face-to-face інтерв’ю і серія фокус-груп, необхідно вказати особливості застосування кожного з методів та обґрунтувати їх спільне використання – яку інформацію одержано кожним з методів). </a:t>
            </a:r>
          </a:p>
          <a:p>
            <a:pPr algn="just"/>
            <a:r>
              <a:rPr lang="uk-UA" sz="2000" dirty="0" smtClean="0"/>
              <a:t>9) додаткові характеристики дослідження (якщо вони є). </a:t>
            </a:r>
            <a:endParaRPr lang="uk-UA" sz="20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r>
              <a:rPr lang="uk-UA" sz="2800" b="1" dirty="0" smtClean="0"/>
              <a:t>3. Висновки та рекомендації</a:t>
            </a:r>
          </a:p>
          <a:p>
            <a:pPr algn="just"/>
            <a:r>
              <a:rPr lang="uk-UA" sz="2800" dirty="0" smtClean="0"/>
              <a:t>Текст цієї частини звіту виконується в так званому «газетному форматі»: короткі параграфи (не більш ніж три-чотири позиції в кожному) і достатньо лаконічні фрази. </a:t>
            </a:r>
          </a:p>
          <a:p>
            <a:pPr algn="just"/>
            <a:r>
              <a:rPr lang="uk-UA" sz="2800" dirty="0" smtClean="0"/>
              <a:t>Кожен параграф бажано забезпечити підзаголовком (ключовою фразою), що відображає суть інформації. </a:t>
            </a:r>
          </a:p>
          <a:p>
            <a:pPr algn="just"/>
            <a:r>
              <a:rPr lang="uk-UA" sz="2800" dirty="0" smtClean="0"/>
              <a:t>Ця частина звіту дозволяє замовнику легко знайти, як відповіді на свої основні питання («інформаційний запит»), ради яких він замовляв емпіричне дослідження, так і познайомитися з найважливішими результатами, які були встановлені в результаті дослідження, навіть якщо вони не передбачалися інформаційним запитом. </a:t>
            </a:r>
            <a:endParaRPr lang="uk-UA" sz="28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685800"/>
          </a:xfrm>
        </p:spPr>
        <p:txBody>
          <a:bodyPr>
            <a:normAutofit fontScale="90000"/>
          </a:bodyPr>
          <a:lstStyle/>
          <a:p>
            <a:r>
              <a:rPr lang="uk-UA" dirty="0" smtClean="0"/>
              <a:t/>
            </a:r>
            <a:br>
              <a:rPr lang="uk-UA" dirty="0" smtClean="0"/>
            </a:br>
            <a:r>
              <a:rPr lang="uk-UA" dirty="0" smtClean="0"/>
              <a:t> </a:t>
            </a:r>
            <a:r>
              <a:rPr lang="uk-UA" sz="4000" b="1" dirty="0" smtClean="0"/>
              <a:t>Види підсумкових документів дослідження: звіт </a:t>
            </a:r>
            <a:r>
              <a:rPr lang="uk-UA" dirty="0" smtClean="0"/>
              <a:t/>
            </a:r>
            <a:br>
              <a:rPr lang="uk-UA" dirty="0" smtClean="0"/>
            </a:br>
            <a:endParaRPr lang="uk-UA" b="1" dirty="0" smtClean="0"/>
          </a:p>
        </p:txBody>
      </p:sp>
      <p:sp>
        <p:nvSpPr>
          <p:cNvPr id="3" name="Содержимое 2"/>
          <p:cNvSpPr>
            <a:spLocks noGrp="1"/>
          </p:cNvSpPr>
          <p:nvPr>
            <p:ph idx="1"/>
          </p:nvPr>
        </p:nvSpPr>
        <p:spPr>
          <a:xfrm>
            <a:off x="381000" y="1066800"/>
            <a:ext cx="11125200" cy="5486400"/>
          </a:xfrm>
        </p:spPr>
        <p:txBody>
          <a:bodyPr>
            <a:noAutofit/>
          </a:bodyPr>
          <a:lstStyle/>
          <a:p>
            <a:pPr algn="just">
              <a:buNone/>
            </a:pPr>
            <a:r>
              <a:rPr lang="uk-UA" sz="2800" b="1" dirty="0" smtClean="0"/>
              <a:t>Аналіз інформації, висновки та рекомендації</a:t>
            </a:r>
          </a:p>
          <a:p>
            <a:pPr algn="just"/>
            <a:r>
              <a:rPr lang="uk-UA" sz="2000" b="1" dirty="0" smtClean="0"/>
              <a:t> </a:t>
            </a:r>
            <a:r>
              <a:rPr lang="uk-UA" sz="2000" dirty="0" smtClean="0"/>
              <a:t>Основною метою «замовленого» соціологічного дослідження є висновки і рекомендації для замовника на основі аналізу одержаної в дослідженні соціальної інформації. </a:t>
            </a:r>
          </a:p>
          <a:p>
            <a:pPr algn="just"/>
            <a:r>
              <a:rPr lang="uk-UA" sz="2000" dirty="0" smtClean="0"/>
              <a:t>Це не означає, що при підготовці звіту не можна використовувати обнародувані результати інших досліджень по даній проблемі або привертати для ілюстрацій інформацію про предмет дослідження, взяту з інших джерел. </a:t>
            </a:r>
          </a:p>
          <a:p>
            <a:pPr algn="just"/>
            <a:r>
              <a:rPr lang="uk-UA" sz="2000" b="1" dirty="0" smtClean="0"/>
              <a:t>Проте загальним правилом розробки рекомендацій при підготовці звіту є їх обґрунтування перш за все на основі узагальнень і висновків проведеного дослідження. </a:t>
            </a:r>
            <a:r>
              <a:rPr lang="uk-UA" sz="2000" dirty="0" smtClean="0"/>
              <a:t>Якщо ж ту або іншу рекомендацію можна обґрунтувати на основі іншої соціальної інформації, то витрати на дослідження, проведене автором звіту, виявляються зайвими. </a:t>
            </a:r>
          </a:p>
          <a:p>
            <a:pPr algn="just"/>
            <a:r>
              <a:rPr lang="uk-UA" sz="2000" dirty="0" smtClean="0"/>
              <a:t>Дуже часто в звітах містяться рекомендації, засновані винятково на здоровому глузді або життєвому досвіді автора. В цьому випадку йдеться вже не тільки про марно витрачені засоби на дослідження, але про серйозну загрозу для замовника одержати явно помилкові рекомендації, оскільки і</a:t>
            </a:r>
            <a:r>
              <a:rPr lang="uk-UA" sz="2000" b="1" dirty="0" smtClean="0"/>
              <a:t> здоровий глузд і індивідуальний досвід можуть не відповідати істинному положенню справ в тій або іншій сфері соціальних відносин. </a:t>
            </a:r>
          </a:p>
        </p:txBody>
      </p:sp>
    </p:spTree>
  </p:cSld>
  <p:clrMapOvr>
    <a:masterClrMapping/>
  </p:clrMapOvr>
</p:sld>
</file>

<file path=ppt/theme/theme1.xml><?xml version="1.0" encoding="utf-8"?>
<a:theme xmlns:a="http://schemas.openxmlformats.org/drawingml/2006/main" name="Тема Office">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TotalTime>
  <Words>2552</Words>
  <Application>Microsoft Office PowerPoint</Application>
  <PresentationFormat>Широкий екран</PresentationFormat>
  <Paragraphs>141</Paragraphs>
  <Slides>20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20</vt:i4>
      </vt:variant>
    </vt:vector>
  </HeadingPairs>
  <TitlesOfParts>
    <vt:vector size="26" baseType="lpstr">
      <vt:lpstr>Arial</vt:lpstr>
      <vt:lpstr>Calibri</vt:lpstr>
      <vt:lpstr>Times New Roman</vt:lpstr>
      <vt:lpstr>TimesNewRomanPSMT</vt:lpstr>
      <vt:lpstr>Wingdings</vt:lpstr>
      <vt:lpstr>Тема Office</vt:lpstr>
      <vt:lpstr>Тема:   Представлення результатів соціологічного дослідження  </vt:lpstr>
      <vt:lpstr>  Види підсумкових документів дослідження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  Види підсумкових документів дослідження: звіт  </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методів в кількісній і якісній стратегїї дослідження»</dc:title>
  <dc:creator>Гойда Анна</dc:creator>
  <cp:lastModifiedBy>Taisiia</cp:lastModifiedBy>
  <cp:revision>23</cp:revision>
  <dcterms:created xsi:type="dcterms:W3CDTF">2020-10-05T19:12:53Z</dcterms:created>
  <dcterms:modified xsi:type="dcterms:W3CDTF">2024-03-06T19:46:01Z</dcterms:modified>
</cp:coreProperties>
</file>