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eist" panose="020B0604020202020204" charset="-52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668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2438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62389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Жаргон як мова кримінального середовища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09039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Дослідження феномену кримінального арго в контексті субкультурного простору та його впливу на сучасне суспільство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071348"/>
            <a:ext cx="7556421" cy="17158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80190" y="704230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08303"/>
            <a:ext cx="990004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Український внесок та сучасні тенденції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1728907"/>
            <a:ext cx="4196358" cy="3681055"/>
          </a:xfrm>
          <a:prstGeom prst="roundRect">
            <a:avLst>
              <a:gd name="adj" fmla="val 5546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196334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5390" y="2150388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28705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Український слід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3361015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Потужний вплив українського арго на слов'янський жаргонний простір. </a:t>
            </a: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Тікати – кичувати, грати – лабати, хата – хаза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1728907"/>
            <a:ext cx="4196358" cy="3681055"/>
          </a:xfrm>
          <a:prstGeom prst="roundRect">
            <a:avLst>
              <a:gd name="adj" fmla="val 5546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196334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562" y="2150388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2870597"/>
            <a:ext cx="30694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Інтернаціоналізація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3361015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Проникнення англомовних запозичень через переклади фільмів: </a:t>
            </a: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фішка, даун, продвинутий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1728907"/>
            <a:ext cx="4196358" cy="3681055"/>
          </a:xfrm>
          <a:prstGeom prst="roundRect">
            <a:avLst>
              <a:gd name="adj" fmla="val 5546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196334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2150388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28705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Лібералізація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3361015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Активне використання в мас-медіа. Популяризація відбувається зверху-донизу, призводячи до оновлення стандартної мови.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93790" y="5778493"/>
            <a:ext cx="13042821" cy="35957"/>
          </a:xfrm>
          <a:prstGeom prst="rect">
            <a:avLst/>
          </a:prstGeom>
          <a:solidFill>
            <a:srgbClr val="4B4A4A">
              <a:alpha val="50000"/>
            </a:srgbClr>
          </a:solidFill>
          <a:ln/>
        </p:spPr>
      </p:sp>
      <p:sp>
        <p:nvSpPr>
          <p:cNvPr id="19" name="Text 14"/>
          <p:cNvSpPr/>
          <p:nvPr/>
        </p:nvSpPr>
        <p:spPr>
          <a:xfrm>
            <a:off x="793790" y="6069568"/>
            <a:ext cx="130428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Сьогодні кримінальний жаргон виступає не просто як мова злочинного середовища, а як культурно-лінгвістичний феномен, що активно впливає на загальнорозмовну мову та відображає соціальні трансформації суспільства. Розуміння його функцій та історії допомагає краще усвідомити механізми формування та розповсюдження субкультурних явищ.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7568" y="430173"/>
            <a:ext cx="5231011" cy="391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Мова як ресурсний інструмент</a:t>
            </a:r>
            <a:endParaRPr lang="en-US" sz="2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132" y="1134189"/>
            <a:ext cx="12134017" cy="55997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06010" y="1596783"/>
            <a:ext cx="3045387" cy="380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Мова як ресурс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1758818" y="4885589"/>
            <a:ext cx="2043792" cy="380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Комунікація</a:t>
            </a:r>
            <a:endParaRPr lang="en-US" sz="13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8050" y="3478578"/>
            <a:ext cx="514332" cy="5143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827302" y="4735858"/>
            <a:ext cx="2043792" cy="761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Економічні можливості</a:t>
            </a:r>
            <a:endParaRPr lang="en-US" sz="13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0069" y="3483231"/>
            <a:ext cx="514331" cy="51433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777134" y="5128374"/>
            <a:ext cx="2043792" cy="7613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Освітній розвиток</a:t>
            </a:r>
            <a:endParaRPr lang="en-US" sz="13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1865" y="3857771"/>
            <a:ext cx="514332" cy="51433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822521" y="4910967"/>
            <a:ext cx="2043792" cy="1142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Культурна ідентичність</a:t>
            </a:r>
            <a:endParaRPr lang="en-US" sz="135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60181" y="3830701"/>
            <a:ext cx="514332" cy="514332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547568" y="7066359"/>
            <a:ext cx="1955721" cy="244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Сутність мови</a:t>
            </a:r>
            <a:endParaRPr lang="en-US" sz="1500" dirty="0"/>
          </a:p>
        </p:txBody>
      </p:sp>
      <p:sp>
        <p:nvSpPr>
          <p:cNvPr id="14" name="Text 7"/>
          <p:cNvSpPr/>
          <p:nvPr/>
        </p:nvSpPr>
        <p:spPr>
          <a:xfrm>
            <a:off x="547568" y="7467243"/>
            <a:ext cx="6576774" cy="500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Мова віддзеркалює особливості її носіїв, культуру і історію. Вона змінюється так само швидко, як люди та технології.</a:t>
            </a:r>
            <a:endParaRPr lang="en-US" sz="1200" dirty="0"/>
          </a:p>
        </p:txBody>
      </p:sp>
      <p:sp>
        <p:nvSpPr>
          <p:cNvPr id="15" name="Text 8"/>
          <p:cNvSpPr/>
          <p:nvPr/>
        </p:nvSpPr>
        <p:spPr>
          <a:xfrm>
            <a:off x="547568" y="8108513"/>
            <a:ext cx="6576774" cy="500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Спілкування – процес взаємодії індивідів, один із найважливіших показників інтелекту та освіченості людини.</a:t>
            </a:r>
            <a:endParaRPr lang="en-US" sz="1200" dirty="0"/>
          </a:p>
        </p:txBody>
      </p:sp>
      <p:sp>
        <p:nvSpPr>
          <p:cNvPr id="16" name="Text 9"/>
          <p:cNvSpPr/>
          <p:nvPr/>
        </p:nvSpPr>
        <p:spPr>
          <a:xfrm>
            <a:off x="7513677" y="7066359"/>
            <a:ext cx="2384822" cy="244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Кримінальний жаргон</a:t>
            </a:r>
            <a:endParaRPr lang="en-US" sz="1500" dirty="0"/>
          </a:p>
        </p:txBody>
      </p:sp>
      <p:sp>
        <p:nvSpPr>
          <p:cNvPr id="17" name="Text 10"/>
          <p:cNvSpPr/>
          <p:nvPr/>
        </p:nvSpPr>
        <p:spPr>
          <a:xfrm>
            <a:off x="7513677" y="7467243"/>
            <a:ext cx="6576774" cy="500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Унікальне, феноменальне явище, що займає чільне місце в середовищі злочинного світу.</a:t>
            </a:r>
            <a:endParaRPr lang="en-US" sz="1200" dirty="0"/>
          </a:p>
        </p:txBody>
      </p:sp>
      <p:sp>
        <p:nvSpPr>
          <p:cNvPr id="18" name="Text 11"/>
          <p:cNvSpPr/>
          <p:nvPr/>
        </p:nvSpPr>
        <p:spPr>
          <a:xfrm>
            <a:off x="7513677" y="8108513"/>
            <a:ext cx="6576774" cy="500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Це не просто соціолект – це мова, лексико-фонетичний склад якої застосовується у всьому злочинному світі.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0921" y="577810"/>
            <a:ext cx="7742158" cy="1001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Історичні витоки кримінального жаргону</a:t>
            </a:r>
            <a:endParaRPr lang="en-US" sz="3150" dirty="0"/>
          </a:p>
        </p:txBody>
      </p:sp>
      <p:sp>
        <p:nvSpPr>
          <p:cNvPr id="4" name="Shape 1"/>
          <p:cNvSpPr/>
          <p:nvPr/>
        </p:nvSpPr>
        <p:spPr>
          <a:xfrm>
            <a:off x="926187" y="1879521"/>
            <a:ext cx="22860" cy="5772150"/>
          </a:xfrm>
          <a:prstGeom prst="roundRect">
            <a:avLst>
              <a:gd name="adj" fmla="val 788496"/>
            </a:avLst>
          </a:prstGeom>
          <a:solidFill>
            <a:srgbClr val="B7D5CA"/>
          </a:solidFill>
          <a:ln/>
        </p:spPr>
      </p:sp>
      <p:sp>
        <p:nvSpPr>
          <p:cNvPr id="5" name="Shape 2"/>
          <p:cNvSpPr/>
          <p:nvPr/>
        </p:nvSpPr>
        <p:spPr>
          <a:xfrm>
            <a:off x="1128593" y="2093357"/>
            <a:ext cx="600789" cy="22860"/>
          </a:xfrm>
          <a:prstGeom prst="roundRect">
            <a:avLst>
              <a:gd name="adj" fmla="val 788496"/>
            </a:avLst>
          </a:prstGeom>
          <a:solidFill>
            <a:srgbClr val="B7D5CA"/>
          </a:solidFill>
          <a:ln/>
        </p:spPr>
      </p:sp>
      <p:sp>
        <p:nvSpPr>
          <p:cNvPr id="6" name="Shape 3"/>
          <p:cNvSpPr/>
          <p:nvPr/>
        </p:nvSpPr>
        <p:spPr>
          <a:xfrm>
            <a:off x="700921" y="1879521"/>
            <a:ext cx="450533" cy="450533"/>
          </a:xfrm>
          <a:prstGeom prst="roundRect">
            <a:avLst>
              <a:gd name="adj" fmla="val 4000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75990" y="1917085"/>
            <a:ext cx="300395" cy="375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1927622" y="1948339"/>
            <a:ext cx="2503408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XV–XVI століття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927622" y="2381369"/>
            <a:ext cx="6515457" cy="640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Перші словники злочинного жаргону в середньовічній Європі. Liber Vagatorum (1528) за редакцією Мартіна Лютера.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1128593" y="3636526"/>
            <a:ext cx="600789" cy="22860"/>
          </a:xfrm>
          <a:prstGeom prst="roundRect">
            <a:avLst>
              <a:gd name="adj" fmla="val 788496"/>
            </a:avLst>
          </a:prstGeom>
          <a:solidFill>
            <a:srgbClr val="B7D5CA"/>
          </a:solidFill>
          <a:ln/>
        </p:spPr>
      </p:sp>
      <p:sp>
        <p:nvSpPr>
          <p:cNvPr id="11" name="Shape 8"/>
          <p:cNvSpPr/>
          <p:nvPr/>
        </p:nvSpPr>
        <p:spPr>
          <a:xfrm>
            <a:off x="700921" y="3422690"/>
            <a:ext cx="450533" cy="450533"/>
          </a:xfrm>
          <a:prstGeom prst="roundRect">
            <a:avLst>
              <a:gd name="adj" fmla="val 4000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75990" y="3460254"/>
            <a:ext cx="300395" cy="375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1927622" y="3491508"/>
            <a:ext cx="2503408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XIX століття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927622" y="3924538"/>
            <a:ext cx="6515457" cy="640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Володимир Даль систематизує свідчення про мову різних груп населення Російської імперії. Поняття "блатна музика".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1128593" y="5179695"/>
            <a:ext cx="600789" cy="22860"/>
          </a:xfrm>
          <a:prstGeom prst="roundRect">
            <a:avLst>
              <a:gd name="adj" fmla="val 788496"/>
            </a:avLst>
          </a:prstGeom>
          <a:solidFill>
            <a:srgbClr val="B7D5CA"/>
          </a:solidFill>
          <a:ln/>
        </p:spPr>
      </p:sp>
      <p:sp>
        <p:nvSpPr>
          <p:cNvPr id="16" name="Shape 13"/>
          <p:cNvSpPr/>
          <p:nvPr/>
        </p:nvSpPr>
        <p:spPr>
          <a:xfrm>
            <a:off x="700921" y="4965859"/>
            <a:ext cx="450533" cy="450533"/>
          </a:xfrm>
          <a:prstGeom prst="roundRect">
            <a:avLst>
              <a:gd name="adj" fmla="val 4000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75990" y="5003423"/>
            <a:ext cx="300395" cy="375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350" dirty="0"/>
          </a:p>
        </p:txBody>
      </p:sp>
      <p:sp>
        <p:nvSpPr>
          <p:cNvPr id="18" name="Text 15"/>
          <p:cNvSpPr/>
          <p:nvPr/>
        </p:nvSpPr>
        <p:spPr>
          <a:xfrm>
            <a:off x="1927622" y="5034677"/>
            <a:ext cx="2756297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Початок XX століття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1927622" y="5467707"/>
            <a:ext cx="6515457" cy="640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Формування основи злочинного жаргону. Бодуен де Куртене досліджує інтернаціональність арго.</a:t>
            </a:r>
            <a:endParaRPr lang="en-US" sz="1550" dirty="0"/>
          </a:p>
        </p:txBody>
      </p:sp>
      <p:sp>
        <p:nvSpPr>
          <p:cNvPr id="20" name="Shape 17"/>
          <p:cNvSpPr/>
          <p:nvPr/>
        </p:nvSpPr>
        <p:spPr>
          <a:xfrm>
            <a:off x="1128593" y="6722864"/>
            <a:ext cx="600789" cy="22860"/>
          </a:xfrm>
          <a:prstGeom prst="roundRect">
            <a:avLst>
              <a:gd name="adj" fmla="val 788496"/>
            </a:avLst>
          </a:prstGeom>
          <a:solidFill>
            <a:srgbClr val="B7D5CA"/>
          </a:solidFill>
          <a:ln/>
        </p:spPr>
      </p:sp>
      <p:sp>
        <p:nvSpPr>
          <p:cNvPr id="21" name="Shape 18"/>
          <p:cNvSpPr/>
          <p:nvPr/>
        </p:nvSpPr>
        <p:spPr>
          <a:xfrm>
            <a:off x="700921" y="6509028"/>
            <a:ext cx="450533" cy="450533"/>
          </a:xfrm>
          <a:prstGeom prst="roundRect">
            <a:avLst>
              <a:gd name="adj" fmla="val 4000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775990" y="6546592"/>
            <a:ext cx="300395" cy="375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2350" dirty="0"/>
          </a:p>
        </p:txBody>
      </p:sp>
      <p:sp>
        <p:nvSpPr>
          <p:cNvPr id="23" name="Text 20"/>
          <p:cNvSpPr/>
          <p:nvPr/>
        </p:nvSpPr>
        <p:spPr>
          <a:xfrm>
            <a:off x="1927622" y="6577846"/>
            <a:ext cx="2503408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1920-1950-ті</a:t>
            </a:r>
            <a:endParaRPr lang="en-US" sz="1950" dirty="0"/>
          </a:p>
        </p:txBody>
      </p:sp>
      <p:sp>
        <p:nvSpPr>
          <p:cNvPr id="24" name="Text 21"/>
          <p:cNvSpPr/>
          <p:nvPr/>
        </p:nvSpPr>
        <p:spPr>
          <a:xfrm>
            <a:off x="1927622" y="7010876"/>
            <a:ext cx="6515457" cy="6407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Масове поширення через табірну систему. Жаргон стає мовою репресованих верств населення.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9133" y="703898"/>
            <a:ext cx="7120652" cy="484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Етимологія та міжнародні впливи</a:t>
            </a:r>
            <a:endParaRPr lang="en-US" sz="3050" dirty="0"/>
          </a:p>
        </p:txBody>
      </p:sp>
      <p:sp>
        <p:nvSpPr>
          <p:cNvPr id="4" name="Shape 1"/>
          <p:cNvSpPr/>
          <p:nvPr/>
        </p:nvSpPr>
        <p:spPr>
          <a:xfrm>
            <a:off x="679133" y="1479828"/>
            <a:ext cx="7785735" cy="1443633"/>
          </a:xfrm>
          <a:prstGeom prst="roundRect">
            <a:avLst>
              <a:gd name="adj" fmla="val 1209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80705" y="1681401"/>
            <a:ext cx="2425422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Офенська мова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880705" y="2100858"/>
            <a:ext cx="7382589" cy="621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Мова дрібних торговців – основа для формування кримінального жаргону. Забезпечувала таємне спілкування артілей бродячих ремісників.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79133" y="3117413"/>
            <a:ext cx="7785735" cy="1443633"/>
          </a:xfrm>
          <a:prstGeom prst="roundRect">
            <a:avLst>
              <a:gd name="adj" fmla="val 1209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80705" y="3318986"/>
            <a:ext cx="2897624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Німецькі запозичення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80705" y="3738443"/>
            <a:ext cx="7382589" cy="621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Блатний, фраєр, шулер</a:t>
            </a: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– терміни, що прийшли через польський Rotwelch. Blatter – крадій, blat – довірений.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79133" y="4754999"/>
            <a:ext cx="7785735" cy="1133118"/>
          </a:xfrm>
          <a:prstGeom prst="roundRect">
            <a:avLst>
              <a:gd name="adj" fmla="val 1541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80705" y="4956572"/>
            <a:ext cx="2425422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Тюркський вплив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880705" y="5376029"/>
            <a:ext cx="7382589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Бабай, майдан, чирик</a:t>
            </a: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– слова, що увійшли до арго через контакти зі Сходом.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79133" y="6082070"/>
            <a:ext cx="7785735" cy="1443633"/>
          </a:xfrm>
          <a:prstGeom prst="roundRect">
            <a:avLst>
              <a:gd name="adj" fmla="val 1209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80705" y="6283643"/>
            <a:ext cx="2469475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Єврейська лексика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880705" y="6703100"/>
            <a:ext cx="7382589" cy="621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Через ідиш проникає давньоєврейська лексика: </a:t>
            </a:r>
            <a:r>
              <a:rPr lang="en-US" sz="15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ксива, мусор, цімес</a:t>
            </a:r>
            <a:r>
              <a:rPr lang="en-US" sz="15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та інші терміни.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756" y="884634"/>
            <a:ext cx="5412819" cy="508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Функції злочинного арго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711756" y="1799749"/>
            <a:ext cx="203359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01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11756" y="2122527"/>
            <a:ext cx="6501765" cy="2286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5" name="Text 3"/>
          <p:cNvSpPr/>
          <p:nvPr/>
        </p:nvSpPr>
        <p:spPr>
          <a:xfrm>
            <a:off x="711756" y="2269927"/>
            <a:ext cx="5179933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Обслуговування злочинної діяльності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11756" y="2709505"/>
            <a:ext cx="6501765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Позначення змісту та характеру злочинної діяльності, предметів і знарядь злочину, засобів уникнення переслідування.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416879" y="1799749"/>
            <a:ext cx="203359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02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7416879" y="2122527"/>
            <a:ext cx="6501765" cy="2286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9" name="Text 7"/>
          <p:cNvSpPr/>
          <p:nvPr/>
        </p:nvSpPr>
        <p:spPr>
          <a:xfrm>
            <a:off x="7416879" y="2269927"/>
            <a:ext cx="2542222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Комунікація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7416879" y="2709505"/>
            <a:ext cx="6501765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Засіб спілкування в кримінальному середовищі. Потреба у взаємодії з подібними до себе.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11756" y="3715941"/>
            <a:ext cx="203359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03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11756" y="4038719"/>
            <a:ext cx="6501765" cy="2286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13" name="Text 11"/>
          <p:cNvSpPr/>
          <p:nvPr/>
        </p:nvSpPr>
        <p:spPr>
          <a:xfrm>
            <a:off x="711756" y="4186118"/>
            <a:ext cx="2897505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Ідентифікація "своїх"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711756" y="4625697"/>
            <a:ext cx="6501765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Підкреслення належності до злочинної спільноти, розпізнавання членів угруповання, виділення в особливу страту.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416879" y="3715941"/>
            <a:ext cx="203359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04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7416879" y="4038719"/>
            <a:ext cx="6501765" cy="2286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17" name="Text 15"/>
          <p:cNvSpPr/>
          <p:nvPr/>
        </p:nvSpPr>
        <p:spPr>
          <a:xfrm>
            <a:off x="7416879" y="4186118"/>
            <a:ext cx="3020378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Відображення ієрархії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7416879" y="4625697"/>
            <a:ext cx="6501765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Визначення назви та статусу кожної злочинної професії або тюремної касти в злочинному світі.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711756" y="5632133"/>
            <a:ext cx="203359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05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711756" y="5954911"/>
            <a:ext cx="6501765" cy="2286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21" name="Text 19"/>
          <p:cNvSpPr/>
          <p:nvPr/>
        </p:nvSpPr>
        <p:spPr>
          <a:xfrm>
            <a:off x="711756" y="6102310"/>
            <a:ext cx="2885718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Виявлення чужинців</a:t>
            </a:r>
            <a:endParaRPr lang="en-US" sz="2000" dirty="0"/>
          </a:p>
        </p:txBody>
      </p:sp>
      <p:sp>
        <p:nvSpPr>
          <p:cNvPr id="22" name="Text 20"/>
          <p:cNvSpPr/>
          <p:nvPr/>
        </p:nvSpPr>
        <p:spPr>
          <a:xfrm>
            <a:off x="711756" y="6541889"/>
            <a:ext cx="6501765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"Ієрархічна діагностика" – процес виявлення тих, хто видає себе за справжніх членів спільноти.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7416879" y="5632133"/>
            <a:ext cx="203359" cy="254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06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7416879" y="5954911"/>
            <a:ext cx="6501765" cy="2286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25" name="Text 23"/>
          <p:cNvSpPr/>
          <p:nvPr/>
        </p:nvSpPr>
        <p:spPr>
          <a:xfrm>
            <a:off x="7416879" y="6102310"/>
            <a:ext cx="2542222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Деперсоналізація</a:t>
            </a:r>
            <a:endParaRPr lang="en-US" sz="2000" dirty="0"/>
          </a:p>
        </p:txBody>
      </p:sp>
      <p:sp>
        <p:nvSpPr>
          <p:cNvPr id="26" name="Text 24"/>
          <p:cNvSpPr/>
          <p:nvPr/>
        </p:nvSpPr>
        <p:spPr>
          <a:xfrm>
            <a:off x="7416879" y="6541889"/>
            <a:ext cx="6501765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Приниження представників нижчих щаблів ієрархії та тих, хто протистоїть злочинній свідомості.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08156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Конспірація чи самоідентифікація?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133951" y="2196703"/>
            <a:ext cx="726412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"Наївне припущення, що злодій може зберігати конспірацію, розмовляючи своєю 'блатною мовою'. Злодійська мова може тільки видати злодія, а не приховати замислену ним справу"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489484"/>
            <a:ext cx="72641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– Д. Лихачов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2196703"/>
            <a:ext cx="30480" cy="1655683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107537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674513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Представники правоохоронних органів розуміють злочинний жаргон. Розмови на арго викликають підозру, а не допомагають конспірації.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6252" y="987743"/>
            <a:ext cx="7605117" cy="514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Етапи поширення жаргону в СРСР</a:t>
            </a:r>
            <a:endParaRPr lang="en-US" sz="3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252" y="1810345"/>
            <a:ext cx="1028343" cy="151399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40216" y="2015966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1920-ті роки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440216" y="2460546"/>
            <a:ext cx="6470332" cy="6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Проникнення в комсомольське середовище. Арго вважається близьким до мови пролетаріату.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252" y="3324344"/>
            <a:ext cx="1028343" cy="151399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40216" y="3529965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Період репресій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440216" y="3974544"/>
            <a:ext cx="6470332" cy="6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Масове поширення через табори. "Музика" стає мовою всієї зони – від ув'язнених до конвоїрів.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252" y="4838343"/>
            <a:ext cx="1028343" cy="151399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40216" y="5043964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1990-ті роки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440216" y="5488543"/>
            <a:ext cx="6470332" cy="6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Популяризація кримінальної культури. Злочинці стають персонажами масової культури та зразком для наслідування.</a:t>
            </a:r>
            <a:endParaRPr lang="en-US" sz="1600" dirty="0"/>
          </a:p>
        </p:txBody>
      </p:sp>
      <p:sp>
        <p:nvSpPr>
          <p:cNvPr id="13" name="Text 7"/>
          <p:cNvSpPr/>
          <p:nvPr/>
        </p:nvSpPr>
        <p:spPr>
          <a:xfrm>
            <a:off x="6206252" y="6583680"/>
            <a:ext cx="7704296" cy="6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Через табори пройшла значна частина населення, включаючи культурну еліту, яка відтворила арго у своїх творах.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8088"/>
            <a:ext cx="959548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Сучасний стан кримінального жаргону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095506"/>
            <a:ext cx="40093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Вихід за межі субкультури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85924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Арго розповсюджується через художню літературу, кінематограф, радіо та ЗМІ. Увійшло в повсякденне життя.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235893" y="3095506"/>
            <a:ext cx="33926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Емоційна насиченість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35893" y="3585924"/>
            <a:ext cx="41586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Слова кримінального арго є експресивними, схожими з нецензурними. У суспільстві невизначеності відчувається попит на таку експресію.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677995" y="3095506"/>
            <a:ext cx="38029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Інструмент дослідження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77995" y="3585924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Для фахівців жаргон – засіб вивчення злочинного світу, індикатор нових різновидів злочинів.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65558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Нараховується близько </a:t>
            </a: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15 000 лексем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та словосполучень, що вказують на предмети, ознаки та дії, пов'язані зі злочинною діяльністю.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8889" y="501968"/>
            <a:ext cx="7866221" cy="912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Приклади жаргонізмів у повсякденному житті</a:t>
            </a:r>
            <a:endParaRPr lang="en-US" sz="2850" dirty="0"/>
          </a:p>
        </p:txBody>
      </p:sp>
      <p:sp>
        <p:nvSpPr>
          <p:cNvPr id="4" name="Shape 1"/>
          <p:cNvSpPr/>
          <p:nvPr/>
        </p:nvSpPr>
        <p:spPr>
          <a:xfrm>
            <a:off x="638889" y="1893927"/>
            <a:ext cx="3710464" cy="1754386"/>
          </a:xfrm>
          <a:prstGeom prst="roundRect">
            <a:avLst>
              <a:gd name="adj" fmla="val 9366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44272" y="2099310"/>
            <a:ext cx="2281952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Благодарчка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44272" y="2567107"/>
            <a:ext cx="3299698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Вираження подяки. Походить від зеківського "благодарю" (в тюрмі не кажуть "спасібо").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638889" y="3830836"/>
            <a:ext cx="3710464" cy="1754386"/>
          </a:xfrm>
          <a:prstGeom prst="roundRect">
            <a:avLst>
              <a:gd name="adj" fmla="val 9366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44272" y="4036219"/>
            <a:ext cx="2281952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Наїжджати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844272" y="4504015"/>
            <a:ext cx="3299698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Чіплятися без причини, публічно принижувати. Синонім – "гнати бочку".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38889" y="5767745"/>
            <a:ext cx="3710464" cy="1754386"/>
          </a:xfrm>
          <a:prstGeom prst="roundRect">
            <a:avLst>
              <a:gd name="adj" fmla="val 9366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44272" y="5973128"/>
            <a:ext cx="2281952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Косяк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844272" y="6440924"/>
            <a:ext cx="3299698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Помилка, недолік у виконаній справі. Багатозначне слово з кримінального середовища.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4802267" y="1893927"/>
            <a:ext cx="3710464" cy="1754386"/>
          </a:xfrm>
          <a:prstGeom prst="roundRect">
            <a:avLst>
              <a:gd name="adj" fmla="val 9366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007650" y="2099310"/>
            <a:ext cx="2281952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Показуха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5007650" y="2567107"/>
            <a:ext cx="3299698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Виставляння діяльності у найкращому світлі з приховуванням проблем. Фальш, обман.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4802267" y="3830836"/>
            <a:ext cx="3710464" cy="1754386"/>
          </a:xfrm>
          <a:prstGeom prst="roundRect">
            <a:avLst>
              <a:gd name="adj" fmla="val 9366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007650" y="4036219"/>
            <a:ext cx="2281952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Геморой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5007650" y="4504015"/>
            <a:ext cx="3299698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У фені – невдача. Сьогодні – будь-яка життєва проблема, зайве навантаження.</a:t>
            </a:r>
            <a:endParaRPr lang="en-US" sz="1400" dirty="0"/>
          </a:p>
        </p:txBody>
      </p:sp>
      <p:sp>
        <p:nvSpPr>
          <p:cNvPr id="19" name="Shape 16"/>
          <p:cNvSpPr/>
          <p:nvPr/>
        </p:nvSpPr>
        <p:spPr>
          <a:xfrm>
            <a:off x="4802267" y="5767745"/>
            <a:ext cx="3710464" cy="1754386"/>
          </a:xfrm>
          <a:prstGeom prst="roundRect">
            <a:avLst>
              <a:gd name="adj" fmla="val 9366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5007650" y="5973128"/>
            <a:ext cx="2281952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Базарити</a:t>
            </a:r>
            <a:endParaRPr lang="en-US" sz="1750" dirty="0"/>
          </a:p>
        </p:txBody>
      </p:sp>
      <p:sp>
        <p:nvSpPr>
          <p:cNvPr id="21" name="Text 18"/>
          <p:cNvSpPr/>
          <p:nvPr/>
        </p:nvSpPr>
        <p:spPr>
          <a:xfrm>
            <a:off x="5007650" y="6440924"/>
            <a:ext cx="3299698" cy="875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Розмовляти. "Фільтрувати базар" – обережно добирати слова, контролювати мовлення.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794</Words>
  <Application>Microsoft Office PowerPoint</Application>
  <PresentationFormat>Произвольный</PresentationFormat>
  <Paragraphs>106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Noto Serif SC Bold</vt:lpstr>
      <vt:lpstr>Calibri</vt:lpstr>
      <vt:lpstr>Geist</vt:lpstr>
      <vt:lpstr>Noto Serif SC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Veronika</dc:creator>
  <cp:lastModifiedBy>Veronika</cp:lastModifiedBy>
  <cp:revision>1</cp:revision>
  <dcterms:created xsi:type="dcterms:W3CDTF">2025-10-27T20:16:04Z</dcterms:created>
  <dcterms:modified xsi:type="dcterms:W3CDTF">2025-10-27T20:20:53Z</dcterms:modified>
</cp:coreProperties>
</file>