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5" r:id="rId1"/>
  </p:sldMasterIdLst>
  <p:sldIdLst>
    <p:sldId id="256" r:id="rId2"/>
    <p:sldId id="258" r:id="rId3"/>
    <p:sldId id="287" r:id="rId4"/>
    <p:sldId id="28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2" r:id="rId18"/>
    <p:sldId id="291" r:id="rId19"/>
    <p:sldId id="272" r:id="rId20"/>
    <p:sldId id="293" r:id="rId21"/>
    <p:sldId id="294" r:id="rId22"/>
    <p:sldId id="273" r:id="rId23"/>
    <p:sldId id="274" r:id="rId24"/>
    <p:sldId id="275" r:id="rId25"/>
    <p:sldId id="295" r:id="rId26"/>
    <p:sldId id="283" r:id="rId27"/>
    <p:sldId id="285" r:id="rId28"/>
    <p:sldId id="28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55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00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4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761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12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774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4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86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9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8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9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4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6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9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0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34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806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61F084-F0E1-403C-8E7D-9E109107346B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BD45E-E313-4D6E-8E57-D1BD78EDF4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248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6" r:id="rId1"/>
    <p:sldLayoutId id="2147484147" r:id="rId2"/>
    <p:sldLayoutId id="2147484148" r:id="rId3"/>
    <p:sldLayoutId id="2147484149" r:id="rId4"/>
    <p:sldLayoutId id="2147484150" r:id="rId5"/>
    <p:sldLayoutId id="2147484151" r:id="rId6"/>
    <p:sldLayoutId id="2147484152" r:id="rId7"/>
    <p:sldLayoutId id="2147484153" r:id="rId8"/>
    <p:sldLayoutId id="2147484154" r:id="rId9"/>
    <p:sldLayoutId id="2147484155" r:id="rId10"/>
    <p:sldLayoutId id="2147484156" r:id="rId11"/>
    <p:sldLayoutId id="2147484157" r:id="rId12"/>
    <p:sldLayoutId id="2147484158" r:id="rId13"/>
    <p:sldLayoutId id="2147484159" r:id="rId14"/>
    <p:sldLayoutId id="2147484160" r:id="rId15"/>
    <p:sldLayoutId id="2147484161" r:id="rId16"/>
    <p:sldLayoutId id="21474841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9"/>
          <a:stretch/>
        </p:blipFill>
        <p:spPr>
          <a:xfrm>
            <a:off x="0" y="0"/>
            <a:ext cx="6032500" cy="572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5"/>
          <a:stretch/>
        </p:blipFill>
        <p:spPr>
          <a:xfrm>
            <a:off x="5371543" y="805817"/>
            <a:ext cx="6820457" cy="5742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4945">
            <a:off x="8254938" y="1749196"/>
            <a:ext cx="5844592" cy="35359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1100" y="-58756"/>
            <a:ext cx="680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i="1" dirty="0"/>
              <a:t>Гібридна </a:t>
            </a:r>
            <a:endParaRPr lang="ru-RU" sz="54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74830" y="5673804"/>
            <a:ext cx="5016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i="1" dirty="0"/>
              <a:t>Війна</a:t>
            </a:r>
            <a:endParaRPr lang="ru-RU" sz="6600" b="1" i="1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AD51DF7-8ED3-4974-A478-F03D244D2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2999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89807"/>
            <a:ext cx="12522199" cy="1485900"/>
          </a:xfrm>
        </p:spPr>
        <p:txBody>
          <a:bodyPr/>
          <a:lstStyle/>
          <a:p>
            <a:pPr algn="just"/>
            <a:r>
              <a:rPr lang="uk-UA" sz="3600" dirty="0"/>
              <a:t>1. </a:t>
            </a:r>
            <a:r>
              <a:rPr lang="uk-UA" sz="2800" dirty="0"/>
              <a:t>Геополітичні прагнення Москви на лідерство в сучасному світі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143"/>
            <a:ext cx="12192000" cy="6214279"/>
          </a:xfrm>
        </p:spPr>
      </p:pic>
    </p:spTree>
    <p:extLst>
      <p:ext uri="{BB962C8B-B14F-4D97-AF65-F5344CB8AC3E}">
        <p14:creationId xmlns:p14="http://schemas.microsoft.com/office/powerpoint/2010/main" val="78152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196" y="-88900"/>
            <a:ext cx="12561596" cy="1257300"/>
          </a:xfrm>
        </p:spPr>
        <p:txBody>
          <a:bodyPr>
            <a:noAutofit/>
          </a:bodyPr>
          <a:lstStyle/>
          <a:p>
            <a:r>
              <a:rPr lang="uk-UA" sz="2800" dirty="0"/>
              <a:t>2. Наміри щодо захоплення нових територій, зокрема й за межами колишнього Радянського Союзу напередодні його розпаду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138"/>
            <a:ext cx="12192000" cy="6100762"/>
          </a:xfrm>
        </p:spPr>
      </p:pic>
    </p:spTree>
    <p:extLst>
      <p:ext uri="{BB962C8B-B14F-4D97-AF65-F5344CB8AC3E}">
        <p14:creationId xmlns:p14="http://schemas.microsoft.com/office/powerpoint/2010/main" val="141830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4"/>
          <a:stretch/>
        </p:blipFill>
        <p:spPr>
          <a:xfrm>
            <a:off x="5462649" y="1132738"/>
            <a:ext cx="6859979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2192000" cy="14859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 </a:t>
            </a:r>
            <a:r>
              <a:rPr lang="uk-UA" sz="4000" dirty="0"/>
              <a:t>3. Створення «осі безпеки» з огляду на розширення НАТО та розміщення елементів ПРО в Європі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r="6355"/>
          <a:stretch/>
        </p:blipFill>
        <p:spPr>
          <a:xfrm>
            <a:off x="130628" y="1132738"/>
            <a:ext cx="6092042" cy="554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268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5900"/>
          </a:xfrm>
        </p:spPr>
        <p:txBody>
          <a:bodyPr>
            <a:normAutofit fontScale="90000"/>
          </a:bodyPr>
          <a:lstStyle/>
          <a:p>
            <a:r>
              <a:rPr lang="uk-UA" sz="2700" dirty="0"/>
              <a:t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0" y="1214438"/>
            <a:ext cx="12192000" cy="5643562"/>
          </a:xfrm>
        </p:spPr>
      </p:pic>
    </p:spTree>
    <p:extLst>
      <p:ext uri="{BB962C8B-B14F-4D97-AF65-F5344CB8AC3E}">
        <p14:creationId xmlns:p14="http://schemas.microsoft.com/office/powerpoint/2010/main" val="58393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6420" y="-68862"/>
            <a:ext cx="12244120" cy="1485900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5. </a:t>
            </a:r>
            <a:r>
              <a:rPr lang="uk-UA" sz="2800" dirty="0"/>
              <a:t>Наміри щодо погіршення економічного потенціалу інших країн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762"/>
            <a:ext cx="8204200" cy="624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0"/>
          <a:stretch/>
        </p:blipFill>
        <p:spPr>
          <a:xfrm>
            <a:off x="6323215" y="783962"/>
            <a:ext cx="6237085" cy="591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903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47700"/>
          </a:xfrm>
        </p:spPr>
        <p:txBody>
          <a:bodyPr>
            <a:normAutofit/>
          </a:bodyPr>
          <a:lstStyle/>
          <a:p>
            <a:r>
              <a:rPr lang="ru-RU" sz="2800" dirty="0"/>
              <a:t>6. </a:t>
            </a:r>
            <a:r>
              <a:rPr lang="uk-UA" sz="2800" dirty="0"/>
              <a:t>Тиск на інші країни заради їх вимушеної лояльності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700"/>
            <a:ext cx="12191999" cy="63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4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1600"/>
            <a:ext cx="10367159" cy="1485900"/>
          </a:xfrm>
        </p:spPr>
        <p:txBody>
          <a:bodyPr>
            <a:normAutofit fontScale="90000"/>
          </a:bodyPr>
          <a:lstStyle/>
          <a:p>
            <a:r>
              <a:rPr lang="uk-UA" sz="3100" b="1" dirty="0"/>
              <a:t>Характерними особливостями гібридної війни РФ проти України є: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884518"/>
            <a:ext cx="4279900" cy="5973482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uk-UA" sz="2400" dirty="0"/>
              <a:t>агресія без офіційного оголошення війни з боку РФ;</a:t>
            </a:r>
            <a:endParaRPr lang="ru-RU" sz="2400" dirty="0"/>
          </a:p>
          <a:p>
            <a:pPr lvl="0" algn="just"/>
            <a:r>
              <a:rPr lang="uk-UA" sz="2400" dirty="0"/>
              <a:t>приховування країною-агресором своєї участі в конфлікті;</a:t>
            </a:r>
            <a:endParaRPr lang="ru-RU" sz="2400" dirty="0"/>
          </a:p>
          <a:p>
            <a:pPr algn="just"/>
            <a:r>
              <a:rPr lang="uk-UA" sz="2400" dirty="0"/>
              <a:t>широке використання нерегулярних збройних формувань, “ввічливих чоловічків”, “добровольців”, які, по суті, є найманцями і не зв’язані міжнародним правом (в т. ч. під прикриттям мирного населення) під гаслами і виглядом громадянської війни.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82"/>
          <a:stretch/>
        </p:blipFill>
        <p:spPr>
          <a:xfrm>
            <a:off x="4408310" y="323850"/>
            <a:ext cx="7783690" cy="370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4" r="7142"/>
          <a:stretch/>
        </p:blipFill>
        <p:spPr>
          <a:xfrm>
            <a:off x="4408310" y="4004608"/>
            <a:ext cx="2882900" cy="2853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45" y="3471863"/>
            <a:ext cx="5127062" cy="3551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09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24500"/>
            <a:ext cx="11190288" cy="1389414"/>
          </a:xfrm>
        </p:spPr>
        <p:txBody>
          <a:bodyPr>
            <a:normAutofit/>
          </a:bodyPr>
          <a:lstStyle/>
          <a:p>
            <a:r>
              <a:rPr lang="uk-UA" sz="2400" dirty="0"/>
              <a:t>нехтування агресором міжнародними нормами ведення бойових дій та чинними угодами і досягнутими домовленостями;</a:t>
            </a:r>
          </a:p>
          <a:p>
            <a:r>
              <a:rPr lang="uk-UA" sz="2400" dirty="0"/>
              <a:t>заходи політичного та економічного тиску.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r="6774"/>
          <a:stretch/>
        </p:blipFill>
        <p:spPr>
          <a:xfrm>
            <a:off x="0" y="0"/>
            <a:ext cx="5638800" cy="5524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1418" y="166255"/>
            <a:ext cx="5830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0"/>
            <a:ext cx="6553200" cy="4725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37910" y="4711964"/>
            <a:ext cx="695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/>
              <a:t>Олександр</a:t>
            </a:r>
            <a:r>
              <a:rPr lang="ru-RU" sz="2000" b="1" dirty="0"/>
              <a:t> Лукашенко і «</a:t>
            </a:r>
            <a:r>
              <a:rPr lang="ru-RU" sz="2000" b="1" dirty="0" err="1"/>
              <a:t>Нормандська</a:t>
            </a:r>
            <a:r>
              <a:rPr lang="ru-RU" sz="2000" b="1" dirty="0"/>
              <a:t> </a:t>
            </a:r>
            <a:r>
              <a:rPr lang="ru-RU" sz="2000" b="1" dirty="0" err="1"/>
              <a:t>четвірка</a:t>
            </a:r>
            <a:r>
              <a:rPr lang="ru-RU" sz="2000" b="1" dirty="0"/>
              <a:t>» в Мінську. 11 лютого 2015 року</a:t>
            </a:r>
          </a:p>
        </p:txBody>
      </p:sp>
    </p:spTree>
    <p:extLst>
      <p:ext uri="{BB962C8B-B14F-4D97-AF65-F5344CB8AC3E}">
        <p14:creationId xmlns:p14="http://schemas.microsoft.com/office/powerpoint/2010/main" val="449566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34544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dirty="0"/>
              <a:t>активне використання мережевої війни, що не має одного і явного центру управління війною;</a:t>
            </a:r>
            <a:endParaRPr lang="ru-RU" sz="2400" dirty="0"/>
          </a:p>
          <a:p>
            <a:pPr algn="just"/>
            <a:r>
              <a:rPr lang="uk-UA" sz="2400" dirty="0"/>
              <a:t>протистояння у кібернетичному просторі;</a:t>
            </a:r>
          </a:p>
          <a:p>
            <a:pPr lvl="0" algn="just"/>
            <a:r>
              <a:rPr lang="uk-UA" sz="2400" dirty="0"/>
              <a:t>використовують методи інформаційної боротьби і терору;</a:t>
            </a:r>
            <a:endParaRPr lang="ru-RU" sz="2400" dirty="0"/>
          </a:p>
          <a:p>
            <a:pPr lvl="0" algn="just"/>
            <a:r>
              <a:rPr lang="uk-UA" sz="2400" dirty="0"/>
              <a:t>дезінформація українського населення та поширення вигідних для Росії ідеологій.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0"/>
            <a:ext cx="859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04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3244" y="-79832"/>
            <a:ext cx="115824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Проблематика </a:t>
            </a:r>
            <a:r>
              <a:rPr lang="ru-RU" sz="3600" dirty="0" err="1"/>
              <a:t>регулювання</a:t>
            </a:r>
            <a:r>
              <a:rPr lang="ru-RU" sz="3600" dirty="0"/>
              <a:t> г</a:t>
            </a:r>
            <a:r>
              <a:rPr lang="uk-UA" sz="3600" dirty="0" err="1"/>
              <a:t>ібридних</a:t>
            </a:r>
            <a:r>
              <a:rPr lang="uk-UA" sz="3600" dirty="0"/>
              <a:t> воєн міжнародним правом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8" y="968528"/>
            <a:ext cx="8023226" cy="5004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6200" y="6052969"/>
            <a:ext cx="1084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</a:t>
            </a:r>
            <a:r>
              <a:rPr lang="uk-UA" b="1" dirty="0" err="1"/>
              <a:t>італій</a:t>
            </a:r>
            <a:r>
              <a:rPr lang="uk-UA" b="1" dirty="0"/>
              <a:t> </a:t>
            </a:r>
            <a:r>
              <a:rPr lang="uk-UA" b="1" dirty="0" err="1"/>
              <a:t>Чуркін</a:t>
            </a:r>
            <a:r>
              <a:rPr lang="uk-UA" b="1" dirty="0"/>
              <a:t>, </a:t>
            </a:r>
            <a:r>
              <a:rPr lang="ru-RU" b="1" dirty="0" err="1"/>
              <a:t>постійний</a:t>
            </a:r>
            <a:r>
              <a:rPr lang="ru-RU" b="1" dirty="0"/>
              <a:t> </a:t>
            </a:r>
            <a:r>
              <a:rPr lang="ru-RU" b="1" dirty="0" err="1"/>
              <a:t>представник</a:t>
            </a:r>
            <a:r>
              <a:rPr lang="ru-RU" b="1" dirty="0"/>
              <a:t> </a:t>
            </a:r>
            <a:r>
              <a:rPr lang="ru-RU" b="1" dirty="0" err="1"/>
              <a:t>Росії</a:t>
            </a:r>
            <a:r>
              <a:rPr lang="ru-RU" b="1" dirty="0"/>
              <a:t> </a:t>
            </a:r>
          </a:p>
          <a:p>
            <a:r>
              <a:rPr lang="ru-RU" b="1" dirty="0"/>
              <a:t>в 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Об'єднаних</a:t>
            </a:r>
            <a:r>
              <a:rPr lang="ru-RU" b="1" dirty="0"/>
              <a:t> </a:t>
            </a:r>
            <a:r>
              <a:rPr lang="ru-RU" b="1" dirty="0" err="1"/>
              <a:t>Націй</a:t>
            </a:r>
            <a:r>
              <a:rPr lang="ru-RU" b="1" dirty="0"/>
              <a:t> (2006—2017 </a:t>
            </a:r>
            <a:r>
              <a:rPr lang="ru-RU" b="1" dirty="0" err="1"/>
              <a:t>рр</a:t>
            </a:r>
            <a:r>
              <a:rPr lang="ru-RU" b="1" dirty="0"/>
              <a:t>).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32676" y="213208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/>
              <a:t>Починаючи з 2014 р. Росія наклала 2 вето на рішення радбезу ООН щодо ситуації на </a:t>
            </a:r>
            <a:r>
              <a:rPr lang="en-US" sz="2400" dirty="0"/>
              <a:t>C</a:t>
            </a:r>
            <a:r>
              <a:rPr lang="uk-UA" sz="2400" dirty="0"/>
              <a:t>ході України та окупації Криму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8888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1" y="0"/>
            <a:ext cx="1085404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КОНВЕНЦІЯХ НЕ ВИКОРИСТОВУЄТЬСЯ </a:t>
            </a:r>
          </a:p>
          <a:p>
            <a:r>
              <a:rPr lang="uk-UA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</a:p>
          <a:p>
            <a:r>
              <a:rPr lang="uk-UA" sz="4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«ГІБРИДНА ВІЙНА»</a:t>
            </a:r>
            <a:endParaRPr lang="ru-RU" sz="4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41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верх 5"/>
          <p:cNvSpPr/>
          <p:nvPr/>
        </p:nvSpPr>
        <p:spPr>
          <a:xfrm rot="18650024">
            <a:off x="3574884" y="2969386"/>
            <a:ext cx="1501561" cy="191354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 rot="2601047">
            <a:off x="7022343" y="2932787"/>
            <a:ext cx="1385979" cy="20731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94238" y="3868464"/>
            <a:ext cx="3016495" cy="2760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541938" y="4464101"/>
            <a:ext cx="3121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/>
              <a:t>Гібридна</a:t>
            </a:r>
          </a:p>
          <a:p>
            <a:pPr algn="ctr"/>
            <a:r>
              <a:rPr lang="uk-UA" sz="4800" dirty="0"/>
              <a:t>війна</a:t>
            </a:r>
            <a:endParaRPr lang="ru-RU" sz="4800" dirty="0"/>
          </a:p>
        </p:txBody>
      </p:sp>
      <p:sp>
        <p:nvSpPr>
          <p:cNvPr id="3" name="Овал 2"/>
          <p:cNvSpPr/>
          <p:nvPr/>
        </p:nvSpPr>
        <p:spPr>
          <a:xfrm>
            <a:off x="641268" y="1092530"/>
            <a:ext cx="4762005" cy="22444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852168" y="1092530"/>
            <a:ext cx="4762005" cy="224443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301100" y="1810589"/>
            <a:ext cx="3619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0070C0"/>
                </a:solidFill>
              </a:rPr>
              <a:t>економічна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4195" y="1766250"/>
            <a:ext cx="4461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інформаційна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5402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104420"/>
            <a:ext cx="7449128" cy="6048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6" y="6152466"/>
            <a:ext cx="767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/>
              <a:t>Френк</a:t>
            </a:r>
            <a:r>
              <a:rPr lang="uk-UA" b="1" dirty="0"/>
              <a:t> </a:t>
            </a:r>
            <a:r>
              <a:rPr lang="uk-UA" b="1" dirty="0" err="1"/>
              <a:t>Хоффман</a:t>
            </a:r>
            <a:r>
              <a:rPr lang="uk-UA" b="1" dirty="0"/>
              <a:t>, науковий співробітник міністерства оборони США</a:t>
            </a:r>
            <a:r>
              <a:rPr lang="en-US" b="1" dirty="0"/>
              <a:t>, </a:t>
            </a:r>
            <a:r>
              <a:rPr lang="uk-UA" b="1" dirty="0"/>
              <a:t>2009-2011 рр. 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94600" y="1295400"/>
            <a:ext cx="4076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/>
              <a:t>«</a:t>
            </a:r>
            <a:r>
              <a:rPr lang="ru-RU" sz="2800" i="1" dirty="0" err="1"/>
              <a:t>Гібридні</a:t>
            </a:r>
            <a:r>
              <a:rPr lang="ru-RU" sz="2800" i="1" dirty="0"/>
              <a:t> </a:t>
            </a:r>
            <a:r>
              <a:rPr lang="ru-RU" sz="2800" i="1" dirty="0" err="1"/>
              <a:t>війни</a:t>
            </a:r>
            <a:r>
              <a:rPr lang="ru-RU" sz="2800" i="1" dirty="0"/>
              <a:t> не є </a:t>
            </a:r>
            <a:r>
              <a:rPr lang="ru-RU" sz="2800" i="1" dirty="0" err="1"/>
              <a:t>новими</a:t>
            </a:r>
            <a:r>
              <a:rPr lang="ru-RU" sz="2800" i="1" dirty="0"/>
              <a:t>, але вони </a:t>
            </a:r>
            <a:r>
              <a:rPr lang="ru-RU" sz="2800" i="1" dirty="0" err="1"/>
              <a:t>щоразу</a:t>
            </a:r>
            <a:r>
              <a:rPr lang="ru-RU" sz="2800" i="1" dirty="0"/>
              <a:t> </a:t>
            </a:r>
            <a:r>
              <a:rPr lang="ru-RU" sz="2800" i="1" dirty="0" err="1"/>
              <a:t>різні</a:t>
            </a:r>
            <a:r>
              <a:rPr lang="ru-RU" sz="2800" i="1" dirty="0"/>
              <a:t>. </a:t>
            </a:r>
            <a:r>
              <a:rPr lang="ru-RU" sz="2800" i="1" dirty="0" err="1"/>
              <a:t>Гібридні</a:t>
            </a:r>
            <a:r>
              <a:rPr lang="ru-RU" sz="2800" i="1" dirty="0"/>
              <a:t> </a:t>
            </a:r>
            <a:r>
              <a:rPr lang="ru-RU" sz="2800" i="1" dirty="0" err="1"/>
              <a:t>війни</a:t>
            </a:r>
            <a:r>
              <a:rPr lang="ru-RU" sz="2800" i="1" dirty="0"/>
              <a:t> </a:t>
            </a:r>
            <a:r>
              <a:rPr lang="ru-RU" sz="2800" i="1" dirty="0" err="1"/>
              <a:t>об'єднують</a:t>
            </a:r>
            <a:r>
              <a:rPr lang="ru-RU" sz="2800" i="1" dirty="0"/>
              <a:t> у </a:t>
            </a:r>
            <a:r>
              <a:rPr lang="ru-RU" sz="2800" i="1" dirty="0" err="1"/>
              <a:t>собі</a:t>
            </a:r>
            <a:r>
              <a:rPr lang="ru-RU" sz="2800" i="1" dirty="0"/>
              <a:t> </a:t>
            </a:r>
            <a:r>
              <a:rPr lang="ru-RU" sz="2800" i="1" dirty="0" err="1"/>
              <a:t>летальний</a:t>
            </a:r>
            <a:r>
              <a:rPr lang="ru-RU" sz="2800" i="1" dirty="0"/>
              <a:t> характер </a:t>
            </a:r>
            <a:r>
              <a:rPr lang="ru-RU" sz="2800" i="1" dirty="0" err="1"/>
              <a:t>державних</a:t>
            </a:r>
            <a:r>
              <a:rPr lang="ru-RU" sz="2800" i="1" dirty="0"/>
              <a:t> </a:t>
            </a:r>
            <a:r>
              <a:rPr lang="ru-RU" sz="2800" i="1" dirty="0" err="1"/>
              <a:t>конфліктів</a:t>
            </a:r>
            <a:r>
              <a:rPr lang="ru-RU" sz="2800" i="1" dirty="0"/>
              <a:t> </a:t>
            </a:r>
            <a:r>
              <a:rPr lang="ru-RU" sz="2800" i="1" dirty="0" err="1"/>
              <a:t>із</a:t>
            </a:r>
            <a:r>
              <a:rPr lang="ru-RU" sz="2800" i="1" dirty="0"/>
              <a:t> </a:t>
            </a:r>
            <a:r>
              <a:rPr lang="ru-RU" sz="2800" i="1" dirty="0" err="1"/>
              <a:t>фанатичним</a:t>
            </a:r>
            <a:r>
              <a:rPr lang="ru-RU" sz="2800" i="1" dirty="0"/>
              <a:t> та </a:t>
            </a:r>
            <a:r>
              <a:rPr lang="ru-RU" sz="2800" i="1" dirty="0" err="1"/>
              <a:t>затяжним</a:t>
            </a:r>
            <a:r>
              <a:rPr lang="ru-RU" sz="2800" i="1" dirty="0"/>
              <a:t> запалом </a:t>
            </a:r>
            <a:r>
              <a:rPr lang="ru-RU" sz="2800" i="1" dirty="0" err="1"/>
              <a:t>нерегулярної</a:t>
            </a:r>
            <a:r>
              <a:rPr lang="ru-RU" sz="2800" i="1" dirty="0"/>
              <a:t> </a:t>
            </a:r>
            <a:r>
              <a:rPr lang="ru-RU" sz="2800" i="1" dirty="0" err="1"/>
              <a:t>війни</a:t>
            </a:r>
            <a:r>
              <a:rPr lang="ru-RU" sz="2800" i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825905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6425" y="939663"/>
            <a:ext cx="4393870" cy="5309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Росія веде гібридну війну проти України, що є «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«комбінацію військових дій, прихованих операцій і агресивної програми дезінформації»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15" y="129903"/>
            <a:ext cx="4945881" cy="6358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6488668"/>
            <a:ext cx="863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/>
              <a:t>Андерс</a:t>
            </a:r>
            <a:r>
              <a:rPr lang="uk-UA" b="1" dirty="0"/>
              <a:t> </a:t>
            </a:r>
            <a:r>
              <a:rPr lang="uk-UA" b="1" dirty="0" err="1"/>
              <a:t>Фог</a:t>
            </a:r>
            <a:r>
              <a:rPr lang="uk-UA" b="1" dirty="0"/>
              <a:t> </a:t>
            </a:r>
            <a:r>
              <a:rPr lang="uk-UA" b="1" dirty="0" err="1"/>
              <a:t>Расмуссен</a:t>
            </a:r>
            <a:r>
              <a:rPr lang="uk-UA" b="1" dirty="0"/>
              <a:t>, генеральній секретар НАТО 2009-2014 рр.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764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6067" y="1520042"/>
            <a:ext cx="3483429" cy="38789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600" dirty="0"/>
              <a:t>«</a:t>
            </a:r>
            <a:r>
              <a:rPr lang="ru-RU" sz="3600" b="1" dirty="0" err="1"/>
              <a:t>Росія</a:t>
            </a:r>
            <a:r>
              <a:rPr lang="ru-RU" sz="3600" b="1" dirty="0"/>
              <a:t> </a:t>
            </a:r>
            <a:r>
              <a:rPr lang="ru-RU" sz="3600" b="1" dirty="0" err="1"/>
              <a:t>веде</a:t>
            </a:r>
            <a:r>
              <a:rPr lang="ru-RU" sz="3600" b="1" dirty="0"/>
              <a:t> </a:t>
            </a:r>
            <a:r>
              <a:rPr lang="ru-RU" sz="3600" b="1" dirty="0" err="1"/>
              <a:t>справжню</a:t>
            </a:r>
            <a:r>
              <a:rPr lang="ru-RU" sz="3600" b="1" dirty="0"/>
              <a:t> </a:t>
            </a:r>
            <a:r>
              <a:rPr lang="ru-RU" sz="3600" b="1" dirty="0" err="1"/>
              <a:t>війну</a:t>
            </a:r>
            <a:r>
              <a:rPr lang="ru-RU" sz="3600" b="1" dirty="0"/>
              <a:t> </a:t>
            </a:r>
            <a:r>
              <a:rPr lang="ru-RU" sz="3600" b="1" dirty="0" err="1"/>
              <a:t>проти</a:t>
            </a:r>
            <a:r>
              <a:rPr lang="ru-RU" sz="3600" b="1" dirty="0"/>
              <a:t> </a:t>
            </a:r>
            <a:r>
              <a:rPr lang="ru-RU" sz="3600" b="1" dirty="0" err="1"/>
              <a:t>України</a:t>
            </a:r>
            <a:r>
              <a:rPr lang="ru-RU" sz="3600" b="1" dirty="0"/>
              <a:t>, </a:t>
            </a:r>
            <a:r>
              <a:rPr lang="ru-RU" sz="3600" b="1" dirty="0" err="1"/>
              <a:t>Європи</a:t>
            </a:r>
            <a:r>
              <a:rPr lang="ru-RU" sz="3600" b="1" dirty="0"/>
              <a:t> і </a:t>
            </a:r>
            <a:r>
              <a:rPr lang="ru-RU" sz="3600" b="1" dirty="0" err="1"/>
              <a:t>її</a:t>
            </a:r>
            <a:r>
              <a:rPr lang="ru-RU" sz="3600" b="1" dirty="0"/>
              <a:t> </a:t>
            </a:r>
            <a:r>
              <a:rPr lang="ru-RU" sz="3600" b="1" dirty="0" err="1"/>
              <a:t>цінностей</a:t>
            </a:r>
            <a:r>
              <a:rPr lang="ru-RU" sz="3600" b="1" dirty="0"/>
              <a:t>»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2" y="430786"/>
            <a:ext cx="7895503" cy="57773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019" y="6296559"/>
            <a:ext cx="728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Павло </a:t>
            </a:r>
            <a:r>
              <a:rPr lang="uk-UA" b="1" dirty="0" err="1"/>
              <a:t>Клімкін</a:t>
            </a:r>
            <a:r>
              <a:rPr lang="uk-UA" b="1" dirty="0"/>
              <a:t>, Міністр зовнішніх справ України 2014-2019 рр.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2894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57" y="-25400"/>
            <a:ext cx="11422743" cy="1485900"/>
          </a:xfrm>
        </p:spPr>
        <p:txBody>
          <a:bodyPr/>
          <a:lstStyle/>
          <a:p>
            <a:pPr algn="ctr"/>
            <a:r>
              <a:rPr lang="uk-UA" sz="3200" b="1" dirty="0"/>
              <a:t>МЕТА ГІБРИДНОЇ ВІЙНИ НЕ ПЕРЕМОГА, А </a:t>
            </a:r>
            <a:r>
              <a:rPr lang="uk-UA" sz="3600" b="1" i="1" dirty="0"/>
              <a:t>РОЗХИТУВАННЯ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1300389"/>
            <a:ext cx="8216899" cy="55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53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3690600" cy="1400530"/>
          </a:xfrm>
        </p:spPr>
        <p:txBody>
          <a:bodyPr/>
          <a:lstStyle/>
          <a:p>
            <a:r>
              <a:rPr lang="uk-UA" sz="3600" dirty="0"/>
              <a:t>Активізація «гібридної війни» РФ проти України в 2014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897218"/>
            <a:ext cx="3898900" cy="5960782"/>
          </a:xfrm>
        </p:spPr>
        <p:txBody>
          <a:bodyPr>
            <a:normAutofit/>
          </a:bodyPr>
          <a:lstStyle/>
          <a:p>
            <a:r>
              <a:rPr lang="uk-UA" dirty="0"/>
              <a:t>Невеликі групи російських військовослужбовців організовували та координували озброєні загони повстанців із місцевого населення на сході України, уникаючи прямого введення своїх військ через український кордон, що дозволяло Росії обходити міжнародне право;</a:t>
            </a:r>
          </a:p>
          <a:p>
            <a:r>
              <a:rPr lang="uk-UA" dirty="0"/>
              <a:t>Операція щодо захоплення Криму;</a:t>
            </a:r>
          </a:p>
          <a:p>
            <a:r>
              <a:rPr lang="uk-UA" dirty="0"/>
              <a:t>Проведення референдуму і прийняття Криму і Севастополя до складу РФ.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1" y="897218"/>
            <a:ext cx="5410200" cy="357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18" y="1448970"/>
            <a:ext cx="5151382" cy="373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68" y="3740166"/>
            <a:ext cx="5981700" cy="298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66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788229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800" dirty="0"/>
              <a:t>Створення сприятливого для Кремля інформаційного фону в західних ЗМІ, цілеспрямоване наповнення українського сегмента </a:t>
            </a:r>
            <a:r>
              <a:rPr lang="uk-UA" sz="2800" dirty="0" err="1"/>
              <a:t>Iнтернету</a:t>
            </a:r>
            <a:r>
              <a:rPr lang="uk-UA" sz="2800" dirty="0"/>
              <a:t> дезінформацією;</a:t>
            </a:r>
          </a:p>
          <a:p>
            <a:pPr algn="just"/>
            <a:r>
              <a:rPr lang="uk-UA" sz="2800" dirty="0"/>
              <a:t>«Дипломатична клоунада» Віталія </a:t>
            </a:r>
            <a:r>
              <a:rPr lang="uk-UA" sz="2800" dirty="0" err="1"/>
              <a:t>Чуркіна</a:t>
            </a:r>
            <a:r>
              <a:rPr lang="uk-UA" sz="2800" dirty="0"/>
              <a:t> на засіданні Ради Безпеки ООН;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19508" r="17425"/>
          <a:stretch/>
        </p:blipFill>
        <p:spPr>
          <a:xfrm>
            <a:off x="5676900" y="0"/>
            <a:ext cx="6515100" cy="5397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9"/>
          <a:stretch/>
        </p:blipFill>
        <p:spPr>
          <a:xfrm>
            <a:off x="3905250" y="2552700"/>
            <a:ext cx="6407150" cy="41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04" y="1457429"/>
            <a:ext cx="4661668" cy="312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7651"/>
            <a:ext cx="13039107" cy="1485900"/>
          </a:xfrm>
        </p:spPr>
        <p:txBody>
          <a:bodyPr>
            <a:normAutofit/>
          </a:bodyPr>
          <a:lstStyle/>
          <a:p>
            <a:r>
              <a:rPr lang="ru-RU" sz="3200" dirty="0"/>
              <a:t>Не</a:t>
            </a:r>
            <a:r>
              <a:rPr lang="uk-UA" sz="3200" dirty="0"/>
              <a:t>готовність України до гібридної війни з боку РФ у 2014 р. </a:t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0225"/>
            <a:ext cx="4564777" cy="6115050"/>
          </a:xfrm>
        </p:spPr>
        <p:txBody>
          <a:bodyPr>
            <a:noAutofit/>
          </a:bodyPr>
          <a:lstStyle/>
          <a:p>
            <a:r>
              <a:rPr lang="uk-UA" sz="2300" dirty="0"/>
              <a:t>слабкістю української влади і допущені раніше помилки; </a:t>
            </a:r>
          </a:p>
          <a:p>
            <a:r>
              <a:rPr lang="uk-UA" sz="2300" dirty="0"/>
              <a:t>демілітаризація українського суспільства та армії;</a:t>
            </a:r>
          </a:p>
          <a:p>
            <a:r>
              <a:rPr lang="uk-UA" sz="2300" dirty="0"/>
              <a:t>слабка диверсифікація ринків збуту української продукції;</a:t>
            </a:r>
          </a:p>
          <a:p>
            <a:r>
              <a:rPr lang="uk-UA" sz="2300" dirty="0"/>
              <a:t>прив’язаність до російського ринку базових секторів вітчизняного господарства;</a:t>
            </a:r>
          </a:p>
          <a:p>
            <a:r>
              <a:rPr lang="uk-UA" sz="2300" dirty="0"/>
              <a:t>відсутність альтернативних джерел постачання ресурсів</a:t>
            </a:r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677" y="276490"/>
            <a:ext cx="3990110" cy="29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65" y="2604102"/>
            <a:ext cx="4330535" cy="2778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35" y="3848100"/>
            <a:ext cx="4514849" cy="300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32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" t="-860" r="-382" b="45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30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0900" y="2565401"/>
            <a:ext cx="9176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i="1" dirty="0">
                <a:solidFill>
                  <a:schemeClr val="bg1"/>
                </a:solidFill>
              </a:rPr>
              <a:t>ДЯКУЮ ЗА УВАГУ!</a:t>
            </a:r>
            <a:endParaRPr lang="ru-RU" sz="7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78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8900"/>
            <a:ext cx="4216399" cy="1400530"/>
          </a:xfrm>
        </p:spPr>
        <p:txBody>
          <a:bodyPr/>
          <a:lstStyle/>
          <a:p>
            <a:r>
              <a:rPr lang="ru-RU" sz="2400" b="1" dirty="0" err="1"/>
              <a:t>Міжнародними</a:t>
            </a:r>
            <a:r>
              <a:rPr lang="ru-RU" sz="2400" b="1" dirty="0"/>
              <a:t> </a:t>
            </a:r>
            <a:r>
              <a:rPr lang="ru-RU" sz="2400" b="1" dirty="0" err="1"/>
              <a:t>збройними</a:t>
            </a:r>
            <a:r>
              <a:rPr lang="ru-RU" sz="2400" b="1" dirty="0"/>
              <a:t> </a:t>
            </a:r>
            <a:r>
              <a:rPr lang="ru-RU" sz="2400" b="1" dirty="0" err="1"/>
              <a:t>конфліктами</a:t>
            </a:r>
            <a:r>
              <a:rPr lang="ru-RU" sz="2400" b="1" dirty="0"/>
              <a:t> </a:t>
            </a:r>
            <a:r>
              <a:rPr lang="uk-UA" sz="2400" b="1" dirty="0"/>
              <a:t>вважаються</a:t>
            </a:r>
            <a:r>
              <a:rPr lang="ru-RU" sz="2400" b="1" dirty="0"/>
              <a:t>: </a:t>
            </a:r>
            <a:endParaRPr lang="ru-RU" sz="2400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-241300" y="1400530"/>
            <a:ext cx="4229100" cy="6056135"/>
          </a:xfrm>
        </p:spPr>
        <p:txBody>
          <a:bodyPr>
            <a:normAutofit/>
          </a:bodyPr>
          <a:lstStyle/>
          <a:p>
            <a:pPr algn="just"/>
            <a:r>
              <a:rPr lang="ru-RU" sz="2800" dirty="0" err="1"/>
              <a:t>Конфлікти</a:t>
            </a:r>
            <a:r>
              <a:rPr lang="ru-RU" sz="2800" dirty="0"/>
              <a:t>, коли один </a:t>
            </a:r>
            <a:r>
              <a:rPr lang="ru-RU" sz="2800" dirty="0" err="1"/>
              <a:t>суб’єкт</a:t>
            </a:r>
            <a:r>
              <a:rPr lang="ru-RU" sz="2800" dirty="0"/>
              <a:t> </a:t>
            </a:r>
            <a:r>
              <a:rPr lang="ru-RU" sz="2800" dirty="0" err="1"/>
              <a:t>міжнародного</a:t>
            </a:r>
            <a:r>
              <a:rPr lang="ru-RU" sz="2800" dirty="0"/>
              <a:t> права </a:t>
            </a:r>
            <a:r>
              <a:rPr lang="ru-RU" sz="2800" dirty="0" err="1"/>
              <a:t>застосовує</a:t>
            </a:r>
            <a:r>
              <a:rPr lang="ru-RU" sz="2800" dirty="0"/>
              <a:t> </a:t>
            </a:r>
            <a:r>
              <a:rPr lang="ru-RU" sz="2800" dirty="0" err="1"/>
              <a:t>збройну</a:t>
            </a:r>
            <a:r>
              <a:rPr lang="ru-RU" sz="2800" dirty="0"/>
              <a:t> силу </a:t>
            </a:r>
            <a:r>
              <a:rPr lang="ru-RU" sz="2800" dirty="0" err="1"/>
              <a:t>проти</a:t>
            </a:r>
            <a:r>
              <a:rPr lang="ru-RU" sz="2800" dirty="0"/>
              <a:t> </a:t>
            </a:r>
            <a:r>
              <a:rPr lang="ru-RU" sz="2800" dirty="0" err="1"/>
              <a:t>іншого</a:t>
            </a:r>
            <a:r>
              <a:rPr lang="ru-RU" sz="2800" dirty="0"/>
              <a:t> </a:t>
            </a:r>
            <a:r>
              <a:rPr lang="ru-RU" sz="2800" dirty="0" err="1"/>
              <a:t>суб’єкта</a:t>
            </a:r>
            <a:r>
              <a:rPr lang="ru-RU" sz="2800" dirty="0"/>
              <a:t>;</a:t>
            </a:r>
          </a:p>
          <a:p>
            <a:pPr algn="just"/>
            <a:r>
              <a:rPr lang="ru-RU" sz="2800" dirty="0"/>
              <a:t>сторонами </a:t>
            </a:r>
            <a:r>
              <a:rPr lang="ru-RU" sz="2800" dirty="0" err="1"/>
              <a:t>конфлікту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бути </a:t>
            </a:r>
            <a:r>
              <a:rPr lang="ru-RU" sz="2800" dirty="0" err="1"/>
              <a:t>держави</a:t>
            </a:r>
            <a:r>
              <a:rPr lang="ru-RU" sz="2800" dirty="0"/>
              <a:t> та </a:t>
            </a:r>
            <a:r>
              <a:rPr lang="ru-RU" sz="2800" dirty="0" err="1"/>
              <a:t>нації</a:t>
            </a:r>
            <a:r>
              <a:rPr lang="ru-RU" sz="2800" dirty="0"/>
              <a:t> і народи,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борються</a:t>
            </a:r>
            <a:r>
              <a:rPr lang="ru-RU" sz="2800" dirty="0"/>
              <a:t> за свою </a:t>
            </a:r>
            <a:r>
              <a:rPr lang="ru-RU" sz="2800" dirty="0" err="1"/>
              <a:t>незалежність</a:t>
            </a:r>
            <a:r>
              <a:rPr lang="ru-RU" sz="2800" dirty="0"/>
              <a:t>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/>
          <a:stretch/>
        </p:blipFill>
        <p:spPr>
          <a:xfrm>
            <a:off x="4339194" y="88900"/>
            <a:ext cx="7852806" cy="666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803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3314700" cy="1400530"/>
          </a:xfrm>
        </p:spPr>
        <p:txBody>
          <a:bodyPr/>
          <a:lstStyle/>
          <a:p>
            <a:r>
              <a:rPr lang="ru-RU" sz="2400" dirty="0" err="1"/>
              <a:t>Ознаки</a:t>
            </a:r>
            <a:r>
              <a:rPr lang="ru-RU" sz="2400" dirty="0"/>
              <a:t> </a:t>
            </a:r>
            <a:r>
              <a:rPr lang="ru-RU" sz="2400" dirty="0" err="1"/>
              <a:t>збройного</a:t>
            </a:r>
            <a:r>
              <a:rPr lang="ru-RU" sz="2400" dirty="0"/>
              <a:t> </a:t>
            </a:r>
            <a:r>
              <a:rPr lang="ru-RU" sz="2400" dirty="0" err="1"/>
              <a:t>конфл</a:t>
            </a:r>
            <a:r>
              <a:rPr lang="uk-UA" sz="2400" dirty="0"/>
              <a:t>ікту неміжнародного характеру:</a:t>
            </a:r>
            <a:r>
              <a:rPr lang="ru-RU" sz="2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33818"/>
            <a:ext cx="3682999" cy="547818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застосування зброї і участь у конфлікті збройних сил, включаючи поліцейські підрозділи;</a:t>
            </a:r>
          </a:p>
          <a:p>
            <a:pPr algn="just"/>
            <a:r>
              <a:rPr lang="uk-UA" dirty="0"/>
              <a:t>колективний характер виступів і наявність органів, відповідальних за їхні дії;</a:t>
            </a:r>
          </a:p>
          <a:p>
            <a:pPr algn="just"/>
            <a:r>
              <a:rPr lang="uk-UA" dirty="0"/>
              <a:t>тривалість і безперервність конфлікту;</a:t>
            </a:r>
          </a:p>
          <a:p>
            <a:pPr algn="just"/>
            <a:r>
              <a:rPr lang="uk-UA" dirty="0"/>
              <a:t>здійснення повстанцями контролю над частиною території держави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" t="-224" r="19886" b="224"/>
          <a:stretch/>
        </p:blipFill>
        <p:spPr>
          <a:xfrm>
            <a:off x="3790951" y="0"/>
            <a:ext cx="8401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1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72348"/>
            <a:ext cx="12447318" cy="19713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СУЧАСНИЙ ВІЙСЬКОВИЙ КОНФЛІКТ ЗА СХОДІ УКРАЇНИ - </a:t>
            </a:r>
          </a:p>
          <a:p>
            <a:pPr marL="0" indent="0" algn="ctr">
              <a:buNone/>
            </a:pPr>
            <a:r>
              <a:rPr lang="uk-UA" sz="2800" dirty="0"/>
              <a:t>ЦЕ ГІБРИДНА ВІЙНА РФ ПРОТИ УКРАЇНИ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6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-90240"/>
            <a:ext cx="12191999" cy="399590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b="1" i="1" dirty="0"/>
              <a:t>Гібридна війна</a:t>
            </a:r>
            <a:r>
              <a:rPr lang="uk-UA" sz="2500" i="1" dirty="0"/>
              <a:t> — війна з поєднанням </a:t>
            </a:r>
            <a:r>
              <a:rPr lang="uk-UA" sz="2500" b="1" i="1" dirty="0"/>
              <a:t>застосування зброї</a:t>
            </a:r>
            <a:r>
              <a:rPr lang="uk-UA" sz="2500" i="1" dirty="0"/>
              <a:t>, </a:t>
            </a:r>
            <a:r>
              <a:rPr lang="uk-UA" sz="2500" b="1" i="1" dirty="0"/>
              <a:t>партизанської війни, тероризму та злочинної поведінки </a:t>
            </a:r>
            <a:r>
              <a:rPr lang="uk-UA" sz="2500" i="1" dirty="0"/>
              <a:t>з метою досягнення певних політичних цілей, основним інструментом якої є </a:t>
            </a:r>
            <a:r>
              <a:rPr lang="uk-UA" sz="2500" b="1" i="1" dirty="0"/>
              <a:t>створення державою-агресором </a:t>
            </a:r>
            <a:r>
              <a:rPr lang="uk-UA" sz="2500" i="1" dirty="0"/>
              <a:t>в державі, обраній для агресії, </a:t>
            </a:r>
            <a:r>
              <a:rPr lang="uk-UA" sz="2500" b="1" i="1" dirty="0"/>
              <a:t>внутрішніх протиріч та конфліктів</a:t>
            </a:r>
            <a:r>
              <a:rPr lang="uk-UA" sz="2500" i="1" dirty="0"/>
              <a:t> з подальшим їх використанням </a:t>
            </a:r>
            <a:r>
              <a:rPr lang="uk-UA" sz="2500" b="1" i="1" dirty="0"/>
              <a:t>для досягнення політичних цілей агресії,</a:t>
            </a:r>
            <a:r>
              <a:rPr lang="uk-UA" sz="2500" i="1" dirty="0"/>
              <a:t> які звичайно досягаються звичайною війною. </a:t>
            </a:r>
            <a:endParaRPr lang="ru-RU" sz="2500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09" y="2183778"/>
            <a:ext cx="5567733" cy="313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24" y="2921000"/>
            <a:ext cx="5085066" cy="382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91" y="2921000"/>
            <a:ext cx="5732960" cy="381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14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959" y="0"/>
            <a:ext cx="9601200" cy="1485900"/>
          </a:xfrm>
        </p:spPr>
        <p:txBody>
          <a:bodyPr/>
          <a:lstStyle/>
          <a:p>
            <a:r>
              <a:rPr lang="uk-UA" sz="3200" dirty="0"/>
              <a:t>Компоненти гібридної війни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1600" y="491955"/>
            <a:ext cx="6461512" cy="657225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9600" dirty="0"/>
              <a:t>Створення внутрішніх суспільних протиріч через пропаганду з її переходом у інформаційну війну;</a:t>
            </a:r>
            <a:endParaRPr lang="ru-RU" sz="9600" dirty="0"/>
          </a:p>
          <a:p>
            <a:pPr algn="just"/>
            <a:r>
              <a:rPr lang="uk-UA" sz="9600" dirty="0"/>
              <a:t>Створення економічних проблем через економічне протистояння з переходом в економічну війну та протидію зв'язкам країни-жертви з сусідніми країнами;</a:t>
            </a:r>
            <a:endParaRPr lang="ru-RU" sz="9600" dirty="0"/>
          </a:p>
          <a:p>
            <a:pPr algn="just"/>
            <a:r>
              <a:rPr lang="uk-UA" sz="9600" dirty="0"/>
              <a:t>Підтримка сепаратизму та тероризму аж до актів державного тероризму; побудова псевдодержавних утворень як гібридного ідеал-проекту державотворення;</a:t>
            </a:r>
            <a:endParaRPr lang="ru-RU" sz="9600" dirty="0"/>
          </a:p>
          <a:p>
            <a:pPr algn="just"/>
            <a:r>
              <a:rPr lang="uk-UA" sz="9600" dirty="0"/>
              <a:t>Сприяння створенню нерегулярних збройних формувань (повстанців, партизан та ін.) та їх оснащення;</a:t>
            </a:r>
            <a:endParaRPr lang="ru-RU" sz="9600" dirty="0"/>
          </a:p>
          <a:p>
            <a:pPr algn="just"/>
            <a:r>
              <a:rPr lang="uk-UA" sz="9600" dirty="0"/>
              <a:t>Сторона-агресор намагається та може залишатися публічно непричетною до розв'язаного конфлікту.</a:t>
            </a:r>
            <a:endParaRPr lang="ru-RU" sz="9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56" y="232311"/>
            <a:ext cx="4088144" cy="303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2" r="1703"/>
          <a:stretch/>
        </p:blipFill>
        <p:spPr>
          <a:xfrm>
            <a:off x="6507678" y="2097128"/>
            <a:ext cx="4001984" cy="2801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85" y="3153054"/>
            <a:ext cx="4239955" cy="282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55" y="3778080"/>
            <a:ext cx="4626976" cy="307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>
          <a:xfrm>
            <a:off x="6446072" y="951670"/>
            <a:ext cx="5745928" cy="302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8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433465" cy="1485900"/>
          </a:xfrm>
        </p:spPr>
        <p:txBody>
          <a:bodyPr>
            <a:normAutofit/>
          </a:bodyPr>
          <a:lstStyle/>
          <a:p>
            <a:r>
              <a:rPr lang="uk-UA" sz="2800" b="1" dirty="0"/>
              <a:t>Передумови початку гібридної війни на Сході Україні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96" y="534390"/>
            <a:ext cx="4850740" cy="6145480"/>
          </a:xfrm>
        </p:spPr>
        <p:txBody>
          <a:bodyPr>
            <a:noAutofit/>
          </a:bodyPr>
          <a:lstStyle/>
          <a:p>
            <a:pPr lvl="0" algn="just"/>
            <a:r>
              <a:rPr lang="uk-UA" dirty="0"/>
              <a:t>наявність у РФ значного політичного прошарку, зацікавленого у реалізації власних імперських амбіцій;</a:t>
            </a:r>
            <a:endParaRPr lang="ru-RU" dirty="0"/>
          </a:p>
          <a:p>
            <a:pPr lvl="0" algn="just"/>
            <a:r>
              <a:rPr lang="uk-UA" dirty="0"/>
              <a:t>прагнення РФ повернути світ від багатополярного стану до біполярного;</a:t>
            </a:r>
            <a:endParaRPr lang="ru-RU" dirty="0"/>
          </a:p>
          <a:p>
            <a:pPr lvl="0" algn="just"/>
            <a:r>
              <a:rPr lang="uk-UA" dirty="0"/>
              <a:t>усвідомлення керівництвом РФ загрози, якою буде для неї успішна Україна;</a:t>
            </a:r>
            <a:endParaRPr lang="ru-RU" dirty="0"/>
          </a:p>
          <a:p>
            <a:pPr lvl="0" algn="just"/>
            <a:r>
              <a:rPr lang="uk-UA" dirty="0"/>
              <a:t>залежність значної частини ЄС від поставок російських енергоносіїв;</a:t>
            </a:r>
            <a:endParaRPr lang="ru-RU" dirty="0"/>
          </a:p>
          <a:p>
            <a:pPr lvl="0" algn="just"/>
            <a:r>
              <a:rPr lang="uk-UA" dirty="0"/>
              <a:t>очевидне бажання Кремля шляхом підкорення України зламати волю до опору не лише країн СНД, але і республік Балтії та Польщі.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2" y="534390"/>
            <a:ext cx="6509313" cy="328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81" y="3705101"/>
            <a:ext cx="6509313" cy="3152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293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950" y="-90488"/>
            <a:ext cx="11192494" cy="1485900"/>
          </a:xfrm>
        </p:spPr>
        <p:txBody>
          <a:bodyPr/>
          <a:lstStyle/>
          <a:p>
            <a:r>
              <a:rPr lang="ru-RU" dirty="0"/>
              <a:t>Причини г</a:t>
            </a:r>
            <a:r>
              <a:rPr lang="uk-UA" dirty="0" err="1"/>
              <a:t>ібридної</a:t>
            </a:r>
            <a:r>
              <a:rPr lang="uk-UA" dirty="0"/>
              <a:t> війни на Сході України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462"/>
            <a:ext cx="12192000" cy="6205538"/>
          </a:xfrm>
        </p:spPr>
      </p:pic>
    </p:spTree>
    <p:extLst>
      <p:ext uri="{BB962C8B-B14F-4D97-AF65-F5344CB8AC3E}">
        <p14:creationId xmlns:p14="http://schemas.microsoft.com/office/powerpoint/2010/main" val="1873862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619</TotalTime>
  <Words>812</Words>
  <Application>Microsoft Office PowerPoint</Application>
  <PresentationFormat>Широкоэкранный</PresentationFormat>
  <Paragraphs>74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Міжнародними збройними конфліктами вважаються: </vt:lpstr>
      <vt:lpstr>Ознаки збройного конфлікту неміжнародного характеру: </vt:lpstr>
      <vt:lpstr>Презентация PowerPoint</vt:lpstr>
      <vt:lpstr>Презентация PowerPoint</vt:lpstr>
      <vt:lpstr>Компоненти гібридної війни</vt:lpstr>
      <vt:lpstr>Передумови початку гібридної війни на Сході Україні</vt:lpstr>
      <vt:lpstr>Причини гібридної війни на Сході України </vt:lpstr>
      <vt:lpstr>1. Геополітичні прагнення Москви на лідерство в сучасному світі</vt:lpstr>
      <vt:lpstr>2. Наміри щодо захоплення нових територій, зокрема й за межами колишнього Радянського Союзу напередодні його розпаду </vt:lpstr>
      <vt:lpstr> 3. Створення «осі безпеки» з огляду на розширення НАТО та розміщення елементів ПРО в Європі </vt:lpstr>
      <vt:lpstr>4. Зміщення акцентів населення Росії з внутрішніх проблем держави на зовнішні за рахунок формування образу «ворога», згуртування нації навколо міфічної ідеї «руського міра» </vt:lpstr>
      <vt:lpstr>5. Наміри щодо погіршення економічного потенціалу інших країн</vt:lpstr>
      <vt:lpstr>6. Тиск на інші країни заради їх вимушеної лояльності</vt:lpstr>
      <vt:lpstr>Характерними особливостями гібридної війни РФ проти України є: </vt:lpstr>
      <vt:lpstr>Презентация PowerPoint</vt:lpstr>
      <vt:lpstr>Презентация PowerPoint</vt:lpstr>
      <vt:lpstr>Проблематика регулювання гібридних воєн міжнародним правом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 ГІБРИДНОЇ ВІЙНИ НЕ ПЕРЕМОГА, А РОЗХИТУВАННЯ</vt:lpstr>
      <vt:lpstr>Активізація «гібридної війни» РФ проти України в 2014</vt:lpstr>
      <vt:lpstr>Презентация PowerPoint</vt:lpstr>
      <vt:lpstr>Неготовність України до гібридної війни з боку РФ у 2014 р.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ГІБРИДНА</dc:title>
  <dc:creator/>
  <cp:lastModifiedBy>Дом</cp:lastModifiedBy>
  <cp:revision>160</cp:revision>
  <dcterms:created xsi:type="dcterms:W3CDTF">2020-03-03T17:58:59Z</dcterms:created>
  <dcterms:modified xsi:type="dcterms:W3CDTF">2023-04-19T15:30:45Z</dcterms:modified>
</cp:coreProperties>
</file>