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2" r:id="rId3"/>
    <p:sldId id="263" r:id="rId4"/>
    <p:sldId id="257" r:id="rId5"/>
    <p:sldId id="261"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45" autoAdjust="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08.02.2021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08.02.2021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08.02.2021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08.02.2021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08.02.2021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08.02.2021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4221088"/>
            <a:ext cx="7772400" cy="821953"/>
          </a:xfrm>
        </p:spPr>
        <p:txBody>
          <a:bodyPr>
            <a:normAutofit fontScale="90000"/>
          </a:bodyPr>
          <a:lstStyle/>
          <a:p>
            <a:pPr algn="ctr"/>
            <a:r>
              <a:rPr lang="uk-UA" b="1" dirty="0" smtClean="0">
                <a:solidFill>
                  <a:schemeClr val="tx1"/>
                </a:solidFill>
              </a:rPr>
              <a:t>Проектування </a:t>
            </a:r>
            <a:r>
              <a:rPr lang="uk-UA" b="1" dirty="0" smtClean="0">
                <a:solidFill>
                  <a:schemeClr val="tx1"/>
                </a:solidFill>
              </a:rPr>
              <a:t>засобів з охорони праці</a:t>
            </a:r>
            <a:endParaRPr lang="ru-RU" b="1" dirty="0">
              <a:solidFill>
                <a:schemeClr val="tx1"/>
              </a:solidFill>
            </a:endParaRPr>
          </a:p>
        </p:txBody>
      </p:sp>
      <p:pic>
        <p:nvPicPr>
          <p:cNvPr id="1026" name="Picture 2" descr="Экология - красивые картинки (40 фото) • Прикольные картинки и позити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76672"/>
            <a:ext cx="3998943"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084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07704" y="1556792"/>
            <a:ext cx="5328592" cy="4824536"/>
          </a:xfrm>
        </p:spPr>
        <p:txBody>
          <a:bodyPr>
            <a:normAutofit lnSpcReduction="10000"/>
          </a:bodyPr>
          <a:lstStyle/>
          <a:p>
            <a:pPr algn="ctr"/>
            <a:r>
              <a:rPr lang="uk-UA" sz="1800" dirty="0" smtClean="0"/>
              <a:t>Кандидат технічних наук, доцент кафедри прикладної екології та охорони праці</a:t>
            </a:r>
            <a:endParaRPr lang="uk-UA" sz="1800" dirty="0"/>
          </a:p>
          <a:p>
            <a:pPr algn="ctr"/>
            <a:r>
              <a:rPr lang="uk-UA" sz="1800" dirty="0" err="1" smtClean="0"/>
              <a:t>Манідіна</a:t>
            </a:r>
            <a:r>
              <a:rPr lang="uk-UA" sz="1800" dirty="0" smtClean="0"/>
              <a:t> Євгенія Анатоліївна</a:t>
            </a:r>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uk-UA" sz="1800" dirty="0" smtClean="0"/>
          </a:p>
          <a:p>
            <a:endParaRPr lang="uk-UA" sz="1800" dirty="0" smtClean="0"/>
          </a:p>
          <a:p>
            <a:endParaRPr lang="uk-UA" sz="1800" dirty="0"/>
          </a:p>
          <a:p>
            <a:endParaRPr lang="uk-UA" sz="1800" dirty="0" smtClean="0"/>
          </a:p>
          <a:p>
            <a:r>
              <a:rPr lang="uk-UA" sz="1800" dirty="0" smtClean="0"/>
              <a:t>                           (097)8814692</a:t>
            </a:r>
          </a:p>
          <a:p>
            <a:r>
              <a:rPr lang="uk-UA" sz="1800" dirty="0" smtClean="0"/>
              <a:t>                  </a:t>
            </a:r>
            <a:r>
              <a:rPr lang="en-US" sz="1800" dirty="0" smtClean="0"/>
              <a:t>Manidina_ZGIA@ukr.net</a:t>
            </a:r>
            <a:endParaRPr lang="ru-RU" sz="1800" dirty="0"/>
          </a:p>
        </p:txBody>
      </p:sp>
      <p:sp>
        <p:nvSpPr>
          <p:cNvPr id="6" name="TextBox 5"/>
          <p:cNvSpPr txBox="1"/>
          <p:nvPr/>
        </p:nvSpPr>
        <p:spPr>
          <a:xfrm>
            <a:off x="3049193" y="770801"/>
            <a:ext cx="2589363" cy="707886"/>
          </a:xfrm>
          <a:prstGeom prst="rect">
            <a:avLst/>
          </a:prstGeom>
          <a:noFill/>
        </p:spPr>
        <p:txBody>
          <a:bodyPr wrap="none" rtlCol="0">
            <a:spAutoFit/>
          </a:bodyPr>
          <a:lstStyle/>
          <a:p>
            <a:r>
              <a:rPr lang="uk-UA" sz="4000" b="1" dirty="0" smtClean="0"/>
              <a:t>ВИКЛАДАЧ</a:t>
            </a:r>
            <a:endParaRPr lang="ru-RU" sz="4000" b="1"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2852936"/>
            <a:ext cx="2506716" cy="2546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0509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1916832"/>
            <a:ext cx="7408333" cy="3450696"/>
          </a:xfrm>
        </p:spPr>
        <p:txBody>
          <a:bodyPr>
            <a:normAutofit lnSpcReduction="10000"/>
          </a:bodyPr>
          <a:lstStyle/>
          <a:p>
            <a:r>
              <a:rPr lang="uk-UA" i="1" dirty="0"/>
              <a:t>Розглянуті  основні поняття підготовки до проектування засобів для поліпшення умов праці на робочих місцях. Приділено увагу основним методам захисту працівників від дії шкідливих та небезпечних факторів на їх робочих місцях, надані основні методи розрахунку засобів з охорони праці та рекомендації щодо їх компоновки. Особливу увагу приділено безпеці проектування, монтажу та експлуатації засобів з охорони праці та промислового обладнання.</a:t>
            </a:r>
            <a:endParaRPr lang="ru-RU" dirty="0"/>
          </a:p>
          <a:p>
            <a:endParaRPr lang="ru-RU" dirty="0"/>
          </a:p>
        </p:txBody>
      </p:sp>
      <p:sp>
        <p:nvSpPr>
          <p:cNvPr id="2" name="Заголовок 1"/>
          <p:cNvSpPr>
            <a:spLocks noGrp="1"/>
          </p:cNvSpPr>
          <p:nvPr>
            <p:ph type="title"/>
          </p:nvPr>
        </p:nvSpPr>
        <p:spPr/>
        <p:txBody>
          <a:bodyPr>
            <a:normAutofit/>
          </a:bodyPr>
          <a:lstStyle/>
          <a:p>
            <a:pPr algn="ctr"/>
            <a:r>
              <a:rPr lang="uk-UA" sz="3200" dirty="0" smtClean="0">
                <a:solidFill>
                  <a:schemeClr val="tx1"/>
                </a:solidFill>
              </a:rPr>
              <a:t>ЧОМУ НЕОБХІДНО ВИВЧАТИ ДИСЦИПЛІНУ «Проектування </a:t>
            </a:r>
            <a:r>
              <a:rPr lang="uk-UA" sz="3200" dirty="0" smtClean="0">
                <a:solidFill>
                  <a:schemeClr val="tx1"/>
                </a:solidFill>
              </a:rPr>
              <a:t>засобів з охорони праці»</a:t>
            </a:r>
            <a:endParaRPr lang="ru-RU" sz="3200" dirty="0">
              <a:solidFill>
                <a:schemeClr val="tx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5085184"/>
            <a:ext cx="1503611" cy="15036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0250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2798" y="2412131"/>
            <a:ext cx="8229600" cy="1252728"/>
          </a:xfrm>
        </p:spPr>
        <p:txBody>
          <a:bodyPr/>
          <a:lstStyle/>
          <a:p>
            <a:pPr algn="ctr"/>
            <a:r>
              <a:rPr lang="uk-UA" dirty="0" smtClean="0"/>
              <a:t>МЕТА ДИСЦИПЛІНИ:</a:t>
            </a:r>
            <a:endParaRPr lang="ru-RU" dirty="0"/>
          </a:p>
        </p:txBody>
      </p:sp>
      <p:sp>
        <p:nvSpPr>
          <p:cNvPr id="4" name="Заголовок 1"/>
          <p:cNvSpPr txBox="1">
            <a:spLocks/>
          </p:cNvSpPr>
          <p:nvPr/>
        </p:nvSpPr>
        <p:spPr>
          <a:xfrm>
            <a:off x="1043608" y="2987613"/>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uk-UA" dirty="0"/>
              <a:t>завданнями вивчення </a:t>
            </a:r>
            <a:r>
              <a:rPr lang="uk-UA" dirty="0" smtClean="0"/>
              <a:t>дисципліни:</a:t>
            </a:r>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879" y="5282381"/>
            <a:ext cx="1575619" cy="1575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Объект 5"/>
          <p:cNvSpPr>
            <a:spLocks noGrp="1"/>
          </p:cNvSpPr>
          <p:nvPr>
            <p:ph idx="1"/>
          </p:nvPr>
        </p:nvSpPr>
        <p:spPr>
          <a:xfrm>
            <a:off x="896051" y="3861048"/>
            <a:ext cx="7408333" cy="2010536"/>
          </a:xfrm>
        </p:spPr>
        <p:txBody>
          <a:bodyPr>
            <a:normAutofit/>
          </a:bodyPr>
          <a:lstStyle/>
          <a:p>
            <a:r>
              <a:rPr lang="ru-RU" sz="1400" i="1" dirty="0" err="1"/>
              <a:t>вироблення</a:t>
            </a:r>
            <a:r>
              <a:rPr lang="ru-RU" sz="1400" i="1" dirty="0"/>
              <a:t> </a:t>
            </a:r>
            <a:r>
              <a:rPr lang="ru-RU" sz="1400" i="1" dirty="0" err="1"/>
              <a:t>вміння</a:t>
            </a:r>
            <a:r>
              <a:rPr lang="ru-RU" sz="1400" i="1" dirty="0"/>
              <a:t> </a:t>
            </a:r>
            <a:r>
              <a:rPr lang="ru-RU" sz="1400" i="1" dirty="0" err="1" smtClean="0"/>
              <a:t>організації</a:t>
            </a:r>
            <a:r>
              <a:rPr lang="ru-RU" sz="1400" i="1" dirty="0" smtClean="0"/>
              <a:t> </a:t>
            </a:r>
            <a:r>
              <a:rPr lang="ru-RU" sz="1400" i="1" dirty="0"/>
              <a:t>контролю за </a:t>
            </a:r>
            <a:r>
              <a:rPr lang="ru-RU" sz="1400" i="1" dirty="0" err="1"/>
              <a:t>додержанням</a:t>
            </a:r>
            <a:r>
              <a:rPr lang="ru-RU" sz="1400" i="1" dirty="0"/>
              <a:t> </a:t>
            </a:r>
            <a:r>
              <a:rPr lang="ru-RU" sz="1400" i="1" dirty="0" err="1"/>
              <a:t>вимог</a:t>
            </a:r>
            <a:r>
              <a:rPr lang="ru-RU" sz="1400" i="1" dirty="0"/>
              <a:t> </a:t>
            </a:r>
            <a:r>
              <a:rPr lang="ru-RU" sz="1400" i="1" dirty="0" err="1"/>
              <a:t>чинних</a:t>
            </a:r>
            <a:r>
              <a:rPr lang="ru-RU" sz="1400" i="1" dirty="0"/>
              <a:t> нормативно-</a:t>
            </a:r>
            <a:r>
              <a:rPr lang="ru-RU" sz="1400" i="1" dirty="0" err="1"/>
              <a:t>правових</a:t>
            </a:r>
            <a:r>
              <a:rPr lang="ru-RU" sz="1400" i="1" dirty="0"/>
              <a:t> </a:t>
            </a:r>
            <a:r>
              <a:rPr lang="ru-RU" sz="1400" i="1" dirty="0" err="1"/>
              <a:t>актів</a:t>
            </a:r>
            <a:r>
              <a:rPr lang="ru-RU" sz="1400" i="1" dirty="0"/>
              <a:t> з </a:t>
            </a:r>
            <a:r>
              <a:rPr lang="ru-RU" sz="1400" i="1" dirty="0" err="1"/>
              <a:t>цивільного</a:t>
            </a:r>
            <a:r>
              <a:rPr lang="ru-RU" sz="1400" i="1" dirty="0"/>
              <a:t> </a:t>
            </a:r>
            <a:r>
              <a:rPr lang="ru-RU" sz="1400" i="1" dirty="0" err="1"/>
              <a:t>захисту</a:t>
            </a:r>
            <a:r>
              <a:rPr lang="ru-RU" sz="1400" i="1" dirty="0"/>
              <a:t>, </a:t>
            </a:r>
            <a:r>
              <a:rPr lang="ru-RU" sz="1400" i="1" dirty="0" err="1"/>
              <a:t>стандартів</a:t>
            </a:r>
            <a:r>
              <a:rPr lang="ru-RU" sz="1400" i="1" dirty="0"/>
              <a:t> </a:t>
            </a:r>
            <a:r>
              <a:rPr lang="ru-RU" sz="1400" i="1" dirty="0" err="1"/>
              <a:t>безпеки</a:t>
            </a:r>
            <a:r>
              <a:rPr lang="ru-RU" sz="1400" i="1" dirty="0"/>
              <a:t> </a:t>
            </a:r>
            <a:r>
              <a:rPr lang="ru-RU" sz="1400" i="1" dirty="0" err="1"/>
              <a:t>праці</a:t>
            </a:r>
            <a:r>
              <a:rPr lang="ru-RU" sz="1400" i="1" dirty="0"/>
              <a:t> у </a:t>
            </a:r>
            <a:r>
              <a:rPr lang="ru-RU" sz="1400" i="1" dirty="0" err="1"/>
              <a:t>процесі</a:t>
            </a:r>
            <a:r>
              <a:rPr lang="ru-RU" sz="1400" i="1" dirty="0"/>
              <a:t> </a:t>
            </a:r>
            <a:r>
              <a:rPr lang="ru-RU" sz="1400" i="1" dirty="0" err="1"/>
              <a:t>виробництва</a:t>
            </a:r>
            <a:r>
              <a:rPr lang="ru-RU" sz="1400" i="1" dirty="0"/>
              <a:t>; </a:t>
            </a:r>
            <a:r>
              <a:rPr lang="ru-RU" sz="1400" i="1" dirty="0" err="1"/>
              <a:t>готовність</a:t>
            </a:r>
            <a:r>
              <a:rPr lang="ru-RU" sz="1400" i="1" dirty="0"/>
              <a:t> до </a:t>
            </a:r>
            <a:r>
              <a:rPr lang="ru-RU" sz="1400" i="1" dirty="0" err="1"/>
              <a:t>застосовування</a:t>
            </a:r>
            <a:r>
              <a:rPr lang="ru-RU" sz="1400" i="1" dirty="0"/>
              <a:t> та </a:t>
            </a:r>
            <a:r>
              <a:rPr lang="ru-RU" sz="1400" i="1" dirty="0" err="1"/>
              <a:t>експлуатації</a:t>
            </a:r>
            <a:r>
              <a:rPr lang="ru-RU" sz="1400" i="1" dirty="0"/>
              <a:t> </a:t>
            </a:r>
            <a:r>
              <a:rPr lang="ru-RU" sz="1400" i="1" dirty="0" err="1"/>
              <a:t>технічних</a:t>
            </a:r>
            <a:r>
              <a:rPr lang="ru-RU" sz="1400" i="1" dirty="0"/>
              <a:t> систем </a:t>
            </a:r>
            <a:r>
              <a:rPr lang="ru-RU" sz="1400" i="1" dirty="0" err="1"/>
              <a:t>захисту</a:t>
            </a:r>
            <a:r>
              <a:rPr lang="ru-RU" sz="1400" i="1" dirty="0"/>
              <a:t>, </a:t>
            </a:r>
            <a:r>
              <a:rPr lang="ru-RU" sz="1400" i="1" dirty="0" err="1"/>
              <a:t>засобів</a:t>
            </a:r>
            <a:r>
              <a:rPr lang="ru-RU" sz="1400" i="1" dirty="0"/>
              <a:t> </a:t>
            </a:r>
            <a:r>
              <a:rPr lang="ru-RU" sz="1400" i="1" dirty="0" err="1"/>
              <a:t>індивідуального</a:t>
            </a:r>
            <a:r>
              <a:rPr lang="ru-RU" sz="1400" i="1" dirty="0"/>
              <a:t> та </a:t>
            </a:r>
            <a:r>
              <a:rPr lang="ru-RU" sz="1400" i="1" dirty="0" err="1"/>
              <a:t>колективного</a:t>
            </a:r>
            <a:r>
              <a:rPr lang="ru-RU" sz="1400" i="1" dirty="0"/>
              <a:t> </a:t>
            </a:r>
            <a:r>
              <a:rPr lang="ru-RU" sz="1400" i="1" dirty="0" err="1"/>
              <a:t>захисту</a:t>
            </a:r>
            <a:r>
              <a:rPr lang="ru-RU" sz="1400" i="1" dirty="0"/>
              <a:t> у </a:t>
            </a:r>
            <a:r>
              <a:rPr lang="ru-RU" sz="1400" i="1" dirty="0" err="1"/>
              <a:t>сфері</a:t>
            </a:r>
            <a:r>
              <a:rPr lang="ru-RU" sz="1400" i="1" dirty="0"/>
              <a:t> </a:t>
            </a:r>
            <a:r>
              <a:rPr lang="ru-RU" sz="1400" i="1" dirty="0" err="1"/>
              <a:t>своєї</a:t>
            </a:r>
            <a:r>
              <a:rPr lang="ru-RU" sz="1400" i="1" dirty="0"/>
              <a:t> </a:t>
            </a:r>
            <a:r>
              <a:rPr lang="ru-RU" sz="1400" i="1" dirty="0" err="1"/>
              <a:t>професійної</a:t>
            </a:r>
            <a:r>
              <a:rPr lang="ru-RU" sz="1400" i="1" dirty="0"/>
              <a:t> </a:t>
            </a:r>
            <a:r>
              <a:rPr lang="ru-RU" sz="1400" i="1" dirty="0" err="1"/>
              <a:t>діяльності</a:t>
            </a:r>
            <a:r>
              <a:rPr lang="ru-RU" sz="1400" i="1" dirty="0"/>
              <a:t>; </a:t>
            </a:r>
            <a:r>
              <a:rPr lang="ru-RU" sz="1400" i="1" dirty="0" err="1"/>
              <a:t>здатність</a:t>
            </a:r>
            <a:r>
              <a:rPr lang="ru-RU" sz="1400" i="1" dirty="0"/>
              <a:t> </a:t>
            </a:r>
            <a:r>
              <a:rPr lang="ru-RU" sz="1400" i="1" dirty="0" err="1"/>
              <a:t>організовувати</a:t>
            </a:r>
            <a:r>
              <a:rPr lang="ru-RU" sz="1400" i="1" dirty="0"/>
              <a:t> </a:t>
            </a:r>
            <a:r>
              <a:rPr lang="ru-RU" sz="1400" i="1" dirty="0" err="1"/>
              <a:t>експлуатацію</a:t>
            </a:r>
            <a:r>
              <a:rPr lang="ru-RU" sz="1400" i="1" dirty="0"/>
              <a:t> </a:t>
            </a:r>
            <a:r>
              <a:rPr lang="ru-RU" sz="1400" i="1" dirty="0" err="1"/>
              <a:t>техніки</a:t>
            </a:r>
            <a:r>
              <a:rPr lang="ru-RU" sz="1400" i="1" dirty="0"/>
              <a:t>, </a:t>
            </a:r>
            <a:r>
              <a:rPr lang="ru-RU" sz="1400" i="1" dirty="0" err="1"/>
              <a:t>устаткування</a:t>
            </a:r>
            <a:r>
              <a:rPr lang="ru-RU" sz="1400" i="1" dirty="0"/>
              <a:t>, </a:t>
            </a:r>
            <a:r>
              <a:rPr lang="ru-RU" sz="1400" i="1" dirty="0" err="1"/>
              <a:t>спорядження</a:t>
            </a:r>
            <a:r>
              <a:rPr lang="ru-RU" sz="1400" i="1" dirty="0"/>
              <a:t> та </a:t>
            </a:r>
            <a:r>
              <a:rPr lang="ru-RU" sz="1400" i="1" dirty="0" err="1"/>
              <a:t>засобів</a:t>
            </a:r>
            <a:r>
              <a:rPr lang="ru-RU" sz="1400" i="1" dirty="0"/>
              <a:t> автоматики у </a:t>
            </a:r>
            <a:r>
              <a:rPr lang="ru-RU" sz="1400" i="1" dirty="0" err="1"/>
              <a:t>сфері</a:t>
            </a:r>
            <a:r>
              <a:rPr lang="ru-RU" sz="1400" i="1" dirty="0"/>
              <a:t> </a:t>
            </a:r>
            <a:r>
              <a:rPr lang="ru-RU" sz="1400" i="1" dirty="0" err="1"/>
              <a:t>професійної</a:t>
            </a:r>
            <a:r>
              <a:rPr lang="ru-RU" sz="1400" i="1" dirty="0"/>
              <a:t> </a:t>
            </a:r>
            <a:r>
              <a:rPr lang="ru-RU" sz="1400" i="1" dirty="0" err="1"/>
              <a:t>діяльності</a:t>
            </a:r>
            <a:endParaRPr lang="ru-RU" dirty="0"/>
          </a:p>
        </p:txBody>
      </p:sp>
      <p:sp>
        <p:nvSpPr>
          <p:cNvPr id="9" name="Заголовок 1"/>
          <p:cNvSpPr txBox="1">
            <a:spLocks/>
          </p:cNvSpPr>
          <p:nvPr/>
        </p:nvSpPr>
        <p:spPr>
          <a:xfrm>
            <a:off x="839748" y="764704"/>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uk-UA" dirty="0" smtClean="0"/>
              <a:t>мета </a:t>
            </a:r>
            <a:r>
              <a:rPr lang="uk-UA" dirty="0"/>
              <a:t>вивчення </a:t>
            </a:r>
            <a:r>
              <a:rPr lang="uk-UA" dirty="0" smtClean="0"/>
              <a:t>дисципліни:</a:t>
            </a:r>
            <a:endParaRPr lang="ru-RU" dirty="0"/>
          </a:p>
        </p:txBody>
      </p:sp>
      <p:sp>
        <p:nvSpPr>
          <p:cNvPr id="7" name="TextBox 6"/>
          <p:cNvSpPr txBox="1"/>
          <p:nvPr/>
        </p:nvSpPr>
        <p:spPr>
          <a:xfrm>
            <a:off x="446323" y="2069900"/>
            <a:ext cx="8531759" cy="584775"/>
          </a:xfrm>
          <a:prstGeom prst="rect">
            <a:avLst/>
          </a:prstGeom>
          <a:noFill/>
        </p:spPr>
        <p:txBody>
          <a:bodyPr wrap="none" rtlCol="0">
            <a:spAutoFit/>
          </a:bodyPr>
          <a:lstStyle/>
          <a:p>
            <a:pPr indent="450215" algn="just">
              <a:spcAft>
                <a:spcPts val="0"/>
              </a:spcAft>
            </a:pPr>
            <a:r>
              <a:rPr lang="ru-RU" sz="1600" i="1" dirty="0" err="1">
                <a:solidFill>
                  <a:schemeClr val="tx2"/>
                </a:solidFill>
                <a:latin typeface="Times New Roman"/>
                <a:ea typeface="MS Mincho"/>
              </a:rPr>
              <a:t>оволодіння</a:t>
            </a:r>
            <a:r>
              <a:rPr lang="ru-RU" sz="1600" i="1" dirty="0">
                <a:solidFill>
                  <a:schemeClr val="tx2"/>
                </a:solidFill>
                <a:latin typeface="Times New Roman"/>
                <a:ea typeface="MS Mincho"/>
              </a:rPr>
              <a:t> студентами </a:t>
            </a:r>
            <a:r>
              <a:rPr lang="ru-RU" sz="1600" i="1" dirty="0" err="1">
                <a:solidFill>
                  <a:schemeClr val="tx2"/>
                </a:solidFill>
                <a:latin typeface="Times New Roman"/>
                <a:ea typeface="MS Mincho"/>
              </a:rPr>
              <a:t>теоретичних</a:t>
            </a:r>
            <a:r>
              <a:rPr lang="ru-RU" sz="1600" i="1" dirty="0">
                <a:solidFill>
                  <a:schemeClr val="tx2"/>
                </a:solidFill>
                <a:latin typeface="Times New Roman"/>
                <a:ea typeface="MS Mincho"/>
              </a:rPr>
              <a:t> </a:t>
            </a:r>
            <a:r>
              <a:rPr lang="ru-RU" sz="1600" i="1" dirty="0" err="1">
                <a:solidFill>
                  <a:schemeClr val="tx2"/>
                </a:solidFill>
                <a:latin typeface="Times New Roman"/>
                <a:ea typeface="MS Mincho"/>
              </a:rPr>
              <a:t>знань</a:t>
            </a:r>
            <a:r>
              <a:rPr lang="ru-RU" sz="1600" i="1" dirty="0">
                <a:solidFill>
                  <a:schemeClr val="tx2"/>
                </a:solidFill>
                <a:latin typeface="Times New Roman"/>
                <a:ea typeface="MS Mincho"/>
              </a:rPr>
              <a:t>, </a:t>
            </a:r>
            <a:r>
              <a:rPr lang="ru-RU" sz="1600" i="1" dirty="0" err="1">
                <a:solidFill>
                  <a:schemeClr val="tx2"/>
                </a:solidFill>
                <a:latin typeface="Times New Roman"/>
                <a:ea typeface="MS Mincho"/>
              </a:rPr>
              <a:t>умінь</a:t>
            </a:r>
            <a:r>
              <a:rPr lang="ru-RU" sz="1600" i="1" dirty="0">
                <a:solidFill>
                  <a:schemeClr val="tx2"/>
                </a:solidFill>
                <a:latin typeface="Times New Roman"/>
                <a:ea typeface="MS Mincho"/>
              </a:rPr>
              <a:t> і </a:t>
            </a:r>
            <a:r>
              <a:rPr lang="ru-RU" sz="1600" i="1" dirty="0" err="1">
                <a:solidFill>
                  <a:schemeClr val="tx2"/>
                </a:solidFill>
                <a:latin typeface="Times New Roman"/>
                <a:ea typeface="MS Mincho"/>
              </a:rPr>
              <a:t>практичних</a:t>
            </a:r>
            <a:r>
              <a:rPr lang="ru-RU" sz="1600" i="1" dirty="0">
                <a:solidFill>
                  <a:schemeClr val="tx2"/>
                </a:solidFill>
                <a:latin typeface="Times New Roman"/>
                <a:ea typeface="MS Mincho"/>
              </a:rPr>
              <a:t> </a:t>
            </a:r>
            <a:r>
              <a:rPr lang="ru-RU" sz="1600" i="1" dirty="0" err="1">
                <a:solidFill>
                  <a:schemeClr val="tx2"/>
                </a:solidFill>
                <a:latin typeface="Times New Roman"/>
                <a:ea typeface="MS Mincho"/>
              </a:rPr>
              <a:t>навичок</a:t>
            </a:r>
            <a:r>
              <a:rPr lang="ru-RU" sz="1600" i="1" dirty="0">
                <a:solidFill>
                  <a:schemeClr val="tx2"/>
                </a:solidFill>
                <a:latin typeface="Times New Roman"/>
                <a:ea typeface="MS Mincho"/>
              </a:rPr>
              <a:t> з </a:t>
            </a:r>
            <a:r>
              <a:rPr lang="ru-RU" sz="1600" i="1" dirty="0" err="1">
                <a:solidFill>
                  <a:schemeClr val="tx2"/>
                </a:solidFill>
                <a:latin typeface="Times New Roman"/>
                <a:ea typeface="MS Mincho"/>
              </a:rPr>
              <a:t>проектування</a:t>
            </a:r>
            <a:r>
              <a:rPr lang="ru-RU" sz="1600" i="1" dirty="0">
                <a:solidFill>
                  <a:schemeClr val="tx2"/>
                </a:solidFill>
                <a:latin typeface="Times New Roman"/>
                <a:ea typeface="MS Mincho"/>
              </a:rPr>
              <a:t>, </a:t>
            </a:r>
            <a:endParaRPr lang="ru-RU" sz="1600" i="1" dirty="0" smtClean="0">
              <a:solidFill>
                <a:schemeClr val="tx2"/>
              </a:solidFill>
              <a:latin typeface="Times New Roman"/>
              <a:ea typeface="MS Mincho"/>
            </a:endParaRPr>
          </a:p>
          <a:p>
            <a:pPr indent="450215" algn="just">
              <a:spcAft>
                <a:spcPts val="0"/>
              </a:spcAft>
            </a:pPr>
            <a:r>
              <a:rPr lang="ru-RU" sz="1600" i="1" dirty="0" smtClean="0">
                <a:solidFill>
                  <a:schemeClr val="tx2"/>
                </a:solidFill>
                <a:latin typeface="Times New Roman"/>
                <a:ea typeface="MS Mincho"/>
              </a:rPr>
              <a:t>монтажу </a:t>
            </a:r>
            <a:r>
              <a:rPr lang="ru-RU" sz="1600" i="1" dirty="0">
                <a:solidFill>
                  <a:schemeClr val="tx2"/>
                </a:solidFill>
                <a:latin typeface="Times New Roman"/>
                <a:ea typeface="MS Mincho"/>
              </a:rPr>
              <a:t>та </a:t>
            </a:r>
            <a:r>
              <a:rPr lang="ru-RU" sz="1600" i="1" dirty="0" err="1">
                <a:solidFill>
                  <a:schemeClr val="tx2"/>
                </a:solidFill>
                <a:latin typeface="Times New Roman"/>
                <a:ea typeface="MS Mincho"/>
              </a:rPr>
              <a:t>експлуатації</a:t>
            </a:r>
            <a:r>
              <a:rPr lang="ru-RU" sz="1600" i="1" dirty="0">
                <a:solidFill>
                  <a:schemeClr val="tx2"/>
                </a:solidFill>
                <a:latin typeface="Times New Roman"/>
                <a:ea typeface="MS Mincho"/>
              </a:rPr>
              <a:t> </a:t>
            </a:r>
            <a:r>
              <a:rPr lang="ru-RU" sz="1600" i="1" dirty="0" err="1">
                <a:solidFill>
                  <a:schemeClr val="tx2"/>
                </a:solidFill>
                <a:latin typeface="Times New Roman"/>
                <a:ea typeface="MS Mincho"/>
              </a:rPr>
              <a:t>промислових</a:t>
            </a:r>
            <a:r>
              <a:rPr lang="ru-RU" sz="1600" i="1" dirty="0">
                <a:solidFill>
                  <a:schemeClr val="tx2"/>
                </a:solidFill>
                <a:latin typeface="Times New Roman"/>
                <a:ea typeface="MS Mincho"/>
              </a:rPr>
              <a:t> </a:t>
            </a:r>
            <a:r>
              <a:rPr lang="ru-RU" sz="1600" i="1" dirty="0" err="1">
                <a:solidFill>
                  <a:schemeClr val="tx2"/>
                </a:solidFill>
                <a:latin typeface="Times New Roman"/>
                <a:ea typeface="MS Mincho"/>
              </a:rPr>
              <a:t>споруд</a:t>
            </a:r>
            <a:r>
              <a:rPr lang="ru-RU" sz="1600" i="1" dirty="0">
                <a:solidFill>
                  <a:schemeClr val="tx2"/>
                </a:solidFill>
                <a:latin typeface="Times New Roman"/>
                <a:ea typeface="MS Mincho"/>
              </a:rPr>
              <a:t> та </a:t>
            </a:r>
            <a:r>
              <a:rPr lang="ru-RU" sz="1600" i="1" dirty="0" err="1">
                <a:solidFill>
                  <a:schemeClr val="tx2"/>
                </a:solidFill>
                <a:latin typeface="Times New Roman"/>
                <a:ea typeface="MS Mincho"/>
              </a:rPr>
              <a:t>засобів</a:t>
            </a:r>
            <a:r>
              <a:rPr lang="ru-RU" sz="1600" i="1" dirty="0">
                <a:solidFill>
                  <a:schemeClr val="tx2"/>
                </a:solidFill>
                <a:latin typeface="Times New Roman"/>
                <a:ea typeface="MS Mincho"/>
              </a:rPr>
              <a:t> з </a:t>
            </a:r>
            <a:r>
              <a:rPr lang="ru-RU" sz="1600" i="1" dirty="0" err="1">
                <a:solidFill>
                  <a:schemeClr val="tx2"/>
                </a:solidFill>
                <a:latin typeface="Times New Roman"/>
                <a:ea typeface="MS Mincho"/>
              </a:rPr>
              <a:t>охорони</a:t>
            </a:r>
            <a:r>
              <a:rPr lang="ru-RU" sz="1600" i="1" dirty="0">
                <a:solidFill>
                  <a:schemeClr val="tx2"/>
                </a:solidFill>
                <a:latin typeface="Times New Roman"/>
                <a:ea typeface="MS Mincho"/>
              </a:rPr>
              <a:t> </a:t>
            </a:r>
            <a:r>
              <a:rPr lang="ru-RU" sz="1600" i="1" dirty="0" err="1">
                <a:solidFill>
                  <a:schemeClr val="tx2"/>
                </a:solidFill>
                <a:latin typeface="Times New Roman"/>
                <a:ea typeface="MS Mincho"/>
              </a:rPr>
              <a:t>праці</a:t>
            </a:r>
            <a:r>
              <a:rPr lang="ru-RU" sz="1600" i="1" dirty="0">
                <a:solidFill>
                  <a:schemeClr val="tx2"/>
                </a:solidFill>
                <a:latin typeface="Times New Roman"/>
                <a:ea typeface="MS Mincho"/>
              </a:rPr>
              <a:t>.</a:t>
            </a:r>
            <a:endParaRPr lang="ru-RU" sz="1600" dirty="0">
              <a:solidFill>
                <a:schemeClr val="tx2"/>
              </a:solidFill>
              <a:effectLst/>
              <a:latin typeface="Times New Roman"/>
              <a:ea typeface="MS Mincho"/>
            </a:endParaRPr>
          </a:p>
        </p:txBody>
      </p:sp>
    </p:spTree>
    <p:extLst>
      <p:ext uri="{BB962C8B-B14F-4D97-AF65-F5344CB8AC3E}">
        <p14:creationId xmlns:p14="http://schemas.microsoft.com/office/powerpoint/2010/main" val="1608361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971600" y="1052736"/>
            <a:ext cx="7493456" cy="758984"/>
          </a:xfrm>
        </p:spPr>
        <p:txBody>
          <a:bodyPr>
            <a:noAutofit/>
          </a:bodyPr>
          <a:lstStyle/>
          <a:p>
            <a:pPr algn="ctr"/>
            <a:r>
              <a:rPr lang="uk-UA" sz="2400" dirty="0" smtClean="0">
                <a:solidFill>
                  <a:schemeClr val="tx1"/>
                </a:solidFill>
              </a:rPr>
              <a:t>Основні питання, які розглядаються під час вивчення дисципліни:</a:t>
            </a:r>
            <a:endParaRPr lang="ru-RU" sz="2400" dirty="0">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5337275"/>
            <a:ext cx="1520725" cy="152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39552" y="2852936"/>
            <a:ext cx="8345554" cy="2062103"/>
          </a:xfrm>
          <a:prstGeom prst="rect">
            <a:avLst/>
          </a:prstGeom>
          <a:noFill/>
        </p:spPr>
        <p:txBody>
          <a:bodyPr wrap="none" rtlCol="0">
            <a:spAutoFit/>
          </a:bodyPr>
          <a:lstStyle/>
          <a:p>
            <a:pPr marL="285750" lvl="0" indent="-285750">
              <a:buFont typeface="Arial" panose="020B0604020202020204" pitchFamily="34" charset="0"/>
              <a:buChar char="•"/>
            </a:pPr>
            <a:r>
              <a:rPr lang="uk-UA" sz="1600" i="1" dirty="0"/>
              <a:t>аналізувати вимоги до безпеки під час проектування промислових </a:t>
            </a:r>
            <a:r>
              <a:rPr lang="uk-UA" sz="1600" i="1" dirty="0" smtClean="0"/>
              <a:t>;</a:t>
            </a:r>
            <a:endParaRPr lang="ru-RU" sz="1600" dirty="0"/>
          </a:p>
          <a:p>
            <a:pPr marL="285750" lvl="0" indent="-285750">
              <a:buFont typeface="Arial" panose="020B0604020202020204" pitchFamily="34" charset="0"/>
              <a:buChar char="•"/>
            </a:pPr>
            <a:r>
              <a:rPr lang="uk-UA" sz="1600" i="1" dirty="0"/>
              <a:t>основні методи розрахунку засобів з охорони праці;</a:t>
            </a:r>
            <a:endParaRPr lang="ru-RU" sz="1600" dirty="0"/>
          </a:p>
          <a:p>
            <a:pPr marL="285750" lvl="0" indent="-285750">
              <a:buFont typeface="Arial" panose="020B0604020202020204" pitchFamily="34" charset="0"/>
              <a:buChar char="•"/>
            </a:pPr>
            <a:r>
              <a:rPr lang="uk-UA" sz="1600" i="1" dirty="0"/>
              <a:t>аналізувати нормативно-правове забезпечення у сфері державного нагляду і </a:t>
            </a:r>
            <a:endParaRPr lang="uk-UA" sz="1600" i="1" dirty="0" smtClean="0"/>
          </a:p>
          <a:p>
            <a:pPr lvl="0"/>
            <a:r>
              <a:rPr lang="uk-UA" sz="1600" i="1" dirty="0" smtClean="0"/>
              <a:t>контролю </a:t>
            </a:r>
            <a:r>
              <a:rPr lang="uk-UA" sz="1600" i="1" dirty="0"/>
              <a:t>за охороною праці та промисловою безпекою;</a:t>
            </a:r>
            <a:endParaRPr lang="ru-RU" sz="1600" dirty="0"/>
          </a:p>
          <a:p>
            <a:pPr marL="285750" lvl="0" indent="-285750">
              <a:buFont typeface="Arial" panose="020B0604020202020204" pitchFamily="34" charset="0"/>
              <a:buChar char="•"/>
            </a:pPr>
            <a:r>
              <a:rPr lang="uk-UA" sz="1600" i="1" dirty="0"/>
              <a:t>контролювати виконання проектування та монтажу засобів з охорони праці та </a:t>
            </a:r>
            <a:endParaRPr lang="uk-UA" sz="1600" i="1" dirty="0" smtClean="0"/>
          </a:p>
          <a:p>
            <a:pPr lvl="0"/>
            <a:r>
              <a:rPr lang="uk-UA" sz="1600" i="1" dirty="0" smtClean="0"/>
              <a:t>промислових </a:t>
            </a:r>
            <a:r>
              <a:rPr lang="uk-UA" sz="1600" i="1" dirty="0"/>
              <a:t>споруд;</a:t>
            </a:r>
            <a:endParaRPr lang="ru-RU" sz="1600" dirty="0"/>
          </a:p>
          <a:p>
            <a:pPr marL="285750" lvl="0" indent="-285750">
              <a:buFont typeface="Arial" panose="020B0604020202020204" pitchFamily="34" charset="0"/>
              <a:buChar char="•"/>
            </a:pPr>
            <a:r>
              <a:rPr lang="uk-UA" sz="1600" i="1" dirty="0"/>
              <a:t>визначати загрози </a:t>
            </a:r>
            <a:r>
              <a:rPr lang="uk-UA" sz="1600" i="1" dirty="0" smtClean="0"/>
              <a:t>що </a:t>
            </a:r>
            <a:r>
              <a:rPr lang="uk-UA" sz="1600" i="1" dirty="0"/>
              <a:t>діють на робочих </a:t>
            </a:r>
            <a:r>
              <a:rPr lang="uk-UA" sz="1600" i="1" dirty="0" smtClean="0"/>
              <a:t>місцях робітників  </a:t>
            </a:r>
            <a:r>
              <a:rPr lang="uk-UA" sz="1600" i="1" dirty="0"/>
              <a:t>або ланках виробництва, </a:t>
            </a:r>
            <a:endParaRPr lang="uk-UA" sz="1600" i="1" dirty="0" smtClean="0"/>
          </a:p>
          <a:p>
            <a:pPr lvl="0"/>
            <a:r>
              <a:rPr lang="uk-UA" sz="1600" i="1" dirty="0" smtClean="0"/>
              <a:t>та </a:t>
            </a:r>
            <a:r>
              <a:rPr lang="uk-UA" sz="1600" i="1" dirty="0"/>
              <a:t>вживати </a:t>
            </a:r>
            <a:r>
              <a:rPr lang="uk-UA" sz="1600" i="1" dirty="0" smtClean="0"/>
              <a:t>профілактичні заходи </a:t>
            </a:r>
            <a:r>
              <a:rPr lang="uk-UA" sz="1600" i="1" dirty="0"/>
              <a:t>щодо їх запобігання</a:t>
            </a:r>
            <a:endParaRPr lang="ru-RU" sz="1600" dirty="0"/>
          </a:p>
        </p:txBody>
      </p:sp>
    </p:spTree>
    <p:extLst>
      <p:ext uri="{BB962C8B-B14F-4D97-AF65-F5344CB8AC3E}">
        <p14:creationId xmlns:p14="http://schemas.microsoft.com/office/powerpoint/2010/main" val="31629413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85</TotalTime>
  <Words>264</Words>
  <Application>Microsoft Office PowerPoint</Application>
  <PresentationFormat>Экран (4:3)</PresentationFormat>
  <Paragraphs>33</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Волна</vt:lpstr>
      <vt:lpstr>Проектування засобів з охорони праці</vt:lpstr>
      <vt:lpstr>Презентация PowerPoint</vt:lpstr>
      <vt:lpstr>ЧОМУ НЕОБХІДНО ВИВЧАТИ ДИСЦИПЛІНУ «Проектування засобів з охорони праці»</vt:lpstr>
      <vt:lpstr>МЕТА ДИСЦИПЛІНИ:</vt:lpstr>
      <vt:lpstr>Основні питання, які розглядаються під час вивчення дисципліни: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Атестація робочих місць</dc:title>
  <dc:creator>user</dc:creator>
  <cp:lastModifiedBy>user</cp:lastModifiedBy>
  <cp:revision>13</cp:revision>
  <dcterms:created xsi:type="dcterms:W3CDTF">2020-09-02T17:48:05Z</dcterms:created>
  <dcterms:modified xsi:type="dcterms:W3CDTF">2021-02-08T16:41:51Z</dcterms:modified>
</cp:coreProperties>
</file>