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7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2" r:id="rId17"/>
    <p:sldId id="283" r:id="rId18"/>
    <p:sldId id="284" r:id="rId19"/>
    <p:sldId id="274" r:id="rId20"/>
    <p:sldId id="285" r:id="rId21"/>
    <p:sldId id="275" r:id="rId22"/>
    <p:sldId id="279" r:id="rId23"/>
    <p:sldId id="278" r:id="rId24"/>
    <p:sldId id="280" r:id="rId25"/>
    <p:sldId id="281" r:id="rId26"/>
    <p:sldId id="286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0.wmf"/><Relationship Id="rId4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39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1.wmf"/><Relationship Id="rId1" Type="http://schemas.openxmlformats.org/officeDocument/2006/relationships/image" Target="../media/image56.wmf"/><Relationship Id="rId6" Type="http://schemas.openxmlformats.org/officeDocument/2006/relationships/image" Target="../media/image59.wmf"/><Relationship Id="rId5" Type="http://schemas.openxmlformats.org/officeDocument/2006/relationships/image" Target="../media/image52.wmf"/><Relationship Id="rId4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11.05.2021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228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4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0.bin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7.bin"/><Relationship Id="rId24" Type="http://schemas.openxmlformats.org/officeDocument/2006/relationships/oleObject" Target="../embeddings/oleObject54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8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1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1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1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1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2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2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2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2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2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2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2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 суміжні порції кубічної поверхні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Без’е , задані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рівняннями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 поверхні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границ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Останнє співвідношення у матричній формі має вид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705938"/>
              </p:ext>
            </p:extLst>
          </p:nvPr>
        </p:nvGraphicFramePr>
        <p:xfrm>
          <a:off x="1043608" y="2636912"/>
          <a:ext cx="64087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Формула" r:id="rId3" imgW="3657600" imgH="279400" progId="Equation.3">
                  <p:embed/>
                </p:oleObj>
              </mc:Choice>
              <mc:Fallback>
                <p:oleObj name="Формула" r:id="rId3" imgW="3657600" imgH="2794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636912"/>
                        <a:ext cx="640873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715013"/>
              </p:ext>
            </p:extLst>
          </p:nvPr>
        </p:nvGraphicFramePr>
        <p:xfrm>
          <a:off x="2699792" y="4221088"/>
          <a:ext cx="20875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Формула" r:id="rId5" imgW="1409700" imgH="279400" progId="Equation.3">
                  <p:embed/>
                </p:oleObj>
              </mc:Choice>
              <mc:Fallback>
                <p:oleObj name="Формула" r:id="rId5" imgW="1409700" imgH="2794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221088"/>
                        <a:ext cx="208756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77656"/>
              </p:ext>
            </p:extLst>
          </p:nvPr>
        </p:nvGraphicFramePr>
        <p:xfrm>
          <a:off x="1403648" y="5013176"/>
          <a:ext cx="1080121" cy="362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Формула" r:id="rId7" imgW="596641" imgH="215806" progId="Equation.3">
                  <p:embed/>
                </p:oleObj>
              </mc:Choice>
              <mc:Fallback>
                <p:oleObj name="Формула" r:id="rId7" imgW="596641" imgH="215806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013176"/>
                        <a:ext cx="1080121" cy="362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463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Останнє співвідношення у матричній формі має вид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сторони цього рівняння є кубічними поліномами по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Порівнявши коефіцієнти при однакових ступенях одержимо співвідношення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яке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помноження справа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зведеться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наступних чотирьох формул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937125"/>
              </p:ext>
            </p:extLst>
          </p:nvPr>
        </p:nvGraphicFramePr>
        <p:xfrm>
          <a:off x="5724128" y="5013176"/>
          <a:ext cx="7207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Формула" r:id="rId3" imgW="609600" imgH="279400" progId="Equation.3">
                  <p:embed/>
                </p:oleObj>
              </mc:Choice>
              <mc:Fallback>
                <p:oleObj name="Формула" r:id="rId3" imgW="609600" imgH="2794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013176"/>
                        <a:ext cx="7207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041786"/>
              </p:ext>
            </p:extLst>
          </p:nvPr>
        </p:nvGraphicFramePr>
        <p:xfrm>
          <a:off x="1547664" y="2276872"/>
          <a:ext cx="44656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Формула" r:id="rId5" imgW="2819400" imgH="266700" progId="Equation.3">
                  <p:embed/>
                </p:oleObj>
              </mc:Choice>
              <mc:Fallback>
                <p:oleObj name="Формула" r:id="rId5" imgW="2819400" imgH="2667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276872"/>
                        <a:ext cx="44656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429591"/>
              </p:ext>
            </p:extLst>
          </p:nvPr>
        </p:nvGraphicFramePr>
        <p:xfrm>
          <a:off x="1835696" y="4293096"/>
          <a:ext cx="40433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Формула" r:id="rId7" imgW="2552400" imgH="266400" progId="Equation.3">
                  <p:embed/>
                </p:oleObj>
              </mc:Choice>
              <mc:Fallback>
                <p:oleObj name="Формула" r:id="rId7" imgW="2552400" imgH="2664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293096"/>
                        <a:ext cx="40433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7198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означає виконання природної умови : спільна гранична крива між двома порціями потребує наявності спільної граничної ломаної у двох характеристичних многогранників.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неп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рервност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град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переход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границу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 дотична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щина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при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повинна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івп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 дотична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щиною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порции 2 при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для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723972"/>
              </p:ext>
            </p:extLst>
          </p:nvPr>
        </p:nvGraphicFramePr>
        <p:xfrm>
          <a:off x="2627784" y="5157192"/>
          <a:ext cx="71913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Формула" r:id="rId3" imgW="622030" imgH="215806" progId="Equation.3">
                  <p:embed/>
                </p:oleObj>
              </mc:Choice>
              <mc:Fallback>
                <p:oleObj name="Формула" r:id="rId3" imgW="622030" imgH="215806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157192"/>
                        <a:ext cx="71913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442540"/>
              </p:ext>
            </p:extLst>
          </p:nvPr>
        </p:nvGraphicFramePr>
        <p:xfrm>
          <a:off x="2411760" y="1772816"/>
          <a:ext cx="30956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Формула" r:id="rId5" imgW="1574800" imgH="292100" progId="Equation.3">
                  <p:embed/>
                </p:oleObj>
              </mc:Choice>
              <mc:Fallback>
                <p:oleObj name="Формула" r:id="rId5" imgW="1574800" imgH="2921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772816"/>
                        <a:ext cx="309562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53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ямок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кладеної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поверхн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юва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ся неп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рервно при переход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спільну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отже,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ся 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скалярна функція  тут необхідна для врахування  розриву модуля нормалі до поверхні.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699871"/>
              </p:ext>
            </p:extLst>
          </p:nvPr>
        </p:nvGraphicFramePr>
        <p:xfrm>
          <a:off x="1619672" y="3212976"/>
          <a:ext cx="47529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Формула" r:id="rId3" imgW="3162240" imgH="279360" progId="Equation.3">
                  <p:embed/>
                </p:oleObj>
              </mc:Choice>
              <mc:Fallback>
                <p:oleObj name="Формула" r:id="rId3" imgW="3162240" imgH="27936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212976"/>
                        <a:ext cx="47529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777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найпростіше рішення,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отримане,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(2.2) матиме вид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Повторивши попередню процедуру, маємо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076762"/>
              </p:ext>
            </p:extLst>
          </p:nvPr>
        </p:nvGraphicFramePr>
        <p:xfrm>
          <a:off x="1691680" y="1556792"/>
          <a:ext cx="22320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" name="Формула" r:id="rId3" imgW="1396394" imgH="304668" progId="Equation.3">
                  <p:embed/>
                </p:oleObj>
              </mc:Choice>
              <mc:Fallback>
                <p:oleObj name="Формула" r:id="rId3" imgW="1396394" imgH="304668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556792"/>
                        <a:ext cx="22320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843919"/>
              </p:ext>
            </p:extLst>
          </p:nvPr>
        </p:nvGraphicFramePr>
        <p:xfrm>
          <a:off x="2123728" y="2564904"/>
          <a:ext cx="27368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3" name="Формула" r:id="rId5" imgW="1714500" imgH="304800" progId="Equation.3">
                  <p:embed/>
                </p:oleObj>
              </mc:Choice>
              <mc:Fallback>
                <p:oleObj name="Формула" r:id="rId5" imgW="1714500" imgH="304800" progId="Equation.3">
                  <p:embed/>
                  <p:pic>
                    <p:nvPicPr>
                      <p:cNvPr id="0" name="Объект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564904"/>
                        <a:ext cx="27368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739262"/>
              </p:ext>
            </p:extLst>
          </p:nvPr>
        </p:nvGraphicFramePr>
        <p:xfrm>
          <a:off x="1403648" y="3356992"/>
          <a:ext cx="47529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4" name="Формула" r:id="rId7" imgW="3022600" imgH="279400" progId="Equation.3">
                  <p:embed/>
                </p:oleObj>
              </mc:Choice>
              <mc:Fallback>
                <p:oleObj name="Формула" r:id="rId7" imgW="3022600" imgH="279400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356992"/>
                        <a:ext cx="475297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228925"/>
              </p:ext>
            </p:extLst>
          </p:nvPr>
        </p:nvGraphicFramePr>
        <p:xfrm>
          <a:off x="1009650" y="4667250"/>
          <a:ext cx="59721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Формула" r:id="rId9" imgW="2882880" imgH="291960" progId="Equation.3">
                  <p:embed/>
                </p:oleObj>
              </mc:Choice>
              <mc:Fallback>
                <p:oleObj name="Формула" r:id="rId9" imgW="2882880" imgH="29196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667250"/>
                        <a:ext cx="597217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9248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</a:t>
            </a:r>
            <a:r>
              <a:rPr lang="uk-UA" b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співвідношення означають, що ребра характеристичного многогранника, які сходяться на границі повинні бути колінеарними.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чотири ступеня свободи для побудови другої порції поверхні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10431"/>
              </p:ext>
            </p:extLst>
          </p:nvPr>
        </p:nvGraphicFramePr>
        <p:xfrm>
          <a:off x="1691680" y="4437112"/>
          <a:ext cx="33147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Формула" r:id="rId3" imgW="1600200" imgH="279360" progId="Equation.3">
                  <p:embed/>
                </p:oleObj>
              </mc:Choice>
              <mc:Fallback>
                <p:oleObj name="Формула" r:id="rId3" imgW="1600200" imgH="27936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437112"/>
                        <a:ext cx="33147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4498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Опуклі оболонки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необхідно знайти певні характеристики множини точок  на площині, то майже не існує випадків коли задачі цього типу можна було б розв’язати без побудови опуклої оболонки. Опуклою оболонкою множини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точок     називається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найменша опукла область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всі точки . Область є опуклою тоді,  коли вона повністю розташована по одну сторону від дотичної  у будь якій точці границі. Очевидно, що опуклий багатокутник лежить по одну сторону від будь якої із своїх сторін.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351738"/>
              </p:ext>
            </p:extLst>
          </p:nvPr>
        </p:nvGraphicFramePr>
        <p:xfrm>
          <a:off x="2267744" y="3140968"/>
          <a:ext cx="2555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Формула" r:id="rId3" imgW="152280" imgH="190440" progId="Equation.3">
                  <p:embed/>
                </p:oleObj>
              </mc:Choice>
              <mc:Fallback>
                <p:oleObj name="Формула" r:id="rId3" imgW="152280" imgH="190440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140968"/>
                        <a:ext cx="25558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769924"/>
              </p:ext>
            </p:extLst>
          </p:nvPr>
        </p:nvGraphicFramePr>
        <p:xfrm>
          <a:off x="3491880" y="3068960"/>
          <a:ext cx="3190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Формула" r:id="rId5" imgW="190440" imgH="241200" progId="Equation.3">
                  <p:embed/>
                </p:oleObj>
              </mc:Choice>
              <mc:Fallback>
                <p:oleObj name="Формула" r:id="rId5" imgW="19044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068960"/>
                        <a:ext cx="31908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454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Опуклі оболонки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р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є крайньою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плоскої опуклої м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ножини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тільки тоді, коли вона лежить в деякому трикутнику, вершинами якого є точки з S, але сама вона не є вершиною цього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трикутника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Множина крайніх точок співпадає з множиною вершин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conv(S)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 витікає цілком природний спосіб побудови: знайти всі крайні  точки і з’єднати їх у визначеному порядку. Безпосереднє визначення крайніх точок є досить трудомісткою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операцією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256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Опуклі оболонки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число можливих трикутників 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точок, є поєднанням 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3, то воно прямо пропорційно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Перевірити належність точки заданому трикутнику можна за постійне число операцій, тому за час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визначити, чи є конкретна точка крайньою.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цих дій для всіх N точок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займе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Хоча такий підхід вкрай неефективний, він дуже простий і показує, що крайні точки можуть бути знайдені за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скінчене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кроків.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080668"/>
              </p:ext>
            </p:extLst>
          </p:nvPr>
        </p:nvGraphicFramePr>
        <p:xfrm>
          <a:off x="7740352" y="1988840"/>
          <a:ext cx="2603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Формула" r:id="rId4" imgW="203040" imgH="241200" progId="Equation.3">
                  <p:embed/>
                </p:oleObj>
              </mc:Choice>
              <mc:Fallback>
                <p:oleObj name="Формула" r:id="rId4" imgW="203040" imgH="2412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988840"/>
                        <a:ext cx="2603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54520"/>
              </p:ext>
            </p:extLst>
          </p:nvPr>
        </p:nvGraphicFramePr>
        <p:xfrm>
          <a:off x="827584" y="3933056"/>
          <a:ext cx="6016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6" imgW="469800" imgH="279360" progId="Equation.3">
                  <p:embed/>
                </p:oleObj>
              </mc:Choice>
              <mc:Fallback>
                <p:oleObj name="Формула" r:id="rId6" imgW="469800" imgH="27936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933056"/>
                        <a:ext cx="601662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893480"/>
              </p:ext>
            </p:extLst>
          </p:nvPr>
        </p:nvGraphicFramePr>
        <p:xfrm>
          <a:off x="7524328" y="2708920"/>
          <a:ext cx="60166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8" imgW="469900" imgH="279400" progId="Equation.3">
                  <p:embed/>
                </p:oleObj>
              </mc:Choice>
              <mc:Fallback>
                <p:oleObj name="Формула" r:id="rId8" imgW="469900" imgH="2794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708920"/>
                        <a:ext cx="601663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31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Опуклі оболонки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14338" name="Picture 2" descr="C:\Users\Владелец\Pictures\выпоболочка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511987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7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поверхні Без’є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оболонки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Метод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Джарвіса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Метод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швидкої побудови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опуклої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оболонки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Метод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загортання подарунку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Джарвіса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точкою опуклої оболонки буде точка з мінімальною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-координатою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яка береться в якості початку координат. Після цього знаходиться точка, радіус – вектор якої утворює мінімальний кут з віссю абсцис. Вона є наступною точкою опуклої оболонки  і новим початком системи координат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043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Джарвіса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15362" name="Picture 2" descr="C:\Users\Владелец\Pictures\index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348880"/>
            <a:ext cx="3888431" cy="259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486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швидкої побудови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опуклої оболонки.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методі вихідна множина точок розбивається на дві підмножини , кожна з яких буде містити одну з двох ломаних, об’єднання яких дає багатокутник опуклої оболонки . Початкове розбиття визначається прямою, яка проходить через дві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мають відповідно найменшу і найбільшу абсцису. Позначимо через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підмножину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розташованих вище або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прямій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 через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підмножину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розташовану симетричним чином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кожному наступному кроці обробка кожної з цих підмножин виконується наступним чином ( для визначеності розглядається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781055"/>
              </p:ext>
            </p:extLst>
          </p:nvPr>
        </p:nvGraphicFramePr>
        <p:xfrm>
          <a:off x="1691680" y="3573016"/>
          <a:ext cx="360040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Формула" r:id="rId3" imgW="279400" imgH="228600" progId="Equation.3">
                  <p:embed/>
                </p:oleObj>
              </mc:Choice>
              <mc:Fallback>
                <p:oleObj name="Формула" r:id="rId3" imgW="27940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73016"/>
                        <a:ext cx="360040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46736"/>
              </p:ext>
            </p:extLst>
          </p:nvPr>
        </p:nvGraphicFramePr>
        <p:xfrm>
          <a:off x="3923928" y="3861048"/>
          <a:ext cx="406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Формула" r:id="rId5" imgW="317160" imgH="241200" progId="Equation.3">
                  <p:embed/>
                </p:oleObj>
              </mc:Choice>
              <mc:Fallback>
                <p:oleObj name="Формула" r:id="rId5" imgW="31716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861048"/>
                        <a:ext cx="406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719040"/>
              </p:ext>
            </p:extLst>
          </p:nvPr>
        </p:nvGraphicFramePr>
        <p:xfrm>
          <a:off x="4932040" y="5301208"/>
          <a:ext cx="3587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Формула" r:id="rId7" imgW="279400" imgH="228600" progId="Equation.3">
                  <p:embed/>
                </p:oleObj>
              </mc:Choice>
              <mc:Fallback>
                <p:oleObj name="Формула" r:id="rId7" imgW="27940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301208"/>
                        <a:ext cx="3587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6650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швидкої побудови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опуклої оболонки.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92896"/>
            <a:ext cx="3383470" cy="229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7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швидкої побудови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опуклої оболонки.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якої трикутник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максимальну площу серед всіх трикутників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 точок декілька , то вибирається та у якої кут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найбільший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Будуються дві прямі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кожної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 положення відносно цих прямих. Всі точки розташовані справа від обох прямих є внутрішніми і вилучаються з подальшої обробки.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064325"/>
              </p:ext>
            </p:extLst>
          </p:nvPr>
        </p:nvGraphicFramePr>
        <p:xfrm>
          <a:off x="7596336" y="1988840"/>
          <a:ext cx="719460" cy="420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Формула" r:id="rId3" imgW="583947" imgH="279279" progId="Equation.3">
                  <p:embed/>
                </p:oleObj>
              </mc:Choice>
              <mc:Fallback>
                <p:oleObj name="Формула" r:id="rId3" imgW="583947" imgH="279279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988840"/>
                        <a:ext cx="719460" cy="420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629051"/>
              </p:ext>
            </p:extLst>
          </p:nvPr>
        </p:nvGraphicFramePr>
        <p:xfrm>
          <a:off x="1331640" y="2780928"/>
          <a:ext cx="5762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" name="Формула" r:id="rId5" imgW="355138" imgH="177569" progId="Equation.3">
                  <p:embed/>
                </p:oleObj>
              </mc:Choice>
              <mc:Fallback>
                <p:oleObj name="Формула" r:id="rId5" imgW="355138" imgH="177569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780928"/>
                        <a:ext cx="57626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616982"/>
              </p:ext>
            </p:extLst>
          </p:nvPr>
        </p:nvGraphicFramePr>
        <p:xfrm>
          <a:off x="6732240" y="2780928"/>
          <a:ext cx="3603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" name="Формула" r:id="rId7" imgW="190417" imgH="241195" progId="Equation.3">
                  <p:embed/>
                </p:oleObj>
              </mc:Choice>
              <mc:Fallback>
                <p:oleObj name="Формула" r:id="rId7" imgW="190417" imgH="24119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2780928"/>
                        <a:ext cx="3603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94760"/>
              </p:ext>
            </p:extLst>
          </p:nvPr>
        </p:nvGraphicFramePr>
        <p:xfrm>
          <a:off x="5292080" y="3140968"/>
          <a:ext cx="360362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Формула" r:id="rId9" imgW="279400" imgH="228600" progId="Equation.3">
                  <p:embed/>
                </p:oleObj>
              </mc:Choice>
              <mc:Fallback>
                <p:oleObj name="Формула" r:id="rId9" imgW="27940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140968"/>
                        <a:ext cx="360362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15097"/>
              </p:ext>
            </p:extLst>
          </p:nvPr>
        </p:nvGraphicFramePr>
        <p:xfrm>
          <a:off x="827584" y="3212976"/>
          <a:ext cx="3841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Формула" r:id="rId11" imgW="203040" imgH="241200" progId="Equation.3">
                  <p:embed/>
                </p:oleObj>
              </mc:Choice>
              <mc:Fallback>
                <p:oleObj name="Формула" r:id="rId11" imgW="2030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212976"/>
                        <a:ext cx="3841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450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швидкої побудови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опуклої оболонки.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розташовані зліва від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множину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Аналогічно будується множина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 утворені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передаються на наступний рівень рекурсивної обробки.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524365"/>
              </p:ext>
            </p:extLst>
          </p:nvPr>
        </p:nvGraphicFramePr>
        <p:xfrm>
          <a:off x="4860032" y="1700808"/>
          <a:ext cx="3603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Формула" r:id="rId3" imgW="190417" imgH="241195" progId="Equation.3">
                  <p:embed/>
                </p:oleObj>
              </mc:Choice>
              <mc:Fallback>
                <p:oleObj name="Формула" r:id="rId3" imgW="190417" imgH="241195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700808"/>
                        <a:ext cx="3603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865436"/>
              </p:ext>
            </p:extLst>
          </p:nvPr>
        </p:nvGraphicFramePr>
        <p:xfrm>
          <a:off x="755576" y="2060848"/>
          <a:ext cx="4905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Формула" r:id="rId5" imgW="380880" imgH="241200" progId="Equation.3">
                  <p:embed/>
                </p:oleObj>
              </mc:Choice>
              <mc:Fallback>
                <p:oleObj name="Формула" r:id="rId5" imgW="38088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060848"/>
                        <a:ext cx="4905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847789"/>
              </p:ext>
            </p:extLst>
          </p:nvPr>
        </p:nvGraphicFramePr>
        <p:xfrm>
          <a:off x="2195736" y="2420888"/>
          <a:ext cx="4889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Формула" r:id="rId7" imgW="380880" imgH="241200" progId="Equation.3">
                  <p:embed/>
                </p:oleObj>
              </mc:Choice>
              <mc:Fallback>
                <p:oleObj name="Формула" r:id="rId7" imgW="3808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420888"/>
                        <a:ext cx="4889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594146"/>
              </p:ext>
            </p:extLst>
          </p:nvPr>
        </p:nvGraphicFramePr>
        <p:xfrm>
          <a:off x="5940152" y="2060848"/>
          <a:ext cx="504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2" name="Формула" r:id="rId9" imgW="393480" imgH="241200" progId="Equation.3">
                  <p:embed/>
                </p:oleObj>
              </mc:Choice>
              <mc:Fallback>
                <p:oleObj name="Формула" r:id="rId9" imgW="39348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60848"/>
                        <a:ext cx="5048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828974"/>
              </p:ext>
            </p:extLst>
          </p:nvPr>
        </p:nvGraphicFramePr>
        <p:xfrm>
          <a:off x="2771800" y="2420888"/>
          <a:ext cx="504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Формула" r:id="rId11" imgW="393480" imgH="241200" progId="Equation.3">
                  <p:embed/>
                </p:oleObj>
              </mc:Choice>
              <mc:Fallback>
                <p:oleObj name="Формула" r:id="rId11" imgW="393480" imgH="2412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420888"/>
                        <a:ext cx="5048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626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загортання подарунку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метод побудови опуклої оболонки для випадку трьох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вимірів,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є тривимірним аналогом метода обходу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Джарвіса.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кожного кроці алгоритму будується одна грань оболонки, яка є симплексом тобто має три вершини. Вважається, 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 грані є відомим і для побудови площини необхідно знайти ще одну точку, таку що шукана поверхня утворює найменший кут з деякою опорною площиною.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475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загортання подарунку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якості такої площини (за винятком першого кроку) береться знайдена на попередньому кроці грань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задається  кінцевими точками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і     а вектор визначимо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(або       ).    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наступна площина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містить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шукану точку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повинна утворювати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найменший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, а точка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доставляти максимум величині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	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07331"/>
              </p:ext>
            </p:extLst>
          </p:nvPr>
        </p:nvGraphicFramePr>
        <p:xfrm>
          <a:off x="3059832" y="4509120"/>
          <a:ext cx="2088232" cy="122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4" name="Формула" r:id="rId3" imgW="926698" imgH="545863" progId="Equation.3">
                  <p:embed/>
                </p:oleObj>
              </mc:Choice>
              <mc:Fallback>
                <p:oleObj name="Формула" r:id="rId3" imgW="926698" imgH="545863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509120"/>
                        <a:ext cx="2088232" cy="1223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222992"/>
              </p:ext>
            </p:extLst>
          </p:nvPr>
        </p:nvGraphicFramePr>
        <p:xfrm>
          <a:off x="7740352" y="1988840"/>
          <a:ext cx="5032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5" name="Формула" r:id="rId5" imgW="330057" imgH="241195" progId="Equation.3">
                  <p:embed/>
                </p:oleObj>
              </mc:Choice>
              <mc:Fallback>
                <p:oleObj name="Формула" r:id="rId5" imgW="330057" imgH="241195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988840"/>
                        <a:ext cx="5032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85936"/>
              </p:ext>
            </p:extLst>
          </p:nvPr>
        </p:nvGraphicFramePr>
        <p:xfrm>
          <a:off x="7236296" y="2420888"/>
          <a:ext cx="288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6" name="Формула" r:id="rId7" imgW="228600" imgH="241300" progId="Equation.3">
                  <p:embed/>
                </p:oleObj>
              </mc:Choice>
              <mc:Fallback>
                <p:oleObj name="Формула" r:id="rId7" imgW="228600" imgH="2413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420888"/>
                        <a:ext cx="2889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372369"/>
              </p:ext>
            </p:extLst>
          </p:nvPr>
        </p:nvGraphicFramePr>
        <p:xfrm>
          <a:off x="7668344" y="2420888"/>
          <a:ext cx="288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7" name="Формула" r:id="rId9" imgW="177646" imgH="241091" progId="Equation.3">
                  <p:embed/>
                </p:oleObj>
              </mc:Choice>
              <mc:Fallback>
                <p:oleObj name="Формула" r:id="rId9" imgW="177646" imgH="241091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2420888"/>
                        <a:ext cx="2889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165173"/>
              </p:ext>
            </p:extLst>
          </p:nvPr>
        </p:nvGraphicFramePr>
        <p:xfrm>
          <a:off x="5508104" y="2780928"/>
          <a:ext cx="5048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8" name="Формула" r:id="rId11" imgW="342751" imgH="241195" progId="Equation.3">
                  <p:embed/>
                </p:oleObj>
              </mc:Choice>
              <mc:Fallback>
                <p:oleObj name="Формула" r:id="rId11" imgW="342751" imgH="241195" progId="Equation.3">
                  <p:embed/>
                  <p:pic>
                    <p:nvPicPr>
                      <p:cNvPr id="0" name="Объект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780928"/>
                        <a:ext cx="5048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80669"/>
              </p:ext>
            </p:extLst>
          </p:nvPr>
        </p:nvGraphicFramePr>
        <p:xfrm>
          <a:off x="3851920" y="2780928"/>
          <a:ext cx="863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9" name="Формула" r:id="rId13" imgW="748975" imgH="241195" progId="Equation.3">
                  <p:embed/>
                </p:oleObj>
              </mc:Choice>
              <mc:Fallback>
                <p:oleObj name="Формула" r:id="rId13" imgW="748975" imgH="241195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780928"/>
                        <a:ext cx="863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254923"/>
              </p:ext>
            </p:extLst>
          </p:nvPr>
        </p:nvGraphicFramePr>
        <p:xfrm>
          <a:off x="2627784" y="2420888"/>
          <a:ext cx="3603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0" name="Формула" r:id="rId15" imgW="139639" imgH="203112" progId="Equation.3">
                  <p:embed/>
                </p:oleObj>
              </mc:Choice>
              <mc:Fallback>
                <p:oleObj name="Формула" r:id="rId15" imgW="139639" imgH="203112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20888"/>
                        <a:ext cx="360363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587241"/>
              </p:ext>
            </p:extLst>
          </p:nvPr>
        </p:nvGraphicFramePr>
        <p:xfrm>
          <a:off x="2195736" y="3140968"/>
          <a:ext cx="2492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1" name="Формула" r:id="rId17" imgW="190440" imgH="241200" progId="Equation.3">
                  <p:embed/>
                </p:oleObj>
              </mc:Choice>
              <mc:Fallback>
                <p:oleObj name="Формула" r:id="rId17" imgW="19044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140968"/>
                        <a:ext cx="249237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365722"/>
              </p:ext>
            </p:extLst>
          </p:nvPr>
        </p:nvGraphicFramePr>
        <p:xfrm>
          <a:off x="4355976" y="3140968"/>
          <a:ext cx="3603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2" name="Формула" r:id="rId19" imgW="139680" imgH="177480" progId="Equation.3">
                  <p:embed/>
                </p:oleObj>
              </mc:Choice>
              <mc:Fallback>
                <p:oleObj name="Формула" r:id="rId19" imgW="139680" imgH="1774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140968"/>
                        <a:ext cx="3603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73856"/>
              </p:ext>
            </p:extLst>
          </p:nvPr>
        </p:nvGraphicFramePr>
        <p:xfrm>
          <a:off x="6876256" y="3140968"/>
          <a:ext cx="257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3" name="Формула" r:id="rId21" imgW="203040" imgH="241200" progId="Equation.3">
                  <p:embed/>
                </p:oleObj>
              </mc:Choice>
              <mc:Fallback>
                <p:oleObj name="Формула" r:id="rId21" imgW="2030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140968"/>
                        <a:ext cx="25717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12462"/>
              </p:ext>
            </p:extLst>
          </p:nvPr>
        </p:nvGraphicFramePr>
        <p:xfrm>
          <a:off x="2843808" y="3501008"/>
          <a:ext cx="5032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4" name="Формула" r:id="rId23" imgW="330057" imgH="241195" progId="Equation.3">
                  <p:embed/>
                </p:oleObj>
              </mc:Choice>
              <mc:Fallback>
                <p:oleObj name="Формула" r:id="rId23" imgW="330057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501008"/>
                        <a:ext cx="5032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007763"/>
              </p:ext>
            </p:extLst>
          </p:nvPr>
        </p:nvGraphicFramePr>
        <p:xfrm>
          <a:off x="7092280" y="3501008"/>
          <a:ext cx="257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5" name="Формула" r:id="rId24" imgW="203040" imgH="241200" progId="Equation.3">
                  <p:embed/>
                </p:oleObj>
              </mc:Choice>
              <mc:Fallback>
                <p:oleObj name="Формула" r:id="rId24" imgW="203040" imgH="2412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3501008"/>
                        <a:ext cx="25717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809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загортання подарунку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останній формулі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допоміжний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одиничний вектор , який є ортогональним як до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і до нормалі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 і його напрямок співпадає 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отримуємо площину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визначається трьома точками опуклої оболонки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наступного кроку необхідно взяти ребро утворене двома з цих трьох точок, але воно не повинно належати більш ніж двом граням опуклою оболонки.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738386"/>
              </p:ext>
            </p:extLst>
          </p:nvPr>
        </p:nvGraphicFramePr>
        <p:xfrm>
          <a:off x="3635896" y="1628800"/>
          <a:ext cx="288032" cy="387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Формула" r:id="rId3" imgW="152268" imgH="203024" progId="Equation.3">
                  <p:embed/>
                </p:oleObj>
              </mc:Choice>
              <mc:Fallback>
                <p:oleObj name="Формула" r:id="rId3" imgW="152268" imgH="203024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628800"/>
                        <a:ext cx="288032" cy="387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774858"/>
              </p:ext>
            </p:extLst>
          </p:nvPr>
        </p:nvGraphicFramePr>
        <p:xfrm>
          <a:off x="4788024" y="2060848"/>
          <a:ext cx="3603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8" name="Формула" r:id="rId5" imgW="139639" imgH="203112" progId="Equation.3">
                  <p:embed/>
                </p:oleObj>
              </mc:Choice>
              <mc:Fallback>
                <p:oleObj name="Формула" r:id="rId5" imgW="139639" imgH="203112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060848"/>
                        <a:ext cx="360363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951872"/>
              </p:ext>
            </p:extLst>
          </p:nvPr>
        </p:nvGraphicFramePr>
        <p:xfrm>
          <a:off x="7524328" y="2060848"/>
          <a:ext cx="28733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9" name="Формула" r:id="rId7" imgW="152268" imgH="203024" progId="Equation.3">
                  <p:embed/>
                </p:oleObj>
              </mc:Choice>
              <mc:Fallback>
                <p:oleObj name="Формула" r:id="rId7" imgW="152268" imgH="203024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060848"/>
                        <a:ext cx="287337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181827"/>
              </p:ext>
            </p:extLst>
          </p:nvPr>
        </p:nvGraphicFramePr>
        <p:xfrm>
          <a:off x="6300192" y="2420888"/>
          <a:ext cx="57626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0" name="Формула" r:id="rId9" imgW="406048" imgH="203024" progId="Equation.3">
                  <p:embed/>
                </p:oleObj>
              </mc:Choice>
              <mc:Fallback>
                <p:oleObj name="Формула" r:id="rId9" imgW="406048" imgH="203024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420888"/>
                        <a:ext cx="576262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342289"/>
              </p:ext>
            </p:extLst>
          </p:nvPr>
        </p:nvGraphicFramePr>
        <p:xfrm>
          <a:off x="4716016" y="2780928"/>
          <a:ext cx="2492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Формула" r:id="rId11" imgW="190440" imgH="241200" progId="Equation.3">
                  <p:embed/>
                </p:oleObj>
              </mc:Choice>
              <mc:Fallback>
                <p:oleObj name="Формула" r:id="rId11" imgW="19044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780928"/>
                        <a:ext cx="249237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286160"/>
              </p:ext>
            </p:extLst>
          </p:nvPr>
        </p:nvGraphicFramePr>
        <p:xfrm>
          <a:off x="5724128" y="3140968"/>
          <a:ext cx="8651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2" name="Формула" r:id="rId13" imgW="685800" imgH="241300" progId="Equation.3">
                  <p:embed/>
                </p:oleObj>
              </mc:Choice>
              <mc:Fallback>
                <p:oleObj name="Формула" r:id="rId13" imgW="685800" imgH="2413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140968"/>
                        <a:ext cx="86518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167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загортання подарунку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pic>
        <p:nvPicPr>
          <p:cNvPr id="25602" name="Picture 2" descr="C:\Users\Владелец\Pictures\img-a7TyI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137" y="1600200"/>
            <a:ext cx="473772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83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Безьє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поширеними в застосуваннях є порційні поверхні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Параметрична форма завдання сегменту поверхні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вид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 базисними поліномами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Бернштейна.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046640"/>
              </p:ext>
            </p:extLst>
          </p:nvPr>
        </p:nvGraphicFramePr>
        <p:xfrm>
          <a:off x="1331640" y="2924944"/>
          <a:ext cx="525658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Формула" r:id="rId3" imgW="2971800" imgH="546100" progId="Equation.3">
                  <p:embed/>
                </p:oleObj>
              </mc:Choice>
              <mc:Fallback>
                <p:oleObj name="Формула" r:id="rId3" imgW="2971800" imgH="5461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924944"/>
                        <a:ext cx="5256584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086168"/>
              </p:ext>
            </p:extLst>
          </p:nvPr>
        </p:nvGraphicFramePr>
        <p:xfrm>
          <a:off x="2555776" y="4365104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Формула" r:id="rId5" imgW="2819400" imgH="482600" progId="Equation.3">
                  <p:embed/>
                </p:oleObj>
              </mc:Choice>
              <mc:Fallback>
                <p:oleObj name="Формула" r:id="rId5" imgW="2819400" imgH="482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365104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57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Порція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деякому розумінні апроксимує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многогранник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льк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для них спільними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Форма многогранника да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конструктору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добре уявлення пр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відповідної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поверхн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ьше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модифікує її передбачуваним чином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цьому 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зада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вати ніяких інших геометричних параметрів таких як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градиент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кручен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941601"/>
              </p:ext>
            </p:extLst>
          </p:nvPr>
        </p:nvGraphicFramePr>
        <p:xfrm>
          <a:off x="4355976" y="2060848"/>
          <a:ext cx="1512168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Формула" r:id="rId3" imgW="1054100" imgH="241300" progId="Equation.3">
                  <p:embed/>
                </p:oleObj>
              </mc:Choice>
              <mc:Fallback>
                <p:oleObj name="Формула" r:id="rId3" imgW="10541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060848"/>
                        <a:ext cx="1512168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809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 показат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 вектора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описує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криву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ломана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якої визначається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векторами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видно,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ця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ією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границ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границ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дают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векторами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тог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 тип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56825"/>
              </p:ext>
            </p:extLst>
          </p:nvPr>
        </p:nvGraphicFramePr>
        <p:xfrm>
          <a:off x="5867499" y="1700808"/>
          <a:ext cx="72072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Формула" r:id="rId3" imgW="482391" imgH="228501" progId="Equation.3">
                  <p:embed/>
                </p:oleObj>
              </mc:Choice>
              <mc:Fallback>
                <p:oleObj name="Формула" r:id="rId3" imgW="482391" imgH="228501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99" y="1700808"/>
                        <a:ext cx="720725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101152"/>
              </p:ext>
            </p:extLst>
          </p:nvPr>
        </p:nvGraphicFramePr>
        <p:xfrm>
          <a:off x="4355976" y="2420888"/>
          <a:ext cx="16160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Формула" r:id="rId5" imgW="1028520" imgH="241200" progId="Equation.3">
                  <p:embed/>
                </p:oleObj>
              </mc:Choice>
              <mc:Fallback>
                <p:oleObj name="Формула" r:id="rId5" imgW="102852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420888"/>
                        <a:ext cx="161607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12047"/>
              </p:ext>
            </p:extLst>
          </p:nvPr>
        </p:nvGraphicFramePr>
        <p:xfrm>
          <a:off x="2411760" y="4005064"/>
          <a:ext cx="21923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Формула" r:id="rId7" imgW="1397000" imgH="228600" progId="Equation.3">
                  <p:embed/>
                </p:oleObj>
              </mc:Choice>
              <mc:Fallback>
                <p:oleObj name="Формула" r:id="rId7" imgW="1397000" imgH="2286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005064"/>
                        <a:ext cx="219233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04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ий багатогранник</a:t>
            </a:r>
            <a:b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 </a:t>
            </a:r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pPr algn="ctr"/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ий багатогранник</a:t>
            </a:r>
            <a:b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порц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куб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ної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поверхн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Picture 5" descr="5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4536504" cy="294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82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порц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 матричній формі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координат, а матриця вершин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многогранника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матриця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наступний вид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872499"/>
              </p:ext>
            </p:extLst>
          </p:nvPr>
        </p:nvGraphicFramePr>
        <p:xfrm>
          <a:off x="2987824" y="2420888"/>
          <a:ext cx="2376264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Формула" r:id="rId3" imgW="1409700" imgH="279400" progId="Equation.3">
                  <p:embed/>
                </p:oleObj>
              </mc:Choice>
              <mc:Fallback>
                <p:oleObj name="Формула" r:id="rId3" imgW="1409700" imgH="2794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420888"/>
                        <a:ext cx="2376264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720425"/>
              </p:ext>
            </p:extLst>
          </p:nvPr>
        </p:nvGraphicFramePr>
        <p:xfrm>
          <a:off x="1403648" y="3284984"/>
          <a:ext cx="1584176" cy="41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Формула" r:id="rId5" imgW="1180588" imgH="266584" progId="Equation.3">
                  <p:embed/>
                </p:oleObj>
              </mc:Choice>
              <mc:Fallback>
                <p:oleObj name="Формула" r:id="rId5" imgW="1180588" imgH="266584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284984"/>
                        <a:ext cx="1584176" cy="410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94297"/>
              </p:ext>
            </p:extLst>
          </p:nvPr>
        </p:nvGraphicFramePr>
        <p:xfrm>
          <a:off x="1115616" y="4581128"/>
          <a:ext cx="2376264" cy="1652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Формула" r:id="rId7" imgW="1816100" imgH="1079500" progId="Equation.3">
                  <p:embed/>
                </p:oleObj>
              </mc:Choice>
              <mc:Fallback>
                <p:oleObj name="Формула" r:id="rId7" imgW="1816100" imgH="10795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581128"/>
                        <a:ext cx="2376264" cy="1652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444383"/>
              </p:ext>
            </p:extLst>
          </p:nvPr>
        </p:nvGraphicFramePr>
        <p:xfrm>
          <a:off x="4716016" y="4581128"/>
          <a:ext cx="2448272" cy="156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Формула" r:id="rId9" imgW="1803400" imgH="1054100" progId="Equation.3">
                  <p:embed/>
                </p:oleObj>
              </mc:Choice>
              <mc:Fallback>
                <p:oleObj name="Формула" r:id="rId9" imgW="1803400" imgH="10541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581128"/>
                        <a:ext cx="2448272" cy="1561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15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47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Без’є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61662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31485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2412</TotalTime>
  <Words>1208</Words>
  <Application>Microsoft Office PowerPoint</Application>
  <PresentationFormat>Экран (4:3)</PresentationFormat>
  <Paragraphs>144</Paragraphs>
  <Slides>29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Паркет</vt:lpstr>
      <vt:lpstr>Формула</vt:lpstr>
      <vt:lpstr>КОМП’ЮТЕРНА ГРАФІКА</vt:lpstr>
      <vt:lpstr>ЛЕКЦІЯ 14</vt:lpstr>
      <vt:lpstr>Поверхні Безьє </vt:lpstr>
      <vt:lpstr>Поверхні Безьє</vt:lpstr>
      <vt:lpstr>Поверхні Безьє</vt:lpstr>
      <vt:lpstr>Характеристичний багатогранник </vt:lpstr>
      <vt:lpstr>Поверхні Безьє</vt:lpstr>
      <vt:lpstr>Презентация PowerPoint</vt:lpstr>
      <vt:lpstr>Складені поверхні Без’є.</vt:lpstr>
      <vt:lpstr>Складені поверхні Без’є.</vt:lpstr>
      <vt:lpstr>Складені поверхні Без’є.</vt:lpstr>
      <vt:lpstr>Складені поверхні Без’є.</vt:lpstr>
      <vt:lpstr>Складені поверхні Без’є.</vt:lpstr>
      <vt:lpstr>Складені поверхні Без’є.</vt:lpstr>
      <vt:lpstr>Складені поверхні Без’є.</vt:lpstr>
      <vt:lpstr>Опуклі оболонки</vt:lpstr>
      <vt:lpstr>Опуклі оболонки</vt:lpstr>
      <vt:lpstr>Опуклі оболонки</vt:lpstr>
      <vt:lpstr>Опуклі оболонки</vt:lpstr>
      <vt:lpstr>Метод Джарвіса</vt:lpstr>
      <vt:lpstr>Метод Джарвіса</vt:lpstr>
      <vt:lpstr>Метод швидкої побудови   опуклої оболонки.</vt:lpstr>
      <vt:lpstr>Метод швидкої побудови   опуклої оболонки.</vt:lpstr>
      <vt:lpstr>Метод швидкої побудови   опуклої оболонки.</vt:lpstr>
      <vt:lpstr>Метод швидкої побудови   опуклої оболонки.</vt:lpstr>
      <vt:lpstr>Метод загортання подарунку</vt:lpstr>
      <vt:lpstr>Метод загортання подарунку</vt:lpstr>
      <vt:lpstr>Метод загортання подарунку</vt:lpstr>
      <vt:lpstr>Метод загортання подарунку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196</cp:revision>
  <dcterms:created xsi:type="dcterms:W3CDTF">2018-09-10T07:12:08Z</dcterms:created>
  <dcterms:modified xsi:type="dcterms:W3CDTF">2021-05-11T07:07:19Z</dcterms:modified>
</cp:coreProperties>
</file>