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658A16A-1ECA-47AA-957E-73C024E17F19}" type="datetimeFigureOut">
              <a:rPr lang="ru-RU" smtClean="0"/>
              <a:t>07.10.2025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21989BE-CD48-4240-AC0C-738ADA277A4D}"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658A16A-1ECA-47AA-957E-73C024E17F19}" type="datetimeFigureOut">
              <a:rPr lang="ru-RU" smtClean="0"/>
              <a:t>07.10.2025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21989BE-CD48-4240-AC0C-738ADA277A4D}"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658A16A-1ECA-47AA-957E-73C024E17F19}" type="datetimeFigureOut">
              <a:rPr lang="ru-RU" smtClean="0"/>
              <a:t>07.10.2025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21989BE-CD48-4240-AC0C-738ADA277A4D}"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658A16A-1ECA-47AA-957E-73C024E17F19}" type="datetimeFigureOut">
              <a:rPr lang="ru-RU" smtClean="0"/>
              <a:t>07.10.2025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21989BE-CD48-4240-AC0C-738ADA277A4D}"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658A16A-1ECA-47AA-957E-73C024E17F19}" type="datetimeFigureOut">
              <a:rPr lang="ru-RU" smtClean="0"/>
              <a:t>07.10.2025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21989BE-CD48-4240-AC0C-738ADA277A4D}"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2658A16A-1ECA-47AA-957E-73C024E17F19}" type="datetimeFigureOut">
              <a:rPr lang="ru-RU" smtClean="0"/>
              <a:t>07.10.2025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21989BE-CD48-4240-AC0C-738ADA277A4D}"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658A16A-1ECA-47AA-957E-73C024E17F19}" type="datetimeFigureOut">
              <a:rPr lang="ru-RU" smtClean="0"/>
              <a:t>07.10.2025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21989BE-CD48-4240-AC0C-738ADA277A4D}"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2658A16A-1ECA-47AA-957E-73C024E17F19}" type="datetimeFigureOut">
              <a:rPr lang="ru-RU" smtClean="0"/>
              <a:t>07.10.2025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21989BE-CD48-4240-AC0C-738ADA277A4D}"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2658A16A-1ECA-47AA-957E-73C024E17F19}" type="datetimeFigureOut">
              <a:rPr lang="ru-RU" smtClean="0"/>
              <a:t>07.10.2025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21989BE-CD48-4240-AC0C-738ADA277A4D}"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658A16A-1ECA-47AA-957E-73C024E17F19}" type="datetimeFigureOut">
              <a:rPr lang="ru-RU" smtClean="0"/>
              <a:t>07.10.2025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21989BE-CD48-4240-AC0C-738ADA277A4D}"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658A16A-1ECA-47AA-957E-73C024E17F19}" type="datetimeFigureOut">
              <a:rPr lang="ru-RU" smtClean="0"/>
              <a:t>07.10.2025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21989BE-CD48-4240-AC0C-738ADA277A4D}"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2658A16A-1ECA-47AA-957E-73C024E17F19}" type="datetimeFigureOut">
              <a:rPr lang="ru-RU" smtClean="0"/>
              <a:t>07.10.2025</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121989BE-CD48-4240-AC0C-738ADA277A4D}"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pPr indent="457200">
              <a:lnSpc>
                <a:spcPct val="150000"/>
              </a:lnSpc>
              <a:spcAft>
                <a:spcPts val="0"/>
              </a:spcAft>
            </a:pPr>
            <a:r>
              <a:rPr lang="uk-UA" sz="3100" b="1" kern="0" dirty="0" smtClean="0">
                <a:solidFill>
                  <a:srgbClr val="222222"/>
                </a:solidFill>
                <a:latin typeface="Times New Roman"/>
                <a:ea typeface="Times New Roman"/>
              </a:rPr>
              <a:t>ФІНАНСУВАННЯ ЗОВНІШНЬОЕКОНОМІЧНОЇ ДІЯЛЬНОСТІ ТА АНАЛІЗ ЇЇ ЕФЕКТИВНОСТІ</a:t>
            </a:r>
            <a:r>
              <a:rPr lang="ru-RU" kern="100" dirty="0" smtClean="0">
                <a:solidFill>
                  <a:srgbClr val="000000"/>
                </a:solidFill>
                <a:latin typeface="Times New Roman"/>
                <a:ea typeface="Calibri"/>
              </a:rPr>
              <a:t/>
            </a:r>
            <a:br>
              <a:rPr lang="ru-RU" kern="100" dirty="0" smtClean="0">
                <a:solidFill>
                  <a:srgbClr val="000000"/>
                </a:solidFill>
                <a:latin typeface="Times New Roman"/>
                <a:ea typeface="Calibri"/>
              </a:rPr>
            </a:br>
            <a:endParaRPr lang="ru-RU"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2708920"/>
            <a:ext cx="4482004" cy="31260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75960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097593"/>
            <a:ext cx="8352928" cy="4524315"/>
          </a:xfrm>
          <a:prstGeom prst="rect">
            <a:avLst/>
          </a:prstGeom>
        </p:spPr>
        <p:txBody>
          <a:bodyPr wrap="square">
            <a:spAutoFit/>
          </a:bodyPr>
          <a:lstStyle/>
          <a:p>
            <a:pPr indent="457200" algn="just">
              <a:lnSpc>
                <a:spcPct val="150000"/>
              </a:lnSpc>
            </a:pPr>
            <a:r>
              <a:rPr lang="uk-UA" sz="2400" kern="0" dirty="0" smtClean="0">
                <a:solidFill>
                  <a:srgbClr val="222222"/>
                </a:solidFill>
                <a:effectLst/>
                <a:latin typeface="Times New Roman"/>
                <a:ea typeface="Times New Roman"/>
              </a:rPr>
              <a:t>У сучасному глобальному світі успіх підприємства на міжнародному ринку неможливий без ефективного фінансування зовнішньоекономічної діяльності. Саме цей курс створено для тих, хто прагне глибоко зрозуміти фінансові механізми міжнародного бізнесу, навчитися приймати обґрунтовані управлінські рішення та забезпечувати стабільний розвиток підприємства у динамічному зовнішньому середовищі.</a:t>
            </a:r>
            <a:endParaRPr lang="ru-RU" sz="2400" kern="100" dirty="0">
              <a:solidFill>
                <a:srgbClr val="000000"/>
              </a:solidFill>
              <a:effectLst/>
              <a:latin typeface="Times New Roman"/>
              <a:ea typeface="Calibri"/>
            </a:endParaRPr>
          </a:p>
        </p:txBody>
      </p:sp>
    </p:spTree>
    <p:extLst>
      <p:ext uri="{BB962C8B-B14F-4D97-AF65-F5344CB8AC3E}">
        <p14:creationId xmlns:p14="http://schemas.microsoft.com/office/powerpoint/2010/main" val="1168168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889844"/>
            <a:ext cx="8712968" cy="5078313"/>
          </a:xfrm>
          <a:prstGeom prst="rect">
            <a:avLst/>
          </a:prstGeom>
        </p:spPr>
        <p:txBody>
          <a:bodyPr wrap="square">
            <a:spAutoFit/>
          </a:bodyPr>
          <a:lstStyle/>
          <a:p>
            <a:pPr indent="457200" algn="just">
              <a:lnSpc>
                <a:spcPct val="150000"/>
              </a:lnSpc>
            </a:pPr>
            <a:r>
              <a:rPr lang="uk-UA" sz="2400" b="1" kern="0" dirty="0" smtClean="0">
                <a:solidFill>
                  <a:srgbClr val="222222"/>
                </a:solidFill>
                <a:effectLst/>
                <a:latin typeface="Times New Roman"/>
                <a:ea typeface="Times New Roman"/>
              </a:rPr>
              <a:t>Чому цей курс важливий?</a:t>
            </a:r>
            <a:endParaRPr lang="ru-RU" sz="2400" kern="100" dirty="0" smtClean="0">
              <a:solidFill>
                <a:srgbClr val="000000"/>
              </a:solidFill>
              <a:effectLst/>
              <a:latin typeface="Times New Roman"/>
              <a:ea typeface="Calibri"/>
            </a:endParaRPr>
          </a:p>
          <a:p>
            <a:pPr indent="457200" algn="just">
              <a:lnSpc>
                <a:spcPct val="150000"/>
              </a:lnSpc>
            </a:pPr>
            <a:r>
              <a:rPr lang="uk-UA" sz="2400" kern="0" dirty="0" smtClean="0">
                <a:solidFill>
                  <a:srgbClr val="222222"/>
                </a:solidFill>
                <a:effectLst/>
                <a:latin typeface="Times New Roman"/>
                <a:ea typeface="Times New Roman"/>
              </a:rPr>
              <a:t>Фінансування зовнішньоекономічної діяльності </a:t>
            </a:r>
            <a:r>
              <a:rPr lang="en-US" sz="2400" kern="0" dirty="0" smtClean="0">
                <a:solidFill>
                  <a:srgbClr val="222222"/>
                </a:solidFill>
                <a:effectLst/>
                <a:latin typeface="Times New Roman"/>
                <a:ea typeface="Times New Roman"/>
              </a:rPr>
              <a:t>-</a:t>
            </a:r>
            <a:r>
              <a:rPr lang="uk-UA" sz="2400" kern="0" dirty="0" smtClean="0">
                <a:solidFill>
                  <a:srgbClr val="222222"/>
                </a:solidFill>
                <a:effectLst/>
                <a:latin typeface="Times New Roman"/>
                <a:ea typeface="Times New Roman"/>
              </a:rPr>
              <a:t> це не лише залучення коштів, а й стратегічне управління фінансовими потоками між країнами. Сучасний менеджер має вміти оцінювати ризики, обирати оптимальні джерела фінансування, працювати з банками, інвесторами, міжнародними фондами та партнерами. Курс допоможе зрозуміти, як забезпечити ефективність і стабільність фінансових операцій у зовнішньоекономічній сфері.</a:t>
            </a:r>
            <a:endParaRPr lang="ru-RU" sz="2400" kern="100" dirty="0">
              <a:solidFill>
                <a:srgbClr val="000000"/>
              </a:solidFill>
              <a:effectLst/>
              <a:latin typeface="Times New Roman"/>
              <a:ea typeface="Calibri"/>
            </a:endParaRPr>
          </a:p>
        </p:txBody>
      </p:sp>
    </p:spTree>
    <p:extLst>
      <p:ext uri="{BB962C8B-B14F-4D97-AF65-F5344CB8AC3E}">
        <p14:creationId xmlns:p14="http://schemas.microsoft.com/office/powerpoint/2010/main" val="3679133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5041" y="620688"/>
            <a:ext cx="8568952" cy="5632311"/>
          </a:xfrm>
          <a:prstGeom prst="rect">
            <a:avLst/>
          </a:prstGeom>
        </p:spPr>
        <p:txBody>
          <a:bodyPr wrap="square">
            <a:spAutoFit/>
          </a:bodyPr>
          <a:lstStyle/>
          <a:p>
            <a:pPr indent="457200">
              <a:lnSpc>
                <a:spcPct val="150000"/>
              </a:lnSpc>
            </a:pPr>
            <a:r>
              <a:rPr lang="uk-UA" sz="2400" b="1" kern="0" dirty="0" smtClean="0">
                <a:solidFill>
                  <a:srgbClr val="222222"/>
                </a:solidFill>
                <a:effectLst/>
                <a:latin typeface="Times New Roman"/>
                <a:ea typeface="Times New Roman"/>
              </a:rPr>
              <a:t>Що ви отримаєте від курсу?</a:t>
            </a:r>
            <a:endParaRPr lang="ru-RU" sz="2400" kern="100" dirty="0" smtClean="0">
              <a:solidFill>
                <a:srgbClr val="000000"/>
              </a:solidFill>
              <a:effectLst/>
              <a:latin typeface="Times New Roman"/>
              <a:ea typeface="Calibri"/>
            </a:endParaRPr>
          </a:p>
          <a:p>
            <a:pPr lvl="0">
              <a:lnSpc>
                <a:spcPct val="150000"/>
              </a:lnSpc>
              <a:buSzPts val="1000"/>
              <a:tabLst>
                <a:tab pos="457200" algn="l"/>
              </a:tabLst>
            </a:pPr>
            <a:r>
              <a:rPr lang="en-US" sz="2400" kern="0" dirty="0" smtClean="0">
                <a:solidFill>
                  <a:srgbClr val="222222"/>
                </a:solidFill>
                <a:effectLst/>
                <a:latin typeface="Times New Roman"/>
                <a:ea typeface="Times New Roman"/>
              </a:rPr>
              <a:t>- </a:t>
            </a:r>
            <a:r>
              <a:rPr lang="uk-UA" sz="2400" kern="0" dirty="0" smtClean="0">
                <a:solidFill>
                  <a:srgbClr val="222222"/>
                </a:solidFill>
                <a:effectLst/>
                <a:latin typeface="Times New Roman"/>
                <a:ea typeface="Times New Roman"/>
              </a:rPr>
              <a:t>знання про джерела та інструменти фінансування ЗЕД;</a:t>
            </a:r>
            <a:endParaRPr lang="ru-RU" sz="2400" kern="100" dirty="0" smtClean="0">
              <a:solidFill>
                <a:srgbClr val="000000"/>
              </a:solidFill>
              <a:effectLst/>
              <a:latin typeface="Times New Roman"/>
              <a:ea typeface="Calibri"/>
            </a:endParaRPr>
          </a:p>
          <a:p>
            <a:pPr lvl="0">
              <a:lnSpc>
                <a:spcPct val="150000"/>
              </a:lnSpc>
              <a:buSzPts val="1000"/>
              <a:tabLst>
                <a:tab pos="457200" algn="l"/>
              </a:tabLst>
            </a:pPr>
            <a:r>
              <a:rPr lang="en-US" sz="2400" kern="0" dirty="0" smtClean="0">
                <a:solidFill>
                  <a:srgbClr val="222222"/>
                </a:solidFill>
                <a:effectLst/>
                <a:latin typeface="Times New Roman"/>
                <a:ea typeface="Times New Roman"/>
              </a:rPr>
              <a:t>- </a:t>
            </a:r>
            <a:r>
              <a:rPr lang="uk-UA" sz="2400" kern="0" dirty="0" smtClean="0">
                <a:solidFill>
                  <a:srgbClr val="222222"/>
                </a:solidFill>
                <a:effectLst/>
                <a:latin typeface="Times New Roman"/>
                <a:ea typeface="Times New Roman"/>
              </a:rPr>
              <a:t>навички аналізу ефективності зовнішньоекономічних проектів;</a:t>
            </a:r>
            <a:endParaRPr lang="ru-RU" sz="2400" kern="100" dirty="0" smtClean="0">
              <a:solidFill>
                <a:srgbClr val="000000"/>
              </a:solidFill>
              <a:effectLst/>
              <a:latin typeface="Times New Roman"/>
              <a:ea typeface="Calibri"/>
            </a:endParaRPr>
          </a:p>
          <a:p>
            <a:pPr lvl="0">
              <a:lnSpc>
                <a:spcPct val="150000"/>
              </a:lnSpc>
              <a:buSzPts val="1000"/>
              <a:tabLst>
                <a:tab pos="457200" algn="l"/>
              </a:tabLst>
            </a:pPr>
            <a:r>
              <a:rPr lang="en-US" sz="2400" kern="0" dirty="0" smtClean="0">
                <a:solidFill>
                  <a:srgbClr val="222222"/>
                </a:solidFill>
                <a:effectLst/>
                <a:latin typeface="Times New Roman"/>
                <a:ea typeface="Times New Roman"/>
              </a:rPr>
              <a:t>- </a:t>
            </a:r>
            <a:r>
              <a:rPr lang="uk-UA" sz="2400" kern="0" dirty="0" smtClean="0">
                <a:solidFill>
                  <a:srgbClr val="222222"/>
                </a:solidFill>
                <a:effectLst/>
                <a:latin typeface="Times New Roman"/>
                <a:ea typeface="Times New Roman"/>
              </a:rPr>
              <a:t>уміння працювати з валютними ризиками та міжнародними платіжними системами;</a:t>
            </a:r>
            <a:endParaRPr lang="ru-RU" sz="2400" kern="100" dirty="0" smtClean="0">
              <a:solidFill>
                <a:srgbClr val="000000"/>
              </a:solidFill>
              <a:effectLst/>
              <a:latin typeface="Times New Roman"/>
              <a:ea typeface="Calibri"/>
            </a:endParaRPr>
          </a:p>
          <a:p>
            <a:pPr lvl="0">
              <a:lnSpc>
                <a:spcPct val="150000"/>
              </a:lnSpc>
              <a:buSzPts val="1000"/>
              <a:tabLst>
                <a:tab pos="457200" algn="l"/>
              </a:tabLst>
            </a:pPr>
            <a:r>
              <a:rPr lang="en-US" sz="2400" kern="0" dirty="0" smtClean="0">
                <a:solidFill>
                  <a:srgbClr val="222222"/>
                </a:solidFill>
                <a:effectLst/>
                <a:latin typeface="Times New Roman"/>
                <a:ea typeface="Times New Roman"/>
              </a:rPr>
              <a:t>- </a:t>
            </a:r>
            <a:r>
              <a:rPr lang="uk-UA" sz="2400" kern="0" dirty="0" smtClean="0">
                <a:solidFill>
                  <a:srgbClr val="222222"/>
                </a:solidFill>
                <a:effectLst/>
                <a:latin typeface="Times New Roman"/>
                <a:ea typeface="Times New Roman"/>
              </a:rPr>
              <a:t>розуміння принципів побудови фінансової стратегії для виходу на зовнішні ринки;</a:t>
            </a:r>
            <a:endParaRPr lang="ru-RU" sz="2400" kern="100" dirty="0" smtClean="0">
              <a:solidFill>
                <a:srgbClr val="000000"/>
              </a:solidFill>
              <a:effectLst/>
              <a:latin typeface="Times New Roman"/>
              <a:ea typeface="Calibri"/>
            </a:endParaRPr>
          </a:p>
          <a:p>
            <a:pPr lvl="0">
              <a:lnSpc>
                <a:spcPct val="150000"/>
              </a:lnSpc>
              <a:buSzPts val="1000"/>
              <a:tabLst>
                <a:tab pos="457200" algn="l"/>
              </a:tabLst>
            </a:pPr>
            <a:r>
              <a:rPr lang="en-US" sz="2400" kern="0" dirty="0" smtClean="0">
                <a:solidFill>
                  <a:srgbClr val="222222"/>
                </a:solidFill>
                <a:effectLst/>
                <a:latin typeface="Times New Roman"/>
                <a:ea typeface="Times New Roman"/>
              </a:rPr>
              <a:t>- </a:t>
            </a:r>
            <a:r>
              <a:rPr lang="uk-UA" sz="2400" kern="0" dirty="0" smtClean="0">
                <a:solidFill>
                  <a:srgbClr val="222222"/>
                </a:solidFill>
                <a:effectLst/>
                <a:latin typeface="Times New Roman"/>
                <a:ea typeface="Times New Roman"/>
              </a:rPr>
              <a:t>здатність приймати раціональні фінансові рішення в умовах невизначеності.</a:t>
            </a:r>
            <a:endParaRPr lang="ru-RU" sz="2400" kern="100" dirty="0">
              <a:solidFill>
                <a:srgbClr val="000000"/>
              </a:solidFill>
              <a:effectLst/>
              <a:latin typeface="Times New Roman"/>
              <a:ea typeface="Calibri"/>
            </a:endParaRPr>
          </a:p>
        </p:txBody>
      </p:sp>
    </p:spTree>
    <p:extLst>
      <p:ext uri="{BB962C8B-B14F-4D97-AF65-F5344CB8AC3E}">
        <p14:creationId xmlns:p14="http://schemas.microsoft.com/office/powerpoint/2010/main" val="3466610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1513091"/>
            <a:ext cx="8568952" cy="3416320"/>
          </a:xfrm>
          <a:prstGeom prst="rect">
            <a:avLst/>
          </a:prstGeom>
        </p:spPr>
        <p:txBody>
          <a:bodyPr wrap="square">
            <a:spAutoFit/>
          </a:bodyPr>
          <a:lstStyle/>
          <a:p>
            <a:pPr indent="457200" algn="just">
              <a:lnSpc>
                <a:spcPct val="150000"/>
              </a:lnSpc>
            </a:pPr>
            <a:r>
              <a:rPr lang="uk-UA" sz="2400" b="1" kern="0" dirty="0" smtClean="0">
                <a:solidFill>
                  <a:srgbClr val="222222"/>
                </a:solidFill>
                <a:effectLst/>
                <a:latin typeface="Times New Roman"/>
                <a:ea typeface="Times New Roman"/>
              </a:rPr>
              <a:t>Формат курсу.</a:t>
            </a:r>
            <a:endParaRPr lang="ru-RU" sz="2400" kern="100" dirty="0" smtClean="0">
              <a:solidFill>
                <a:srgbClr val="000000"/>
              </a:solidFill>
              <a:effectLst/>
              <a:latin typeface="Times New Roman"/>
              <a:ea typeface="Calibri"/>
            </a:endParaRPr>
          </a:p>
          <a:p>
            <a:pPr indent="457200" algn="just">
              <a:lnSpc>
                <a:spcPct val="150000"/>
              </a:lnSpc>
            </a:pPr>
            <a:r>
              <a:rPr lang="uk-UA" sz="2400" kern="0" dirty="0" smtClean="0">
                <a:solidFill>
                  <a:srgbClr val="222222"/>
                </a:solidFill>
                <a:effectLst/>
                <a:latin typeface="Times New Roman"/>
                <a:ea typeface="Times New Roman"/>
              </a:rPr>
              <a:t>Курс поєднує лекції, практичні заняття, кейси з реальних міжнародних компаній, розрахункові завдання та групові проекти. Ви навчитеся аналізувати фінансові результати зовнішньоекономічних угод, будувати фінансові моделі та оцінювати прибутковість інвестицій у міжнародні проекти.</a:t>
            </a:r>
            <a:endParaRPr lang="ru-RU" sz="2400" kern="100" dirty="0">
              <a:solidFill>
                <a:srgbClr val="000000"/>
              </a:solidFill>
              <a:effectLst/>
              <a:latin typeface="Times New Roman"/>
              <a:ea typeface="Calibri"/>
            </a:endParaRPr>
          </a:p>
        </p:txBody>
      </p:sp>
    </p:spTree>
    <p:extLst>
      <p:ext uri="{BB962C8B-B14F-4D97-AF65-F5344CB8AC3E}">
        <p14:creationId xmlns:p14="http://schemas.microsoft.com/office/powerpoint/2010/main" val="4009304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1305342"/>
            <a:ext cx="8568952" cy="3416320"/>
          </a:xfrm>
          <a:prstGeom prst="rect">
            <a:avLst/>
          </a:prstGeom>
        </p:spPr>
        <p:txBody>
          <a:bodyPr wrap="square">
            <a:spAutoFit/>
          </a:bodyPr>
          <a:lstStyle/>
          <a:p>
            <a:pPr indent="457200" algn="just">
              <a:lnSpc>
                <a:spcPct val="150000"/>
              </a:lnSpc>
            </a:pPr>
            <a:r>
              <a:rPr lang="uk-UA" sz="2400" b="1" kern="0" dirty="0" smtClean="0">
                <a:solidFill>
                  <a:srgbClr val="222222"/>
                </a:solidFill>
                <a:effectLst/>
                <a:latin typeface="Times New Roman"/>
                <a:ea typeface="Times New Roman"/>
              </a:rPr>
              <a:t>Можливості для вашого майбутнього.</a:t>
            </a:r>
            <a:endParaRPr lang="ru-RU" sz="2400" kern="100" dirty="0" smtClean="0">
              <a:solidFill>
                <a:srgbClr val="000000"/>
              </a:solidFill>
              <a:effectLst/>
              <a:latin typeface="Times New Roman"/>
              <a:ea typeface="Calibri"/>
            </a:endParaRPr>
          </a:p>
          <a:p>
            <a:pPr indent="457200" algn="just">
              <a:lnSpc>
                <a:spcPct val="150000"/>
              </a:lnSpc>
            </a:pPr>
            <a:r>
              <a:rPr lang="uk-UA" sz="2400" kern="0" dirty="0" smtClean="0">
                <a:solidFill>
                  <a:srgbClr val="222222"/>
                </a:solidFill>
                <a:effectLst/>
                <a:latin typeface="Times New Roman"/>
                <a:ea typeface="Times New Roman"/>
              </a:rPr>
              <a:t>Після проходження курсу ви зможете ефективно управляти фінансами підприємства на міжнародному рівні, брати участь у переговорах з іноземними партнерами, а також розробляти фінансові стратегії, що підвищують конкурентоспроможність компанії на глобальному ринку.</a:t>
            </a:r>
            <a:endParaRPr lang="ru-RU" sz="2400" kern="100" dirty="0">
              <a:solidFill>
                <a:srgbClr val="000000"/>
              </a:solidFill>
              <a:effectLst/>
              <a:latin typeface="Times New Roman"/>
              <a:ea typeface="Calibri"/>
            </a:endParaRPr>
          </a:p>
        </p:txBody>
      </p:sp>
    </p:spTree>
    <p:extLst>
      <p:ext uri="{BB962C8B-B14F-4D97-AF65-F5344CB8AC3E}">
        <p14:creationId xmlns:p14="http://schemas.microsoft.com/office/powerpoint/2010/main" val="9021160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6</TotalTime>
  <Words>252</Words>
  <Application>Microsoft Office PowerPoint</Application>
  <PresentationFormat>Экран (4:3)</PresentationFormat>
  <Paragraphs>14</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Волна</vt:lpstr>
      <vt:lpstr>ФІНАНСУВАННЯ ЗОВНІШНЬОЕКОНОМІЧНОЇ ДІЯЛЬНОСТІ ТА АНАЛІЗ ЇЇ ЕФЕКТИВНОСТІ </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ФІНАНСУВАННЯ ЗОВНІШНЬОЕКОНОМІЧНОЇ ДІЯЛЬНОСТІ ТА АНАЛІЗ ЇЇ ЕФЕКТИВНОСТІ </dc:title>
  <dc:creator>Dvyhun</dc:creator>
  <cp:lastModifiedBy>Dvyhun</cp:lastModifiedBy>
  <cp:revision>5</cp:revision>
  <dcterms:created xsi:type="dcterms:W3CDTF">2025-10-07T12:37:09Z</dcterms:created>
  <dcterms:modified xsi:type="dcterms:W3CDTF">2025-10-07T12:46:18Z</dcterms:modified>
</cp:coreProperties>
</file>