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72" r:id="rId5"/>
    <p:sldId id="273" r:id="rId6"/>
    <p:sldId id="274" r:id="rId7"/>
    <p:sldId id="279" r:id="rId8"/>
    <p:sldId id="280" r:id="rId9"/>
    <p:sldId id="275" r:id="rId10"/>
    <p:sldId id="276" r:id="rId11"/>
    <p:sldId id="281" r:id="rId12"/>
    <p:sldId id="282" r:id="rId13"/>
    <p:sldId id="277" r:id="rId14"/>
    <p:sldId id="258" r:id="rId15"/>
    <p:sldId id="259" r:id="rId16"/>
    <p:sldId id="260" r:id="rId17"/>
    <p:sldId id="261" r:id="rId18"/>
    <p:sldId id="262" r:id="rId19"/>
    <p:sldId id="263" r:id="rId20"/>
    <p:sldId id="266" r:id="rId21"/>
    <p:sldId id="264" r:id="rId22"/>
    <p:sldId id="265" r:id="rId23"/>
    <p:sldId id="267" r:id="rId24"/>
    <p:sldId id="268" r:id="rId25"/>
    <p:sldId id="269" r:id="rId26"/>
    <p:sldId id="270" r:id="rId27"/>
    <p:sldId id="271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3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4BA4-B601-41F4-87A2-BE9876FAA87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D2BE-C01B-413E-9FD5-1C1A85842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95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4BA4-B601-41F4-87A2-BE9876FAA87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D2BE-C01B-413E-9FD5-1C1A85842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99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4BA4-B601-41F4-87A2-BE9876FAA87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D2BE-C01B-413E-9FD5-1C1A85842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447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4BA4-B601-41F4-87A2-BE9876FAA87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D2BE-C01B-413E-9FD5-1C1A85842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44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4BA4-B601-41F4-87A2-BE9876FAA87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D2BE-C01B-413E-9FD5-1C1A85842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13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4BA4-B601-41F4-87A2-BE9876FAA87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D2BE-C01B-413E-9FD5-1C1A85842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19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4BA4-B601-41F4-87A2-BE9876FAA87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D2BE-C01B-413E-9FD5-1C1A85842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64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4BA4-B601-41F4-87A2-BE9876FAA87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D2BE-C01B-413E-9FD5-1C1A85842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22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4BA4-B601-41F4-87A2-BE9876FAA87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D2BE-C01B-413E-9FD5-1C1A85842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67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4BA4-B601-41F4-87A2-BE9876FAA87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D2BE-C01B-413E-9FD5-1C1A85842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75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4BA4-B601-41F4-87A2-BE9876FAA87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D2BE-C01B-413E-9FD5-1C1A85842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09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64BA4-B601-41F4-87A2-BE9876FAA87D}" type="datetimeFigureOut">
              <a:rPr lang="ru-RU" smtClean="0"/>
              <a:t>25.01.2025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7D2BE-C01B-413E-9FD5-1C1A85842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7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inkwithgoogle.com/consumer-insights/consumer-journey/search-video-purchase-journey/" TargetMode="External"/><Relationship Id="rId2" Type="http://schemas.openxmlformats.org/officeDocument/2006/relationships/hyperlink" Target="https://www.thinkwithgoogle.com/marketing-strategies/video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ВСТУП ДО ЦИФРОВОГО МАРКЕТИНГУ. БАЗОВІ ІНСТРУМЕНТИ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169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err="1" smtClean="0"/>
              <a:t>Аналіз</a:t>
            </a:r>
            <a:r>
              <a:rPr lang="ru-RU" dirty="0" smtClean="0"/>
              <a:t>. </a:t>
            </a:r>
            <a:r>
              <a:rPr lang="ru-RU" dirty="0" err="1" smtClean="0"/>
              <a:t>Цифровий</a:t>
            </a:r>
            <a:r>
              <a:rPr lang="ru-RU" dirty="0" smtClean="0"/>
              <a:t> </a:t>
            </a:r>
            <a:r>
              <a:rPr lang="ru-RU" dirty="0" err="1" smtClean="0"/>
              <a:t>маркетинговий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огляд</a:t>
            </a:r>
            <a:r>
              <a:rPr lang="ru-RU" dirty="0" smtClean="0"/>
              <a:t> </a:t>
            </a:r>
            <a:r>
              <a:rPr lang="ru-RU" dirty="0" err="1" smtClean="0"/>
              <a:t>позицій</a:t>
            </a:r>
            <a:r>
              <a:rPr lang="ru-RU" dirty="0" smtClean="0"/>
              <a:t> бренду на </a:t>
            </a:r>
            <a:r>
              <a:rPr lang="ru-RU" dirty="0" err="1" smtClean="0"/>
              <a:t>всіх</a:t>
            </a:r>
            <a:r>
              <a:rPr lang="ru-RU" dirty="0" smtClean="0"/>
              <a:t>  </a:t>
            </a:r>
            <a:r>
              <a:rPr lang="ru-RU" dirty="0" err="1" smtClean="0"/>
              <a:t>цифрових</a:t>
            </a:r>
            <a:r>
              <a:rPr lang="ru-RU" dirty="0" smtClean="0"/>
              <a:t> каналах. При </a:t>
            </a:r>
            <a:r>
              <a:rPr lang="ru-RU" dirty="0" err="1" smtClean="0"/>
              <a:t>проведенні</a:t>
            </a:r>
            <a:r>
              <a:rPr lang="ru-RU" dirty="0" smtClean="0"/>
              <a:t> такого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досліджується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, </a:t>
            </a:r>
            <a:r>
              <a:rPr lang="ru-RU" dirty="0" err="1" smtClean="0"/>
              <a:t>вивчаються</a:t>
            </a:r>
            <a:r>
              <a:rPr lang="ru-RU" dirty="0" smtClean="0"/>
              <a:t> </a:t>
            </a:r>
            <a:r>
              <a:rPr lang="ru-RU" dirty="0" err="1" smtClean="0"/>
              <a:t>конкуренти</a:t>
            </a:r>
            <a:r>
              <a:rPr lang="ru-RU" dirty="0" smtClean="0"/>
              <a:t> та </a:t>
            </a:r>
            <a:r>
              <a:rPr lang="ru-RU" dirty="0" err="1" smtClean="0"/>
              <a:t>оцінюється</a:t>
            </a:r>
            <a:r>
              <a:rPr lang="ru-RU" dirty="0" smtClean="0"/>
              <a:t> </a:t>
            </a:r>
            <a:r>
              <a:rPr lang="ru-RU" dirty="0" err="1" smtClean="0"/>
              <a:t>цифровий</a:t>
            </a:r>
            <a:r>
              <a:rPr lang="ru-RU" dirty="0" smtClean="0"/>
              <a:t> </a:t>
            </a:r>
            <a:r>
              <a:rPr lang="ru-RU" dirty="0" err="1" smtClean="0"/>
              <a:t>маркетинговий</a:t>
            </a:r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[26].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, як: </a:t>
            </a:r>
            <a:r>
              <a:rPr lang="en-US" dirty="0" err="1" smtClean="0"/>
              <a:t>Wordstat</a:t>
            </a:r>
            <a:r>
              <a:rPr lang="en-US" dirty="0" smtClean="0"/>
              <a:t>, Google Trends,</a:t>
            </a:r>
            <a:r>
              <a:rPr lang="uk-UA" dirty="0" smtClean="0"/>
              <a:t> </a:t>
            </a:r>
            <a:r>
              <a:rPr lang="en-US" dirty="0" smtClean="0"/>
              <a:t>Google Analytics </a:t>
            </a:r>
            <a:r>
              <a:rPr lang="ru-RU" dirty="0" smtClean="0"/>
              <a:t>та </a:t>
            </a:r>
            <a:r>
              <a:rPr lang="ru-RU" dirty="0" err="1" smtClean="0"/>
              <a:t>інші</a:t>
            </a:r>
            <a:r>
              <a:rPr lang="ru-RU" dirty="0" smtClean="0"/>
              <a:t> [15-17].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конкурентів</a:t>
            </a:r>
            <a:r>
              <a:rPr lang="ru-RU" dirty="0" smtClean="0"/>
              <a:t> проводиться за </a:t>
            </a:r>
            <a:r>
              <a:rPr lang="ru-RU" dirty="0" err="1" smtClean="0"/>
              <a:t>допомогою</a:t>
            </a:r>
            <a:r>
              <a:rPr lang="ru-RU" dirty="0" smtClean="0"/>
              <a:t> таких </a:t>
            </a:r>
            <a:r>
              <a:rPr lang="ru-RU" dirty="0" err="1" smtClean="0"/>
              <a:t>сервісів-аналізаторів</a:t>
            </a:r>
            <a:r>
              <a:rPr lang="ru-RU" dirty="0" smtClean="0"/>
              <a:t>: </a:t>
            </a:r>
            <a:r>
              <a:rPr lang="en-US" dirty="0" err="1" smtClean="0"/>
              <a:t>SimilarWeb</a:t>
            </a:r>
            <a:r>
              <a:rPr lang="en-US" dirty="0" smtClean="0"/>
              <a:t>, </a:t>
            </a:r>
            <a:r>
              <a:rPr lang="en-US" dirty="0" err="1" smtClean="0"/>
              <a:t>SERanking</a:t>
            </a:r>
            <a:r>
              <a:rPr lang="en-US" dirty="0" smtClean="0"/>
              <a:t>, </a:t>
            </a:r>
            <a:r>
              <a:rPr lang="en-US" dirty="0" err="1" smtClean="0"/>
              <a:t>semrush</a:t>
            </a:r>
            <a:r>
              <a:rPr lang="en-US" dirty="0" smtClean="0"/>
              <a:t>, </a:t>
            </a:r>
            <a:r>
              <a:rPr lang="en-US" dirty="0" err="1" smtClean="0"/>
              <a:t>plerdy</a:t>
            </a:r>
            <a:r>
              <a:rPr lang="en-US" dirty="0" smtClean="0"/>
              <a:t>, </a:t>
            </a:r>
            <a:r>
              <a:rPr lang="en-US" dirty="0" err="1" smtClean="0"/>
              <a:t>sessioncam</a:t>
            </a:r>
            <a:r>
              <a:rPr lang="uk-UA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[18-22].</a:t>
            </a:r>
          </a:p>
          <a:p>
            <a:pPr algn="just"/>
            <a:r>
              <a:rPr lang="ru-RU" dirty="0" err="1" smtClean="0"/>
              <a:t>Планування</a:t>
            </a:r>
            <a:r>
              <a:rPr lang="ru-RU" dirty="0" smtClean="0"/>
              <a:t>. План цифрового маркетингу – </a:t>
            </a:r>
            <a:r>
              <a:rPr lang="ru-RU" dirty="0" err="1" smtClean="0"/>
              <a:t>це</a:t>
            </a:r>
            <a:r>
              <a:rPr lang="ru-RU" dirty="0" smtClean="0"/>
              <a:t> документ,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висвітлюють</a:t>
            </a:r>
            <a:r>
              <a:rPr lang="ru-RU" dirty="0" smtClean="0"/>
              <a:t> </a:t>
            </a:r>
            <a:r>
              <a:rPr lang="ru-RU" dirty="0" err="1" smtClean="0"/>
              <a:t>деталі</a:t>
            </a:r>
            <a:r>
              <a:rPr lang="ru-RU" dirty="0" smtClean="0"/>
              <a:t> </a:t>
            </a:r>
            <a:r>
              <a:rPr lang="ru-RU" dirty="0" err="1" smtClean="0"/>
              <a:t>цифрових</a:t>
            </a:r>
            <a:r>
              <a:rPr lang="ru-RU" dirty="0" smtClean="0"/>
              <a:t>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</a:t>
            </a:r>
            <a:r>
              <a:rPr lang="ru-RU" dirty="0" err="1" smtClean="0"/>
              <a:t>кампаній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. У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зазначають</a:t>
            </a:r>
            <a:r>
              <a:rPr lang="ru-RU" dirty="0" smtClean="0"/>
              <a:t> [11]: коротко-, </a:t>
            </a:r>
            <a:r>
              <a:rPr lang="ru-RU" dirty="0" err="1" smtClean="0"/>
              <a:t>середньо</a:t>
            </a:r>
            <a:r>
              <a:rPr lang="ru-RU" dirty="0" smtClean="0"/>
              <a:t>- та </a:t>
            </a:r>
            <a:r>
              <a:rPr lang="ru-RU" dirty="0" err="1" smtClean="0"/>
              <a:t>довгострокові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;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на цифровому </a:t>
            </a:r>
            <a:r>
              <a:rPr lang="ru-RU" dirty="0" err="1" smtClean="0"/>
              <a:t>рівні</a:t>
            </a:r>
            <a:r>
              <a:rPr lang="ru-RU" dirty="0" smtClean="0"/>
              <a:t>; </a:t>
            </a:r>
            <a:r>
              <a:rPr lang="ru-RU" dirty="0" err="1" smtClean="0"/>
              <a:t>цифрові</a:t>
            </a:r>
            <a:r>
              <a:rPr lang="ru-RU" dirty="0" smtClean="0"/>
              <a:t> канали,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; </a:t>
            </a:r>
            <a:r>
              <a:rPr lang="ru-RU" dirty="0" err="1" smtClean="0"/>
              <a:t>плани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та </a:t>
            </a:r>
            <a:r>
              <a:rPr lang="ru-RU" dirty="0" err="1" smtClean="0"/>
              <a:t>розвитку</a:t>
            </a:r>
            <a:r>
              <a:rPr lang="ru-RU" dirty="0" smtClean="0"/>
              <a:t>; </a:t>
            </a:r>
            <a:r>
              <a:rPr lang="ru-RU" dirty="0" err="1" smtClean="0"/>
              <a:t>інвестиції</a:t>
            </a:r>
            <a:r>
              <a:rPr lang="ru-RU" dirty="0" smtClean="0"/>
              <a:t> та бюджет; </a:t>
            </a:r>
            <a:r>
              <a:rPr lang="ru-RU" dirty="0" err="1" smtClean="0"/>
              <a:t>терміни</a:t>
            </a:r>
            <a:r>
              <a:rPr lang="ru-RU" dirty="0" smtClean="0"/>
              <a:t> та </a:t>
            </a:r>
            <a:r>
              <a:rPr lang="ru-RU" dirty="0" err="1" smtClean="0"/>
              <a:t>дорожню</a:t>
            </a:r>
            <a:r>
              <a:rPr lang="ru-RU" dirty="0" smtClean="0"/>
              <a:t> карту.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планування</a:t>
            </a:r>
            <a:r>
              <a:rPr lang="ru-RU" dirty="0" smtClean="0"/>
              <a:t> </a:t>
            </a:r>
            <a:r>
              <a:rPr lang="ru-RU" dirty="0" err="1" smtClean="0"/>
              <a:t>підприємство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покращити</a:t>
            </a:r>
            <a:r>
              <a:rPr lang="ru-RU" dirty="0" smtClean="0"/>
              <a:t> </a:t>
            </a:r>
            <a:r>
              <a:rPr lang="ru-RU" dirty="0" err="1" smtClean="0"/>
              <a:t>координацію</a:t>
            </a:r>
            <a:r>
              <a:rPr lang="ru-RU" dirty="0" smtClean="0"/>
              <a:t>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, </a:t>
            </a:r>
            <a:r>
              <a:rPr lang="ru-RU" dirty="0" err="1" smtClean="0"/>
              <a:t>цілей</a:t>
            </a:r>
            <a:r>
              <a:rPr lang="ru-RU" dirty="0" smtClean="0"/>
              <a:t> і </a:t>
            </a:r>
            <a:r>
              <a:rPr lang="ru-RU" dirty="0" err="1" smtClean="0"/>
              <a:t>цифрових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; </a:t>
            </a:r>
            <a:r>
              <a:rPr lang="ru-RU" dirty="0" err="1" smtClean="0"/>
              <a:t>формувати</a:t>
            </a:r>
            <a:r>
              <a:rPr lang="ru-RU" dirty="0" smtClean="0"/>
              <a:t> </a:t>
            </a:r>
            <a:r>
              <a:rPr lang="ru-RU" dirty="0" err="1" smtClean="0"/>
              <a:t>правильні</a:t>
            </a:r>
            <a:r>
              <a:rPr lang="ru-RU" dirty="0" smtClean="0"/>
              <a:t> </a:t>
            </a:r>
            <a:r>
              <a:rPr lang="ru-RU" dirty="0" err="1" smtClean="0"/>
              <a:t>ринкові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у цифровому </a:t>
            </a:r>
            <a:r>
              <a:rPr lang="ru-RU" dirty="0" err="1" smtClean="0"/>
              <a:t>просторі</a:t>
            </a:r>
            <a:r>
              <a:rPr lang="ru-RU" dirty="0" smtClean="0"/>
              <a:t> [30].</a:t>
            </a:r>
          </a:p>
          <a:p>
            <a:pPr algn="just"/>
            <a:r>
              <a:rPr lang="ru-RU" dirty="0" err="1" smtClean="0"/>
              <a:t>Організація</a:t>
            </a:r>
            <a:r>
              <a:rPr lang="ru-RU" dirty="0" smtClean="0"/>
              <a:t>. </a:t>
            </a:r>
            <a:r>
              <a:rPr lang="ru-RU" dirty="0" err="1" smtClean="0"/>
              <a:t>Організація</a:t>
            </a:r>
            <a:r>
              <a:rPr lang="ru-RU" dirty="0" smtClean="0"/>
              <a:t> цифрового маркетингу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імплементацію</a:t>
            </a:r>
            <a:r>
              <a:rPr lang="ru-RU" dirty="0" smtClean="0"/>
              <a:t> </a:t>
            </a:r>
            <a:r>
              <a:rPr lang="ru-RU" dirty="0" err="1" smtClean="0"/>
              <a:t>цифрової</a:t>
            </a:r>
            <a:r>
              <a:rPr lang="ru-RU" dirty="0" smtClean="0"/>
              <a:t> </a:t>
            </a:r>
            <a:r>
              <a:rPr lang="ru-RU" dirty="0" err="1" smtClean="0"/>
              <a:t>маркетингової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до </a:t>
            </a:r>
            <a:r>
              <a:rPr lang="ru-RU" dirty="0" err="1" smtClean="0"/>
              <a:t>самої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в </a:t>
            </a:r>
            <a:r>
              <a:rPr lang="ru-RU" dirty="0" err="1" smtClean="0"/>
              <a:t>галузі</a:t>
            </a:r>
            <a:r>
              <a:rPr lang="ru-RU" dirty="0" smtClean="0"/>
              <a:t> цифрового маркетингу </a:t>
            </a:r>
            <a:r>
              <a:rPr lang="ru-RU" dirty="0" err="1" smtClean="0"/>
              <a:t>змінює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, </a:t>
            </a:r>
            <a:r>
              <a:rPr lang="ru-RU" dirty="0" err="1" smtClean="0"/>
              <a:t>включаючи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організаційну</a:t>
            </a:r>
            <a:r>
              <a:rPr lang="ru-RU" dirty="0" smtClean="0"/>
              <a:t> структуру, культуру, </a:t>
            </a:r>
            <a:r>
              <a:rPr lang="ru-RU" dirty="0" err="1" smtClean="0"/>
              <a:t>лідерів</a:t>
            </a:r>
            <a:r>
              <a:rPr lang="ru-RU" dirty="0" smtClean="0"/>
              <a:t>, те, як </a:t>
            </a:r>
            <a:r>
              <a:rPr lang="ru-RU" dirty="0" err="1" smtClean="0"/>
              <a:t>компанія</a:t>
            </a:r>
            <a:r>
              <a:rPr lang="ru-RU" dirty="0" smtClean="0"/>
              <a:t> </a:t>
            </a:r>
            <a:r>
              <a:rPr lang="ru-RU" dirty="0" err="1" smtClean="0"/>
              <a:t>приймає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,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та </a:t>
            </a:r>
            <a:r>
              <a:rPr lang="ru-RU" dirty="0" err="1" smtClean="0"/>
              <a:t>стимули</a:t>
            </a:r>
            <a:r>
              <a:rPr lang="ru-RU" dirty="0" smtClean="0"/>
              <a:t>, </a:t>
            </a:r>
            <a:r>
              <a:rPr lang="ru-RU" dirty="0" err="1" smtClean="0"/>
              <a:t>міжфункціональну</a:t>
            </a:r>
            <a:r>
              <a:rPr lang="ru-RU" dirty="0" smtClean="0"/>
              <a:t> </a:t>
            </a:r>
            <a:r>
              <a:rPr lang="ru-RU" dirty="0" err="1" smtClean="0"/>
              <a:t>співпрацю</a:t>
            </a:r>
            <a:r>
              <a:rPr lang="ru-RU" dirty="0" smtClean="0"/>
              <a:t> та роль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</a:t>
            </a:r>
          </a:p>
          <a:p>
            <a:pPr algn="just"/>
            <a:r>
              <a:rPr lang="ru-RU" dirty="0" smtClean="0"/>
              <a:t>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 у цифровому маркетингу </a:t>
            </a:r>
            <a:r>
              <a:rPr lang="ru-RU" dirty="0" err="1" smtClean="0"/>
              <a:t>керівництво</a:t>
            </a:r>
            <a:r>
              <a:rPr lang="ru-RU" dirty="0" smtClean="0"/>
              <a:t> </a:t>
            </a:r>
            <a:r>
              <a:rPr lang="ru-RU" dirty="0" err="1" smtClean="0"/>
              <a:t>встановлює</a:t>
            </a:r>
            <a:r>
              <a:rPr lang="ru-RU" dirty="0" smtClean="0"/>
              <a:t> й </a:t>
            </a:r>
            <a:r>
              <a:rPr lang="ru-RU" dirty="0" err="1" smtClean="0"/>
              <a:t>оцінює</a:t>
            </a:r>
            <a:r>
              <a:rPr lang="ru-RU" dirty="0" smtClean="0"/>
              <a:t> потреби </a:t>
            </a:r>
            <a:r>
              <a:rPr lang="ru-RU" dirty="0" err="1" smtClean="0"/>
              <a:t>працівників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цифрові</a:t>
            </a:r>
            <a:r>
              <a:rPr lang="ru-RU" dirty="0" smtClean="0"/>
              <a:t>, та </a:t>
            </a:r>
            <a:r>
              <a:rPr lang="ru-RU" dirty="0" err="1" smtClean="0"/>
              <a:t>вирішує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напрямі</a:t>
            </a:r>
            <a:r>
              <a:rPr lang="ru-RU" dirty="0" smtClean="0"/>
              <a:t> </a:t>
            </a:r>
            <a:r>
              <a:rPr lang="ru-RU" dirty="0" err="1" smtClean="0"/>
              <a:t>рухатись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максимально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задовольнити</a:t>
            </a:r>
            <a:r>
              <a:rPr lang="ru-RU" dirty="0" smtClean="0"/>
              <a:t>; </a:t>
            </a:r>
            <a:r>
              <a:rPr lang="ru-RU" dirty="0" err="1" smtClean="0"/>
              <a:t>розробляють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морально та </a:t>
            </a:r>
            <a:r>
              <a:rPr lang="ru-RU" dirty="0" err="1" smtClean="0"/>
              <a:t>матеріально</a:t>
            </a:r>
            <a:r>
              <a:rPr lang="ru-RU" dirty="0" smtClean="0"/>
              <a:t> </a:t>
            </a:r>
            <a:r>
              <a:rPr lang="ru-RU" dirty="0" err="1" smtClean="0"/>
              <a:t>стимулювати</a:t>
            </a:r>
            <a:r>
              <a:rPr lang="ru-RU" dirty="0" smtClean="0"/>
              <a:t> </a:t>
            </a:r>
            <a:r>
              <a:rPr lang="ru-RU" dirty="0" err="1" smtClean="0"/>
              <a:t>працюючих</a:t>
            </a:r>
            <a:r>
              <a:rPr lang="ru-RU" dirty="0" smtClean="0"/>
              <a:t> та </a:t>
            </a:r>
            <a:r>
              <a:rPr lang="ru-RU" dirty="0" err="1" smtClean="0"/>
              <a:t>розкрити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творчий</a:t>
            </a:r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;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комфортні</a:t>
            </a:r>
            <a:r>
              <a:rPr lang="ru-RU" dirty="0" smtClean="0"/>
              <a:t> умов </a:t>
            </a:r>
            <a:r>
              <a:rPr lang="ru-RU" dirty="0" err="1" smtClean="0"/>
              <a:t>всередині</a:t>
            </a:r>
            <a:r>
              <a:rPr lang="ru-RU" dirty="0" smtClean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 </a:t>
            </a:r>
            <a:r>
              <a:rPr lang="ru-RU" dirty="0" err="1" smtClean="0"/>
              <a:t>задля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[25].</a:t>
            </a:r>
          </a:p>
          <a:p>
            <a:pPr algn="just"/>
            <a:r>
              <a:rPr lang="ru-RU" dirty="0" smtClean="0"/>
              <a:t>Контроль. Контроль у цифровому маркетингу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моніторингу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планів</a:t>
            </a:r>
            <a:r>
              <a:rPr lang="ru-RU" dirty="0" smtClean="0"/>
              <a:t> цифрового маркетингу та </a:t>
            </a:r>
            <a:r>
              <a:rPr lang="ru-RU" dirty="0" err="1" smtClean="0"/>
              <a:t>коригування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в </a:t>
            </a:r>
            <a:r>
              <a:rPr lang="ru-RU" dirty="0" err="1" smtClean="0"/>
              <a:t>разі</a:t>
            </a:r>
            <a:r>
              <a:rPr lang="ru-RU" dirty="0" smtClean="0"/>
              <a:t> потреби. Контроль цифрового маркетингу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вимірювання</a:t>
            </a:r>
            <a:r>
              <a:rPr lang="ru-RU" dirty="0" smtClean="0"/>
              <a:t>, </a:t>
            </a:r>
            <a:r>
              <a:rPr lang="ru-RU" dirty="0" err="1" smtClean="0"/>
              <a:t>оцінку</a:t>
            </a:r>
            <a:r>
              <a:rPr lang="ru-RU" dirty="0" smtClean="0"/>
              <a:t> та </a:t>
            </a:r>
            <a:r>
              <a:rPr lang="ru-RU" dirty="0" err="1" smtClean="0"/>
              <a:t>моніторинг</a:t>
            </a:r>
            <a:r>
              <a:rPr lang="ru-RU" dirty="0" smtClean="0"/>
              <a:t> </a:t>
            </a:r>
            <a:r>
              <a:rPr lang="ru-RU" dirty="0" err="1" smtClean="0"/>
              <a:t>цифрових</a:t>
            </a:r>
            <a:r>
              <a:rPr lang="ru-RU" dirty="0" smtClean="0"/>
              <a:t>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метрик, таких як: </a:t>
            </a:r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 smtClean="0"/>
              <a:t>трафік</a:t>
            </a:r>
            <a:r>
              <a:rPr lang="ru-RU" dirty="0" smtClean="0"/>
              <a:t>;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трафіку</a:t>
            </a:r>
            <a:r>
              <a:rPr lang="ru-RU" dirty="0" smtClean="0"/>
              <a:t> (</a:t>
            </a:r>
            <a:r>
              <a:rPr lang="ru-RU" dirty="0" err="1" smtClean="0"/>
              <a:t>органічний</a:t>
            </a:r>
            <a:r>
              <a:rPr lang="ru-RU" dirty="0" smtClean="0"/>
              <a:t> </a:t>
            </a:r>
            <a:r>
              <a:rPr lang="ru-RU" dirty="0" err="1" smtClean="0"/>
              <a:t>пошук</a:t>
            </a:r>
            <a:r>
              <a:rPr lang="ru-RU" dirty="0" smtClean="0"/>
              <a:t>, </a:t>
            </a:r>
            <a:r>
              <a:rPr lang="ru-RU" dirty="0" err="1" smtClean="0"/>
              <a:t>прямі</a:t>
            </a:r>
            <a:r>
              <a:rPr lang="ru-RU" dirty="0" smtClean="0"/>
              <a:t> </a:t>
            </a:r>
            <a:r>
              <a:rPr lang="ru-RU" dirty="0" err="1" smtClean="0"/>
              <a:t>відвідувачі</a:t>
            </a:r>
            <a:r>
              <a:rPr lang="ru-RU" dirty="0" smtClean="0"/>
              <a:t>, </a:t>
            </a:r>
            <a:r>
              <a:rPr lang="ru-RU" dirty="0" err="1" smtClean="0"/>
              <a:t>реферали</a:t>
            </a:r>
            <a:r>
              <a:rPr lang="ru-RU" dirty="0" smtClean="0"/>
              <a:t>,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); </a:t>
            </a:r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перебування</a:t>
            </a:r>
            <a:r>
              <a:rPr lang="ru-RU" dirty="0" smtClean="0"/>
              <a:t> на </a:t>
            </a:r>
            <a:r>
              <a:rPr lang="ru-RU" dirty="0" err="1" smtClean="0"/>
              <a:t>сайті</a:t>
            </a:r>
            <a:r>
              <a:rPr lang="ru-RU" dirty="0" smtClean="0"/>
              <a:t>; </a:t>
            </a:r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 smtClean="0"/>
              <a:t>відмов</a:t>
            </a:r>
            <a:r>
              <a:rPr lang="ru-RU" dirty="0" smtClean="0"/>
              <a:t>; </a:t>
            </a:r>
            <a:r>
              <a:rPr lang="ru-RU" dirty="0" err="1" smtClean="0"/>
              <a:t>конверсія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2859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3598"/>
          </a:xfrm>
        </p:spPr>
        <p:txBody>
          <a:bodyPr>
            <a:normAutofit fontScale="90000"/>
          </a:bodyPr>
          <a:lstStyle/>
          <a:p>
            <a:r>
              <a:rPr lang="ru-RU" dirty="0"/>
              <a:t>У цифровому маркетингу є велика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розділити</a:t>
            </a:r>
            <a:r>
              <a:rPr lang="ru-RU" dirty="0"/>
              <a:t> на 3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45923"/>
            <a:ext cx="10515600" cy="3531040"/>
          </a:xfrm>
        </p:spPr>
        <p:txBody>
          <a:bodyPr/>
          <a:lstStyle/>
          <a:p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dirty="0" err="1"/>
              <a:t>платні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: за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платити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: </a:t>
            </a:r>
            <a:r>
              <a:rPr lang="ru-RU" dirty="0" err="1"/>
              <a:t>сайти</a:t>
            </a:r>
            <a:r>
              <a:rPr lang="ru-RU" dirty="0"/>
              <a:t>, </a:t>
            </a:r>
            <a:r>
              <a:rPr lang="ru-RU" dirty="0" err="1"/>
              <a:t>сторінки</a:t>
            </a:r>
            <a:r>
              <a:rPr lang="ru-RU" dirty="0"/>
              <a:t> в </a:t>
            </a:r>
            <a:r>
              <a:rPr lang="ru-RU" dirty="0" err="1"/>
              <a:t>соцмережах</a:t>
            </a:r>
            <a:r>
              <a:rPr lang="ru-RU" dirty="0"/>
              <a:t>,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 </a:t>
            </a:r>
            <a:r>
              <a:rPr lang="ru-RU" dirty="0" err="1"/>
              <a:t>володіє</a:t>
            </a:r>
            <a:r>
              <a:rPr lang="ru-RU" dirty="0"/>
              <a:t> і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розпоряджатися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зароблені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: так </a:t>
            </a:r>
            <a:r>
              <a:rPr lang="ru-RU" dirty="0" err="1"/>
              <a:t>зване</a:t>
            </a:r>
            <a:r>
              <a:rPr lang="ru-RU" dirty="0"/>
              <a:t> </a:t>
            </a:r>
            <a:r>
              <a:rPr lang="ru-RU" dirty="0" err="1"/>
              <a:t>сарафанне</a:t>
            </a:r>
            <a:r>
              <a:rPr lang="ru-RU" dirty="0"/>
              <a:t> </a:t>
            </a:r>
            <a:r>
              <a:rPr lang="ru-RU" dirty="0" err="1"/>
              <a:t>радіо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en-US" dirty="0"/>
              <a:t>earned media – </a:t>
            </a:r>
            <a:r>
              <a:rPr lang="ru-RU" dirty="0" err="1"/>
              <a:t>безкоштовні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придбані</a:t>
            </a:r>
            <a:r>
              <a:rPr lang="ru-RU" dirty="0"/>
              <a:t> </a:t>
            </a:r>
            <a:r>
              <a:rPr lang="ru-RU" dirty="0" err="1"/>
              <a:t>комунікаційні</a:t>
            </a:r>
            <a:r>
              <a:rPr lang="ru-RU" dirty="0"/>
              <a:t> канали.</a:t>
            </a:r>
          </a:p>
        </p:txBody>
      </p:sp>
    </p:spTree>
    <p:extLst>
      <p:ext uri="{BB962C8B-B14F-4D97-AF65-F5344CB8AC3E}">
        <p14:creationId xmlns:p14="http://schemas.microsoft.com/office/powerpoint/2010/main" val="529078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4323" t="34500" r="16006" b="21012"/>
          <a:stretch/>
        </p:blipFill>
        <p:spPr>
          <a:xfrm>
            <a:off x="1040858" y="722785"/>
            <a:ext cx="9783664" cy="4928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381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Взаємозв’язок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та </a:t>
            </a:r>
            <a:r>
              <a:rPr lang="ru-RU" dirty="0" err="1" smtClean="0"/>
              <a:t>інструментів</a:t>
            </a:r>
            <a:r>
              <a:rPr lang="ru-RU" dirty="0" smtClean="0"/>
              <a:t> цифрового маркетингу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8473" t="26676" r="14748" b="47615"/>
          <a:stretch/>
        </p:blipFill>
        <p:spPr>
          <a:xfrm>
            <a:off x="583658" y="1838526"/>
            <a:ext cx="11202205" cy="346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937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розширенням</a:t>
            </a:r>
            <a:r>
              <a:rPr lang="ru-RU" dirty="0"/>
              <a:t> </a:t>
            </a:r>
            <a:r>
              <a:rPr lang="ru-RU" dirty="0" err="1"/>
              <a:t>віртуального</a:t>
            </a:r>
            <a:r>
              <a:rPr lang="ru-RU" dirty="0"/>
              <a:t> простору </a:t>
            </a:r>
            <a:r>
              <a:rPr lang="ru-RU" dirty="0" err="1"/>
              <a:t>цифровий</a:t>
            </a:r>
            <a:r>
              <a:rPr lang="ru-RU" dirty="0"/>
              <a:t> маркетинг </a:t>
            </a:r>
            <a:r>
              <a:rPr lang="ru-RU" dirty="0" err="1"/>
              <a:t>трансформується</a:t>
            </a:r>
            <a:r>
              <a:rPr lang="ru-RU" dirty="0"/>
              <a:t>, </a:t>
            </a:r>
            <a:r>
              <a:rPr lang="ru-RU" dirty="0" err="1"/>
              <a:t>з’являється</a:t>
            </a:r>
            <a:r>
              <a:rPr lang="ru-RU" dirty="0"/>
              <a:t> все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унікальних</a:t>
            </a:r>
            <a:r>
              <a:rPr lang="ru-RU" dirty="0"/>
              <a:t> </a:t>
            </a:r>
            <a:r>
              <a:rPr lang="ru-RU" dirty="0" err="1"/>
              <a:t>каналів</a:t>
            </a:r>
            <a:r>
              <a:rPr lang="ru-RU" dirty="0"/>
              <a:t> —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en-US" dirty="0"/>
              <a:t>SEO-</a:t>
            </a:r>
            <a:r>
              <a:rPr lang="ru-RU" dirty="0" err="1"/>
              <a:t>просування</a:t>
            </a:r>
            <a:r>
              <a:rPr lang="ru-RU" dirty="0"/>
              <a:t> та </a:t>
            </a:r>
            <a:r>
              <a:rPr lang="ru-RU" dirty="0" err="1"/>
              <a:t>відеомаркетингу</a:t>
            </a:r>
            <a:r>
              <a:rPr lang="ru-RU" dirty="0"/>
              <a:t> до </a:t>
            </a:r>
            <a:r>
              <a:rPr lang="ru-RU" dirty="0" err="1"/>
              <a:t>подкастів</a:t>
            </a:r>
            <a:r>
              <a:rPr lang="ru-RU" dirty="0"/>
              <a:t> і </a:t>
            </a:r>
            <a:r>
              <a:rPr lang="en-US" dirty="0"/>
              <a:t>NFT.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en-US" dirty="0"/>
              <a:t>digital-</a:t>
            </a:r>
            <a:r>
              <a:rPr lang="ru-RU" dirty="0"/>
              <a:t>маркетингу </a:t>
            </a:r>
            <a:r>
              <a:rPr lang="ru-RU" dirty="0" err="1"/>
              <a:t>суттєво</a:t>
            </a:r>
            <a:r>
              <a:rPr lang="ru-RU" dirty="0"/>
              <a:t> </a:t>
            </a:r>
            <a:r>
              <a:rPr lang="ru-RU" dirty="0" err="1"/>
              <a:t>змінилися</a:t>
            </a:r>
            <a:r>
              <a:rPr lang="ru-RU" dirty="0"/>
              <a:t>, </a:t>
            </a:r>
            <a:r>
              <a:rPr lang="ru-RU" dirty="0" err="1"/>
              <a:t>дозволяючи</a:t>
            </a:r>
            <a:r>
              <a:rPr lang="ru-RU" dirty="0"/>
              <a:t> </a:t>
            </a:r>
            <a:r>
              <a:rPr lang="ru-RU" dirty="0" err="1"/>
              <a:t>компаніям</a:t>
            </a:r>
            <a:r>
              <a:rPr lang="ru-RU" dirty="0"/>
              <a:t> </a:t>
            </a:r>
            <a:r>
              <a:rPr lang="ru-RU" dirty="0" err="1"/>
              <a:t>створювати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 і </a:t>
            </a:r>
            <a:r>
              <a:rPr lang="ru-RU" dirty="0" err="1"/>
              <a:t>вибудовувати</a:t>
            </a:r>
            <a:r>
              <a:rPr lang="ru-RU" dirty="0"/>
              <a:t> </a:t>
            </a:r>
            <a:r>
              <a:rPr lang="ru-RU" dirty="0" err="1"/>
              <a:t>довірливі</a:t>
            </a:r>
            <a:r>
              <a:rPr lang="ru-RU" dirty="0"/>
              <a:t> </a:t>
            </a:r>
            <a:r>
              <a:rPr lang="ru-RU" dirty="0" err="1"/>
              <a:t>стосунки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аудиторією</a:t>
            </a:r>
            <a:r>
              <a:rPr lang="ru-RU" dirty="0"/>
              <a:t> </a:t>
            </a:r>
            <a:r>
              <a:rPr lang="ru-RU" dirty="0" err="1"/>
              <a:t>унікальними</a:t>
            </a:r>
            <a:r>
              <a:rPr lang="ru-RU" dirty="0"/>
              <a:t> та </a:t>
            </a:r>
            <a:r>
              <a:rPr lang="ru-RU" dirty="0" err="1"/>
              <a:t>захопливими</a:t>
            </a:r>
            <a:r>
              <a:rPr lang="ru-RU" dirty="0"/>
              <a:t> способами.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найкраще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</a:t>
            </a:r>
            <a:r>
              <a:rPr lang="ru-RU" dirty="0" err="1"/>
              <a:t>багатоканальна</a:t>
            </a:r>
            <a:r>
              <a:rPr lang="ru-RU" dirty="0"/>
              <a:t> </a:t>
            </a:r>
            <a:r>
              <a:rPr lang="ru-RU" dirty="0" err="1"/>
              <a:t>стратегія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кожен</a:t>
            </a:r>
            <a:r>
              <a:rPr lang="ru-RU" dirty="0"/>
              <a:t> метод </a:t>
            </a:r>
            <a:r>
              <a:rPr lang="ru-RU" dirty="0" err="1"/>
              <a:t>комунікації</a:t>
            </a:r>
            <a:r>
              <a:rPr lang="ru-RU" dirty="0"/>
              <a:t> </a:t>
            </a:r>
            <a:r>
              <a:rPr lang="ru-RU" dirty="0" err="1"/>
              <a:t>доповнює</a:t>
            </a:r>
            <a:r>
              <a:rPr lang="ru-RU" dirty="0"/>
              <a:t> </a:t>
            </a:r>
            <a:r>
              <a:rPr lang="ru-RU" dirty="0" err="1"/>
              <a:t>попередній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3381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Щоб</a:t>
            </a:r>
            <a:r>
              <a:rPr lang="ru-RU" sz="2400" dirty="0"/>
              <a:t> </a:t>
            </a:r>
            <a:r>
              <a:rPr lang="ru-RU" sz="2400" dirty="0" err="1"/>
              <a:t>зрозуміти</a:t>
            </a:r>
            <a:r>
              <a:rPr lang="ru-RU" sz="2400" dirty="0"/>
              <a:t>, 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таке</a:t>
            </a:r>
            <a:r>
              <a:rPr lang="ru-RU" sz="2400" dirty="0"/>
              <a:t> </a:t>
            </a:r>
            <a:r>
              <a:rPr lang="en-US" sz="2400" dirty="0"/>
              <a:t>digital-</a:t>
            </a:r>
            <a:r>
              <a:rPr lang="ru-RU" sz="2400" dirty="0"/>
              <a:t>маркетинг, </a:t>
            </a:r>
            <a:r>
              <a:rPr lang="ru-RU" sz="2400" dirty="0" err="1"/>
              <a:t>необхідно</a:t>
            </a:r>
            <a:r>
              <a:rPr lang="ru-RU" sz="2400" dirty="0"/>
              <a:t> </a:t>
            </a:r>
            <a:r>
              <a:rPr lang="ru-RU" sz="2400" dirty="0" err="1"/>
              <a:t>враховувати</a:t>
            </a:r>
            <a:r>
              <a:rPr lang="ru-RU" sz="2400" dirty="0"/>
              <a:t>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багатоканальність</a:t>
            </a:r>
            <a:r>
              <a:rPr lang="ru-RU" sz="2400" dirty="0"/>
              <a:t>, яка </a:t>
            </a:r>
            <a:r>
              <a:rPr lang="ru-RU" sz="2400" dirty="0" err="1"/>
              <a:t>дозволяє</a:t>
            </a:r>
            <a:r>
              <a:rPr lang="ru-RU" sz="2400" dirty="0"/>
              <a:t> </a:t>
            </a:r>
            <a:r>
              <a:rPr lang="ru-RU" sz="2400" dirty="0" err="1"/>
              <a:t>доставляти</a:t>
            </a:r>
            <a:r>
              <a:rPr lang="ru-RU" sz="2400" dirty="0"/>
              <a:t> контент і рекламу </a:t>
            </a:r>
            <a:r>
              <a:rPr lang="ru-RU" sz="2400" dirty="0" err="1"/>
              <a:t>цільовій</a:t>
            </a:r>
            <a:r>
              <a:rPr lang="ru-RU" sz="2400" dirty="0"/>
              <a:t> </a:t>
            </a:r>
            <a:r>
              <a:rPr lang="ru-RU" sz="2400" dirty="0" err="1"/>
              <a:t>аудиторії</a:t>
            </a:r>
            <a:r>
              <a:rPr lang="ru-RU" sz="2400" dirty="0"/>
              <a:t> в </a:t>
            </a:r>
            <a:r>
              <a:rPr lang="ru-RU" sz="2400" dirty="0" err="1"/>
              <a:t>різних</a:t>
            </a:r>
            <a:r>
              <a:rPr lang="ru-RU" sz="2400" dirty="0"/>
              <a:t> форматах і </a:t>
            </a:r>
            <a:r>
              <a:rPr lang="ru-RU" sz="2400" dirty="0" err="1"/>
              <a:t>середовищах</a:t>
            </a:r>
            <a:r>
              <a:rPr lang="ru-RU" sz="2400" dirty="0"/>
              <a:t>. </a:t>
            </a:r>
            <a:r>
              <a:rPr lang="ru-RU" sz="2400" dirty="0" err="1"/>
              <a:t>Основні</a:t>
            </a:r>
            <a:r>
              <a:rPr lang="ru-RU" sz="2400" dirty="0"/>
              <a:t> з них </a:t>
            </a:r>
            <a:r>
              <a:rPr lang="ru-RU" sz="2400" dirty="0" err="1"/>
              <a:t>включають</a:t>
            </a:r>
            <a:r>
              <a:rPr lang="ru-RU" sz="24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01173"/>
            <a:ext cx="10515600" cy="4542817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i="1" dirty="0" err="1" smtClean="0"/>
              <a:t>Інтернет</a:t>
            </a:r>
            <a:r>
              <a:rPr lang="ru-RU" i="1" dirty="0"/>
              <a:t>.</a:t>
            </a:r>
            <a:r>
              <a:rPr lang="ru-RU" dirty="0"/>
              <a:t> </a:t>
            </a:r>
            <a:r>
              <a:rPr lang="ru-RU" dirty="0" err="1"/>
              <a:t>Це</a:t>
            </a:r>
            <a:r>
              <a:rPr lang="ru-RU" dirty="0"/>
              <a:t> один з </a:t>
            </a:r>
            <a:r>
              <a:rPr lang="ru-RU" dirty="0" err="1"/>
              <a:t>найпопулярніших</a:t>
            </a:r>
            <a:r>
              <a:rPr lang="ru-RU" dirty="0"/>
              <a:t> і </a:t>
            </a:r>
            <a:r>
              <a:rPr lang="ru-RU" dirty="0" err="1"/>
              <a:t>найефективніших</a:t>
            </a:r>
            <a:r>
              <a:rPr lang="ru-RU" dirty="0"/>
              <a:t> </a:t>
            </a:r>
            <a:r>
              <a:rPr lang="ru-RU" dirty="0" err="1"/>
              <a:t>каналів</a:t>
            </a:r>
            <a:r>
              <a:rPr lang="ru-RU" dirty="0"/>
              <a:t> </a:t>
            </a:r>
            <a:r>
              <a:rPr lang="ru-RU" dirty="0" err="1"/>
              <a:t>діджитал</a:t>
            </a:r>
            <a:r>
              <a:rPr lang="ru-RU" dirty="0"/>
              <a:t>-маркетингу,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досягти</a:t>
            </a:r>
            <a:r>
              <a:rPr lang="ru-RU" dirty="0"/>
              <a:t> великого </a:t>
            </a:r>
            <a:r>
              <a:rPr lang="ru-RU" dirty="0" err="1"/>
              <a:t>охоплення</a:t>
            </a:r>
            <a:r>
              <a:rPr lang="ru-RU" dirty="0"/>
              <a:t> та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споживачами</a:t>
            </a:r>
            <a:r>
              <a:rPr lang="ru-RU" dirty="0"/>
              <a:t> через </a:t>
            </a:r>
            <a:r>
              <a:rPr lang="ru-RU" dirty="0" err="1"/>
              <a:t>вебсайти</a:t>
            </a:r>
            <a:r>
              <a:rPr lang="ru-RU" dirty="0"/>
              <a:t>, блоги, </a:t>
            </a:r>
            <a:r>
              <a:rPr lang="ru-RU" dirty="0" err="1"/>
              <a:t>соцмережі</a:t>
            </a:r>
            <a:r>
              <a:rPr lang="ru-RU" dirty="0"/>
              <a:t> та </a:t>
            </a:r>
            <a:r>
              <a:rPr lang="ru-RU" dirty="0" err="1"/>
              <a:t>інше</a:t>
            </a:r>
            <a:r>
              <a:rPr lang="ru-RU" dirty="0"/>
              <a:t>.</a:t>
            </a:r>
          </a:p>
          <a:p>
            <a:pPr algn="just"/>
            <a:r>
              <a:rPr lang="ru-RU" i="1" dirty="0" err="1"/>
              <a:t>Цифрове</a:t>
            </a:r>
            <a:r>
              <a:rPr lang="ru-RU" i="1" dirty="0"/>
              <a:t> </a:t>
            </a:r>
            <a:r>
              <a:rPr lang="ru-RU" i="1" dirty="0" err="1"/>
              <a:t>телебачення</a:t>
            </a:r>
            <a:r>
              <a:rPr lang="ru-RU" i="1" dirty="0"/>
              <a:t>.</a:t>
            </a:r>
            <a:r>
              <a:rPr lang="ru-RU" dirty="0"/>
              <a:t> </a:t>
            </a:r>
            <a:r>
              <a:rPr lang="ru-RU" dirty="0" err="1"/>
              <a:t>Найчастіше</a:t>
            </a:r>
            <a:r>
              <a:rPr lang="ru-RU" dirty="0"/>
              <a:t> на </a:t>
            </a:r>
            <a:r>
              <a:rPr lang="en-US" dirty="0"/>
              <a:t>TV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короткі</a:t>
            </a:r>
            <a:r>
              <a:rPr lang="ru-RU" dirty="0"/>
              <a:t> </a:t>
            </a:r>
            <a:r>
              <a:rPr lang="ru-RU" dirty="0" err="1"/>
              <a:t>відеоролики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транслюються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рекламної</a:t>
            </a:r>
            <a:r>
              <a:rPr lang="ru-RU" dirty="0"/>
              <a:t> паузи та </a:t>
            </a:r>
            <a:r>
              <a:rPr lang="ru-RU" dirty="0" err="1"/>
              <a:t>привертають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.</a:t>
            </a:r>
          </a:p>
          <a:p>
            <a:pPr algn="just"/>
            <a:r>
              <a:rPr lang="ru-RU" i="1" dirty="0" err="1"/>
              <a:t>Локальні</a:t>
            </a:r>
            <a:r>
              <a:rPr lang="ru-RU" i="1" dirty="0"/>
              <a:t> </a:t>
            </a:r>
            <a:r>
              <a:rPr lang="ru-RU" i="1" dirty="0" err="1"/>
              <a:t>мережі</a:t>
            </a:r>
            <a:r>
              <a:rPr lang="ru-RU" i="1" dirty="0"/>
              <a:t>.</a:t>
            </a:r>
            <a:r>
              <a:rPr lang="ru-RU" dirty="0"/>
              <a:t> </a:t>
            </a:r>
            <a:r>
              <a:rPr lang="ru-RU" dirty="0" err="1"/>
              <a:t>Йдеться</a:t>
            </a:r>
            <a:r>
              <a:rPr lang="ru-RU" dirty="0"/>
              <a:t> про </a:t>
            </a:r>
            <a:r>
              <a:rPr lang="ru-RU" dirty="0" err="1"/>
              <a:t>мережі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з'єднують</a:t>
            </a:r>
            <a:r>
              <a:rPr lang="ru-RU" dirty="0"/>
              <a:t> </a:t>
            </a:r>
            <a:r>
              <a:rPr lang="ru-RU" dirty="0" err="1"/>
              <a:t>комп'ютери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пристрої</a:t>
            </a:r>
            <a:r>
              <a:rPr lang="ru-RU" dirty="0"/>
              <a:t> в межах </a:t>
            </a:r>
            <a:r>
              <a:rPr lang="ru-RU" dirty="0" err="1"/>
              <a:t>невеликої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офісу</a:t>
            </a:r>
            <a:r>
              <a:rPr lang="ru-RU" dirty="0"/>
              <a:t>. Вони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створювати</a:t>
            </a:r>
            <a:r>
              <a:rPr lang="ru-RU" dirty="0"/>
              <a:t> </a:t>
            </a:r>
            <a:r>
              <a:rPr lang="ru-RU" dirty="0" err="1"/>
              <a:t>персональні</a:t>
            </a:r>
            <a:r>
              <a:rPr lang="ru-RU" dirty="0"/>
              <a:t> </a:t>
            </a:r>
            <a:r>
              <a:rPr lang="ru-RU" dirty="0" err="1"/>
              <a:t>рекламні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для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.</a:t>
            </a:r>
          </a:p>
          <a:p>
            <a:pPr algn="just"/>
            <a:r>
              <a:rPr lang="ru-RU" i="1" dirty="0" err="1"/>
              <a:t>Мобільні</a:t>
            </a:r>
            <a:r>
              <a:rPr lang="ru-RU" i="1" dirty="0"/>
              <a:t> </a:t>
            </a:r>
            <a:r>
              <a:rPr lang="ru-RU" i="1" dirty="0" err="1"/>
              <a:t>гаджети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смартфони</a:t>
            </a:r>
            <a:r>
              <a:rPr lang="ru-RU" dirty="0"/>
              <a:t>, </a:t>
            </a:r>
            <a:r>
              <a:rPr lang="ru-RU" dirty="0" err="1"/>
              <a:t>планшети</a:t>
            </a:r>
            <a:r>
              <a:rPr lang="ru-RU" dirty="0"/>
              <a:t> та </a:t>
            </a:r>
            <a:r>
              <a:rPr lang="ru-RU" dirty="0" err="1"/>
              <a:t>інше</a:t>
            </a:r>
            <a:r>
              <a:rPr lang="ru-RU" dirty="0"/>
              <a:t>. Вони є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найперспективніших</a:t>
            </a:r>
            <a:r>
              <a:rPr lang="ru-RU" dirty="0"/>
              <a:t> </a:t>
            </a:r>
            <a:r>
              <a:rPr lang="ru-RU" dirty="0" err="1"/>
              <a:t>каналів</a:t>
            </a:r>
            <a:r>
              <a:rPr lang="ru-RU" dirty="0"/>
              <a:t> </a:t>
            </a:r>
            <a:r>
              <a:rPr lang="ru-RU" dirty="0" err="1"/>
              <a:t>діджитал</a:t>
            </a:r>
            <a:r>
              <a:rPr lang="ru-RU" dirty="0"/>
              <a:t>-маркетингу,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доставляти</a:t>
            </a:r>
            <a:r>
              <a:rPr lang="ru-RU" dirty="0"/>
              <a:t> контент та рекламу </a:t>
            </a:r>
            <a:r>
              <a:rPr lang="ru-RU" dirty="0" err="1"/>
              <a:t>споживачам</a:t>
            </a:r>
            <a:r>
              <a:rPr lang="ru-RU" dirty="0"/>
              <a:t> у будь-</a:t>
            </a:r>
            <a:r>
              <a:rPr lang="ru-RU" dirty="0" err="1"/>
              <a:t>який</a:t>
            </a:r>
            <a:r>
              <a:rPr lang="ru-RU" dirty="0"/>
              <a:t> час та в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.</a:t>
            </a:r>
          </a:p>
          <a:p>
            <a:pPr algn="just"/>
            <a:r>
              <a:rPr lang="ru-RU" i="1" dirty="0"/>
              <a:t>«</a:t>
            </a:r>
            <a:r>
              <a:rPr lang="ru-RU" i="1" dirty="0" err="1"/>
              <a:t>Розумні</a:t>
            </a:r>
            <a:r>
              <a:rPr lang="ru-RU" i="1" dirty="0"/>
              <a:t>» </a:t>
            </a:r>
            <a:r>
              <a:rPr lang="ru-RU" i="1" dirty="0" err="1"/>
              <a:t>гаджети</a:t>
            </a:r>
            <a:r>
              <a:rPr lang="ru-RU" i="1" dirty="0"/>
              <a:t>.</a:t>
            </a:r>
            <a:r>
              <a:rPr lang="ru-RU" dirty="0"/>
              <a:t> До них </a:t>
            </a:r>
            <a:r>
              <a:rPr lang="ru-RU" dirty="0" err="1"/>
              <a:t>відносяться</a:t>
            </a:r>
            <a:r>
              <a:rPr lang="ru-RU" dirty="0"/>
              <a:t> </a:t>
            </a:r>
            <a:r>
              <a:rPr lang="ru-RU" dirty="0" err="1"/>
              <a:t>годинник</a:t>
            </a:r>
            <a:r>
              <a:rPr lang="ru-RU" dirty="0"/>
              <a:t>, </a:t>
            </a:r>
            <a:r>
              <a:rPr lang="ru-RU" dirty="0" err="1"/>
              <a:t>окуляри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пристрої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підключення</a:t>
            </a:r>
            <a:r>
              <a:rPr lang="ru-RU" dirty="0"/>
              <a:t> до </a:t>
            </a:r>
            <a:r>
              <a:rPr lang="ru-RU" dirty="0" err="1"/>
              <a:t>інтернету</a:t>
            </a:r>
            <a:r>
              <a:rPr lang="ru-RU" dirty="0"/>
              <a:t>. Вони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збирати</a:t>
            </a:r>
            <a:r>
              <a:rPr lang="ru-RU" dirty="0"/>
              <a:t> та </a:t>
            </a:r>
            <a:r>
              <a:rPr lang="ru-RU" dirty="0" err="1"/>
              <a:t>аналізувати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про </a:t>
            </a:r>
            <a:r>
              <a:rPr lang="ru-RU" dirty="0" err="1"/>
              <a:t>поведінку</a:t>
            </a:r>
            <a:r>
              <a:rPr lang="ru-RU" dirty="0"/>
              <a:t> та </a:t>
            </a:r>
            <a:r>
              <a:rPr lang="ru-RU" dirty="0" err="1"/>
              <a:t>уподобання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пропонувати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релевантні</a:t>
            </a:r>
            <a:r>
              <a:rPr lang="ru-RU" dirty="0"/>
              <a:t> та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.</a:t>
            </a:r>
          </a:p>
          <a:p>
            <a:pPr algn="just"/>
            <a:r>
              <a:rPr lang="ru-RU" i="1" dirty="0" err="1"/>
              <a:t>Інтерактивні</a:t>
            </a:r>
            <a:r>
              <a:rPr lang="ru-RU" i="1" dirty="0"/>
              <a:t> </a:t>
            </a:r>
            <a:r>
              <a:rPr lang="ru-RU" i="1" dirty="0" err="1"/>
              <a:t>дисплеї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пристрої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реагувати</a:t>
            </a:r>
            <a:r>
              <a:rPr lang="ru-RU" dirty="0"/>
              <a:t> на </a:t>
            </a:r>
            <a:r>
              <a:rPr lang="ru-RU" dirty="0" err="1"/>
              <a:t>дотики</a:t>
            </a:r>
            <a:r>
              <a:rPr lang="ru-RU" dirty="0"/>
              <a:t>, жести, голос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. Вони </a:t>
            </a:r>
            <a:r>
              <a:rPr lang="ru-RU" dirty="0" err="1"/>
              <a:t>розміщуються</a:t>
            </a:r>
            <a:r>
              <a:rPr lang="ru-RU" dirty="0"/>
              <a:t> на </a:t>
            </a:r>
            <a:r>
              <a:rPr lang="ru-RU" dirty="0" err="1"/>
              <a:t>вулицях</a:t>
            </a:r>
            <a:r>
              <a:rPr lang="ru-RU" dirty="0"/>
              <a:t>, в магазинах, у </a:t>
            </a:r>
            <a:r>
              <a:rPr lang="ru-RU" dirty="0" err="1"/>
              <a:t>транспорті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 і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створювати</a:t>
            </a:r>
            <a:r>
              <a:rPr lang="ru-RU" dirty="0"/>
              <a:t> </a:t>
            </a:r>
            <a:r>
              <a:rPr lang="ru-RU" dirty="0" err="1"/>
              <a:t>унікальний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з брендом, товаром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послугою</a:t>
            </a:r>
            <a:r>
              <a:rPr lang="ru-RU" dirty="0"/>
              <a:t>.</a:t>
            </a:r>
          </a:p>
          <a:p>
            <a:pPr algn="just"/>
            <a:r>
              <a:rPr lang="ru-RU" i="1" dirty="0" err="1"/>
              <a:t>Соцмережі</a:t>
            </a:r>
            <a:r>
              <a:rPr lang="ru-RU" i="1" dirty="0"/>
              <a:t>.</a:t>
            </a:r>
            <a:r>
              <a:rPr lang="ru-RU" dirty="0"/>
              <a:t> З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поширювати</a:t>
            </a:r>
            <a:r>
              <a:rPr lang="ru-RU" dirty="0"/>
              <a:t> контент і рекламу </a:t>
            </a:r>
            <a:r>
              <a:rPr lang="ru-RU" dirty="0" err="1"/>
              <a:t>вірусним</a:t>
            </a:r>
            <a:r>
              <a:rPr lang="ru-RU" dirty="0"/>
              <a:t> способом,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формувати</a:t>
            </a:r>
            <a:r>
              <a:rPr lang="ru-RU" dirty="0"/>
              <a:t> </a:t>
            </a:r>
            <a:r>
              <a:rPr lang="ru-RU" dirty="0" err="1"/>
              <a:t>лояльність</a:t>
            </a:r>
            <a:r>
              <a:rPr lang="ru-RU" dirty="0"/>
              <a:t> і </a:t>
            </a:r>
            <a:r>
              <a:rPr lang="ru-RU" dirty="0" err="1"/>
              <a:t>довіру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.</a:t>
            </a:r>
          </a:p>
          <a:p>
            <a:pPr algn="just"/>
            <a:r>
              <a:rPr lang="en-US" i="1" dirty="0"/>
              <a:t>Digital art.</a:t>
            </a:r>
            <a:r>
              <a:rPr lang="en-US" dirty="0"/>
              <a:t> </a:t>
            </a:r>
            <a:r>
              <a:rPr lang="ru-RU" dirty="0" err="1"/>
              <a:t>Це</a:t>
            </a:r>
            <a:r>
              <a:rPr lang="ru-RU" dirty="0"/>
              <a:t> вид </a:t>
            </a:r>
            <a:r>
              <a:rPr lang="ru-RU" dirty="0" err="1"/>
              <a:t>мистецтва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цифрові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та </a:t>
            </a:r>
            <a:r>
              <a:rPr lang="ru-RU" dirty="0" err="1"/>
              <a:t>представлення</a:t>
            </a:r>
            <a:r>
              <a:rPr lang="ru-RU" dirty="0"/>
              <a:t> </a:t>
            </a:r>
            <a:r>
              <a:rPr lang="ru-RU" dirty="0" err="1"/>
              <a:t>художніх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8460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Пошукова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оптимізація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маркетингова</a:t>
            </a:r>
            <a:r>
              <a:rPr lang="ru-RU" dirty="0"/>
              <a:t> </a:t>
            </a:r>
            <a:r>
              <a:rPr lang="ru-RU" dirty="0" err="1"/>
              <a:t>стратегія</a:t>
            </a:r>
            <a:r>
              <a:rPr lang="ru-RU" dirty="0"/>
              <a:t>, заснована на </a:t>
            </a:r>
            <a:r>
              <a:rPr lang="ru-RU" dirty="0" err="1"/>
              <a:t>підвищенні</a:t>
            </a:r>
            <a:r>
              <a:rPr lang="ru-RU" dirty="0"/>
              <a:t> рейтингу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вебресурсу</a:t>
            </a:r>
            <a:r>
              <a:rPr lang="ru-RU" dirty="0"/>
              <a:t> з метою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органічного</a:t>
            </a:r>
            <a:r>
              <a:rPr lang="ru-RU" dirty="0"/>
              <a:t> </a:t>
            </a:r>
            <a:r>
              <a:rPr lang="ru-RU" dirty="0" err="1"/>
              <a:t>трафіку</a:t>
            </a:r>
            <a:r>
              <a:rPr lang="ru-RU" dirty="0"/>
              <a:t>. Чим </a:t>
            </a:r>
            <a:r>
              <a:rPr lang="ru-RU" dirty="0" err="1"/>
              <a:t>вищі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ранжування</a:t>
            </a:r>
            <a:r>
              <a:rPr lang="ru-RU" dirty="0"/>
              <a:t> сайту в </a:t>
            </a:r>
            <a:r>
              <a:rPr lang="ru-RU" dirty="0" err="1"/>
              <a:t>пошуковій</a:t>
            </a:r>
            <a:r>
              <a:rPr lang="ru-RU" dirty="0"/>
              <a:t>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/>
              <a:t>Google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шансів</a:t>
            </a:r>
            <a:r>
              <a:rPr lang="ru-RU" dirty="0"/>
              <a:t> 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просування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напрямку</a:t>
            </a:r>
            <a:r>
              <a:rPr lang="ru-RU" dirty="0"/>
              <a:t> —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унікального</a:t>
            </a:r>
            <a:r>
              <a:rPr lang="ru-RU" dirty="0"/>
              <a:t> контенту,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доопрацювань</a:t>
            </a:r>
            <a:r>
              <a:rPr lang="ru-RU" dirty="0"/>
              <a:t> на </a:t>
            </a:r>
            <a:r>
              <a:rPr lang="ru-RU" dirty="0" err="1"/>
              <a:t>сайті</a:t>
            </a:r>
            <a:r>
              <a:rPr lang="ru-RU" dirty="0"/>
              <a:t>, </a:t>
            </a:r>
            <a:r>
              <a:rPr lang="ru-RU" dirty="0" err="1"/>
              <a:t>лінкбілдінг</a:t>
            </a:r>
            <a:r>
              <a:rPr lang="ru-RU" dirty="0"/>
              <a:t>. Усе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знанні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алгоритмів</a:t>
            </a:r>
            <a:r>
              <a:rPr lang="ru-RU" dirty="0"/>
              <a:t> </a:t>
            </a:r>
            <a:r>
              <a:rPr lang="ru-RU" dirty="0" err="1"/>
              <a:t>Google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часто </a:t>
            </a:r>
            <a:r>
              <a:rPr lang="ru-RU" dirty="0" err="1"/>
              <a:t>оновлюються</a:t>
            </a:r>
            <a:r>
              <a:rPr lang="ru-RU" dirty="0"/>
              <a:t>, і </a:t>
            </a:r>
            <a:r>
              <a:rPr lang="ru-RU" dirty="0" err="1"/>
              <a:t>стратегії</a:t>
            </a:r>
            <a:r>
              <a:rPr lang="ru-RU" dirty="0"/>
              <a:t> SEO </a:t>
            </a:r>
            <a:r>
              <a:rPr lang="ru-RU" dirty="0" err="1"/>
              <a:t>повинні</a:t>
            </a:r>
            <a:r>
              <a:rPr lang="ru-RU" dirty="0"/>
              <a:t> регулярно </a:t>
            </a:r>
            <a:r>
              <a:rPr lang="ru-RU" dirty="0" err="1"/>
              <a:t>коригуватися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залишатися</a:t>
            </a:r>
            <a:r>
              <a:rPr lang="ru-RU" dirty="0"/>
              <a:t> </a:t>
            </a:r>
            <a:r>
              <a:rPr lang="ru-RU" dirty="0" err="1"/>
              <a:t>ефективними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Из минусов — зависимость от технологий и длительность процесса. Также важно понимать, что для разных типов сайтов (</a:t>
            </a:r>
            <a:r>
              <a:rPr lang="ru-RU" dirty="0" err="1"/>
              <a:t>лендингов</a:t>
            </a:r>
            <a:r>
              <a:rPr lang="ru-RU" dirty="0"/>
              <a:t>, интернет-магазинов и других) применяются различные подходы к продвижению. Вместе с тем этот метод дает наибольшую отдачу и лучше всего демонстрирует преимущества цифрового маркетинга.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2186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Social media marketing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err="1" smtClean="0"/>
              <a:t>Просування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соцмережах</a:t>
            </a:r>
            <a:r>
              <a:rPr lang="ru-RU" dirty="0"/>
              <a:t> є </a:t>
            </a:r>
            <a:r>
              <a:rPr lang="ru-RU" dirty="0" err="1"/>
              <a:t>важливою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цифрового маркетингу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.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акаунтів</a:t>
            </a:r>
            <a:r>
              <a:rPr lang="ru-RU" dirty="0"/>
              <a:t> на </a:t>
            </a:r>
            <a:r>
              <a:rPr lang="ru-RU" dirty="0" err="1"/>
              <a:t>популярних</a:t>
            </a:r>
            <a:r>
              <a:rPr lang="ru-RU" dirty="0"/>
              <a:t> платформах </a:t>
            </a:r>
            <a:r>
              <a:rPr lang="en-US" dirty="0"/>
              <a:t>Facebook, Instagram, LinkedIn, YouTube </a:t>
            </a:r>
            <a:r>
              <a:rPr lang="ru-RU" dirty="0"/>
              <a:t>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просування</a:t>
            </a:r>
            <a:r>
              <a:rPr lang="ru-RU" dirty="0"/>
              <a:t> </a:t>
            </a:r>
            <a:r>
              <a:rPr lang="ru-RU" dirty="0" err="1"/>
              <a:t>дасть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трафік</a:t>
            </a:r>
            <a:r>
              <a:rPr lang="ru-RU" dirty="0"/>
              <a:t> на сайт і реально </a:t>
            </a:r>
            <a:r>
              <a:rPr lang="ru-RU" dirty="0" err="1"/>
              <a:t>підвищити</a:t>
            </a:r>
            <a:r>
              <a:rPr lang="ru-RU" dirty="0"/>
              <a:t> </a:t>
            </a:r>
            <a:r>
              <a:rPr lang="ru-RU" dirty="0" err="1"/>
              <a:t>впізнаваність</a:t>
            </a:r>
            <a:r>
              <a:rPr lang="ru-RU" dirty="0"/>
              <a:t> </a:t>
            </a:r>
            <a:r>
              <a:rPr lang="ru-RU" dirty="0" err="1"/>
              <a:t>торгової</a:t>
            </a:r>
            <a:r>
              <a:rPr lang="ru-RU" dirty="0"/>
              <a:t> марки.</a:t>
            </a:r>
          </a:p>
          <a:p>
            <a:pPr algn="just"/>
            <a:r>
              <a:rPr lang="ru-RU" dirty="0"/>
              <a:t>Робота в </a:t>
            </a:r>
            <a:r>
              <a:rPr lang="ru-RU" dirty="0" err="1"/>
              <a:t>соцмережах</a:t>
            </a:r>
            <a:r>
              <a:rPr lang="ru-RU" dirty="0"/>
              <a:t> </a:t>
            </a:r>
            <a:r>
              <a:rPr lang="ru-RU" dirty="0" err="1"/>
              <a:t>переплітається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формами, такими як </a:t>
            </a:r>
            <a:r>
              <a:rPr lang="en-US" dirty="0"/>
              <a:t>SEO, PPC, </a:t>
            </a:r>
            <a:r>
              <a:rPr lang="ru-RU" dirty="0"/>
              <a:t>контент-маркетинг та </a:t>
            </a:r>
            <a:r>
              <a:rPr lang="ru-RU" dirty="0" err="1"/>
              <a:t>іншими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платформи</a:t>
            </a:r>
            <a:r>
              <a:rPr lang="ru-RU" dirty="0"/>
              <a:t> для </a:t>
            </a:r>
            <a:r>
              <a:rPr lang="ru-RU" dirty="0" err="1"/>
              <a:t>просування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в </a:t>
            </a:r>
            <a:r>
              <a:rPr lang="ru-RU" dirty="0" err="1"/>
              <a:t>значній</a:t>
            </a:r>
            <a:r>
              <a:rPr lang="ru-RU" dirty="0"/>
              <a:t> </a:t>
            </a:r>
            <a:r>
              <a:rPr lang="ru-RU" dirty="0" err="1"/>
              <a:t>мірі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тематики та типу </a:t>
            </a:r>
            <a:r>
              <a:rPr lang="ru-RU" dirty="0" err="1"/>
              <a:t>аудиторії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за </a:t>
            </a:r>
            <a:r>
              <a:rPr lang="ru-RU" dirty="0" err="1"/>
              <a:t>даними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en-US" dirty="0"/>
              <a:t>Pew Research, Instagram </a:t>
            </a:r>
            <a:r>
              <a:rPr lang="ru-RU" dirty="0" err="1"/>
              <a:t>найкраще</a:t>
            </a:r>
            <a:r>
              <a:rPr lang="ru-RU" dirty="0"/>
              <a:t> </a:t>
            </a:r>
            <a:r>
              <a:rPr lang="ru-RU" dirty="0" err="1"/>
              <a:t>підходить</a:t>
            </a:r>
            <a:r>
              <a:rPr lang="ru-RU" dirty="0"/>
              <a:t> для </a:t>
            </a:r>
            <a:r>
              <a:rPr lang="ru-RU" dirty="0" err="1"/>
              <a:t>охоплення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 </a:t>
            </a:r>
            <a:r>
              <a:rPr lang="ru-RU" dirty="0" err="1"/>
              <a:t>віком</a:t>
            </a:r>
            <a:r>
              <a:rPr lang="ru-RU" dirty="0"/>
              <a:t> 18–24 </a:t>
            </a:r>
            <a:r>
              <a:rPr lang="ru-RU" dirty="0" err="1"/>
              <a:t>років</a:t>
            </a:r>
            <a:r>
              <a:rPr lang="ru-RU" dirty="0"/>
              <a:t>, а для </a:t>
            </a:r>
            <a:r>
              <a:rPr lang="ru-RU" dirty="0" err="1"/>
              <a:t>взаємодії</a:t>
            </a:r>
            <a:r>
              <a:rPr lang="ru-RU" dirty="0"/>
              <a:t> з людьми старше 40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найкраще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en-US" dirty="0"/>
              <a:t>Facebook.</a:t>
            </a:r>
          </a:p>
          <a:p>
            <a:pPr algn="just"/>
            <a:r>
              <a:rPr lang="ru-RU" dirty="0"/>
              <a:t>До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переваг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виду </a:t>
            </a:r>
            <a:r>
              <a:rPr lang="en-US" dirty="0"/>
              <a:t>digital-marketing </a:t>
            </a:r>
            <a:r>
              <a:rPr lang="ru-RU" dirty="0"/>
              <a:t>належать:</a:t>
            </a:r>
          </a:p>
          <a:p>
            <a:pPr algn="just"/>
            <a:r>
              <a:rPr lang="ru-RU" dirty="0" err="1"/>
              <a:t>високі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конверсії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налагодити</a:t>
            </a:r>
            <a:r>
              <a:rPr lang="ru-RU" dirty="0"/>
              <a:t> </a:t>
            </a:r>
            <a:r>
              <a:rPr lang="ru-RU" dirty="0" err="1"/>
              <a:t>емоційний</a:t>
            </a:r>
            <a:r>
              <a:rPr lang="ru-RU" dirty="0"/>
              <a:t> контакт з </a:t>
            </a:r>
            <a:r>
              <a:rPr lang="ru-RU" dirty="0" err="1"/>
              <a:t>аудиторією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орієнтація</a:t>
            </a:r>
            <a:r>
              <a:rPr lang="ru-RU" dirty="0"/>
              <a:t> на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сегменти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7264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Контекстна</a:t>
            </a:r>
            <a:r>
              <a:rPr lang="ru-RU" b="1" i="1" dirty="0" smtClean="0"/>
              <a:t> реклама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платне</a:t>
            </a:r>
            <a:r>
              <a:rPr lang="ru-RU" dirty="0"/>
              <a:t> </a:t>
            </a:r>
            <a:r>
              <a:rPr lang="ru-RU" dirty="0" err="1"/>
              <a:t>просування</a:t>
            </a:r>
            <a:r>
              <a:rPr lang="ru-RU" dirty="0"/>
              <a:t> в </a:t>
            </a:r>
            <a:r>
              <a:rPr lang="ru-RU" dirty="0" err="1"/>
              <a:t>пошукових</a:t>
            </a:r>
            <a:r>
              <a:rPr lang="ru-RU" dirty="0"/>
              <a:t> системах. </a:t>
            </a:r>
            <a:r>
              <a:rPr lang="ru-RU" dirty="0" err="1"/>
              <a:t>Діджитал</a:t>
            </a:r>
            <a:r>
              <a:rPr lang="ru-RU" dirty="0"/>
              <a:t>-маркетинг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вид </a:t>
            </a:r>
            <a:r>
              <a:rPr lang="ru-RU" dirty="0" err="1"/>
              <a:t>розкрутки</a:t>
            </a:r>
            <a:r>
              <a:rPr lang="ru-RU" dirty="0"/>
              <a:t>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високих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відвідуваності</a:t>
            </a:r>
            <a:r>
              <a:rPr lang="ru-RU" dirty="0"/>
              <a:t> сайту за короткий </a:t>
            </a:r>
            <a:r>
              <a:rPr lang="ru-RU" dirty="0" err="1"/>
              <a:t>проміжок</a:t>
            </a:r>
            <a:r>
              <a:rPr lang="ru-RU" dirty="0"/>
              <a:t> часу.</a:t>
            </a:r>
          </a:p>
          <a:p>
            <a:pPr algn="just"/>
            <a:r>
              <a:rPr lang="ru-RU" dirty="0" err="1"/>
              <a:t>Контекстна</a:t>
            </a:r>
            <a:r>
              <a:rPr lang="ru-RU" dirty="0"/>
              <a:t> реклама </a:t>
            </a:r>
            <a:r>
              <a:rPr lang="ru-RU" dirty="0" err="1"/>
              <a:t>з'являється</a:t>
            </a:r>
            <a:r>
              <a:rPr lang="ru-RU" dirty="0"/>
              <a:t> у </a:t>
            </a:r>
            <a:r>
              <a:rPr lang="ru-RU" dirty="0" err="1"/>
              <a:t>верхній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пошукової</a:t>
            </a:r>
            <a:r>
              <a:rPr lang="ru-RU" dirty="0"/>
              <a:t> </a:t>
            </a:r>
            <a:r>
              <a:rPr lang="ru-RU" dirty="0" err="1"/>
              <a:t>видачі</a:t>
            </a:r>
            <a:r>
              <a:rPr lang="ru-RU" dirty="0"/>
              <a:t> перед </a:t>
            </a:r>
            <a:r>
              <a:rPr lang="ru-RU" dirty="0" err="1"/>
              <a:t>звичайними</a:t>
            </a:r>
            <a:r>
              <a:rPr lang="ru-RU" dirty="0"/>
              <a:t> результатами </a:t>
            </a:r>
            <a:r>
              <a:rPr lang="ru-RU" dirty="0" err="1"/>
              <a:t>або</a:t>
            </a:r>
            <a:r>
              <a:rPr lang="ru-RU" dirty="0"/>
              <a:t> внизу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сторінки</a:t>
            </a:r>
            <a:r>
              <a:rPr lang="ru-RU" dirty="0"/>
              <a:t>. Для запуску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модель PPC (оплати за </a:t>
            </a:r>
            <a:r>
              <a:rPr lang="ru-RU" dirty="0" err="1"/>
              <a:t>клік</a:t>
            </a:r>
            <a:r>
              <a:rPr lang="ru-RU" dirty="0"/>
              <a:t>). Як </a:t>
            </a:r>
            <a:r>
              <a:rPr lang="ru-RU" dirty="0" err="1"/>
              <a:t>випливає</a:t>
            </a:r>
            <a:r>
              <a:rPr lang="ru-RU" dirty="0"/>
              <a:t> з </a:t>
            </a:r>
            <a:r>
              <a:rPr lang="ru-RU" dirty="0" err="1"/>
              <a:t>назви</a:t>
            </a:r>
            <a:r>
              <a:rPr lang="ru-RU" dirty="0"/>
              <a:t>, суть </a:t>
            </a:r>
            <a:r>
              <a:rPr lang="ru-RU" dirty="0" err="1"/>
              <a:t>її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купуєте</a:t>
            </a:r>
            <a:r>
              <a:rPr lang="ru-RU" dirty="0"/>
              <a:t> </a:t>
            </a:r>
            <a:r>
              <a:rPr lang="ru-RU" dirty="0" err="1"/>
              <a:t>кліки</a:t>
            </a:r>
            <a:r>
              <a:rPr lang="ru-RU" dirty="0"/>
              <a:t> на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через ставку на </a:t>
            </a:r>
            <a:r>
              <a:rPr lang="ru-RU" dirty="0" err="1"/>
              <a:t>аукціоні</a:t>
            </a:r>
            <a:r>
              <a:rPr lang="ru-RU" dirty="0"/>
              <a:t>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З </a:t>
            </a:r>
            <a:r>
              <a:rPr lang="ru-RU" dirty="0" err="1"/>
              <a:t>недоліків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</a:t>
            </a:r>
            <a:r>
              <a:rPr lang="ru-RU" dirty="0" err="1"/>
              <a:t>скептичне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людей до </a:t>
            </a:r>
            <a:r>
              <a:rPr lang="ru-RU" dirty="0" err="1"/>
              <a:t>реклами</a:t>
            </a:r>
            <a:r>
              <a:rPr lang="ru-RU" dirty="0"/>
              <a:t> в </a:t>
            </a:r>
            <a:r>
              <a:rPr lang="ru-RU" dirty="0" err="1"/>
              <a:t>пошуку</a:t>
            </a:r>
            <a:r>
              <a:rPr lang="ru-RU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користувачі</a:t>
            </a:r>
            <a:r>
              <a:rPr lang="ru-RU" dirty="0"/>
              <a:t> </a:t>
            </a:r>
            <a:r>
              <a:rPr lang="ru-RU" dirty="0" err="1"/>
              <a:t>вважають</a:t>
            </a:r>
            <a:r>
              <a:rPr lang="ru-RU" dirty="0"/>
              <a:t> за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довіряти</a:t>
            </a:r>
            <a:r>
              <a:rPr lang="ru-RU" dirty="0"/>
              <a:t> </a:t>
            </a:r>
            <a:r>
              <a:rPr lang="ru-RU" dirty="0" err="1"/>
              <a:t>органічній</a:t>
            </a:r>
            <a:r>
              <a:rPr lang="ru-RU" dirty="0"/>
              <a:t> </a:t>
            </a:r>
            <a:r>
              <a:rPr lang="ru-RU" dirty="0" err="1"/>
              <a:t>видачі</a:t>
            </a:r>
            <a:r>
              <a:rPr lang="ru-RU" dirty="0"/>
              <a:t>. Але </a:t>
            </a:r>
            <a:r>
              <a:rPr lang="ru-RU" dirty="0" err="1"/>
              <a:t>водночас</a:t>
            </a:r>
            <a:r>
              <a:rPr lang="ru-RU" dirty="0"/>
              <a:t> для </a:t>
            </a:r>
            <a:r>
              <a:rPr lang="ru-RU" dirty="0" err="1"/>
              <a:t>знайомства</a:t>
            </a:r>
            <a:r>
              <a:rPr lang="ru-RU" dirty="0"/>
              <a:t> з брендом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нагадування</a:t>
            </a:r>
            <a:r>
              <a:rPr lang="ru-RU" dirty="0"/>
              <a:t> про себе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digital</a:t>
            </a:r>
            <a:r>
              <a:rPr lang="ru-RU" dirty="0"/>
              <a:t>-реклама —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найефективніших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3872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Партнерський</a:t>
            </a:r>
            <a:r>
              <a:rPr lang="ru-RU" b="1" i="1" dirty="0" smtClean="0"/>
              <a:t> маркетинг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009" y="1300331"/>
            <a:ext cx="5864157" cy="435133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err="1" smtClean="0"/>
              <a:t>Партнерський</a:t>
            </a:r>
            <a:r>
              <a:rPr lang="ru-RU" dirty="0" smtClean="0"/>
              <a:t> </a:t>
            </a:r>
            <a:r>
              <a:rPr lang="ru-RU" dirty="0"/>
              <a:t>маркетинг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компаніям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брендам </a:t>
            </a:r>
            <a:r>
              <a:rPr lang="ru-RU" dirty="0" err="1"/>
              <a:t>співпрацювати</a:t>
            </a:r>
            <a:r>
              <a:rPr lang="ru-RU" dirty="0"/>
              <a:t> з партнерами для </a:t>
            </a:r>
            <a:r>
              <a:rPr lang="ru-RU" dirty="0" err="1"/>
              <a:t>охоплення</a:t>
            </a:r>
            <a:r>
              <a:rPr lang="ru-RU" dirty="0"/>
              <a:t> </a:t>
            </a:r>
            <a:r>
              <a:rPr lang="ru-RU" dirty="0" err="1"/>
              <a:t>більшої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 й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високого</a:t>
            </a:r>
            <a:r>
              <a:rPr lang="ru-RU" dirty="0"/>
              <a:t> доходу. Принцип таких </a:t>
            </a:r>
            <a:r>
              <a:rPr lang="ru-RU" dirty="0" err="1"/>
              <a:t>взаємин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оплачуєте</a:t>
            </a:r>
            <a:r>
              <a:rPr lang="ru-RU" dirty="0"/>
              <a:t> партнерам </a:t>
            </a:r>
            <a:r>
              <a:rPr lang="ru-RU" dirty="0" err="1"/>
              <a:t>виконану</a:t>
            </a:r>
            <a:r>
              <a:rPr lang="ru-RU" dirty="0"/>
              <a:t> </a:t>
            </a:r>
            <a:r>
              <a:rPr lang="ru-RU" dirty="0" err="1"/>
              <a:t>заплановану</a:t>
            </a:r>
            <a:r>
              <a:rPr lang="ru-RU" dirty="0"/>
              <a:t> роботу,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продажу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потенційних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Чим </a:t>
            </a:r>
            <a:r>
              <a:rPr lang="ru-RU" dirty="0" err="1"/>
              <a:t>більша</a:t>
            </a:r>
            <a:r>
              <a:rPr lang="ru-RU" dirty="0"/>
              <a:t> </a:t>
            </a:r>
            <a:r>
              <a:rPr lang="ru-RU" dirty="0" err="1"/>
              <a:t>партнерська</a:t>
            </a:r>
            <a:r>
              <a:rPr lang="ru-RU" dirty="0"/>
              <a:t> мережа,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охопити</a:t>
            </a:r>
            <a:r>
              <a:rPr lang="ru-RU" dirty="0"/>
              <a:t>. Для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 </a:t>
            </a:r>
            <a:r>
              <a:rPr lang="ru-RU" dirty="0" err="1"/>
              <a:t>партнери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, </a:t>
            </a:r>
            <a:r>
              <a:rPr lang="ru-RU" dirty="0" err="1"/>
              <a:t>відео</a:t>
            </a:r>
            <a:r>
              <a:rPr lang="ru-RU" dirty="0"/>
              <a:t> та </a:t>
            </a:r>
            <a:r>
              <a:rPr lang="ru-RU" dirty="0" err="1"/>
              <a:t>графіку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Головна </a:t>
            </a:r>
            <a:r>
              <a:rPr lang="ru-RU" dirty="0" err="1"/>
              <a:t>складність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каналу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проблемі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</a:t>
            </a:r>
            <a:r>
              <a:rPr lang="ru-RU" dirty="0" err="1"/>
              <a:t>лідера</a:t>
            </a:r>
            <a:r>
              <a:rPr lang="ru-RU" dirty="0"/>
              <a:t> думок, </a:t>
            </a:r>
            <a:r>
              <a:rPr lang="ru-RU" dirty="0" err="1"/>
              <a:t>виходячи</a:t>
            </a:r>
            <a:r>
              <a:rPr lang="ru-RU" dirty="0"/>
              <a:t> з </a:t>
            </a:r>
            <a:r>
              <a:rPr lang="ru-RU" dirty="0" err="1"/>
              <a:t>вашої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 й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самої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пошуку</a:t>
            </a:r>
            <a:r>
              <a:rPr lang="ru-RU" dirty="0"/>
              <a:t> </a:t>
            </a:r>
            <a:r>
              <a:rPr lang="ru-RU" dirty="0" err="1"/>
              <a:t>автентичних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з людьми.</a:t>
            </a:r>
          </a:p>
          <a:p>
            <a:pPr algn="just"/>
            <a:endParaRPr lang="ru-RU" dirty="0"/>
          </a:p>
        </p:txBody>
      </p:sp>
      <p:pic>
        <p:nvPicPr>
          <p:cNvPr id="1026" name="Picture 2" descr="Партнерський маркетинг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022" y="1371598"/>
            <a:ext cx="5642047" cy="338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9761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Питання.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 smtClean="0"/>
              <a:t>1. Сутність цифрового маркетингу. Його відмінність від інтернет-</a:t>
            </a:r>
            <a:r>
              <a:rPr lang="uk-UA" dirty="0" err="1" smtClean="0"/>
              <a:t>матркетингу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2. В чому полягають функції та завдання цифрового маркетингу</a:t>
            </a:r>
          </a:p>
          <a:p>
            <a:pPr marL="0" indent="0" algn="just">
              <a:buNone/>
            </a:pPr>
            <a:r>
              <a:rPr lang="uk-UA" dirty="0" smtClean="0"/>
              <a:t>3. Розкрити особливості функцій маркетингу для цифрового маркетингу</a:t>
            </a:r>
          </a:p>
          <a:p>
            <a:pPr marL="0" indent="0" algn="just">
              <a:buNone/>
            </a:pPr>
            <a:r>
              <a:rPr lang="uk-UA" dirty="0" smtClean="0"/>
              <a:t>4. Розкрити в</a:t>
            </a:r>
            <a:r>
              <a:rPr lang="ru-RU" dirty="0" err="1" smtClean="0"/>
              <a:t>заємозв’язок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та </a:t>
            </a:r>
            <a:r>
              <a:rPr lang="ru-RU" dirty="0" err="1" smtClean="0"/>
              <a:t>інструментів</a:t>
            </a:r>
            <a:r>
              <a:rPr lang="ru-RU" dirty="0" smtClean="0"/>
              <a:t> цифрового маркетингу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3539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Нативна</a:t>
            </a:r>
            <a:r>
              <a:rPr lang="ru-RU" b="1" i="1" dirty="0" smtClean="0"/>
              <a:t> реклама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5377774" cy="4351338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/>
              <a:t>нативної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формату в </a:t>
            </a:r>
            <a:r>
              <a:rPr lang="ru-RU" dirty="0" err="1"/>
              <a:t>стрічці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на платформах </a:t>
            </a:r>
            <a:r>
              <a:rPr lang="ru-RU" dirty="0" err="1"/>
              <a:t>соціальних</a:t>
            </a:r>
            <a:r>
              <a:rPr lang="ru-RU" dirty="0"/>
              <a:t> мереж), </a:t>
            </a:r>
            <a:r>
              <a:rPr lang="ru-RU" dirty="0" err="1"/>
              <a:t>рекомендації</a:t>
            </a:r>
            <a:r>
              <a:rPr lang="ru-RU" dirty="0"/>
              <a:t> з контенту (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як </a:t>
            </a:r>
            <a:r>
              <a:rPr lang="ru-RU" dirty="0" err="1"/>
              <a:t>віджети</a:t>
            </a:r>
            <a:r>
              <a:rPr lang="ru-RU" dirty="0"/>
              <a:t> </a:t>
            </a:r>
            <a:r>
              <a:rPr lang="ru-RU" dirty="0" err="1"/>
              <a:t>рекомендацій</a:t>
            </a:r>
            <a:r>
              <a:rPr lang="ru-RU" dirty="0"/>
              <a:t>), </a:t>
            </a:r>
            <a:r>
              <a:rPr lang="ru-RU" dirty="0" err="1"/>
              <a:t>спонсоровані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та </a:t>
            </a:r>
            <a:r>
              <a:rPr lang="ru-RU" dirty="0" err="1"/>
              <a:t>платні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в </a:t>
            </a:r>
            <a:r>
              <a:rPr lang="ru-RU" dirty="0" err="1"/>
              <a:t>пошукових</a:t>
            </a:r>
            <a:r>
              <a:rPr lang="ru-RU" dirty="0"/>
              <a:t> системах.</a:t>
            </a:r>
          </a:p>
          <a:p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діджитал</a:t>
            </a:r>
            <a:r>
              <a:rPr lang="ru-RU" dirty="0"/>
              <a:t>-маркетинг все </a:t>
            </a:r>
            <a:r>
              <a:rPr lang="ru-RU" dirty="0" err="1"/>
              <a:t>ще</a:t>
            </a:r>
            <a:r>
              <a:rPr lang="ru-RU" dirty="0"/>
              <a:t> є </a:t>
            </a:r>
            <a:r>
              <a:rPr lang="ru-RU" dirty="0" err="1"/>
              <a:t>платним</a:t>
            </a:r>
            <a:r>
              <a:rPr lang="ru-RU" dirty="0"/>
              <a:t>, </a:t>
            </a:r>
            <a:r>
              <a:rPr lang="ru-RU" dirty="0" err="1"/>
              <a:t>цей</a:t>
            </a:r>
            <a:r>
              <a:rPr lang="ru-RU" dirty="0"/>
              <a:t> формат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розроблений</a:t>
            </a:r>
            <a:r>
              <a:rPr lang="ru-RU" dirty="0"/>
              <a:t> так,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виглядати</a:t>
            </a:r>
            <a:r>
              <a:rPr lang="ru-RU" dirty="0"/>
              <a:t> максимально </a:t>
            </a:r>
            <a:r>
              <a:rPr lang="ru-RU" dirty="0" err="1"/>
              <a:t>природно</a:t>
            </a:r>
            <a:r>
              <a:rPr lang="ru-RU" dirty="0"/>
              <a:t>, не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негативні</a:t>
            </a:r>
            <a:r>
              <a:rPr lang="ru-RU" dirty="0"/>
              <a:t> </a:t>
            </a:r>
            <a:r>
              <a:rPr lang="ru-RU" dirty="0" err="1"/>
              <a:t>емоції</a:t>
            </a:r>
            <a:r>
              <a:rPr lang="ru-RU" dirty="0"/>
              <a:t> в </a:t>
            </a:r>
            <a:r>
              <a:rPr lang="ru-RU" dirty="0" err="1"/>
              <a:t>користувача</a:t>
            </a:r>
            <a:r>
              <a:rPr lang="ru-RU" dirty="0"/>
              <a:t>.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медійної</a:t>
            </a:r>
            <a:r>
              <a:rPr lang="ru-RU" dirty="0"/>
              <a:t>, </a:t>
            </a:r>
            <a:r>
              <a:rPr lang="ru-RU" dirty="0" err="1"/>
              <a:t>нативна</a:t>
            </a:r>
            <a:r>
              <a:rPr lang="ru-RU" dirty="0"/>
              <a:t> реклама </a:t>
            </a:r>
            <a:r>
              <a:rPr lang="ru-RU" dirty="0" err="1"/>
              <a:t>працює</a:t>
            </a:r>
            <a:r>
              <a:rPr lang="ru-RU" dirty="0"/>
              <a:t> так само, як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вебресурсу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додаток</a:t>
            </a:r>
            <a:r>
              <a:rPr lang="ru-RU" dirty="0"/>
              <a:t>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відрізнити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редакційного</a:t>
            </a:r>
            <a:r>
              <a:rPr lang="ru-RU" dirty="0"/>
              <a:t> контенту, вона </a:t>
            </a:r>
            <a:r>
              <a:rPr lang="ru-RU" dirty="0" err="1"/>
              <a:t>позначена</a:t>
            </a:r>
            <a:r>
              <a:rPr lang="ru-RU" dirty="0"/>
              <a:t> як «</a:t>
            </a:r>
            <a:r>
              <a:rPr lang="ru-RU" dirty="0" err="1"/>
              <a:t>спонсоровані</a:t>
            </a:r>
            <a:r>
              <a:rPr lang="ru-RU" dirty="0"/>
              <a:t>», «</a:t>
            </a:r>
            <a:r>
              <a:rPr lang="ru-RU" dirty="0" err="1"/>
              <a:t>рекламовані</a:t>
            </a:r>
            <a:r>
              <a:rPr lang="ru-RU" dirty="0"/>
              <a:t>»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Нативні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тексту,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орієнтуються</a:t>
            </a:r>
            <a:r>
              <a:rPr lang="ru-RU" dirty="0"/>
              <a:t> на </a:t>
            </a:r>
            <a:r>
              <a:rPr lang="ru-RU" dirty="0" err="1"/>
              <a:t>зображення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змусити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перейти за </a:t>
            </a:r>
            <a:r>
              <a:rPr lang="ru-RU" dirty="0" err="1"/>
              <a:t>посиланням</a:t>
            </a:r>
            <a:r>
              <a:rPr lang="ru-RU" dirty="0"/>
              <a:t>. Часто в таких </a:t>
            </a:r>
            <a:r>
              <a:rPr lang="ru-RU" dirty="0" err="1"/>
              <a:t>публікаціях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</a:t>
            </a:r>
            <a:r>
              <a:rPr lang="ru-RU" dirty="0" err="1"/>
              <a:t>корисна</a:t>
            </a:r>
            <a:r>
              <a:rPr lang="ru-RU" dirty="0"/>
              <a:t> </a:t>
            </a:r>
            <a:r>
              <a:rPr lang="ru-RU" dirty="0" err="1"/>
              <a:t>освітня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2050" name="Picture 2" descr="Нативная реклам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2" t="8614" r="16012" b="14341"/>
          <a:stretch/>
        </p:blipFill>
        <p:spPr bwMode="auto">
          <a:xfrm>
            <a:off x="6945549" y="1825625"/>
            <a:ext cx="5009745" cy="3346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40091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Email-</a:t>
            </a:r>
            <a:r>
              <a:rPr lang="ru-RU" b="1" i="1" dirty="0" smtClean="0"/>
              <a:t>маркетинг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/>
              <a:t>канал </a:t>
            </a:r>
            <a:r>
              <a:rPr lang="ru-RU" dirty="0" err="1"/>
              <a:t>останнім</a:t>
            </a:r>
            <a:r>
              <a:rPr lang="ru-RU" dirty="0"/>
              <a:t> часом часто </a:t>
            </a:r>
            <a:r>
              <a:rPr lang="ru-RU" dirty="0" err="1"/>
              <a:t>недооцінюють</a:t>
            </a:r>
            <a:r>
              <a:rPr lang="ru-RU" dirty="0"/>
              <a:t>, але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результативним</a:t>
            </a:r>
            <a:r>
              <a:rPr lang="ru-RU" dirty="0"/>
              <a:t>. </a:t>
            </a:r>
            <a:r>
              <a:rPr lang="ru-RU" dirty="0" err="1"/>
              <a:t>Розсилання</a:t>
            </a:r>
            <a:r>
              <a:rPr lang="ru-RU" dirty="0"/>
              <a:t> </a:t>
            </a:r>
            <a:r>
              <a:rPr lang="ru-RU" dirty="0" err="1"/>
              <a:t>повідомлень</a:t>
            </a:r>
            <a:r>
              <a:rPr lang="ru-RU" dirty="0"/>
              <a:t> </a:t>
            </a:r>
            <a:r>
              <a:rPr lang="ru-RU" dirty="0" err="1"/>
              <a:t>електронною</a:t>
            </a:r>
            <a:r>
              <a:rPr lang="ru-RU" dirty="0"/>
              <a:t> </a:t>
            </a:r>
            <a:r>
              <a:rPr lang="ru-RU" dirty="0" err="1"/>
              <a:t>поштою</a:t>
            </a:r>
            <a:r>
              <a:rPr lang="ru-RU" dirty="0"/>
              <a:t> </a:t>
            </a:r>
            <a:r>
              <a:rPr lang="ru-RU" dirty="0" err="1"/>
              <a:t>здатне</a:t>
            </a:r>
            <a:r>
              <a:rPr lang="ru-RU" dirty="0"/>
              <a:t> </a:t>
            </a:r>
            <a:r>
              <a:rPr lang="ru-RU" dirty="0" err="1"/>
              <a:t>налагодити</a:t>
            </a:r>
            <a:r>
              <a:rPr lang="ru-RU" dirty="0"/>
              <a:t> </a:t>
            </a:r>
            <a:r>
              <a:rPr lang="ru-RU" dirty="0" err="1"/>
              <a:t>постійний</a:t>
            </a:r>
            <a:r>
              <a:rPr lang="ru-RU" dirty="0"/>
              <a:t> контакт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вашою</a:t>
            </a:r>
            <a:r>
              <a:rPr lang="ru-RU" dirty="0"/>
              <a:t> </a:t>
            </a:r>
            <a:r>
              <a:rPr lang="ru-RU" dirty="0" err="1"/>
              <a:t>аудиторією</a:t>
            </a:r>
            <a:r>
              <a:rPr lang="ru-RU" dirty="0"/>
              <a:t>, </a:t>
            </a:r>
            <a:r>
              <a:rPr lang="ru-RU" dirty="0" err="1"/>
              <a:t>зміцнити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призведе</a:t>
            </a:r>
            <a:r>
              <a:rPr lang="ru-RU" dirty="0"/>
              <a:t> до того, </a:t>
            </a:r>
            <a:r>
              <a:rPr lang="ru-RU" dirty="0" err="1"/>
              <a:t>що</a:t>
            </a:r>
            <a:r>
              <a:rPr lang="ru-RU" dirty="0"/>
              <a:t> люди </a:t>
            </a:r>
            <a:r>
              <a:rPr lang="ru-RU" dirty="0" err="1"/>
              <a:t>згадають</a:t>
            </a:r>
            <a:r>
              <a:rPr lang="ru-RU" dirty="0"/>
              <a:t> про ваш бренд, </a:t>
            </a:r>
            <a:r>
              <a:rPr lang="ru-RU" dirty="0" err="1"/>
              <a:t>перебуваючи</a:t>
            </a:r>
            <a:r>
              <a:rPr lang="ru-RU" dirty="0"/>
              <a:t> в </a:t>
            </a:r>
            <a:r>
              <a:rPr lang="ru-RU" dirty="0" err="1"/>
              <a:t>ситуації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З </a:t>
            </a:r>
            <a:r>
              <a:rPr lang="ru-RU" dirty="0" err="1"/>
              <a:t>недоліків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каналу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користувачі</a:t>
            </a:r>
            <a:r>
              <a:rPr lang="ru-RU" dirty="0"/>
              <a:t> не </a:t>
            </a:r>
            <a:r>
              <a:rPr lang="ru-RU" dirty="0" err="1"/>
              <a:t>завжди</a:t>
            </a:r>
            <a:r>
              <a:rPr lang="ru-RU" dirty="0"/>
              <a:t> регулярно </a:t>
            </a:r>
            <a:r>
              <a:rPr lang="ru-RU" dirty="0" err="1"/>
              <a:t>відкривають</a:t>
            </a:r>
            <a:r>
              <a:rPr lang="ru-RU" dirty="0"/>
              <a:t> </a:t>
            </a:r>
            <a:r>
              <a:rPr lang="ru-RU" dirty="0" err="1"/>
              <a:t>електронні</a:t>
            </a:r>
            <a:r>
              <a:rPr lang="ru-RU" dirty="0"/>
              <a:t> </a:t>
            </a:r>
            <a:r>
              <a:rPr lang="ru-RU" dirty="0" err="1"/>
              <a:t>листи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відмовляються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підписки</a:t>
            </a:r>
            <a:r>
              <a:rPr lang="ru-RU" dirty="0"/>
              <a:t>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уникнути</a:t>
            </a:r>
            <a:r>
              <a:rPr lang="ru-RU" dirty="0"/>
              <a:t>, додавайте </a:t>
            </a:r>
            <a:r>
              <a:rPr lang="ru-RU" dirty="0" err="1"/>
              <a:t>цінність</a:t>
            </a:r>
            <a:r>
              <a:rPr lang="ru-RU" dirty="0"/>
              <a:t> </a:t>
            </a:r>
            <a:r>
              <a:rPr lang="ru-RU" dirty="0" err="1"/>
              <a:t>своєму</a:t>
            </a:r>
            <a:r>
              <a:rPr lang="ru-RU" dirty="0"/>
              <a:t> контенту, </a:t>
            </a:r>
            <a:r>
              <a:rPr lang="ru-RU" dirty="0" err="1"/>
              <a:t>відправляйте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про </a:t>
            </a:r>
            <a:r>
              <a:rPr lang="ru-RU" dirty="0" err="1"/>
              <a:t>рекламні</a:t>
            </a:r>
            <a:r>
              <a:rPr lang="ru-RU" dirty="0"/>
              <a:t> </a:t>
            </a:r>
            <a:r>
              <a:rPr lang="ru-RU" dirty="0" err="1"/>
              <a:t>акції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появу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в </a:t>
            </a:r>
            <a:r>
              <a:rPr lang="ru-RU" dirty="0" err="1"/>
              <a:t>асортименті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77231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Відеомаркетинг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err="1" smtClean="0"/>
              <a:t>Відеоформат</a:t>
            </a:r>
            <a:r>
              <a:rPr lang="ru-RU" dirty="0" smtClean="0"/>
              <a:t>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емоційний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потенційними</a:t>
            </a:r>
            <a:r>
              <a:rPr lang="ru-RU" dirty="0"/>
              <a:t> </a:t>
            </a:r>
            <a:r>
              <a:rPr lang="ru-RU" dirty="0" err="1"/>
              <a:t>клієнтами</a:t>
            </a:r>
            <a:r>
              <a:rPr lang="ru-RU" dirty="0"/>
              <a:t>. </a:t>
            </a:r>
            <a:r>
              <a:rPr lang="ru-RU" dirty="0" err="1"/>
              <a:t>Інформація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транслюється</a:t>
            </a:r>
            <a:r>
              <a:rPr lang="ru-RU" dirty="0"/>
              <a:t> у </a:t>
            </a:r>
            <a:r>
              <a:rPr lang="ru-RU" dirty="0" err="1"/>
              <a:t>відеороликах</a:t>
            </a:r>
            <a:r>
              <a:rPr lang="ru-RU" dirty="0"/>
              <a:t>,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запам'ятовується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текст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. </a:t>
            </a:r>
            <a:r>
              <a:rPr lang="ru-RU" dirty="0" err="1"/>
              <a:t>Кожен</a:t>
            </a:r>
            <a:r>
              <a:rPr lang="ru-RU" dirty="0"/>
              <a:t> день </a:t>
            </a:r>
            <a:r>
              <a:rPr lang="ru-RU" dirty="0" err="1">
                <a:hlinkClick r:id="rId2"/>
              </a:rPr>
              <a:t>мільйони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глядачів</a:t>
            </a:r>
            <a:r>
              <a:rPr lang="ru-RU" dirty="0"/>
              <a:t> </a:t>
            </a:r>
            <a:r>
              <a:rPr lang="ru-RU" dirty="0" err="1"/>
              <a:t>звертаються</a:t>
            </a:r>
            <a:r>
              <a:rPr lang="ru-RU" dirty="0"/>
              <a:t> до </a:t>
            </a:r>
            <a:r>
              <a:rPr lang="en-US" dirty="0"/>
              <a:t>YouTube </a:t>
            </a:r>
            <a:r>
              <a:rPr lang="ru-RU" dirty="0"/>
              <a:t>за контентом,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їхнім</a:t>
            </a:r>
            <a:r>
              <a:rPr lang="ru-RU" dirty="0"/>
              <a:t> </a:t>
            </a:r>
            <a:r>
              <a:rPr lang="ru-RU" dirty="0" err="1"/>
              <a:t>різноманітним</a:t>
            </a:r>
            <a:r>
              <a:rPr lang="ru-RU" dirty="0"/>
              <a:t> потребам, </a:t>
            </a:r>
            <a:r>
              <a:rPr lang="ru-RU" dirty="0" err="1"/>
              <a:t>інтересам</a:t>
            </a:r>
            <a:r>
              <a:rPr lang="ru-RU" dirty="0"/>
              <a:t> і </a:t>
            </a:r>
            <a:r>
              <a:rPr lang="ru-RU" dirty="0" err="1"/>
              <a:t>захопленням</a:t>
            </a:r>
            <a:r>
              <a:rPr lang="ru-RU" dirty="0"/>
              <a:t>. </a:t>
            </a:r>
            <a:r>
              <a:rPr lang="ru-RU" dirty="0" err="1"/>
              <a:t>Близько</a:t>
            </a:r>
            <a:r>
              <a:rPr lang="ru-RU" dirty="0"/>
              <a:t> </a:t>
            </a:r>
            <a:r>
              <a:rPr lang="ru-RU" dirty="0">
                <a:hlinkClick r:id="rId3"/>
              </a:rPr>
              <a:t>80% </a:t>
            </a:r>
            <a:r>
              <a:rPr lang="ru-RU" dirty="0" err="1">
                <a:hlinkClick r:id="rId3"/>
              </a:rPr>
              <a:t>клієнтів</a:t>
            </a:r>
            <a:r>
              <a:rPr lang="ru-RU" dirty="0"/>
              <a:t> </a:t>
            </a:r>
            <a:r>
              <a:rPr lang="ru-RU" dirty="0" err="1"/>
              <a:t>вибирають</a:t>
            </a:r>
            <a:r>
              <a:rPr lang="ru-RU" dirty="0"/>
              <a:t> </a:t>
            </a:r>
            <a:r>
              <a:rPr lang="ru-RU" dirty="0" err="1"/>
              <a:t>пошукові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та </a:t>
            </a:r>
            <a:r>
              <a:rPr lang="ru-RU" dirty="0" err="1"/>
              <a:t>відео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дізнатися</a:t>
            </a:r>
            <a:r>
              <a:rPr lang="ru-RU" dirty="0"/>
              <a:t> про </a:t>
            </a:r>
            <a:r>
              <a:rPr lang="ru-RU" dirty="0" err="1"/>
              <a:t>продукти</a:t>
            </a:r>
            <a:r>
              <a:rPr lang="ru-RU" dirty="0"/>
              <a:t> й </a:t>
            </a:r>
            <a:r>
              <a:rPr lang="ru-RU" dirty="0" err="1"/>
              <a:t>подивитися</a:t>
            </a:r>
            <a:r>
              <a:rPr lang="ru-RU" dirty="0"/>
              <a:t> </a:t>
            </a:r>
            <a:r>
              <a:rPr lang="ru-RU" dirty="0" err="1"/>
              <a:t>відгуки</a:t>
            </a:r>
            <a:r>
              <a:rPr lang="ru-RU" dirty="0"/>
              <a:t>; 55% </a:t>
            </a:r>
            <a:r>
              <a:rPr lang="ru-RU" dirty="0" err="1"/>
              <a:t>споживачів</a:t>
            </a:r>
            <a:r>
              <a:rPr lang="ru-RU" dirty="0"/>
              <a:t> </a:t>
            </a:r>
            <a:r>
              <a:rPr lang="ru-RU" dirty="0" err="1"/>
              <a:t>роблять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перед </a:t>
            </a:r>
            <a:r>
              <a:rPr lang="ru-RU" dirty="0" err="1"/>
              <a:t>купівлею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Щоб</a:t>
            </a:r>
            <a:r>
              <a:rPr lang="ru-RU" dirty="0"/>
              <a:t> ваша </a:t>
            </a:r>
            <a:r>
              <a:rPr lang="ru-RU" dirty="0" err="1"/>
              <a:t>стратегія</a:t>
            </a:r>
            <a:r>
              <a:rPr lang="ru-RU" dirty="0"/>
              <a:t> </a:t>
            </a:r>
            <a:r>
              <a:rPr lang="ru-RU" dirty="0" err="1"/>
              <a:t>відеомаркетингу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ефективною</a:t>
            </a:r>
            <a:r>
              <a:rPr lang="ru-RU" dirty="0"/>
              <a:t>, </a:t>
            </a:r>
            <a:r>
              <a:rPr lang="ru-RU" dirty="0" err="1"/>
              <a:t>прислухайтеся</a:t>
            </a:r>
            <a:r>
              <a:rPr lang="ru-RU" dirty="0"/>
              <a:t> до наших </a:t>
            </a:r>
            <a:r>
              <a:rPr lang="ru-RU" dirty="0" err="1"/>
              <a:t>рекомендацій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будьте </a:t>
            </a:r>
            <a:r>
              <a:rPr lang="ru-RU" dirty="0" err="1"/>
              <a:t>конкретними</a:t>
            </a:r>
            <a:r>
              <a:rPr lang="ru-RU" dirty="0"/>
              <a:t> у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відеоповідомленнях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використовуйте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формати</a:t>
            </a:r>
            <a:r>
              <a:rPr lang="ru-RU" dirty="0"/>
              <a:t> — ролики, огляди, </a:t>
            </a:r>
            <a:r>
              <a:rPr lang="ru-RU" dirty="0" err="1"/>
              <a:t>стріми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визначте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й </a:t>
            </a:r>
            <a:r>
              <a:rPr lang="ru-RU" dirty="0" err="1"/>
              <a:t>зосередьтеся</a:t>
            </a:r>
            <a:r>
              <a:rPr lang="ru-RU" dirty="0"/>
              <a:t> на них;</a:t>
            </a:r>
          </a:p>
          <a:p>
            <a:pPr algn="just"/>
            <a:r>
              <a:rPr lang="ru-RU" dirty="0" err="1"/>
              <a:t>зверніть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/>
              <a:t>освітлення</a:t>
            </a:r>
            <a:r>
              <a:rPr lang="ru-RU" dirty="0"/>
              <a:t> і звук,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ваші</a:t>
            </a:r>
            <a:r>
              <a:rPr lang="ru-RU" dirty="0"/>
              <a:t> </a:t>
            </a:r>
            <a:r>
              <a:rPr lang="ru-RU" dirty="0" err="1"/>
              <a:t>відео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чіткими</a:t>
            </a:r>
            <a:r>
              <a:rPr lang="ru-RU" dirty="0"/>
              <a:t> та </a:t>
            </a:r>
            <a:r>
              <a:rPr lang="ru-RU" dirty="0" err="1"/>
              <a:t>професійними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І, </a:t>
            </a:r>
            <a:r>
              <a:rPr lang="ru-RU" dirty="0" err="1"/>
              <a:t>звичайно</a:t>
            </a:r>
            <a:r>
              <a:rPr lang="ru-RU" dirty="0"/>
              <a:t>, не </a:t>
            </a:r>
            <a:r>
              <a:rPr lang="ru-RU" dirty="0" err="1"/>
              <a:t>ігноруйте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платформи</a:t>
            </a:r>
            <a:r>
              <a:rPr lang="ru-RU" dirty="0"/>
              <a:t> для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відео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en-US" dirty="0"/>
              <a:t>YouTube </a:t>
            </a:r>
            <a:r>
              <a:rPr lang="ru-RU" dirty="0"/>
              <a:t>до </a:t>
            </a:r>
            <a:r>
              <a:rPr lang="en-US" dirty="0" err="1"/>
              <a:t>TikTok</a:t>
            </a:r>
            <a:r>
              <a:rPr lang="en-US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72145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Вірусний</a:t>
            </a:r>
            <a:r>
              <a:rPr lang="ru-RU" b="1" i="1" dirty="0" smtClean="0"/>
              <a:t> маркетинг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Для </a:t>
            </a:r>
            <a:r>
              <a:rPr lang="ru-RU" dirty="0" err="1"/>
              <a:t>маркетологів</a:t>
            </a:r>
            <a:r>
              <a:rPr lang="ru-RU" dirty="0"/>
              <a:t> </a:t>
            </a:r>
            <a:r>
              <a:rPr lang="ru-RU" dirty="0" err="1"/>
              <a:t>вірусний</a:t>
            </a:r>
            <a:r>
              <a:rPr lang="ru-RU" dirty="0"/>
              <a:t> маркетинг </a:t>
            </a:r>
            <a:r>
              <a:rPr lang="ru-RU" dirty="0" err="1"/>
              <a:t>звучить</a:t>
            </a:r>
            <a:r>
              <a:rPr lang="ru-RU" dirty="0"/>
              <a:t> як </a:t>
            </a:r>
            <a:r>
              <a:rPr lang="ru-RU" dirty="0" err="1"/>
              <a:t>втілення</a:t>
            </a:r>
            <a:r>
              <a:rPr lang="ru-RU" dirty="0"/>
              <a:t> </a:t>
            </a:r>
            <a:r>
              <a:rPr lang="ru-RU" dirty="0" err="1"/>
              <a:t>мрії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найшвидша</a:t>
            </a:r>
            <a:r>
              <a:rPr lang="ru-RU" dirty="0"/>
              <a:t> й </a:t>
            </a:r>
            <a:r>
              <a:rPr lang="ru-RU" dirty="0" err="1"/>
              <a:t>найефективніша</a:t>
            </a:r>
            <a:r>
              <a:rPr lang="ru-RU" dirty="0"/>
              <a:t> </a:t>
            </a:r>
            <a:r>
              <a:rPr lang="ru-RU" dirty="0" err="1"/>
              <a:t>маркетингова</a:t>
            </a:r>
            <a:r>
              <a:rPr lang="ru-RU" dirty="0"/>
              <a:t> </a:t>
            </a:r>
            <a:r>
              <a:rPr lang="ru-RU" dirty="0" err="1"/>
              <a:t>стратегія</a:t>
            </a:r>
            <a:r>
              <a:rPr lang="ru-RU" dirty="0"/>
              <a:t> для </a:t>
            </a:r>
            <a:r>
              <a:rPr lang="ru-RU" dirty="0" err="1"/>
              <a:t>бізнесу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найкоротший</a:t>
            </a:r>
            <a:r>
              <a:rPr lang="ru-RU" dirty="0"/>
              <a:t> шлях до </a:t>
            </a:r>
            <a:r>
              <a:rPr lang="ru-RU" dirty="0" err="1"/>
              <a:t>успішного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продукт. </a:t>
            </a:r>
            <a:r>
              <a:rPr lang="ru-RU" dirty="0" err="1"/>
              <a:t>Однак</a:t>
            </a:r>
            <a:r>
              <a:rPr lang="ru-RU" dirty="0"/>
              <a:t> є одна </a:t>
            </a:r>
            <a:r>
              <a:rPr lang="ru-RU" dirty="0" err="1"/>
              <a:t>заковика</a:t>
            </a:r>
            <a:r>
              <a:rPr lang="ru-RU" dirty="0"/>
              <a:t>. </a:t>
            </a:r>
            <a:r>
              <a:rPr lang="ru-RU" dirty="0" err="1"/>
              <a:t>Вірусним</a:t>
            </a:r>
            <a:r>
              <a:rPr lang="ru-RU" dirty="0"/>
              <a:t> стати нелегко.</a:t>
            </a:r>
          </a:p>
          <a:p>
            <a:pPr algn="just"/>
            <a:r>
              <a:rPr lang="ru-RU" dirty="0" err="1"/>
              <a:t>Основна</a:t>
            </a:r>
            <a:r>
              <a:rPr lang="ru-RU" dirty="0"/>
              <a:t> мета </a:t>
            </a:r>
            <a:r>
              <a:rPr lang="ru-RU" dirty="0" err="1"/>
              <a:t>вірусного</a:t>
            </a:r>
            <a:r>
              <a:rPr lang="ru-RU" dirty="0"/>
              <a:t> маркетингу —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людьми </a:t>
            </a:r>
            <a:r>
              <a:rPr lang="ru-RU" dirty="0" err="1"/>
              <a:t>повідомлень</a:t>
            </a:r>
            <a:r>
              <a:rPr lang="ru-RU" dirty="0"/>
              <a:t> в </a:t>
            </a:r>
            <a:r>
              <a:rPr lang="ru-RU" dirty="0" err="1"/>
              <a:t>Інтернеті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різні</a:t>
            </a:r>
            <a:r>
              <a:rPr lang="ru-RU" dirty="0"/>
              <a:t> «</a:t>
            </a:r>
            <a:r>
              <a:rPr lang="ru-RU" dirty="0" err="1"/>
              <a:t>челленджі</a:t>
            </a:r>
            <a:r>
              <a:rPr lang="ru-RU" dirty="0"/>
              <a:t>» в </a:t>
            </a:r>
            <a:r>
              <a:rPr lang="en-US" dirty="0" err="1"/>
              <a:t>TikTok</a:t>
            </a:r>
            <a:r>
              <a:rPr lang="en-US" dirty="0"/>
              <a:t> </a:t>
            </a:r>
            <a:r>
              <a:rPr lang="ru-RU" dirty="0"/>
              <a:t>й </a:t>
            </a:r>
            <a:r>
              <a:rPr lang="en-US" dirty="0"/>
              <a:t>Instagram, </a:t>
            </a:r>
            <a:r>
              <a:rPr lang="ru-RU" dirty="0" err="1"/>
              <a:t>меми</a:t>
            </a:r>
            <a:r>
              <a:rPr lang="ru-RU" dirty="0"/>
              <a:t> в </a:t>
            </a:r>
            <a:r>
              <a:rPr lang="en-US" dirty="0"/>
              <a:t>Twitter.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пости</a:t>
            </a:r>
            <a:r>
              <a:rPr lang="ru-RU" dirty="0"/>
              <a:t> </a:t>
            </a:r>
            <a:r>
              <a:rPr lang="ru-RU" dirty="0" err="1"/>
              <a:t>змушують</a:t>
            </a:r>
            <a:r>
              <a:rPr lang="ru-RU" dirty="0"/>
              <a:t> людей </a:t>
            </a:r>
            <a:r>
              <a:rPr lang="ru-RU" dirty="0" err="1"/>
              <a:t>говорити</a:t>
            </a:r>
            <a:r>
              <a:rPr lang="ru-RU" dirty="0"/>
              <a:t> про продукт, </a:t>
            </a:r>
            <a:r>
              <a:rPr lang="ru-RU" dirty="0" err="1"/>
              <a:t>щиро</a:t>
            </a:r>
            <a:r>
              <a:rPr lang="ru-RU" dirty="0"/>
              <a:t> </a:t>
            </a:r>
            <a:r>
              <a:rPr lang="ru-RU" dirty="0" err="1"/>
              <a:t>пробуджуючи</a:t>
            </a:r>
            <a:r>
              <a:rPr lang="ru-RU" dirty="0"/>
              <a:t> </a:t>
            </a:r>
            <a:r>
              <a:rPr lang="ru-RU" dirty="0" err="1"/>
              <a:t>цікавість</a:t>
            </a:r>
            <a:r>
              <a:rPr lang="ru-RU" dirty="0"/>
              <a:t> і </a:t>
            </a:r>
            <a:r>
              <a:rPr lang="ru-RU" dirty="0" err="1"/>
              <a:t>ентузіазм</a:t>
            </a:r>
            <a:r>
              <a:rPr lang="ru-RU" dirty="0"/>
              <a:t> і, як результат, </a:t>
            </a:r>
            <a:r>
              <a:rPr lang="ru-RU" dirty="0" err="1"/>
              <a:t>залучаючи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до </a:t>
            </a:r>
            <a:r>
              <a:rPr lang="ru-RU" dirty="0" err="1"/>
              <a:t>вашого</a:t>
            </a:r>
            <a:r>
              <a:rPr lang="ru-RU" dirty="0"/>
              <a:t> бренду.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09259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Мобільний</a:t>
            </a:r>
            <a:r>
              <a:rPr lang="ru-RU" b="1" i="1" dirty="0" smtClean="0"/>
              <a:t> маркетинг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err="1" smtClean="0"/>
              <a:t>Сучасний</a:t>
            </a:r>
            <a:r>
              <a:rPr lang="ru-RU" dirty="0" smtClean="0"/>
              <a:t> </a:t>
            </a:r>
            <a:r>
              <a:rPr lang="ru-RU" dirty="0" err="1"/>
              <a:t>цифровий</a:t>
            </a:r>
            <a:r>
              <a:rPr lang="ru-RU" dirty="0"/>
              <a:t> маркетинг </a:t>
            </a:r>
            <a:r>
              <a:rPr lang="ru-RU" dirty="0" err="1"/>
              <a:t>орієнтований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на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лояльності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, але й на </a:t>
            </a:r>
            <a:r>
              <a:rPr lang="ru-RU" dirty="0" err="1"/>
              <a:t>оперативне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проблем. З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найкраще</a:t>
            </a:r>
            <a:r>
              <a:rPr lang="ru-RU" dirty="0"/>
              <a:t> </a:t>
            </a:r>
            <a:r>
              <a:rPr lang="ru-RU" dirty="0" err="1"/>
              <a:t>справляються</a:t>
            </a:r>
            <a:r>
              <a:rPr lang="ru-RU" dirty="0"/>
              <a:t> </a:t>
            </a:r>
            <a:r>
              <a:rPr lang="ru-RU" dirty="0" err="1"/>
              <a:t>смартфони</a:t>
            </a:r>
            <a:r>
              <a:rPr lang="ru-RU" dirty="0"/>
              <a:t> та </a:t>
            </a:r>
            <a:r>
              <a:rPr lang="ru-RU" dirty="0" err="1"/>
              <a:t>мобільний</a:t>
            </a:r>
            <a:r>
              <a:rPr lang="ru-RU" dirty="0"/>
              <a:t> маркетинг, </a:t>
            </a:r>
            <a:r>
              <a:rPr lang="ru-RU" dirty="0" err="1"/>
              <a:t>призначений</a:t>
            </a:r>
            <a:r>
              <a:rPr lang="ru-RU" dirty="0"/>
              <a:t> для </a:t>
            </a:r>
            <a:r>
              <a:rPr lang="ru-RU" dirty="0" err="1"/>
              <a:t>швидкого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клієнтами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Найпопулярнішими</a:t>
            </a:r>
            <a:r>
              <a:rPr lang="ru-RU" dirty="0"/>
              <a:t> </a:t>
            </a:r>
            <a:r>
              <a:rPr lang="ru-RU" dirty="0" err="1"/>
              <a:t>стратегіями</a:t>
            </a:r>
            <a:r>
              <a:rPr lang="ru-RU" dirty="0"/>
              <a:t> на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вважаються</a:t>
            </a:r>
            <a:r>
              <a:rPr lang="ru-RU" dirty="0"/>
              <a:t>:</a:t>
            </a:r>
          </a:p>
          <a:p>
            <a:pPr algn="just"/>
            <a:r>
              <a:rPr lang="en-US" dirty="0"/>
              <a:t>SMS-</a:t>
            </a:r>
            <a:r>
              <a:rPr lang="ru-RU" dirty="0" err="1"/>
              <a:t>розсилки</a:t>
            </a:r>
            <a:r>
              <a:rPr lang="ru-RU" dirty="0"/>
              <a:t> та </a:t>
            </a:r>
            <a:r>
              <a:rPr lang="en-US" dirty="0"/>
              <a:t>push-</a:t>
            </a:r>
            <a:r>
              <a:rPr lang="ru-RU" dirty="0" err="1"/>
              <a:t>повідомлення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розробка</a:t>
            </a:r>
            <a:r>
              <a:rPr lang="ru-RU" dirty="0"/>
              <a:t> </a:t>
            </a:r>
            <a:r>
              <a:rPr lang="ru-RU" dirty="0" err="1"/>
              <a:t>мобільних</a:t>
            </a:r>
            <a:r>
              <a:rPr lang="ru-RU" dirty="0"/>
              <a:t> </a:t>
            </a:r>
            <a:r>
              <a:rPr lang="ru-RU" dirty="0" err="1"/>
              <a:t>додатків</a:t>
            </a:r>
            <a:r>
              <a:rPr lang="ru-RU" dirty="0"/>
              <a:t>;</a:t>
            </a:r>
          </a:p>
          <a:p>
            <a:pPr algn="just"/>
            <a:r>
              <a:rPr lang="en-US" dirty="0"/>
              <a:t>QR-</a:t>
            </a:r>
            <a:r>
              <a:rPr lang="ru-RU" dirty="0" err="1"/>
              <a:t>коди</a:t>
            </a:r>
            <a:r>
              <a:rPr lang="ru-RU" dirty="0"/>
              <a:t> (</a:t>
            </a:r>
            <a:r>
              <a:rPr lang="en-US" dirty="0"/>
              <a:t>Quick Response),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наносити</a:t>
            </a:r>
            <a:r>
              <a:rPr lang="ru-RU" dirty="0"/>
              <a:t> на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рекламні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мобільним</a:t>
            </a:r>
            <a:r>
              <a:rPr lang="ru-RU" dirty="0"/>
              <a:t> </a:t>
            </a:r>
            <a:r>
              <a:rPr lang="ru-RU" dirty="0" err="1"/>
              <a:t>користувачам</a:t>
            </a:r>
            <a:r>
              <a:rPr lang="ru-RU" dirty="0"/>
              <a:t> </a:t>
            </a:r>
            <a:r>
              <a:rPr lang="ru-RU" dirty="0" err="1"/>
              <a:t>додаткову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ваш бренд;</a:t>
            </a:r>
          </a:p>
          <a:p>
            <a:pPr algn="just"/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миттєвими</a:t>
            </a:r>
            <a:r>
              <a:rPr lang="ru-RU" dirty="0"/>
              <a:t> </a:t>
            </a:r>
            <a:r>
              <a:rPr lang="ru-RU" dirty="0" err="1"/>
              <a:t>повідомленнями</a:t>
            </a:r>
            <a:r>
              <a:rPr lang="ru-RU" dirty="0"/>
              <a:t> через </a:t>
            </a:r>
            <a:r>
              <a:rPr lang="ru-RU" dirty="0" err="1"/>
              <a:t>популярні</a:t>
            </a:r>
            <a:r>
              <a:rPr lang="ru-RU" dirty="0"/>
              <a:t> </a:t>
            </a:r>
            <a:r>
              <a:rPr lang="ru-RU" dirty="0" err="1"/>
              <a:t>месенджери</a:t>
            </a:r>
            <a:r>
              <a:rPr lang="ru-RU" dirty="0"/>
              <a:t> </a:t>
            </a:r>
            <a:r>
              <a:rPr lang="en-US" dirty="0"/>
              <a:t>WhatsApp, Viber, Telegram;</a:t>
            </a:r>
          </a:p>
          <a:p>
            <a:pPr algn="just"/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геолокалізації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Оптимізація</a:t>
            </a:r>
            <a:r>
              <a:rPr lang="ru-RU" dirty="0"/>
              <a:t>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вебресурсу</a:t>
            </a:r>
            <a:r>
              <a:rPr lang="ru-RU" dirty="0"/>
              <a:t> для показу на </a:t>
            </a:r>
            <a:r>
              <a:rPr lang="ru-RU" dirty="0" err="1"/>
              <a:t>мобільних</a:t>
            </a:r>
            <a:r>
              <a:rPr lang="ru-RU" dirty="0"/>
              <a:t> </a:t>
            </a:r>
            <a:r>
              <a:rPr lang="ru-RU" dirty="0" err="1"/>
              <a:t>пристроях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є </a:t>
            </a:r>
            <a:r>
              <a:rPr lang="ru-RU" dirty="0" err="1"/>
              <a:t>обов'язковою</a:t>
            </a:r>
            <a:r>
              <a:rPr lang="ru-RU" dirty="0"/>
              <a:t> </a:t>
            </a:r>
            <a:r>
              <a:rPr lang="ru-RU" dirty="0" err="1"/>
              <a:t>умовою</a:t>
            </a:r>
            <a:r>
              <a:rPr lang="ru-RU" dirty="0"/>
              <a:t> </a:t>
            </a:r>
            <a:r>
              <a:rPr lang="ru-RU" dirty="0" err="1"/>
              <a:t>розкрутки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6446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Радіо</a:t>
            </a:r>
            <a:r>
              <a:rPr lang="ru-RU" b="1" i="1" dirty="0" smtClean="0"/>
              <a:t> та ТБ-реклама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одні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носіїв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давно </a:t>
            </a:r>
            <a:r>
              <a:rPr lang="ru-RU" dirty="0" err="1"/>
              <a:t>існують</a:t>
            </a:r>
            <a:r>
              <a:rPr lang="ru-RU" dirty="0"/>
              <a:t>, але й на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ефективний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повсякденного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людей.</a:t>
            </a:r>
          </a:p>
          <a:p>
            <a:pPr algn="just"/>
            <a:r>
              <a:rPr lang="ru-RU" dirty="0"/>
              <a:t>Попри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відбулися</a:t>
            </a:r>
            <a:r>
              <a:rPr lang="ru-RU" dirty="0"/>
              <a:t> за </a:t>
            </a:r>
            <a:r>
              <a:rPr lang="ru-RU" dirty="0" err="1"/>
              <a:t>останні</a:t>
            </a:r>
            <a:r>
              <a:rPr lang="ru-RU" dirty="0"/>
              <a:t> десять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радіо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найрентабельнішим</a:t>
            </a:r>
            <a:r>
              <a:rPr lang="ru-RU" dirty="0"/>
              <a:t> </a:t>
            </a:r>
            <a:r>
              <a:rPr lang="ru-RU" dirty="0" err="1"/>
              <a:t>рекламним</a:t>
            </a:r>
            <a:r>
              <a:rPr lang="ru-RU" dirty="0"/>
              <a:t> </a:t>
            </a:r>
            <a:r>
              <a:rPr lang="ru-RU" dirty="0" err="1"/>
              <a:t>носієм</a:t>
            </a:r>
            <a:r>
              <a:rPr lang="ru-RU" dirty="0"/>
              <a:t>.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максимальну</a:t>
            </a:r>
            <a:r>
              <a:rPr lang="ru-RU" dirty="0"/>
              <a:t> </a:t>
            </a:r>
            <a:r>
              <a:rPr lang="ru-RU" dirty="0" err="1"/>
              <a:t>віддачу</a:t>
            </a:r>
            <a:r>
              <a:rPr lang="ru-RU" dirty="0"/>
              <a:t>,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звернути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час, </a:t>
            </a:r>
            <a:r>
              <a:rPr lang="ru-RU" dirty="0" err="1"/>
              <a:t>зміст</a:t>
            </a:r>
            <a:r>
              <a:rPr lang="ru-RU" dirty="0"/>
              <a:t> і вашу ЦА.</a:t>
            </a:r>
          </a:p>
          <a:p>
            <a:pPr algn="just"/>
            <a:r>
              <a:rPr lang="ru-RU" dirty="0" err="1"/>
              <a:t>Телевізійна</a:t>
            </a:r>
            <a:r>
              <a:rPr lang="ru-RU" dirty="0"/>
              <a:t> реклама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охопити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аудиторію</a:t>
            </a:r>
            <a:r>
              <a:rPr lang="ru-RU" dirty="0"/>
              <a:t> за короткий </a:t>
            </a:r>
            <a:r>
              <a:rPr lang="ru-RU" dirty="0" err="1"/>
              <a:t>проміжок</a:t>
            </a:r>
            <a:r>
              <a:rPr lang="ru-RU" dirty="0"/>
              <a:t> часу. </a:t>
            </a:r>
            <a:r>
              <a:rPr lang="ru-RU" dirty="0" err="1"/>
              <a:t>Застосовуючи</a:t>
            </a:r>
            <a:r>
              <a:rPr lang="ru-RU" dirty="0"/>
              <a:t> </a:t>
            </a:r>
            <a:r>
              <a:rPr lang="ru-RU" dirty="0" err="1"/>
              <a:t>творчий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до </a:t>
            </a:r>
            <a:r>
              <a:rPr lang="ru-RU" dirty="0" err="1"/>
              <a:t>просування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продукту — </a:t>
            </a:r>
            <a:r>
              <a:rPr lang="ru-RU" dirty="0" err="1"/>
              <a:t>чи</a:t>
            </a:r>
            <a:r>
              <a:rPr lang="ru-RU" dirty="0"/>
              <a:t> то </a:t>
            </a:r>
            <a:r>
              <a:rPr lang="ru-RU" dirty="0" err="1"/>
              <a:t>захоплювальна</a:t>
            </a:r>
            <a:r>
              <a:rPr lang="ru-RU" dirty="0"/>
              <a:t> реклама, </a:t>
            </a:r>
            <a:r>
              <a:rPr lang="ru-RU" dirty="0" err="1"/>
              <a:t>чи</a:t>
            </a:r>
            <a:r>
              <a:rPr lang="ru-RU" dirty="0"/>
              <a:t> то </a:t>
            </a:r>
            <a:r>
              <a:rPr lang="ru-RU" dirty="0" err="1"/>
              <a:t>пісні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запам'ятовуються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то </a:t>
            </a:r>
            <a:r>
              <a:rPr lang="ru-RU" dirty="0" err="1"/>
              <a:t>впізнаване</a:t>
            </a:r>
            <a:r>
              <a:rPr lang="ru-RU" dirty="0"/>
              <a:t> </a:t>
            </a:r>
            <a:r>
              <a:rPr lang="ru-RU" dirty="0" err="1"/>
              <a:t>обличчя</a:t>
            </a:r>
            <a:r>
              <a:rPr lang="ru-RU" dirty="0"/>
              <a:t> </a:t>
            </a:r>
            <a:r>
              <a:rPr lang="ru-RU" dirty="0" err="1"/>
              <a:t>вашої</a:t>
            </a:r>
            <a:r>
              <a:rPr lang="ru-RU" dirty="0"/>
              <a:t>  </a:t>
            </a:r>
            <a:r>
              <a:rPr lang="ru-RU" dirty="0" err="1"/>
              <a:t>компанії</a:t>
            </a:r>
            <a:r>
              <a:rPr lang="ru-RU" dirty="0"/>
              <a:t> — </a:t>
            </a:r>
            <a:r>
              <a:rPr lang="ru-RU" dirty="0" err="1"/>
              <a:t>ви</a:t>
            </a:r>
            <a:r>
              <a:rPr lang="ru-RU" dirty="0"/>
              <a:t> досягнете </a:t>
            </a:r>
            <a:r>
              <a:rPr lang="ru-RU" dirty="0" err="1"/>
              <a:t>успіху</a:t>
            </a:r>
            <a:r>
              <a:rPr lang="ru-RU" dirty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6368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SMS </a:t>
            </a:r>
            <a:r>
              <a:rPr lang="ru-RU" b="1" i="1" dirty="0" smtClean="0"/>
              <a:t>маркетинг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/>
              <a:t>вид маркетингу,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короткі</a:t>
            </a:r>
            <a:r>
              <a:rPr lang="ru-RU" dirty="0"/>
              <a:t> </a:t>
            </a:r>
            <a:r>
              <a:rPr lang="ru-RU" dirty="0" err="1"/>
              <a:t>текстові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для </a:t>
            </a:r>
            <a:r>
              <a:rPr lang="ru-RU" dirty="0" err="1"/>
              <a:t>просування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.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діджитал</a:t>
            </a:r>
            <a:r>
              <a:rPr lang="ru-RU" dirty="0"/>
              <a:t>-маркетинг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та недорого </a:t>
            </a:r>
            <a:r>
              <a:rPr lang="ru-RU" dirty="0" err="1"/>
              <a:t>доставляти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</a:t>
            </a:r>
            <a:r>
              <a:rPr lang="ru-RU" dirty="0" err="1"/>
              <a:t>цільовій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, </a:t>
            </a:r>
            <a:r>
              <a:rPr lang="ru-RU" dirty="0" err="1"/>
              <a:t>збільшувати</a:t>
            </a:r>
            <a:r>
              <a:rPr lang="ru-RU" dirty="0"/>
              <a:t> </a:t>
            </a:r>
            <a:r>
              <a:rPr lang="ru-RU" dirty="0" err="1"/>
              <a:t>залученість</a:t>
            </a:r>
            <a:r>
              <a:rPr lang="ru-RU" dirty="0"/>
              <a:t> та </a:t>
            </a:r>
            <a:r>
              <a:rPr lang="ru-RU" dirty="0" err="1"/>
              <a:t>лояльність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збирати</a:t>
            </a:r>
            <a:r>
              <a:rPr lang="ru-RU" dirty="0"/>
              <a:t> </a:t>
            </a:r>
            <a:r>
              <a:rPr lang="ru-RU" dirty="0" err="1"/>
              <a:t>зворотний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використаний</a:t>
            </a:r>
            <a:r>
              <a:rPr lang="ru-RU" dirty="0"/>
              <a:t> для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, таких як анонс </a:t>
            </a:r>
            <a:r>
              <a:rPr lang="ru-RU" dirty="0" err="1"/>
              <a:t>акцій</a:t>
            </a:r>
            <a:r>
              <a:rPr lang="ru-RU" dirty="0"/>
              <a:t> та </a:t>
            </a:r>
            <a:r>
              <a:rPr lang="ru-RU" dirty="0" err="1"/>
              <a:t>знижок</a:t>
            </a:r>
            <a:r>
              <a:rPr lang="ru-RU" dirty="0"/>
              <a:t>, </a:t>
            </a:r>
            <a:r>
              <a:rPr lang="ru-RU" dirty="0" err="1"/>
              <a:t>повідомлення</a:t>
            </a:r>
            <a:r>
              <a:rPr lang="ru-RU" dirty="0"/>
              <a:t> про статус </a:t>
            </a:r>
            <a:r>
              <a:rPr lang="ru-RU" dirty="0" err="1"/>
              <a:t>замовлення</a:t>
            </a:r>
            <a:r>
              <a:rPr lang="ru-RU" dirty="0"/>
              <a:t>, </a:t>
            </a:r>
            <a:r>
              <a:rPr lang="ru-RU" dirty="0" err="1"/>
              <a:t>запрошення</a:t>
            </a:r>
            <a:r>
              <a:rPr lang="ru-RU" dirty="0"/>
              <a:t> на заходи, </a:t>
            </a:r>
            <a:r>
              <a:rPr lang="ru-RU" dirty="0" err="1"/>
              <a:t>підтвердження</a:t>
            </a:r>
            <a:r>
              <a:rPr lang="ru-RU" dirty="0"/>
              <a:t> </a:t>
            </a:r>
            <a:r>
              <a:rPr lang="ru-RU" dirty="0" err="1"/>
              <a:t>паролів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03382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Білборд</a:t>
            </a:r>
            <a:r>
              <a:rPr lang="ru-RU" b="1" i="1" dirty="0" smtClean="0"/>
              <a:t>-маркетинг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/>
              <a:t>вид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щити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розміщені</a:t>
            </a:r>
            <a:r>
              <a:rPr lang="ru-RU" dirty="0"/>
              <a:t> в </a:t>
            </a:r>
            <a:r>
              <a:rPr lang="ru-RU" dirty="0" err="1"/>
              <a:t>громадських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, для </a:t>
            </a:r>
            <a:r>
              <a:rPr lang="ru-RU" dirty="0" err="1"/>
              <a:t>просування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брендів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.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en-US" dirty="0"/>
              <a:t>digital-marketing </a:t>
            </a:r>
            <a:r>
              <a:rPr lang="ru-RU" dirty="0" err="1"/>
              <a:t>має</a:t>
            </a:r>
            <a:r>
              <a:rPr lang="ru-RU" dirty="0"/>
              <a:t> низку </a:t>
            </a:r>
            <a:r>
              <a:rPr lang="ru-RU" dirty="0" err="1"/>
              <a:t>переваг</a:t>
            </a:r>
            <a:r>
              <a:rPr lang="ru-RU" dirty="0"/>
              <a:t>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охоплення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, </a:t>
            </a:r>
            <a:r>
              <a:rPr lang="ru-RU" dirty="0" err="1"/>
              <a:t>висока</a:t>
            </a:r>
            <a:r>
              <a:rPr lang="ru-RU" dirty="0"/>
              <a:t> частота показу, </a:t>
            </a:r>
            <a:r>
              <a:rPr lang="ru-RU" dirty="0" err="1"/>
              <a:t>можливість</a:t>
            </a:r>
            <a:r>
              <a:rPr lang="ru-RU" dirty="0"/>
              <a:t> креативного </a:t>
            </a:r>
            <a:r>
              <a:rPr lang="ru-RU" dirty="0" err="1"/>
              <a:t>оформлення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4271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 err="1" smtClean="0"/>
              <a:t>Цифровий</a:t>
            </a:r>
            <a:r>
              <a:rPr lang="ru-RU" b="1" dirty="0" smtClean="0"/>
              <a:t> маркетинг (</a:t>
            </a:r>
            <a:r>
              <a:rPr lang="en-US" b="1" dirty="0" smtClean="0"/>
              <a:t>digital-marketing</a:t>
            </a:r>
            <a:r>
              <a:rPr lang="ru-RU" dirty="0" smtClean="0"/>
              <a:t>) — </a:t>
            </a:r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позначення</a:t>
            </a:r>
            <a:r>
              <a:rPr lang="ru-RU" dirty="0" smtClean="0"/>
              <a:t> </a:t>
            </a:r>
            <a:r>
              <a:rPr lang="ru-RU" dirty="0" err="1" smtClean="0"/>
              <a:t>таргетингового</a:t>
            </a:r>
            <a:r>
              <a:rPr lang="ru-RU" dirty="0" smtClean="0"/>
              <a:t> і </a:t>
            </a:r>
            <a:r>
              <a:rPr lang="ru-RU" dirty="0" err="1" smtClean="0"/>
              <a:t>інтерактивного</a:t>
            </a:r>
            <a:r>
              <a:rPr lang="ru-RU" dirty="0" smtClean="0"/>
              <a:t> маркетингу </a:t>
            </a:r>
            <a:r>
              <a:rPr lang="ru-RU" dirty="0" err="1" smtClean="0"/>
              <a:t>товарів</a:t>
            </a:r>
            <a:r>
              <a:rPr lang="ru-RU" dirty="0" smtClean="0"/>
              <a:t> і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цифрові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 та канали для </a:t>
            </a:r>
            <a:r>
              <a:rPr lang="ru-RU" dirty="0" err="1" smtClean="0"/>
              <a:t>залучення</a:t>
            </a:r>
            <a:r>
              <a:rPr lang="ru-RU" dirty="0" smtClean="0"/>
              <a:t> </a:t>
            </a:r>
            <a:r>
              <a:rPr lang="ru-RU" dirty="0" err="1" smtClean="0"/>
              <a:t>потенційних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 і </a:t>
            </a:r>
            <a:r>
              <a:rPr lang="ru-RU" dirty="0" err="1" smtClean="0"/>
              <a:t>утримання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як </a:t>
            </a:r>
            <a:r>
              <a:rPr lang="ru-RU" dirty="0" err="1" smtClean="0"/>
              <a:t>споживачів</a:t>
            </a:r>
            <a:r>
              <a:rPr lang="ru-RU" dirty="0" smtClean="0"/>
              <a:t>. </a:t>
            </a:r>
            <a:r>
              <a:rPr lang="ru-RU" dirty="0" err="1" smtClean="0"/>
              <a:t>Цифровий</a:t>
            </a:r>
            <a:r>
              <a:rPr lang="ru-RU" dirty="0" smtClean="0"/>
              <a:t>-маркетинг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цифрових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6335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, яка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цифровий</a:t>
            </a:r>
            <a:r>
              <a:rPr lang="ru-RU" dirty="0" smtClean="0"/>
              <a:t> маркетинг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інноваційних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 для </a:t>
            </a:r>
            <a:r>
              <a:rPr lang="ru-RU" dirty="0" err="1" smtClean="0"/>
              <a:t>випередження</a:t>
            </a:r>
            <a:r>
              <a:rPr lang="ru-RU" dirty="0" smtClean="0"/>
              <a:t> </a:t>
            </a:r>
            <a:r>
              <a:rPr lang="ru-RU" dirty="0" err="1" smtClean="0"/>
              <a:t>конкурентів</a:t>
            </a:r>
            <a:r>
              <a:rPr lang="ru-RU" dirty="0" smtClean="0"/>
              <a:t>,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ефективних</a:t>
            </a:r>
            <a:r>
              <a:rPr lang="ru-RU" dirty="0" smtClean="0"/>
              <a:t> </a:t>
            </a:r>
            <a:r>
              <a:rPr lang="ru-RU" dirty="0" err="1" smtClean="0"/>
              <a:t>стратегій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мети: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трафіку</a:t>
            </a:r>
            <a:r>
              <a:rPr lang="ru-RU" dirty="0" smtClean="0"/>
              <a:t>,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лідів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конверсії</a:t>
            </a:r>
            <a:r>
              <a:rPr lang="ru-RU" dirty="0" smtClean="0"/>
              <a:t> на </a:t>
            </a:r>
            <a:r>
              <a:rPr lang="ru-RU" dirty="0" err="1" smtClean="0"/>
              <a:t>сайті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креативних</a:t>
            </a:r>
            <a:r>
              <a:rPr lang="ru-RU" dirty="0" smtClean="0"/>
              <a:t> </a:t>
            </a:r>
            <a:r>
              <a:rPr lang="ru-RU" dirty="0" err="1" smtClean="0"/>
              <a:t>цифрових</a:t>
            </a:r>
            <a:r>
              <a:rPr lang="ru-RU" dirty="0" smtClean="0"/>
              <a:t>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</a:t>
            </a:r>
            <a:r>
              <a:rPr lang="ru-RU" dirty="0" err="1" smtClean="0"/>
              <a:t>кампаній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допомагають</a:t>
            </a:r>
            <a:r>
              <a:rPr lang="ru-RU" dirty="0" smtClean="0"/>
              <a:t> </a:t>
            </a:r>
            <a:r>
              <a:rPr lang="ru-RU" dirty="0" err="1" smtClean="0"/>
              <a:t>організаціям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максимум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ключових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збільшують</a:t>
            </a:r>
            <a:r>
              <a:rPr lang="ru-RU" dirty="0" smtClean="0"/>
              <a:t> рейтинг веб-сайту в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пошукових</a:t>
            </a:r>
            <a:r>
              <a:rPr lang="ru-RU" dirty="0" smtClean="0"/>
              <a:t> системах;</a:t>
            </a:r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 err="1" smtClean="0"/>
              <a:t>розробка</a:t>
            </a:r>
            <a:r>
              <a:rPr lang="ru-RU" dirty="0" smtClean="0"/>
              <a:t> </a:t>
            </a:r>
            <a:r>
              <a:rPr lang="ru-RU" dirty="0" err="1" smtClean="0"/>
              <a:t>інтерактивних</a:t>
            </a:r>
            <a:r>
              <a:rPr lang="ru-RU" dirty="0" smtClean="0"/>
              <a:t> </a:t>
            </a:r>
            <a:r>
              <a:rPr lang="ru-RU" dirty="0" err="1" smtClean="0"/>
              <a:t>маркетингових</a:t>
            </a:r>
            <a:r>
              <a:rPr lang="ru-RU" dirty="0" smtClean="0"/>
              <a:t> </a:t>
            </a:r>
            <a:r>
              <a:rPr lang="ru-RU" dirty="0" err="1" smtClean="0"/>
              <a:t>стратегій</a:t>
            </a:r>
            <a:r>
              <a:rPr lang="ru-RU" dirty="0" smtClean="0"/>
              <a:t> для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довгострокових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з </a:t>
            </a:r>
            <a:r>
              <a:rPr lang="ru-RU" dirty="0" err="1" smtClean="0"/>
              <a:t>клієнтами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глобальної</a:t>
            </a:r>
            <a:r>
              <a:rPr lang="ru-RU" dirty="0" smtClean="0"/>
              <a:t> </a:t>
            </a:r>
            <a:r>
              <a:rPr lang="ru-RU" dirty="0" err="1" smtClean="0"/>
              <a:t>платформи</a:t>
            </a:r>
            <a:r>
              <a:rPr lang="ru-RU" dirty="0" smtClean="0"/>
              <a:t> для </a:t>
            </a:r>
            <a:r>
              <a:rPr lang="ru-RU" dirty="0" err="1" smtClean="0"/>
              <a:t>малих</a:t>
            </a:r>
            <a:r>
              <a:rPr lang="ru-RU" dirty="0" smtClean="0"/>
              <a:t> та </a:t>
            </a:r>
            <a:r>
              <a:rPr lang="ru-RU" dirty="0" err="1" smtClean="0"/>
              <a:t>середніх</a:t>
            </a:r>
            <a:r>
              <a:rPr lang="ru-RU" dirty="0" smtClean="0"/>
              <a:t> </a:t>
            </a:r>
            <a:r>
              <a:rPr lang="ru-RU" dirty="0" err="1" smtClean="0"/>
              <a:t>галузей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йти</a:t>
            </a:r>
            <a:r>
              <a:rPr lang="ru-RU" dirty="0" smtClean="0"/>
              <a:t> в ногу з </a:t>
            </a:r>
            <a:r>
              <a:rPr lang="ru-RU" dirty="0" err="1" smtClean="0"/>
              <a:t>розвиненими</a:t>
            </a:r>
            <a:r>
              <a:rPr lang="ru-RU" dirty="0" smtClean="0"/>
              <a:t> </a:t>
            </a:r>
            <a:r>
              <a:rPr lang="ru-RU" dirty="0" err="1" smtClean="0"/>
              <a:t>країнами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прозорості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роботи</a:t>
            </a:r>
            <a:r>
              <a:rPr lang="ru-RU" dirty="0" smtClean="0"/>
              <a:t> з </a:t>
            </a:r>
            <a:r>
              <a:rPr lang="ru-RU" dirty="0" err="1" smtClean="0"/>
              <a:t>потенційними</a:t>
            </a:r>
            <a:r>
              <a:rPr lang="ru-RU" dirty="0" smtClean="0"/>
              <a:t> </a:t>
            </a:r>
            <a:r>
              <a:rPr lang="ru-RU" dirty="0" err="1" smtClean="0"/>
              <a:t>клієнтами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відкритого</a:t>
            </a:r>
            <a:r>
              <a:rPr lang="ru-RU" dirty="0" smtClean="0"/>
              <a:t> форуму, де люди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глядачі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висловити</a:t>
            </a:r>
            <a:r>
              <a:rPr lang="ru-RU" dirty="0" smtClean="0"/>
              <a:t> свою думку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кращого</a:t>
            </a:r>
            <a:r>
              <a:rPr lang="ru-RU" dirty="0" smtClean="0"/>
              <a:t>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продукту;</a:t>
            </a:r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мінливих</a:t>
            </a:r>
            <a:r>
              <a:rPr lang="ru-RU" dirty="0" smtClean="0"/>
              <a:t> потреб та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err="1" smtClean="0"/>
              <a:t>клієнтів</a:t>
            </a:r>
            <a:r>
              <a:rPr lang="ru-RU" dirty="0" smtClean="0"/>
              <a:t> для </a:t>
            </a:r>
            <a:r>
              <a:rPr lang="ru-RU" dirty="0" err="1" smtClean="0"/>
              <a:t>ефективних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947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цифровим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маркетингом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 err="1" smtClean="0"/>
              <a:t>сформувати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та </a:t>
            </a:r>
            <a:r>
              <a:rPr lang="ru-RU" dirty="0" err="1" smtClean="0"/>
              <a:t>визначити</a:t>
            </a:r>
            <a:r>
              <a:rPr lang="ru-RU" dirty="0" smtClean="0"/>
              <a:t> шляхи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;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бути, </a:t>
            </a:r>
            <a:r>
              <a:rPr lang="ru-RU" dirty="0" err="1" smtClean="0"/>
              <a:t>наприклад</a:t>
            </a:r>
            <a:r>
              <a:rPr lang="ru-RU" dirty="0" smtClean="0"/>
              <a:t>, такими: </a:t>
            </a:r>
            <a:r>
              <a:rPr lang="ru-RU" dirty="0" err="1" smtClean="0"/>
              <a:t>повернути</a:t>
            </a:r>
            <a:r>
              <a:rPr lang="ru-RU" dirty="0" smtClean="0"/>
              <a:t> </a:t>
            </a:r>
            <a:r>
              <a:rPr lang="ru-RU" dirty="0" err="1" smtClean="0"/>
              <a:t>вкладення</a:t>
            </a:r>
            <a:r>
              <a:rPr lang="ru-RU" dirty="0" smtClean="0"/>
              <a:t>; </a:t>
            </a:r>
            <a:r>
              <a:rPr lang="ru-RU" dirty="0" err="1" smtClean="0"/>
              <a:t>одержати</a:t>
            </a:r>
            <a:r>
              <a:rPr lang="ru-RU" dirty="0" smtClean="0"/>
              <a:t> </a:t>
            </a:r>
            <a:r>
              <a:rPr lang="ru-RU" dirty="0" err="1" smtClean="0"/>
              <a:t>прибуток</a:t>
            </a:r>
            <a:r>
              <a:rPr lang="ru-RU" dirty="0" smtClean="0"/>
              <a:t>; </a:t>
            </a:r>
            <a:r>
              <a:rPr lang="ru-RU" dirty="0" err="1" smtClean="0"/>
              <a:t>вийти</a:t>
            </a:r>
            <a:r>
              <a:rPr lang="ru-RU" dirty="0" smtClean="0"/>
              <a:t> на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; </a:t>
            </a:r>
            <a:r>
              <a:rPr lang="ru-RU" dirty="0" err="1" smtClean="0"/>
              <a:t>впровадити</a:t>
            </a:r>
            <a:r>
              <a:rPr lang="ru-RU" dirty="0" smtClean="0"/>
              <a:t> </a:t>
            </a:r>
            <a:r>
              <a:rPr lang="ru-RU" dirty="0" err="1" smtClean="0"/>
              <a:t>нову</a:t>
            </a:r>
            <a:r>
              <a:rPr lang="ru-RU" dirty="0" smtClean="0"/>
              <a:t> </a:t>
            </a:r>
            <a:r>
              <a:rPr lang="ru-RU" dirty="0" err="1" smtClean="0"/>
              <a:t>продукцію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 err="1" smtClean="0"/>
              <a:t>проаналізувати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, попит, </a:t>
            </a:r>
            <a:r>
              <a:rPr lang="ru-RU" dirty="0" err="1" smtClean="0"/>
              <a:t>конкурентів</a:t>
            </a:r>
            <a:r>
              <a:rPr lang="ru-RU" dirty="0" smtClean="0"/>
              <a:t>, </a:t>
            </a:r>
            <a:r>
              <a:rPr lang="ru-RU" dirty="0" err="1" smtClean="0"/>
              <a:t>цільову</a:t>
            </a:r>
            <a:r>
              <a:rPr lang="ru-RU" dirty="0" smtClean="0"/>
              <a:t> </a:t>
            </a:r>
            <a:r>
              <a:rPr lang="ru-RU" dirty="0" err="1" smtClean="0"/>
              <a:t>аудиторію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 err="1" smtClean="0"/>
              <a:t>забезпечити</a:t>
            </a:r>
            <a:r>
              <a:rPr lang="ru-RU" dirty="0" smtClean="0"/>
              <a:t> доступ до </a:t>
            </a:r>
            <a:r>
              <a:rPr lang="ru-RU" dirty="0" err="1" smtClean="0"/>
              <a:t>ресурсів</a:t>
            </a:r>
            <a:r>
              <a:rPr lang="ru-RU" dirty="0" smtClean="0"/>
              <a:t>, </a:t>
            </a:r>
            <a:r>
              <a:rPr lang="ru-RU" dirty="0" err="1" smtClean="0"/>
              <a:t>необхідних</a:t>
            </a:r>
            <a:r>
              <a:rPr lang="ru-RU" dirty="0" smtClean="0"/>
              <a:t> для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 маркетингу;</a:t>
            </a:r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 err="1" smtClean="0"/>
              <a:t>сформувати</a:t>
            </a:r>
            <a:r>
              <a:rPr lang="ru-RU" dirty="0" smtClean="0"/>
              <a:t> </a:t>
            </a:r>
            <a:r>
              <a:rPr lang="ru-RU" dirty="0" err="1" smtClean="0"/>
              <a:t>організаційну</a:t>
            </a:r>
            <a:r>
              <a:rPr lang="ru-RU" dirty="0" smtClean="0"/>
              <a:t> </a:t>
            </a:r>
            <a:r>
              <a:rPr lang="ru-RU" dirty="0" err="1" smtClean="0"/>
              <a:t>маркетингову</a:t>
            </a:r>
            <a:r>
              <a:rPr lang="ru-RU" dirty="0" smtClean="0"/>
              <a:t> структуру, </a:t>
            </a:r>
            <a:r>
              <a:rPr lang="ru-RU" dirty="0" err="1" smtClean="0"/>
              <a:t>розподілити</a:t>
            </a:r>
            <a:r>
              <a:rPr lang="ru-RU" dirty="0" smtClean="0"/>
              <a:t> </a:t>
            </a:r>
            <a:r>
              <a:rPr lang="ru-RU" dirty="0" err="1" smtClean="0"/>
              <a:t>обов’язки</a:t>
            </a:r>
            <a:r>
              <a:rPr lang="ru-RU" dirty="0" smtClean="0"/>
              <a:t>, </a:t>
            </a:r>
            <a:r>
              <a:rPr lang="ru-RU" dirty="0" err="1" smtClean="0"/>
              <a:t>делегувати</a:t>
            </a:r>
            <a:r>
              <a:rPr lang="ru-RU" dirty="0" smtClean="0"/>
              <a:t> </a:t>
            </a:r>
            <a:r>
              <a:rPr lang="ru-RU" dirty="0" err="1" smtClean="0"/>
              <a:t>повноваження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 err="1" smtClean="0"/>
              <a:t>визначити</a:t>
            </a:r>
            <a:r>
              <a:rPr lang="ru-RU" dirty="0" smtClean="0"/>
              <a:t>, як </a:t>
            </a:r>
            <a:r>
              <a:rPr lang="ru-RU" dirty="0" err="1" smtClean="0"/>
              <a:t>мотивувати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для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продуктивності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7940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напрями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цифровим</a:t>
            </a:r>
            <a:r>
              <a:rPr lang="ru-RU" dirty="0" smtClean="0"/>
              <a:t> маркетингом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ru-RU" sz="3800" dirty="0" err="1" smtClean="0">
                <a:solidFill>
                  <a:srgbClr val="FF0000"/>
                </a:solidFill>
              </a:rPr>
              <a:t>розробка</a:t>
            </a:r>
            <a:r>
              <a:rPr lang="ru-RU" sz="3800" dirty="0" smtClean="0">
                <a:solidFill>
                  <a:srgbClr val="FF0000"/>
                </a:solidFill>
              </a:rPr>
              <a:t> та </a:t>
            </a:r>
            <a:r>
              <a:rPr lang="ru-RU" sz="3800" dirty="0" err="1" smtClean="0">
                <a:solidFill>
                  <a:srgbClr val="FF0000"/>
                </a:solidFill>
              </a:rPr>
              <a:t>управління</a:t>
            </a:r>
            <a:r>
              <a:rPr lang="ru-RU" sz="3800" dirty="0" smtClean="0">
                <a:solidFill>
                  <a:srgbClr val="FF0000"/>
                </a:solidFill>
              </a:rPr>
              <a:t> </a:t>
            </a:r>
            <a:r>
              <a:rPr lang="ru-RU" sz="3800" dirty="0" err="1" smtClean="0">
                <a:solidFill>
                  <a:srgbClr val="FF0000"/>
                </a:solidFill>
              </a:rPr>
              <a:t>цифровими</a:t>
            </a:r>
            <a:r>
              <a:rPr lang="ru-RU" sz="3800" dirty="0" smtClean="0">
                <a:solidFill>
                  <a:srgbClr val="FF0000"/>
                </a:solidFill>
              </a:rPr>
              <a:t> </a:t>
            </a:r>
            <a:r>
              <a:rPr lang="ru-RU" sz="3800" dirty="0" err="1" smtClean="0">
                <a:solidFill>
                  <a:srgbClr val="FF0000"/>
                </a:solidFill>
              </a:rPr>
              <a:t>маркетинговими</a:t>
            </a:r>
            <a:r>
              <a:rPr lang="ru-RU" sz="3800" dirty="0" smtClean="0">
                <a:solidFill>
                  <a:srgbClr val="FF0000"/>
                </a:solidFill>
              </a:rPr>
              <a:t> </a:t>
            </a:r>
            <a:r>
              <a:rPr lang="ru-RU" sz="3800" dirty="0" err="1" smtClean="0">
                <a:solidFill>
                  <a:srgbClr val="FF0000"/>
                </a:solidFill>
              </a:rPr>
              <a:t>кампаніями</a:t>
            </a:r>
            <a:r>
              <a:rPr lang="ru-RU" sz="3800" dirty="0" smtClean="0">
                <a:solidFill>
                  <a:srgbClr val="FF0000"/>
                </a:solidFill>
              </a:rPr>
              <a:t>; </a:t>
            </a:r>
            <a:r>
              <a:rPr lang="ru-RU" sz="3800" dirty="0" err="1" smtClean="0">
                <a:solidFill>
                  <a:srgbClr val="FF0000"/>
                </a:solidFill>
              </a:rPr>
              <a:t>оптимізація</a:t>
            </a:r>
            <a:r>
              <a:rPr lang="ru-RU" sz="3800" dirty="0" smtClean="0">
                <a:solidFill>
                  <a:srgbClr val="FF0000"/>
                </a:solidFill>
              </a:rPr>
              <a:t> </a:t>
            </a:r>
            <a:r>
              <a:rPr lang="ru-RU" sz="3800" dirty="0" err="1" smtClean="0">
                <a:solidFill>
                  <a:srgbClr val="FF0000"/>
                </a:solidFill>
              </a:rPr>
              <a:t>вмісту</a:t>
            </a:r>
            <a:r>
              <a:rPr lang="ru-RU" sz="3800" dirty="0" smtClean="0">
                <a:solidFill>
                  <a:srgbClr val="FF0000"/>
                </a:solidFill>
              </a:rPr>
              <a:t> веб-сайту та </a:t>
            </a:r>
            <a:r>
              <a:rPr lang="ru-RU" sz="3800" dirty="0" err="1" smtClean="0">
                <a:solidFill>
                  <a:srgbClr val="FF0000"/>
                </a:solidFill>
              </a:rPr>
              <a:t>каналів</a:t>
            </a:r>
            <a:r>
              <a:rPr lang="ru-RU" sz="3800" dirty="0" smtClean="0">
                <a:solidFill>
                  <a:srgbClr val="FF0000"/>
                </a:solidFill>
              </a:rPr>
              <a:t> </a:t>
            </a:r>
            <a:r>
              <a:rPr lang="ru-RU" sz="3800" dirty="0" err="1" smtClean="0">
                <a:solidFill>
                  <a:srgbClr val="FF0000"/>
                </a:solidFill>
              </a:rPr>
              <a:t>соціальних</a:t>
            </a:r>
            <a:r>
              <a:rPr lang="ru-RU" sz="3800" dirty="0" smtClean="0">
                <a:solidFill>
                  <a:srgbClr val="FF0000"/>
                </a:solidFill>
              </a:rPr>
              <a:t> мереж, таких як </a:t>
            </a:r>
            <a:r>
              <a:rPr lang="en-US" sz="3800" dirty="0" smtClean="0">
                <a:solidFill>
                  <a:srgbClr val="FF0000"/>
                </a:solidFill>
              </a:rPr>
              <a:t>Facebook, Twitter,</a:t>
            </a:r>
            <a:r>
              <a:rPr lang="uk-UA" sz="3800" dirty="0" smtClean="0">
                <a:solidFill>
                  <a:srgbClr val="FF0000"/>
                </a:solidFill>
              </a:rPr>
              <a:t> </a:t>
            </a:r>
            <a:r>
              <a:rPr lang="en-US" sz="3800" dirty="0" smtClean="0">
                <a:solidFill>
                  <a:srgbClr val="FF0000"/>
                </a:solidFill>
              </a:rPr>
              <a:t>Instagram, YouTube </a:t>
            </a:r>
            <a:r>
              <a:rPr lang="ru-RU" sz="3800" dirty="0" smtClean="0">
                <a:solidFill>
                  <a:srgbClr val="FF0000"/>
                </a:solidFill>
              </a:rPr>
              <a:t>та </a:t>
            </a:r>
            <a:r>
              <a:rPr lang="ru-RU" sz="3800" dirty="0" err="1" smtClean="0">
                <a:solidFill>
                  <a:srgbClr val="FF0000"/>
                </a:solidFill>
              </a:rPr>
              <a:t>інші</a:t>
            </a:r>
            <a:r>
              <a:rPr lang="ru-RU" sz="3800" dirty="0" smtClean="0">
                <a:solidFill>
                  <a:srgbClr val="FF0000"/>
                </a:solidFill>
              </a:rPr>
              <a:t>; </a:t>
            </a:r>
          </a:p>
          <a:p>
            <a:pPr algn="just"/>
            <a:r>
              <a:rPr lang="ru-RU" sz="3800" dirty="0" err="1" smtClean="0">
                <a:solidFill>
                  <a:srgbClr val="FF0000"/>
                </a:solidFill>
              </a:rPr>
              <a:t>відстеження</a:t>
            </a:r>
            <a:r>
              <a:rPr lang="ru-RU" sz="3800" dirty="0" smtClean="0">
                <a:solidFill>
                  <a:srgbClr val="FF0000"/>
                </a:solidFill>
              </a:rPr>
              <a:t> потоку </a:t>
            </a:r>
            <a:r>
              <a:rPr lang="ru-RU" sz="3800" dirty="0" err="1" smtClean="0">
                <a:solidFill>
                  <a:srgbClr val="FF0000"/>
                </a:solidFill>
              </a:rPr>
              <a:t>трафіку</a:t>
            </a:r>
            <a:r>
              <a:rPr lang="ru-RU" sz="3800" dirty="0" smtClean="0">
                <a:solidFill>
                  <a:srgbClr val="FF0000"/>
                </a:solidFill>
              </a:rPr>
              <a:t> на веб-</a:t>
            </a:r>
            <a:r>
              <a:rPr lang="ru-RU" sz="3800" dirty="0" err="1" smtClean="0">
                <a:solidFill>
                  <a:srgbClr val="FF0000"/>
                </a:solidFill>
              </a:rPr>
              <a:t>сайті</a:t>
            </a:r>
            <a:r>
              <a:rPr lang="ru-RU" sz="3800" dirty="0" smtClean="0">
                <a:solidFill>
                  <a:srgbClr val="FF0000"/>
                </a:solidFill>
              </a:rPr>
              <a:t>; </a:t>
            </a:r>
          </a:p>
          <a:p>
            <a:pPr algn="just"/>
            <a:r>
              <a:rPr lang="ru-RU" sz="3800" dirty="0" smtClean="0">
                <a:solidFill>
                  <a:srgbClr val="FF0000"/>
                </a:solidFill>
              </a:rPr>
              <a:t>Робота над </a:t>
            </a:r>
            <a:r>
              <a:rPr lang="en-US" sz="3800" dirty="0" smtClean="0">
                <a:solidFill>
                  <a:srgbClr val="FF0000"/>
                </a:solidFill>
              </a:rPr>
              <a:t>SEO </a:t>
            </a:r>
            <a:r>
              <a:rPr lang="ru-RU" sz="3800" dirty="0" err="1" smtClean="0">
                <a:solidFill>
                  <a:srgbClr val="FF0000"/>
                </a:solidFill>
              </a:rPr>
              <a:t>сторінок</a:t>
            </a:r>
            <a:r>
              <a:rPr lang="ru-RU" sz="3800" dirty="0" smtClean="0">
                <a:solidFill>
                  <a:srgbClr val="FF0000"/>
                </a:solidFill>
              </a:rPr>
              <a:t> веб-сайту; </a:t>
            </a:r>
            <a:r>
              <a:rPr lang="ru-RU" sz="3800" dirty="0" err="1" smtClean="0">
                <a:solidFill>
                  <a:srgbClr val="FF0000"/>
                </a:solidFill>
              </a:rPr>
              <a:t>редагування</a:t>
            </a:r>
            <a:r>
              <a:rPr lang="ru-RU" sz="3800" dirty="0" smtClean="0">
                <a:solidFill>
                  <a:srgbClr val="FF0000"/>
                </a:solidFill>
              </a:rPr>
              <a:t> та </a:t>
            </a:r>
            <a:r>
              <a:rPr lang="ru-RU" sz="3800" dirty="0" err="1" smtClean="0">
                <a:solidFill>
                  <a:srgbClr val="FF0000"/>
                </a:solidFill>
              </a:rPr>
              <a:t>розміщення</a:t>
            </a:r>
            <a:r>
              <a:rPr lang="ru-RU" sz="3800" dirty="0" smtClean="0">
                <a:solidFill>
                  <a:srgbClr val="FF0000"/>
                </a:solidFill>
              </a:rPr>
              <a:t> </a:t>
            </a:r>
            <a:r>
              <a:rPr lang="ru-RU" sz="3800" dirty="0" err="1" smtClean="0">
                <a:solidFill>
                  <a:srgbClr val="FF0000"/>
                </a:solidFill>
              </a:rPr>
              <a:t>вмісту</a:t>
            </a:r>
            <a:r>
              <a:rPr lang="ru-RU" sz="3800" dirty="0" smtClean="0">
                <a:solidFill>
                  <a:srgbClr val="FF0000"/>
                </a:solidFill>
              </a:rPr>
              <a:t>, </a:t>
            </a:r>
            <a:r>
              <a:rPr lang="ru-RU" sz="3800" dirty="0" err="1" smtClean="0">
                <a:solidFill>
                  <a:srgbClr val="FF0000"/>
                </a:solidFill>
              </a:rPr>
              <a:t>відео</a:t>
            </a:r>
            <a:r>
              <a:rPr lang="ru-RU" sz="3800" dirty="0" smtClean="0">
                <a:solidFill>
                  <a:srgbClr val="FF0000"/>
                </a:solidFill>
              </a:rPr>
              <a:t>, </a:t>
            </a:r>
            <a:r>
              <a:rPr lang="ru-RU" sz="3800" dirty="0" err="1" smtClean="0">
                <a:solidFill>
                  <a:srgbClr val="FF0000"/>
                </a:solidFill>
              </a:rPr>
              <a:t>подкастів</a:t>
            </a:r>
            <a:r>
              <a:rPr lang="ru-RU" sz="3800" dirty="0" smtClean="0">
                <a:solidFill>
                  <a:srgbClr val="FF0000"/>
                </a:solidFill>
              </a:rPr>
              <a:t> та </a:t>
            </a:r>
            <a:r>
              <a:rPr lang="ru-RU" sz="3800" dirty="0" err="1" smtClean="0">
                <a:solidFill>
                  <a:srgbClr val="FF0000"/>
                </a:solidFill>
              </a:rPr>
              <a:t>аудіовмісту</a:t>
            </a:r>
            <a:r>
              <a:rPr lang="ru-RU" sz="3800" dirty="0" smtClean="0">
                <a:solidFill>
                  <a:srgbClr val="FF0000"/>
                </a:solidFill>
              </a:rPr>
              <a:t> на веб-сайтах; </a:t>
            </a:r>
            <a:r>
              <a:rPr lang="ru-RU" sz="3800" dirty="0" err="1" smtClean="0">
                <a:solidFill>
                  <a:srgbClr val="FF0000"/>
                </a:solidFill>
              </a:rPr>
              <a:t>просування</a:t>
            </a:r>
            <a:r>
              <a:rPr lang="ru-RU" sz="3800" dirty="0" smtClean="0">
                <a:solidFill>
                  <a:srgbClr val="FF0000"/>
                </a:solidFill>
              </a:rPr>
              <a:t> </a:t>
            </a:r>
            <a:r>
              <a:rPr lang="ru-RU" sz="3800" dirty="0" err="1" smtClean="0">
                <a:solidFill>
                  <a:srgbClr val="FF0000"/>
                </a:solidFill>
              </a:rPr>
              <a:t>товарів</a:t>
            </a:r>
            <a:r>
              <a:rPr lang="ru-RU" sz="3800" dirty="0" smtClean="0">
                <a:solidFill>
                  <a:srgbClr val="FF0000"/>
                </a:solidFill>
              </a:rPr>
              <a:t> та </a:t>
            </a:r>
            <a:r>
              <a:rPr lang="ru-RU" sz="3800" dirty="0" err="1" smtClean="0">
                <a:solidFill>
                  <a:srgbClr val="FF0000"/>
                </a:solidFill>
              </a:rPr>
              <a:t>послуг</a:t>
            </a:r>
            <a:r>
              <a:rPr lang="ru-RU" sz="3800" dirty="0" smtClean="0">
                <a:solidFill>
                  <a:srgbClr val="FF0000"/>
                </a:solidFill>
              </a:rPr>
              <a:t> </a:t>
            </a:r>
            <a:r>
              <a:rPr lang="ru-RU" sz="3800" dirty="0" err="1" smtClean="0">
                <a:solidFill>
                  <a:srgbClr val="FF0000"/>
                </a:solidFill>
              </a:rPr>
              <a:t>компанії</a:t>
            </a:r>
            <a:r>
              <a:rPr lang="ru-RU" sz="3800" dirty="0" smtClean="0">
                <a:solidFill>
                  <a:srgbClr val="FF0000"/>
                </a:solidFill>
              </a:rPr>
              <a:t> в цифровому </a:t>
            </a:r>
            <a:r>
              <a:rPr lang="ru-RU" sz="3800" dirty="0" err="1" smtClean="0">
                <a:solidFill>
                  <a:srgbClr val="FF0000"/>
                </a:solidFill>
              </a:rPr>
              <a:t>просторі</a:t>
            </a:r>
            <a:r>
              <a:rPr lang="ru-RU" sz="38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ru-RU" dirty="0" smtClean="0">
              <a:solidFill>
                <a:srgbClr val="FF0000"/>
              </a:solidFill>
            </a:endParaRPr>
          </a:p>
          <a:p>
            <a:pPr algn="just"/>
            <a:endParaRPr lang="ru-RU" dirty="0"/>
          </a:p>
          <a:p>
            <a:pPr algn="just"/>
            <a:r>
              <a:rPr lang="ru-RU" b="1" dirty="0" err="1" smtClean="0"/>
              <a:t>Під</a:t>
            </a:r>
            <a:r>
              <a:rPr lang="ru-RU" b="1" dirty="0" smtClean="0"/>
              <a:t> час </a:t>
            </a:r>
            <a:r>
              <a:rPr lang="ru-RU" b="1" dirty="0" err="1" smtClean="0"/>
              <a:t>управління</a:t>
            </a:r>
            <a:r>
              <a:rPr lang="ru-RU" b="1" dirty="0" smtClean="0"/>
              <a:t> </a:t>
            </a:r>
            <a:r>
              <a:rPr lang="ru-RU" b="1" dirty="0" err="1" smtClean="0"/>
              <a:t>цифровим</a:t>
            </a:r>
            <a:r>
              <a:rPr lang="ru-RU" b="1" dirty="0" smtClean="0"/>
              <a:t> маркетингом </a:t>
            </a:r>
            <a:r>
              <a:rPr lang="ru-RU" b="1" dirty="0" err="1" smtClean="0"/>
              <a:t>слід</a:t>
            </a:r>
            <a:r>
              <a:rPr lang="ru-RU" b="1" dirty="0" smtClean="0"/>
              <a:t> </a:t>
            </a:r>
            <a:r>
              <a:rPr lang="ru-RU" b="1" dirty="0" err="1" smtClean="0"/>
              <a:t>використовувати</a:t>
            </a:r>
            <a:r>
              <a:rPr lang="ru-RU" b="1" dirty="0" smtClean="0"/>
              <a:t> </a:t>
            </a:r>
            <a:r>
              <a:rPr lang="ru-RU" b="1" dirty="0" err="1" smtClean="0"/>
              <a:t>інструменти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поділяються</a:t>
            </a:r>
            <a:r>
              <a:rPr lang="ru-RU" b="1" dirty="0" smtClean="0"/>
              <a:t> на </a:t>
            </a:r>
            <a:r>
              <a:rPr lang="ru-RU" b="1" dirty="0" err="1" smtClean="0"/>
              <a:t>цифрові</a:t>
            </a:r>
            <a:r>
              <a:rPr lang="ru-RU" b="1" dirty="0" smtClean="0"/>
              <a:t> та </a:t>
            </a:r>
            <a:r>
              <a:rPr lang="ru-RU" b="1" dirty="0" err="1" smtClean="0"/>
              <a:t>традиційні</a:t>
            </a:r>
            <a:r>
              <a:rPr lang="ru-RU" b="1" dirty="0" smtClean="0"/>
              <a:t>. </a:t>
            </a:r>
          </a:p>
          <a:p>
            <a:pPr algn="just"/>
            <a:r>
              <a:rPr lang="ru-RU" dirty="0" smtClean="0"/>
              <a:t>До </a:t>
            </a:r>
            <a:r>
              <a:rPr lang="ru-RU" dirty="0" err="1" smtClean="0"/>
              <a:t>цифрових</a:t>
            </a:r>
            <a:r>
              <a:rPr lang="ru-RU" dirty="0" smtClean="0"/>
              <a:t> </a:t>
            </a:r>
            <a:r>
              <a:rPr lang="ru-RU" dirty="0" err="1" smtClean="0"/>
              <a:t>відносяться</a:t>
            </a:r>
            <a:r>
              <a:rPr lang="ru-RU" dirty="0" smtClean="0"/>
              <a:t>: контент-маркетинг (20%); </a:t>
            </a:r>
            <a:r>
              <a:rPr lang="en-US" dirty="0" smtClean="0"/>
              <a:t>Big Data, </a:t>
            </a:r>
            <a:r>
              <a:rPr lang="ru-RU" dirty="0" err="1" smtClean="0"/>
              <a:t>включаючи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ринку, </a:t>
            </a:r>
            <a:r>
              <a:rPr lang="ru-RU" dirty="0" err="1" smtClean="0"/>
              <a:t>клієнтів</a:t>
            </a:r>
            <a:r>
              <a:rPr lang="ru-RU" dirty="0" smtClean="0"/>
              <a:t> і </a:t>
            </a:r>
            <a:r>
              <a:rPr lang="ru-RU" dirty="0" err="1" smtClean="0"/>
              <a:t>прогнозну</a:t>
            </a:r>
            <a:r>
              <a:rPr lang="ru-RU" dirty="0" smtClean="0"/>
              <a:t> </a:t>
            </a:r>
            <a:r>
              <a:rPr lang="ru-RU" dirty="0" err="1" smtClean="0"/>
              <a:t>аналітику</a:t>
            </a:r>
            <a:r>
              <a:rPr lang="ru-RU" dirty="0" smtClean="0"/>
              <a:t> (14%); </a:t>
            </a:r>
            <a:r>
              <a:rPr lang="ru-RU" dirty="0" err="1" smtClean="0"/>
              <a:t>штучний</a:t>
            </a:r>
            <a:r>
              <a:rPr lang="ru-RU" dirty="0" smtClean="0"/>
              <a:t> </a:t>
            </a:r>
            <a:r>
              <a:rPr lang="ru-RU" dirty="0" err="1" smtClean="0"/>
              <a:t>інтелект</a:t>
            </a:r>
            <a:r>
              <a:rPr lang="ru-RU" dirty="0" smtClean="0"/>
              <a:t> і </a:t>
            </a:r>
            <a:r>
              <a:rPr lang="ru-RU" dirty="0" err="1" smtClean="0"/>
              <a:t>машинне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(</a:t>
            </a:r>
            <a:r>
              <a:rPr lang="ru-RU" dirty="0" err="1" smtClean="0"/>
              <a:t>близько</a:t>
            </a:r>
            <a:r>
              <a:rPr lang="ru-RU" dirty="0" smtClean="0"/>
              <a:t> 14%); маркетинг в </a:t>
            </a:r>
            <a:r>
              <a:rPr lang="ru-RU" dirty="0" err="1" smtClean="0"/>
              <a:t>соціальних</a:t>
            </a:r>
            <a:r>
              <a:rPr lang="ru-RU" dirty="0" smtClean="0"/>
              <a:t> мережах (</a:t>
            </a:r>
            <a:r>
              <a:rPr lang="en-US" dirty="0" smtClean="0"/>
              <a:t>SMM) (10%); </a:t>
            </a:r>
            <a:r>
              <a:rPr lang="ru-RU" dirty="0" err="1" smtClean="0"/>
              <a:t>мобільний</a:t>
            </a:r>
            <a:r>
              <a:rPr lang="ru-RU" dirty="0" smtClean="0"/>
              <a:t> маркетинг, </a:t>
            </a:r>
            <a:r>
              <a:rPr lang="ru-RU" dirty="0" err="1" smtClean="0"/>
              <a:t>включаючи</a:t>
            </a:r>
            <a:r>
              <a:rPr lang="ru-RU" dirty="0" smtClean="0"/>
              <a:t> </a:t>
            </a:r>
            <a:r>
              <a:rPr lang="ru-RU" dirty="0" err="1" smtClean="0"/>
              <a:t>мобільну</a:t>
            </a:r>
            <a:r>
              <a:rPr lang="ru-RU" dirty="0" smtClean="0"/>
              <a:t> рекламу, </a:t>
            </a:r>
            <a:r>
              <a:rPr lang="ru-RU" dirty="0" err="1" smtClean="0"/>
              <a:t>розробку</a:t>
            </a:r>
            <a:r>
              <a:rPr lang="ru-RU" dirty="0" smtClean="0"/>
              <a:t> сайту і </a:t>
            </a:r>
            <a:r>
              <a:rPr lang="ru-RU" dirty="0" err="1" smtClean="0"/>
              <a:t>додатків</a:t>
            </a:r>
            <a:r>
              <a:rPr lang="ru-RU" dirty="0" smtClean="0"/>
              <a:t> (9%); </a:t>
            </a:r>
            <a:r>
              <a:rPr lang="ru-RU" dirty="0" err="1" smtClean="0"/>
              <a:t>маркетингова</a:t>
            </a:r>
            <a:r>
              <a:rPr lang="ru-RU" dirty="0" smtClean="0"/>
              <a:t> </a:t>
            </a:r>
            <a:r>
              <a:rPr lang="ru-RU" dirty="0" err="1" smtClean="0"/>
              <a:t>автоматизація</a:t>
            </a:r>
            <a:r>
              <a:rPr lang="ru-RU" dirty="0" smtClean="0"/>
              <a:t>, </a:t>
            </a:r>
            <a:r>
              <a:rPr lang="ru-RU" dirty="0" err="1" smtClean="0"/>
              <a:t>включаючи</a:t>
            </a:r>
            <a:r>
              <a:rPr lang="ru-RU" dirty="0" smtClean="0"/>
              <a:t> </a:t>
            </a:r>
            <a:r>
              <a:rPr lang="en-US" dirty="0" smtClean="0"/>
              <a:t>CRM, </a:t>
            </a:r>
            <a:r>
              <a:rPr lang="ru-RU" dirty="0" err="1" smtClean="0"/>
              <a:t>поведінковий</a:t>
            </a:r>
            <a:r>
              <a:rPr lang="ru-RU" dirty="0" smtClean="0"/>
              <a:t> </a:t>
            </a:r>
            <a:r>
              <a:rPr lang="en-US" dirty="0" smtClean="0"/>
              <a:t>email-</a:t>
            </a:r>
            <a:r>
              <a:rPr lang="ru-RU" dirty="0" smtClean="0"/>
              <a:t>маркетинг і </a:t>
            </a:r>
            <a:r>
              <a:rPr lang="en-US" dirty="0" smtClean="0"/>
              <a:t>web-</a:t>
            </a:r>
            <a:r>
              <a:rPr lang="ru-RU" dirty="0" err="1" smtClean="0"/>
              <a:t>персоналізацію</a:t>
            </a:r>
            <a:r>
              <a:rPr lang="ru-RU" dirty="0" smtClean="0"/>
              <a:t> (9%); </a:t>
            </a:r>
            <a:r>
              <a:rPr lang="ru-RU" dirty="0" err="1" smtClean="0"/>
              <a:t>оптимізація</a:t>
            </a:r>
            <a:r>
              <a:rPr lang="ru-RU" dirty="0" smtClean="0"/>
              <a:t> </a:t>
            </a:r>
            <a:r>
              <a:rPr lang="ru-RU" dirty="0" err="1" smtClean="0"/>
              <a:t>коефіцієнта</a:t>
            </a:r>
            <a:r>
              <a:rPr lang="ru-RU" dirty="0" smtClean="0"/>
              <a:t> </a:t>
            </a:r>
            <a:r>
              <a:rPr lang="ru-RU" dirty="0" err="1" smtClean="0"/>
              <a:t>конверсії</a:t>
            </a:r>
            <a:r>
              <a:rPr lang="ru-RU" dirty="0" smtClean="0"/>
              <a:t>/</a:t>
            </a:r>
            <a:r>
              <a:rPr lang="ru-RU" dirty="0" err="1" smtClean="0"/>
              <a:t>поліпшення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сайту (5%); </a:t>
            </a:r>
            <a:r>
              <a:rPr lang="ru-RU" dirty="0" err="1" smtClean="0"/>
              <a:t>пошукова</a:t>
            </a:r>
            <a:r>
              <a:rPr lang="ru-RU" dirty="0" smtClean="0"/>
              <a:t> </a:t>
            </a:r>
            <a:r>
              <a:rPr lang="ru-RU" dirty="0" err="1" smtClean="0"/>
              <a:t>оптимізація</a:t>
            </a:r>
            <a:r>
              <a:rPr lang="ru-RU" dirty="0" smtClean="0"/>
              <a:t> (</a:t>
            </a:r>
            <a:r>
              <a:rPr lang="en-US" dirty="0" smtClean="0"/>
              <a:t>SEO) </a:t>
            </a:r>
            <a:r>
              <a:rPr lang="ru-RU" dirty="0" smtClean="0"/>
              <a:t>та </a:t>
            </a:r>
            <a:r>
              <a:rPr lang="ru-RU" dirty="0" err="1" smtClean="0"/>
              <a:t>інші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0817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Переваги</a:t>
            </a:r>
            <a:r>
              <a:rPr lang="ru-RU" dirty="0"/>
              <a:t> цифрового маркетингу </a:t>
            </a:r>
            <a:r>
              <a:rPr lang="ru-RU" dirty="0" err="1"/>
              <a:t>полягають</a:t>
            </a:r>
            <a:r>
              <a:rPr lang="ru-RU" dirty="0"/>
              <a:t> у такому: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Цифровий</a:t>
            </a:r>
            <a:r>
              <a:rPr lang="ru-RU" dirty="0"/>
              <a:t> маркетинг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охопити</a:t>
            </a:r>
            <a:r>
              <a:rPr lang="ru-RU" dirty="0"/>
              <a:t> і онлайн-, і офлайн-</a:t>
            </a:r>
            <a:r>
              <a:rPr lang="ru-RU" dirty="0" err="1"/>
              <a:t>споживачів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планшети</a:t>
            </a:r>
            <a:r>
              <a:rPr lang="ru-RU" dirty="0"/>
              <a:t> і </a:t>
            </a:r>
            <a:r>
              <a:rPr lang="ru-RU" dirty="0" err="1"/>
              <a:t>мобільні</a:t>
            </a:r>
            <a:r>
              <a:rPr lang="ru-RU" dirty="0"/>
              <a:t> </a:t>
            </a:r>
            <a:r>
              <a:rPr lang="ru-RU" dirty="0" err="1"/>
              <a:t>телефони</a:t>
            </a:r>
            <a:r>
              <a:rPr lang="ru-RU" dirty="0"/>
              <a:t>, </a:t>
            </a:r>
            <a:r>
              <a:rPr lang="ru-RU" dirty="0" err="1"/>
              <a:t>грають</a:t>
            </a:r>
            <a:r>
              <a:rPr lang="ru-RU" dirty="0"/>
              <a:t> в </a:t>
            </a:r>
            <a:r>
              <a:rPr lang="ru-RU" dirty="0" err="1"/>
              <a:t>ігри</a:t>
            </a:r>
            <a:r>
              <a:rPr lang="ru-RU" dirty="0"/>
              <a:t>, </a:t>
            </a:r>
            <a:r>
              <a:rPr lang="ru-RU" dirty="0" err="1"/>
              <a:t>завантажують</a:t>
            </a:r>
            <a:r>
              <a:rPr lang="ru-RU" dirty="0"/>
              <a:t> </a:t>
            </a:r>
            <a:r>
              <a:rPr lang="ru-RU" dirty="0" err="1"/>
              <a:t>додатки</a:t>
            </a:r>
            <a:r>
              <a:rPr lang="ru-RU" dirty="0"/>
              <a:t>. Так бренд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звернутися</a:t>
            </a:r>
            <a:r>
              <a:rPr lang="ru-RU" dirty="0"/>
              <a:t> до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широкої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, не </a:t>
            </a:r>
            <a:r>
              <a:rPr lang="ru-RU" dirty="0" err="1"/>
              <a:t>обмежуючись</a:t>
            </a:r>
            <a:r>
              <a:rPr lang="ru-RU" dirty="0"/>
              <a:t> </a:t>
            </a:r>
            <a:r>
              <a:rPr lang="ru-RU" dirty="0" err="1"/>
              <a:t>інтернетом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збирати</a:t>
            </a:r>
            <a:r>
              <a:rPr lang="ru-RU" dirty="0"/>
              <a:t> </a:t>
            </a:r>
            <a:r>
              <a:rPr lang="ru-RU" dirty="0" err="1"/>
              <a:t>чіткі</a:t>
            </a:r>
            <a:r>
              <a:rPr lang="ru-RU" dirty="0"/>
              <a:t> і </a:t>
            </a:r>
            <a:r>
              <a:rPr lang="ru-RU" dirty="0" err="1"/>
              <a:t>деталізовані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. Практично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 в цифровому </a:t>
            </a:r>
            <a:r>
              <a:rPr lang="ru-RU" dirty="0" err="1"/>
              <a:t>середовищі</a:t>
            </a:r>
            <a:r>
              <a:rPr lang="ru-RU" dirty="0"/>
              <a:t> </a:t>
            </a:r>
            <a:r>
              <a:rPr lang="ru-RU" dirty="0" err="1"/>
              <a:t>фіксуються</a:t>
            </a:r>
            <a:r>
              <a:rPr lang="ru-RU" dirty="0"/>
              <a:t> </a:t>
            </a:r>
            <a:r>
              <a:rPr lang="ru-RU" dirty="0" err="1"/>
              <a:t>аналітичними</a:t>
            </a:r>
            <a:r>
              <a:rPr lang="ru-RU" dirty="0"/>
              <a:t> системами.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робити</a:t>
            </a:r>
            <a:r>
              <a:rPr lang="ru-RU" dirty="0"/>
              <a:t> </a:t>
            </a:r>
            <a:r>
              <a:rPr lang="ru-RU" dirty="0" err="1"/>
              <a:t>точні</a:t>
            </a:r>
            <a:r>
              <a:rPr lang="ru-RU" dirty="0"/>
              <a:t> </a:t>
            </a:r>
            <a:r>
              <a:rPr lang="ru-RU" dirty="0" err="1"/>
              <a:t>висновки</a:t>
            </a:r>
            <a:r>
              <a:rPr lang="ru-RU" dirty="0"/>
              <a:t> про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каналів</a:t>
            </a:r>
            <a:r>
              <a:rPr lang="ru-RU" dirty="0"/>
              <a:t> </a:t>
            </a:r>
            <a:r>
              <a:rPr lang="ru-RU" dirty="0" err="1"/>
              <a:t>просування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скласти</a:t>
            </a:r>
            <a:r>
              <a:rPr lang="ru-RU" dirty="0"/>
              <a:t> </a:t>
            </a:r>
            <a:r>
              <a:rPr lang="ru-RU" dirty="0" err="1"/>
              <a:t>точний</a:t>
            </a:r>
            <a:r>
              <a:rPr lang="ru-RU" dirty="0"/>
              <a:t> портрет </a:t>
            </a:r>
            <a:r>
              <a:rPr lang="ru-RU" dirty="0" err="1"/>
              <a:t>покупця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Гнучкий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– </a:t>
            </a:r>
            <a:r>
              <a:rPr lang="ru-RU" dirty="0" err="1"/>
              <a:t>цифровий</a:t>
            </a:r>
            <a:r>
              <a:rPr lang="ru-RU" dirty="0"/>
              <a:t> маркетинг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залучити</a:t>
            </a:r>
            <a:r>
              <a:rPr lang="ru-RU" dirty="0"/>
              <a:t> на онлайн-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офлайнаудиторію</a:t>
            </a:r>
            <a:r>
              <a:rPr lang="ru-RU" dirty="0"/>
              <a:t>, і </a:t>
            </a:r>
            <a:r>
              <a:rPr lang="ru-RU" dirty="0" err="1"/>
              <a:t>навпаки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en-US" dirty="0"/>
              <a:t>QR-</a:t>
            </a:r>
            <a:r>
              <a:rPr lang="ru-RU" dirty="0"/>
              <a:t>коду на </a:t>
            </a:r>
            <a:r>
              <a:rPr lang="ru-RU" dirty="0" err="1"/>
              <a:t>флаєрі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спрямувати</a:t>
            </a:r>
            <a:r>
              <a:rPr lang="ru-RU" dirty="0"/>
              <a:t> </a:t>
            </a:r>
            <a:r>
              <a:rPr lang="ru-RU" dirty="0" err="1"/>
              <a:t>користувача</a:t>
            </a:r>
            <a:r>
              <a:rPr lang="ru-RU" dirty="0"/>
              <a:t> на сайт. І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en-US" dirty="0"/>
              <a:t>email</a:t>
            </a:r>
            <a:r>
              <a:rPr lang="ru-RU" dirty="0" err="1"/>
              <a:t>розсилці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запросити</a:t>
            </a:r>
            <a:r>
              <a:rPr lang="ru-RU" dirty="0"/>
              <a:t> </a:t>
            </a:r>
            <a:r>
              <a:rPr lang="ru-RU" dirty="0" err="1"/>
              <a:t>передплатників</a:t>
            </a:r>
            <a:r>
              <a:rPr lang="ru-RU" dirty="0"/>
              <a:t> на </a:t>
            </a:r>
            <a:r>
              <a:rPr lang="ru-RU" dirty="0" err="1"/>
              <a:t>семінар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інший</a:t>
            </a:r>
            <a:r>
              <a:rPr lang="ru-RU" dirty="0"/>
              <a:t> офлайн-</a:t>
            </a:r>
            <a:r>
              <a:rPr lang="ru-RU" dirty="0" err="1"/>
              <a:t>івент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065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 </a:t>
            </a:r>
            <a:r>
              <a:rPr lang="ru-RU" dirty="0" err="1"/>
              <a:t>узагальненому</a:t>
            </a:r>
            <a:r>
              <a:rPr lang="ru-RU" dirty="0"/>
              <a:t>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цифровий</a:t>
            </a:r>
            <a:r>
              <a:rPr lang="ru-RU" dirty="0"/>
              <a:t> маркетинг </a:t>
            </a:r>
            <a:r>
              <a:rPr lang="ru-RU" dirty="0" err="1"/>
              <a:t>включає</a:t>
            </a:r>
            <a:r>
              <a:rPr lang="ru-RU" dirty="0"/>
              <a:t> три </a:t>
            </a:r>
            <a:r>
              <a:rPr lang="ru-RU" dirty="0" err="1"/>
              <a:t>складники</a:t>
            </a:r>
            <a:r>
              <a:rPr lang="ru-RU" dirty="0"/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– </a:t>
            </a:r>
            <a:r>
              <a:rPr lang="ru-RU" dirty="0"/>
              <a:t>контент (</a:t>
            </a:r>
            <a:r>
              <a:rPr lang="ru-RU" dirty="0" err="1"/>
              <a:t>повідомлення</a:t>
            </a:r>
            <a:r>
              <a:rPr lang="ru-RU" dirty="0"/>
              <a:t> в блогах, </a:t>
            </a:r>
            <a:r>
              <a:rPr lang="ru-RU" dirty="0" err="1"/>
              <a:t>статті</a:t>
            </a:r>
            <a:r>
              <a:rPr lang="ru-RU" dirty="0"/>
              <a:t>, </a:t>
            </a:r>
            <a:r>
              <a:rPr lang="ru-RU" dirty="0" err="1"/>
              <a:t>публікації</a:t>
            </a:r>
            <a:r>
              <a:rPr lang="ru-RU" dirty="0"/>
              <a:t>, </a:t>
            </a:r>
            <a:r>
              <a:rPr lang="ru-RU" dirty="0" err="1"/>
              <a:t>дослідження</a:t>
            </a:r>
            <a:r>
              <a:rPr lang="ru-RU" dirty="0"/>
              <a:t>, </a:t>
            </a:r>
            <a:r>
              <a:rPr lang="ru-RU" dirty="0" err="1"/>
              <a:t>електронні</a:t>
            </a:r>
            <a:r>
              <a:rPr lang="ru-RU" dirty="0"/>
              <a:t> книги, </a:t>
            </a:r>
            <a:r>
              <a:rPr lang="ru-RU" dirty="0" err="1"/>
              <a:t>копія</a:t>
            </a:r>
            <a:r>
              <a:rPr lang="ru-RU" dirty="0"/>
              <a:t> </a:t>
            </a:r>
            <a:r>
              <a:rPr lang="ru-RU" dirty="0" err="1"/>
              <a:t>сторінки</a:t>
            </a:r>
            <a:r>
              <a:rPr lang="ru-RU" dirty="0"/>
              <a:t> </a:t>
            </a:r>
            <a:r>
              <a:rPr lang="ru-RU" dirty="0" err="1"/>
              <a:t>продажів</a:t>
            </a:r>
            <a:r>
              <a:rPr lang="ru-RU" dirty="0"/>
              <a:t>, </a:t>
            </a:r>
            <a:r>
              <a:rPr lang="ru-RU" dirty="0" err="1"/>
              <a:t>електронні</a:t>
            </a:r>
            <a:r>
              <a:rPr lang="ru-RU" dirty="0"/>
              <a:t> </a:t>
            </a:r>
            <a:r>
              <a:rPr lang="ru-RU" dirty="0" err="1"/>
              <a:t>бюлетені</a:t>
            </a:r>
            <a:r>
              <a:rPr lang="ru-RU" dirty="0"/>
              <a:t>, </a:t>
            </a:r>
            <a:r>
              <a:rPr lang="ru-RU" dirty="0" err="1"/>
              <a:t>кампанії</a:t>
            </a:r>
            <a:r>
              <a:rPr lang="ru-RU" dirty="0"/>
              <a:t> в </a:t>
            </a:r>
            <a:r>
              <a:rPr lang="ru-RU" dirty="0" err="1"/>
              <a:t>соціальних</a:t>
            </a:r>
            <a:r>
              <a:rPr lang="ru-RU" dirty="0"/>
              <a:t> мережах, </a:t>
            </a:r>
            <a:r>
              <a:rPr lang="en-US" dirty="0"/>
              <a:t>SEO); </a:t>
            </a:r>
            <a:endParaRPr lang="uk-UA" dirty="0" smtClean="0"/>
          </a:p>
          <a:p>
            <a:pPr algn="just"/>
            <a:r>
              <a:rPr lang="en-US" dirty="0" smtClean="0"/>
              <a:t>– </a:t>
            </a:r>
            <a:r>
              <a:rPr lang="ru-RU" dirty="0"/>
              <a:t>дизайн (</a:t>
            </a:r>
            <a:r>
              <a:rPr lang="ru-RU" dirty="0" err="1"/>
              <a:t>включення</a:t>
            </a:r>
            <a:r>
              <a:rPr lang="ru-RU" dirty="0"/>
              <a:t> </a:t>
            </a:r>
            <a:r>
              <a:rPr lang="ru-RU" dirty="0" err="1"/>
              <a:t>фотографій</a:t>
            </a:r>
            <a:r>
              <a:rPr lang="ru-RU" dirty="0"/>
              <a:t> і </a:t>
            </a:r>
            <a:r>
              <a:rPr lang="ru-RU" dirty="0" err="1"/>
              <a:t>зображень</a:t>
            </a:r>
            <a:r>
              <a:rPr lang="ru-RU" dirty="0"/>
              <a:t> для контенту, </a:t>
            </a:r>
            <a:r>
              <a:rPr lang="ru-RU" dirty="0" err="1"/>
              <a:t>інфографіки</a:t>
            </a:r>
            <a:r>
              <a:rPr lang="ru-RU" dirty="0"/>
              <a:t>, </a:t>
            </a:r>
            <a:r>
              <a:rPr lang="ru-RU" dirty="0" err="1"/>
              <a:t>діаграм</a:t>
            </a:r>
            <a:r>
              <a:rPr lang="ru-RU" dirty="0"/>
              <a:t>, </a:t>
            </a:r>
            <a:r>
              <a:rPr lang="ru-RU" dirty="0" err="1"/>
              <a:t>фотографій</a:t>
            </a:r>
            <a:r>
              <a:rPr lang="ru-RU" dirty="0"/>
              <a:t>, </a:t>
            </a:r>
            <a:r>
              <a:rPr lang="ru-RU" dirty="0" err="1"/>
              <a:t>відео</a:t>
            </a:r>
            <a:r>
              <a:rPr lang="ru-RU" dirty="0"/>
              <a:t>); </a:t>
            </a:r>
            <a:endParaRPr lang="ru-RU" dirty="0" smtClean="0"/>
          </a:p>
          <a:p>
            <a:pPr algn="just"/>
            <a:r>
              <a:rPr lang="ru-RU" dirty="0" smtClean="0"/>
              <a:t>– </a:t>
            </a:r>
            <a:r>
              <a:rPr lang="ru-RU" dirty="0"/>
              <a:t>статистику (</a:t>
            </a:r>
            <a:r>
              <a:rPr lang="ru-RU" dirty="0" err="1"/>
              <a:t>аналітика</a:t>
            </a:r>
            <a:r>
              <a:rPr lang="ru-RU" dirty="0"/>
              <a:t>, </a:t>
            </a:r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, мета і </a:t>
            </a:r>
            <a:r>
              <a:rPr lang="ru-RU" dirty="0" err="1"/>
              <a:t>завдання</a:t>
            </a:r>
            <a:r>
              <a:rPr lang="ru-RU" dirty="0"/>
              <a:t>, </a:t>
            </a:r>
            <a:r>
              <a:rPr lang="ru-RU" dirty="0" err="1"/>
              <a:t>конверсійні</a:t>
            </a:r>
            <a:r>
              <a:rPr lang="ru-RU" dirty="0"/>
              <a:t> канали, </a:t>
            </a:r>
            <a:r>
              <a:rPr lang="ru-RU" dirty="0" err="1"/>
              <a:t>клієнтський</a:t>
            </a:r>
            <a:r>
              <a:rPr lang="ru-RU" dirty="0"/>
              <a:t> </a:t>
            </a:r>
            <a:r>
              <a:rPr lang="en-US" dirty="0"/>
              <a:t>LTV).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1179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/>
              <a:t>Планування</a:t>
            </a:r>
            <a:r>
              <a:rPr lang="ru-RU" dirty="0" smtClean="0"/>
              <a:t> – </a:t>
            </a:r>
            <a:r>
              <a:rPr lang="ru-RU" dirty="0" err="1" smtClean="0"/>
              <a:t>функція</a:t>
            </a:r>
            <a:r>
              <a:rPr lang="ru-RU" dirty="0" smtClean="0"/>
              <a:t>, за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встановлюються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таплануються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робітників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результату.</a:t>
            </a:r>
          </a:p>
          <a:p>
            <a:pPr algn="just"/>
            <a:r>
              <a:rPr lang="ru-RU" dirty="0" err="1" smtClean="0"/>
              <a:t>Організація</a:t>
            </a:r>
            <a:r>
              <a:rPr lang="ru-RU" dirty="0" smtClean="0"/>
              <a:t> – </a:t>
            </a:r>
            <a:r>
              <a:rPr lang="ru-RU" dirty="0" err="1" smtClean="0"/>
              <a:t>функція</a:t>
            </a:r>
            <a:r>
              <a:rPr lang="ru-RU" dirty="0" smtClean="0"/>
              <a:t>, за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структура </a:t>
            </a:r>
            <a:r>
              <a:rPr lang="ru-RU" dirty="0" err="1" smtClean="0"/>
              <a:t>підприємства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Мотивація</a:t>
            </a:r>
            <a:r>
              <a:rPr lang="ru-RU" dirty="0" smtClean="0"/>
              <a:t> – </a:t>
            </a:r>
            <a:r>
              <a:rPr lang="ru-RU" dirty="0" err="1" smtClean="0"/>
              <a:t>функція</a:t>
            </a:r>
            <a:r>
              <a:rPr lang="ru-RU" dirty="0" smtClean="0"/>
              <a:t>, яка </a:t>
            </a:r>
            <a:r>
              <a:rPr lang="ru-RU" dirty="0" err="1" smtClean="0"/>
              <a:t>орієнтована</a:t>
            </a:r>
            <a:r>
              <a:rPr lang="ru-RU" dirty="0" smtClean="0"/>
              <a:t> на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колективом</a:t>
            </a:r>
            <a:r>
              <a:rPr lang="ru-RU" dirty="0" smtClean="0"/>
              <a:t> та </a:t>
            </a:r>
            <a:r>
              <a:rPr lang="ru-RU" dirty="0" err="1" smtClean="0"/>
              <a:t>розрахована</a:t>
            </a:r>
            <a:r>
              <a:rPr lang="ru-RU" dirty="0" smtClean="0"/>
              <a:t> на </a:t>
            </a:r>
            <a:r>
              <a:rPr lang="ru-RU" dirty="0" err="1" smtClean="0"/>
              <a:t>лояльність</a:t>
            </a:r>
            <a:r>
              <a:rPr lang="ru-RU" dirty="0" smtClean="0"/>
              <a:t> </a:t>
            </a:r>
            <a:r>
              <a:rPr lang="ru-RU" dirty="0" err="1" smtClean="0"/>
              <a:t>цільової</a:t>
            </a:r>
            <a:r>
              <a:rPr lang="ru-RU" dirty="0" smtClean="0"/>
              <a:t> </a:t>
            </a:r>
            <a:r>
              <a:rPr lang="ru-RU" dirty="0" err="1" smtClean="0"/>
              <a:t>аудиторії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Контроль –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нагляду</a:t>
            </a:r>
            <a:r>
              <a:rPr lang="ru-RU" dirty="0" smtClean="0"/>
              <a:t> за </a:t>
            </a:r>
            <a:r>
              <a:rPr lang="ru-RU" dirty="0" err="1" smtClean="0"/>
              <a:t>досягненням</a:t>
            </a:r>
            <a:r>
              <a:rPr lang="ru-RU" dirty="0" smtClean="0"/>
              <a:t> </a:t>
            </a:r>
            <a:r>
              <a:rPr lang="ru-RU" dirty="0" err="1" smtClean="0"/>
              <a:t>встановлених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одну </a:t>
            </a:r>
            <a:r>
              <a:rPr lang="ru-RU" dirty="0" err="1" smtClean="0"/>
              <a:t>функцію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маркетингом – </a:t>
            </a:r>
            <a:r>
              <a:rPr lang="ru-RU" dirty="0" err="1" smtClean="0"/>
              <a:t>аналіз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2351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2372</Words>
  <Application>Microsoft Office PowerPoint</Application>
  <PresentationFormat>Широкоэкранный</PresentationFormat>
  <Paragraphs>120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Тема Office</vt:lpstr>
      <vt:lpstr>ВСТУП ДО ЦИФРОВОГО МАРКЕТИНГУ. БАЗОВІ ІНСТРУМЕНТИ</vt:lpstr>
      <vt:lpstr>Питання.</vt:lpstr>
      <vt:lpstr>Презентация PowerPoint</vt:lpstr>
      <vt:lpstr>Основні цілі компанії, яка використовує цифровий маркетинг</vt:lpstr>
      <vt:lpstr>основні завдання управління цифровим маркетингом</vt:lpstr>
      <vt:lpstr>головні напрями управління цифровим маркетингом</vt:lpstr>
      <vt:lpstr>Переваги цифрового маркетингу полягають у такому: </vt:lpstr>
      <vt:lpstr>В узагальненому вигляді цифровий маркетинг включає три складники: </vt:lpstr>
      <vt:lpstr>Функції управління</vt:lpstr>
      <vt:lpstr>Презентация PowerPoint</vt:lpstr>
      <vt:lpstr>У цифровому маркетингу є велика кількість інструментів, які можна розділити на 3 основні групи: </vt:lpstr>
      <vt:lpstr>Презентация PowerPoint</vt:lpstr>
      <vt:lpstr>Взаємозв’язок функцій управління та інструментів цифрового маркетингу</vt:lpstr>
      <vt:lpstr>Презентация PowerPoint</vt:lpstr>
      <vt:lpstr>Щоб зрозуміти, що таке digital-маркетинг, необхідно враховувати його багатоканальність, яка дозволяє доставляти контент і рекламу цільовій аудиторії в різних форматах і середовищах. Основні з них включають:</vt:lpstr>
      <vt:lpstr>Пошукова оптимізація </vt:lpstr>
      <vt:lpstr>Social media marketing </vt:lpstr>
      <vt:lpstr>Контекстна реклама </vt:lpstr>
      <vt:lpstr>Партнерський маркетинг </vt:lpstr>
      <vt:lpstr>Нативна реклама </vt:lpstr>
      <vt:lpstr>Email-маркетинг </vt:lpstr>
      <vt:lpstr>Відеомаркетинг </vt:lpstr>
      <vt:lpstr>Вірусний маркетинг </vt:lpstr>
      <vt:lpstr>Мобільний маркетинг </vt:lpstr>
      <vt:lpstr>Радіо та ТБ-реклама </vt:lpstr>
      <vt:lpstr>SMS маркетинг </vt:lpstr>
      <vt:lpstr>Білборд-маркетинг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ВСТУП ДО ЦИФРОВОГО МАРКЕТИНГУ. БАЗОВІ ІНСТРУМЕНТИ</dc:title>
  <dc:creator>Пользователь Windows</dc:creator>
  <cp:lastModifiedBy>Пользователь Windows</cp:lastModifiedBy>
  <cp:revision>9</cp:revision>
  <dcterms:created xsi:type="dcterms:W3CDTF">2025-01-24T09:16:46Z</dcterms:created>
  <dcterms:modified xsi:type="dcterms:W3CDTF">2025-01-25T09:57:28Z</dcterms:modified>
</cp:coreProperties>
</file>